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6" r:id="rId8"/>
    <p:sldId id="264" r:id="rId9"/>
    <p:sldId id="25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Gist" initials="RG" lastIdx="1" clrIdx="0">
    <p:extLst>
      <p:ext uri="{19B8F6BF-5375-455C-9EA6-DF929625EA0E}">
        <p15:presenceInfo xmlns:p15="http://schemas.microsoft.com/office/powerpoint/2012/main" userId="c43e7391ccb6f3a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2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61050-AB5E-4FD3-B157-64150AF4080C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44FFB-71B4-4F7A-B941-E1636F7D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20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44FFB-71B4-4F7A-B941-E1636F7DB8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5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44FFB-71B4-4F7A-B941-E1636F7DB8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29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44FFB-71B4-4F7A-B941-E1636F7DB8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72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44FFB-71B4-4F7A-B941-E1636F7DB8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8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44FFB-71B4-4F7A-B941-E1636F7DB8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44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44FFB-71B4-4F7A-B941-E1636F7DB8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36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Our Number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Our system of expressing numbers has been purposefully constructed.  We’re going to explore the types of numbers used in that construction.</a:t>
            </a:r>
          </a:p>
          <a:p>
            <a:r>
              <a:rPr lang="en-US" dirty="0" smtClean="0"/>
              <a:t>The most basic need for a number system is to count.  The first evidence of the use of notches for counting is forty thousand years old.</a:t>
            </a:r>
          </a:p>
          <a:p>
            <a:r>
              <a:rPr lang="en-US" dirty="0" smtClean="0"/>
              <a:t>Not all cultures keep track of all counting numbers.  Australian aborigines have words only for ‘one’, ‘two’, and then ‘many’.</a:t>
            </a:r>
          </a:p>
          <a:p>
            <a:r>
              <a:rPr lang="en-US" dirty="0"/>
              <a:t>What we term the ‘counting numbers’ begins with 1 and </a:t>
            </a:r>
            <a:r>
              <a:rPr lang="en-US" dirty="0" smtClean="0"/>
              <a:t>sequentially adds </a:t>
            </a:r>
            <a:r>
              <a:rPr lang="en-US" dirty="0"/>
              <a:t>one to the previous </a:t>
            </a:r>
            <a:r>
              <a:rPr lang="en-US" dirty="0" smtClean="0"/>
              <a:t>result, as many times as needed</a:t>
            </a:r>
            <a:r>
              <a:rPr lang="en-US" dirty="0"/>
              <a:t>.</a:t>
            </a:r>
          </a:p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FF0000"/>
                </a:solidFill>
              </a:rPr>
              <a:t>counting numbers</a:t>
            </a:r>
            <a:r>
              <a:rPr lang="en-US" dirty="0" smtClean="0"/>
              <a:t>, then, are  1, 2, 3, 4, 5, …   (the list is infinite, which means it continues as far as needed, without end).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488476" y="5633718"/>
            <a:ext cx="4014547" cy="882526"/>
            <a:chOff x="6980737" y="2617418"/>
            <a:chExt cx="4014547" cy="882526"/>
          </a:xfrm>
        </p:grpSpPr>
        <p:sp>
          <p:nvSpPr>
            <p:cNvPr id="5" name="Rounded Rectangle 4"/>
            <p:cNvSpPr/>
            <p:nvPr/>
          </p:nvSpPr>
          <p:spPr>
            <a:xfrm>
              <a:off x="6980737" y="2659117"/>
              <a:ext cx="4014547" cy="84082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93186" y="2617418"/>
              <a:ext cx="1989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Counting Numbers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44493" y="304243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54375" y="3037490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757663" y="3020990"/>
              <a:ext cx="10086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3    4</a:t>
              </a:r>
              <a:r>
                <a:rPr lang="en-US" dirty="0"/>
                <a:t> </a:t>
              </a:r>
              <a:r>
                <a:rPr lang="en-US" dirty="0" smtClean="0"/>
                <a:t>   …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course, we started counting from nothing, but we don’t use ‘zero’ to count anything.</a:t>
            </a:r>
          </a:p>
          <a:p>
            <a:r>
              <a:rPr lang="en-US" dirty="0" smtClean="0"/>
              <a:t>Never-the-less, the concept of ‘zero’ or ‘nothing’ is important in mathematics.</a:t>
            </a:r>
          </a:p>
          <a:p>
            <a:r>
              <a:rPr lang="en-US" dirty="0" smtClean="0"/>
              <a:t>Including ‘zero’ with the counting numbers forms the set of </a:t>
            </a:r>
            <a:r>
              <a:rPr lang="en-US" b="1" i="1" dirty="0" smtClean="0">
                <a:solidFill>
                  <a:srgbClr val="FF0000"/>
                </a:solidFill>
              </a:rPr>
              <a:t>whole numbers.</a:t>
            </a:r>
          </a:p>
          <a:p>
            <a:r>
              <a:rPr lang="en-US" dirty="0" smtClean="0"/>
              <a:t>Again, not all cultures have a mathematical need for ‘zero’.  Our concept of ‘zero’ was invented in </a:t>
            </a:r>
            <a:r>
              <a:rPr lang="en-US" dirty="0" smtClean="0"/>
              <a:t>India, and independently </a:t>
            </a:r>
            <a:r>
              <a:rPr lang="en-US" dirty="0" smtClean="0"/>
              <a:t>by the Mayans and others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7141308" y="5323506"/>
            <a:ext cx="4352748" cy="1208689"/>
            <a:chOff x="6919628" y="4866292"/>
            <a:chExt cx="4352748" cy="1208689"/>
          </a:xfrm>
        </p:grpSpPr>
        <p:grpSp>
          <p:nvGrpSpPr>
            <p:cNvPr id="8" name="Group 7"/>
            <p:cNvGrpSpPr/>
            <p:nvPr/>
          </p:nvGrpSpPr>
          <p:grpSpPr>
            <a:xfrm>
              <a:off x="6919628" y="4866292"/>
              <a:ext cx="4352748" cy="1208689"/>
              <a:chOff x="6642537" y="2280745"/>
              <a:chExt cx="4352748" cy="1208689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6642537" y="2280745"/>
                <a:ext cx="4352748" cy="1208689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953930" y="2300636"/>
                <a:ext cx="1729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Whole Numbers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712781" y="3037490"/>
                <a:ext cx="3497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0 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7257829" y="5176518"/>
              <a:ext cx="4014547" cy="882526"/>
              <a:chOff x="6980737" y="2617418"/>
              <a:chExt cx="4014547" cy="882526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980737" y="2659117"/>
                <a:ext cx="4014547" cy="84082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993186" y="2617418"/>
                <a:ext cx="19896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Counting Numbers</a:t>
                </a:r>
                <a:endParaRPr lang="en-US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144493" y="3042430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454375" y="3037490"/>
                <a:ext cx="3032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757663" y="3020990"/>
                <a:ext cx="10086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3    4</a:t>
                </a:r>
                <a:r>
                  <a:rPr lang="en-US" dirty="0"/>
                  <a:t> </a:t>
                </a:r>
                <a:r>
                  <a:rPr lang="en-US" dirty="0" smtClean="0"/>
                  <a:t>   … 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254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can’t count below zero, but you </a:t>
            </a:r>
            <a:r>
              <a:rPr lang="en-US" i="1" dirty="0" smtClean="0"/>
              <a:t>can</a:t>
            </a:r>
            <a:r>
              <a:rPr lang="en-US" dirty="0" smtClean="0"/>
              <a:t> have numbers that represent direction.</a:t>
            </a:r>
          </a:p>
          <a:p>
            <a:r>
              <a:rPr lang="en-US" dirty="0" smtClean="0"/>
              <a:t>Including a ‘negative sign’ in front of each counting number forms the set of </a:t>
            </a:r>
            <a:r>
              <a:rPr lang="en-US" b="1" i="1" dirty="0" smtClean="0">
                <a:solidFill>
                  <a:srgbClr val="FF0000"/>
                </a:solidFill>
              </a:rPr>
              <a:t>integers</a:t>
            </a:r>
            <a:r>
              <a:rPr lang="en-US" dirty="0" smtClean="0"/>
              <a:t>.</a:t>
            </a:r>
            <a:endParaRPr lang="en-US" b="1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Integers can be used to indicate height </a:t>
            </a:r>
            <a:r>
              <a:rPr lang="en-US" i="1" dirty="0" smtClean="0"/>
              <a:t>above</a:t>
            </a:r>
            <a:r>
              <a:rPr lang="en-US" dirty="0" smtClean="0"/>
              <a:t> or </a:t>
            </a:r>
            <a:r>
              <a:rPr lang="en-US" i="1" dirty="0" smtClean="0"/>
              <a:t>below</a:t>
            </a:r>
            <a:r>
              <a:rPr lang="en-US" dirty="0" smtClean="0"/>
              <a:t> sea-level, or money </a:t>
            </a:r>
            <a:r>
              <a:rPr lang="en-US" i="1" dirty="0" smtClean="0"/>
              <a:t>earned</a:t>
            </a:r>
            <a:r>
              <a:rPr lang="en-US" dirty="0" smtClean="0"/>
              <a:t> or </a:t>
            </a:r>
            <a:r>
              <a:rPr lang="en-US" i="1" dirty="0" smtClean="0"/>
              <a:t>owed</a:t>
            </a:r>
            <a:r>
              <a:rPr lang="en-US" dirty="0" smtClean="0"/>
              <a:t>, for instance.</a:t>
            </a:r>
          </a:p>
          <a:p>
            <a:r>
              <a:rPr lang="en-US" dirty="0" smtClean="0"/>
              <a:t>There are an infinite number of negative numbers now included with our infinite set of positive</a:t>
            </a:r>
            <a:br>
              <a:rPr lang="en-US" dirty="0" smtClean="0"/>
            </a:br>
            <a:r>
              <a:rPr lang="en-US" dirty="0" smtClean="0"/>
              <a:t> numbers.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4544413" y="4901642"/>
            <a:ext cx="6944755" cy="1618593"/>
            <a:chOff x="4798675" y="4790805"/>
            <a:chExt cx="6944755" cy="1618593"/>
          </a:xfrm>
        </p:grpSpPr>
        <p:grpSp>
          <p:nvGrpSpPr>
            <p:cNvPr id="4" name="Group 3"/>
            <p:cNvGrpSpPr/>
            <p:nvPr/>
          </p:nvGrpSpPr>
          <p:grpSpPr>
            <a:xfrm>
              <a:off x="4798675" y="4790805"/>
              <a:ext cx="6944753" cy="1608082"/>
              <a:chOff x="4050530" y="1881351"/>
              <a:chExt cx="6944753" cy="1608082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4050530" y="1881352"/>
                <a:ext cx="6944753" cy="1608081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77294" y="1881351"/>
                <a:ext cx="9653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Integers</a:t>
                </a:r>
                <a:endParaRPr lang="en-US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219166" y="30374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-1</a:t>
                </a:r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748648" y="3020990"/>
                <a:ext cx="380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-2</a:t>
                </a:r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721156" y="299765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   -4   -3 </a:t>
                </a:r>
                <a:endParaRPr lang="en-US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7390682" y="5190199"/>
              <a:ext cx="4352748" cy="1208689"/>
              <a:chOff x="6642537" y="2280745"/>
              <a:chExt cx="4352748" cy="1208689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6642537" y="2280745"/>
                <a:ext cx="4352748" cy="1208689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953930" y="2300636"/>
                <a:ext cx="1729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Whole Numbers</a:t>
                </a:r>
                <a:endParaRPr 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712781" y="3037490"/>
                <a:ext cx="3497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0 </a:t>
                </a:r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7728882" y="5526872"/>
              <a:ext cx="4014547" cy="882526"/>
              <a:chOff x="6980737" y="2617418"/>
              <a:chExt cx="4014547" cy="882526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980737" y="2659117"/>
                <a:ext cx="4014547" cy="84082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993186" y="2617418"/>
                <a:ext cx="19896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Counting Numbers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144493" y="3042430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454375" y="3037490"/>
                <a:ext cx="3032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757663" y="3020990"/>
                <a:ext cx="10086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3    4</a:t>
                </a:r>
                <a:r>
                  <a:rPr lang="en-US" dirty="0"/>
                  <a:t> </a:t>
                </a:r>
                <a:r>
                  <a:rPr lang="en-US" dirty="0" smtClean="0"/>
                  <a:t>   … 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74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5180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sometimes need to express values that are not whole parts, but fractional parts.</a:t>
            </a:r>
          </a:p>
          <a:p>
            <a:r>
              <a:rPr lang="en-US" dirty="0" smtClean="0"/>
              <a:t>We define the set of </a:t>
            </a:r>
            <a:r>
              <a:rPr lang="en-US" b="1" i="1" dirty="0" smtClean="0">
                <a:solidFill>
                  <a:srgbClr val="FF0000"/>
                </a:solidFill>
              </a:rPr>
              <a:t>rational numbers </a:t>
            </a:r>
            <a:r>
              <a:rPr lang="en-US" dirty="0" smtClean="0"/>
              <a:t>as any number that can be expressed as the ratio of an integer over another integer (other than zero).</a:t>
            </a:r>
          </a:p>
          <a:p>
            <a:r>
              <a:rPr lang="en-US" dirty="0" smtClean="0"/>
              <a:t>There are an infinite number of rational numbers just between zero and one.</a:t>
            </a:r>
          </a:p>
          <a:p>
            <a:pPr lvl="1"/>
            <a:r>
              <a:rPr lang="en-US" dirty="0" smtClean="0"/>
              <a:t>Here are some of them: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1/2, 1/3, 1/4, 1/5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…</a:t>
            </a:r>
          </a:p>
          <a:p>
            <a:pPr lvl="1"/>
            <a:r>
              <a:rPr lang="en-US" dirty="0" smtClean="0"/>
              <a:t>Here are more: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2/3, 13/16, 1001/4812, …</a:t>
            </a:r>
          </a:p>
          <a:p>
            <a:r>
              <a:rPr lang="en-US" dirty="0" smtClean="0"/>
              <a:t>There is an infinite number of rational numbers between </a:t>
            </a:r>
            <a:r>
              <a:rPr lang="en-US" i="1" dirty="0" smtClean="0"/>
              <a:t>any</a:t>
            </a:r>
            <a:r>
              <a:rPr lang="en-US" dirty="0" smtClean="0"/>
              <a:t> two integers.</a:t>
            </a:r>
          </a:p>
          <a:p>
            <a:r>
              <a:rPr lang="en-US" dirty="0" smtClean="0"/>
              <a:t>The set of integers is included in the set of rational numbers.</a:t>
            </a:r>
          </a:p>
          <a:p>
            <a:pPr lvl="1"/>
            <a:r>
              <a:rPr lang="en-US" dirty="0" smtClean="0"/>
              <a:t>For instance,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 smtClean="0"/>
              <a:t> can be expressed as the ratio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4/1</a:t>
            </a:r>
            <a:r>
              <a:rPr lang="en-US" dirty="0" smtClean="0"/>
              <a:t>, so it is rational.  So is zero.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3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Irrational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476450"/>
          </a:xfrm>
        </p:spPr>
        <p:txBody>
          <a:bodyPr/>
          <a:lstStyle/>
          <a:p>
            <a:r>
              <a:rPr lang="en-US" dirty="0" smtClean="0"/>
              <a:t>It seems like all the space between zero and one is filled with rational numbers, but it isn’t.</a:t>
            </a:r>
          </a:p>
          <a:p>
            <a:r>
              <a:rPr lang="en-US" dirty="0" smtClean="0"/>
              <a:t>There is </a:t>
            </a:r>
            <a:r>
              <a:rPr lang="en-US" i="1" dirty="0" smtClean="0"/>
              <a:t>another</a:t>
            </a:r>
            <a:r>
              <a:rPr lang="en-US" dirty="0" smtClean="0"/>
              <a:t> infinite set of numbers between zero and one.  These are called the </a:t>
            </a:r>
            <a:r>
              <a:rPr lang="en-US" i="1" dirty="0" smtClean="0"/>
              <a:t>irrational numbers.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Irrational numbers </a:t>
            </a:r>
            <a:r>
              <a:rPr lang="en-US" dirty="0" smtClean="0"/>
              <a:t>are numbers that </a:t>
            </a:r>
            <a:r>
              <a:rPr lang="en-US" u="sng" dirty="0" smtClean="0"/>
              <a:t>cannot</a:t>
            </a:r>
            <a:r>
              <a:rPr lang="en-US" dirty="0" smtClean="0"/>
              <a:t> be expressed as the ratio of two integers.</a:t>
            </a:r>
          </a:p>
          <a:p>
            <a:r>
              <a:rPr lang="en-US" dirty="0" smtClean="0"/>
              <a:t>Numbers that are square roots, cube roots, etc. are likely to be irrational.</a:t>
            </a:r>
          </a:p>
          <a:p>
            <a:pPr lvl="1"/>
            <a:r>
              <a:rPr lang="en-US" dirty="0" smtClean="0"/>
              <a:t>The ‘radical’ symbol, </a:t>
            </a:r>
            <a:r>
              <a:rPr lang="en-US" dirty="0"/>
              <a:t>√</a:t>
            </a:r>
            <a:r>
              <a:rPr lang="en-US" dirty="0" smtClean="0"/>
              <a:t>, is often used to indicate a root</a:t>
            </a:r>
          </a:p>
          <a:p>
            <a:r>
              <a:rPr lang="en-US" dirty="0" smtClean="0"/>
              <a:t>Special numbers like </a:t>
            </a:r>
            <a:r>
              <a:rPr lang="en-US" dirty="0" smtClean="0">
                <a:latin typeface="Symbol" panose="05050102010706020507" pitchFamily="18" charset="2"/>
              </a:rPr>
              <a:t>p</a:t>
            </a:r>
            <a:r>
              <a:rPr lang="en-US" dirty="0" smtClean="0"/>
              <a:t> are also irrational.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6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or Irrational?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273798" cy="4684268"/>
          </a:xfrm>
        </p:spPr>
        <p:txBody>
          <a:bodyPr>
            <a:normAutofit/>
          </a:bodyPr>
          <a:lstStyle/>
          <a:p>
            <a:r>
              <a:rPr lang="en-US" dirty="0"/>
              <a:t>Numbers are either rational or </a:t>
            </a:r>
            <a:r>
              <a:rPr lang="en-US" dirty="0" smtClean="0"/>
              <a:t>irrational.  How do you tell which it is?</a:t>
            </a:r>
            <a:endParaRPr lang="en-US" dirty="0"/>
          </a:p>
          <a:p>
            <a:r>
              <a:rPr lang="en-US" dirty="0" smtClean="0"/>
              <a:t>A good way is to express the number in decimal form (using a calculator).</a:t>
            </a:r>
          </a:p>
          <a:p>
            <a:r>
              <a:rPr lang="en-US" dirty="0" smtClean="0"/>
              <a:t>If a number is </a:t>
            </a:r>
            <a:r>
              <a:rPr lang="en-US" i="1" dirty="0" smtClean="0"/>
              <a:t>rational</a:t>
            </a:r>
            <a:r>
              <a:rPr lang="en-US" dirty="0" smtClean="0"/>
              <a:t>, its decimal form will either…</a:t>
            </a:r>
          </a:p>
          <a:p>
            <a:pPr lvl="1"/>
            <a:r>
              <a:rPr lang="en-US" dirty="0" smtClean="0"/>
              <a:t>…have a set of digits that </a:t>
            </a:r>
            <a:r>
              <a:rPr lang="en-US" i="1" dirty="0" smtClean="0"/>
              <a:t>repeats</a:t>
            </a:r>
            <a:r>
              <a:rPr lang="en-US" dirty="0" smtClean="0"/>
              <a:t> forever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0.333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…,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8.131313…,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1.00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Or, its decimal form will </a:t>
            </a:r>
            <a:r>
              <a:rPr lang="en-US" i="1" dirty="0" smtClean="0"/>
              <a:t>truncate</a:t>
            </a:r>
            <a:r>
              <a:rPr lang="en-US" dirty="0" smtClean="0"/>
              <a:t>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0.5,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4.125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If a number is </a:t>
            </a:r>
            <a:r>
              <a:rPr lang="en-US" i="1" dirty="0" smtClean="0"/>
              <a:t>irrational</a:t>
            </a:r>
            <a:r>
              <a:rPr lang="en-US" dirty="0" smtClean="0"/>
              <a:t>, its decimal form will…</a:t>
            </a:r>
          </a:p>
          <a:p>
            <a:pPr lvl="1"/>
            <a:r>
              <a:rPr lang="en-US" dirty="0" smtClean="0"/>
              <a:t>…have </a:t>
            </a:r>
            <a:r>
              <a:rPr lang="en-US" i="1" dirty="0" smtClean="0"/>
              <a:t>no set of digits that repeats</a:t>
            </a:r>
            <a:r>
              <a:rPr lang="en-US" dirty="0" smtClean="0"/>
              <a:t>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0.1121231234…, -0.1257911131517…, 3.14159265…</a:t>
            </a:r>
            <a:r>
              <a:rPr lang="en-US" dirty="0" smtClean="0"/>
              <a:t>)</a:t>
            </a:r>
          </a:p>
          <a:p>
            <a:r>
              <a:rPr lang="en-US" dirty="0" smtClean="0"/>
              <a:t>Roots often indicate that a number is </a:t>
            </a:r>
            <a:r>
              <a:rPr lang="en-US" i="1" dirty="0" smtClean="0"/>
              <a:t>irrational</a:t>
            </a:r>
            <a:r>
              <a:rPr lang="en-US" dirty="0" smtClean="0"/>
              <a:t>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√2,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√3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√5 …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Check on the calculator, though.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√4 = 2</a:t>
            </a:r>
            <a:r>
              <a:rPr lang="en-US" dirty="0" smtClean="0"/>
              <a:t>, which is rational because it truncates.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718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Together, the set of rational and irrational numbers make up what we call the </a:t>
            </a:r>
            <a:r>
              <a:rPr lang="en-US" b="1" i="1" dirty="0" smtClean="0">
                <a:solidFill>
                  <a:srgbClr val="FF0000"/>
                </a:solidFill>
              </a:rPr>
              <a:t>real numbers.</a:t>
            </a:r>
          </a:p>
          <a:p>
            <a:r>
              <a:rPr lang="en-US" dirty="0" smtClean="0"/>
              <a:t>This course will deal exclusively with the set of </a:t>
            </a:r>
            <a:r>
              <a:rPr lang="en-US" smtClean="0"/>
              <a:t>real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03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3318768" y="818654"/>
            <a:ext cx="8408276" cy="5800240"/>
            <a:chOff x="3258207" y="821277"/>
            <a:chExt cx="8408276" cy="5800240"/>
          </a:xfrm>
        </p:grpSpPr>
        <p:sp>
          <p:nvSpPr>
            <p:cNvPr id="51" name="Rounded Rectangle 50"/>
            <p:cNvSpPr/>
            <p:nvPr/>
          </p:nvSpPr>
          <p:spPr>
            <a:xfrm>
              <a:off x="3258207" y="821277"/>
              <a:ext cx="8408276" cy="580024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37586" y="936516"/>
              <a:ext cx="2049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Real Numbers</a:t>
              </a:r>
              <a:endParaRPr lang="en-US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050529" y="1396391"/>
            <a:ext cx="6944753" cy="2088559"/>
            <a:chOff x="293657" y="1228475"/>
            <a:chExt cx="6944753" cy="2088559"/>
          </a:xfrm>
        </p:grpSpPr>
        <p:sp>
          <p:nvSpPr>
            <p:cNvPr id="26" name="Rounded Rectangle 25"/>
            <p:cNvSpPr/>
            <p:nvPr/>
          </p:nvSpPr>
          <p:spPr>
            <a:xfrm>
              <a:off x="293657" y="1228475"/>
              <a:ext cx="6944753" cy="208855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93160" y="1322727"/>
              <a:ext cx="2511972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Rational Numbers</a:t>
              </a:r>
              <a:endParaRPr lang="en-US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050530" y="1881351"/>
            <a:ext cx="6944753" cy="1608082"/>
            <a:chOff x="4050530" y="1881351"/>
            <a:chExt cx="6944753" cy="1608082"/>
          </a:xfrm>
        </p:grpSpPr>
        <p:sp>
          <p:nvSpPr>
            <p:cNvPr id="3" name="Rounded Rectangle 2"/>
            <p:cNvSpPr/>
            <p:nvPr/>
          </p:nvSpPr>
          <p:spPr>
            <a:xfrm>
              <a:off x="4050530" y="1881352"/>
              <a:ext cx="6944753" cy="160808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77294" y="1881351"/>
              <a:ext cx="9653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Integers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60394" y="3037490"/>
              <a:ext cx="365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96389" y="3030522"/>
              <a:ext cx="3802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-2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31236" y="3009549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   -4   -3 </a:t>
              </a:r>
              <a:endParaRPr lang="en-US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642537" y="2280745"/>
            <a:ext cx="4352748" cy="1208689"/>
            <a:chOff x="6642537" y="2280745"/>
            <a:chExt cx="4352748" cy="1208689"/>
          </a:xfrm>
        </p:grpSpPr>
        <p:sp>
          <p:nvSpPr>
            <p:cNvPr id="4" name="Rounded Rectangle 3"/>
            <p:cNvSpPr/>
            <p:nvPr/>
          </p:nvSpPr>
          <p:spPr>
            <a:xfrm>
              <a:off x="6642537" y="2280745"/>
              <a:ext cx="4352748" cy="1208689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953930" y="2300636"/>
              <a:ext cx="1729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Whole Numbers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712781" y="303749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 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980737" y="2617418"/>
            <a:ext cx="4014547" cy="882526"/>
            <a:chOff x="6980737" y="2617418"/>
            <a:chExt cx="4014547" cy="882526"/>
          </a:xfrm>
        </p:grpSpPr>
        <p:sp>
          <p:nvSpPr>
            <p:cNvPr id="5" name="Rounded Rectangle 4"/>
            <p:cNvSpPr/>
            <p:nvPr/>
          </p:nvSpPr>
          <p:spPr>
            <a:xfrm>
              <a:off x="6980737" y="2659117"/>
              <a:ext cx="4014547" cy="84082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93186" y="2617418"/>
              <a:ext cx="1989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Counting Numbers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44493" y="304243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454375" y="3037490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757663" y="3020990"/>
              <a:ext cx="10086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3    4</a:t>
              </a:r>
              <a:r>
                <a:rPr lang="en-US" dirty="0"/>
                <a:t> </a:t>
              </a:r>
              <a:r>
                <a:rPr lang="en-US" dirty="0" smtClean="0"/>
                <a:t>   … </a:t>
              </a:r>
              <a:endParaRPr lang="en-US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024772" y="3264822"/>
            <a:ext cx="4354276" cy="1946420"/>
            <a:chOff x="7024772" y="3264822"/>
            <a:chExt cx="4354276" cy="1946420"/>
          </a:xfrm>
        </p:grpSpPr>
        <p:sp>
          <p:nvSpPr>
            <p:cNvPr id="39" name="Right Triangle 38"/>
            <p:cNvSpPr/>
            <p:nvPr/>
          </p:nvSpPr>
          <p:spPr>
            <a:xfrm>
              <a:off x="7123836" y="3264822"/>
              <a:ext cx="3263769" cy="1946420"/>
            </a:xfrm>
            <a:prstGeom prst="rtTriangl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23836" y="4093033"/>
              <a:ext cx="3088501" cy="449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…, ½ , 1/3, ¼, … 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24772" y="4409713"/>
              <a:ext cx="3686331" cy="449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…,0.001, 0.01, 0.1, …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50205" y="4761360"/>
              <a:ext cx="4328843" cy="449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…, 0.1111111, 0.22222, …</a:t>
              </a:r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065098" y="3614481"/>
              <a:ext cx="113188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/>
                <a:t>Rational Numbers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909610" y="3250043"/>
            <a:ext cx="2890728" cy="1279917"/>
            <a:chOff x="3909610" y="3250043"/>
            <a:chExt cx="2890728" cy="1279917"/>
          </a:xfrm>
        </p:grpSpPr>
        <p:sp>
          <p:nvSpPr>
            <p:cNvPr id="43" name="Right Triangle 42"/>
            <p:cNvSpPr/>
            <p:nvPr/>
          </p:nvSpPr>
          <p:spPr>
            <a:xfrm rot="16200000">
              <a:off x="4636115" y="2523538"/>
              <a:ext cx="1279917" cy="2732927"/>
            </a:xfrm>
            <a:prstGeom prst="rtTriangl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611213" y="4086636"/>
              <a:ext cx="20313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…, -½ , -1/3, -¼, … </a:t>
              </a:r>
              <a:endParaRPr lang="en-US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668449" y="3590195"/>
              <a:ext cx="113188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/>
                <a:t>Rational Numbers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346179" y="3222156"/>
            <a:ext cx="2647007" cy="3219188"/>
            <a:chOff x="5346179" y="3222156"/>
            <a:chExt cx="2647007" cy="3219188"/>
          </a:xfrm>
        </p:grpSpPr>
        <p:sp>
          <p:nvSpPr>
            <p:cNvPr id="45" name="Isosceles Triangle 44"/>
            <p:cNvSpPr/>
            <p:nvPr/>
          </p:nvSpPr>
          <p:spPr>
            <a:xfrm>
              <a:off x="5346179" y="3222156"/>
              <a:ext cx="2449419" cy="3219188"/>
            </a:xfrm>
            <a:prstGeom prst="triangle">
              <a:avLst>
                <a:gd name="adj" fmla="val 67846"/>
              </a:avLst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33462" y="5518014"/>
              <a:ext cx="22597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0.1121231234…,</a:t>
              </a:r>
            </a:p>
            <a:p>
              <a:r>
                <a:rPr lang="en-US" dirty="0" smtClean="0"/>
                <a:t>0.1357911131517…,</a:t>
              </a:r>
            </a:p>
            <a:p>
              <a:r>
                <a:rPr lang="en-US" dirty="0" smtClean="0"/>
                <a:t>etc.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1726" y="4473293"/>
              <a:ext cx="12389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Irrational Numbers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00643" y="5260753"/>
              <a:ext cx="19533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…, √2, </a:t>
              </a:r>
              <a:r>
                <a:rPr lang="en-US" dirty="0"/>
                <a:t>√ </a:t>
              </a:r>
              <a:r>
                <a:rPr lang="en-US" dirty="0" smtClean="0"/>
                <a:t>3, </a:t>
              </a:r>
              <a:r>
                <a:rPr lang="en-US" dirty="0"/>
                <a:t>√ </a:t>
              </a:r>
              <a:r>
                <a:rPr lang="en-US" dirty="0" smtClean="0"/>
                <a:t>5, …</a:t>
              </a:r>
              <a:endParaRPr lang="en-US" dirty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848787" y="2903059"/>
            <a:ext cx="4146495" cy="239534"/>
            <a:chOff x="6848787" y="2903059"/>
            <a:chExt cx="4146495" cy="239534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6848787" y="3020425"/>
              <a:ext cx="414649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850863" y="2903059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256782" y="2903059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7597587" y="2911365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7945500" y="2905318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248281" y="2906110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4050529" y="2903059"/>
            <a:ext cx="2790596" cy="239534"/>
            <a:chOff x="4050529" y="2903059"/>
            <a:chExt cx="2790596" cy="239534"/>
          </a:xfrm>
        </p:grpSpPr>
        <p:cxnSp>
          <p:nvCxnSpPr>
            <p:cNvPr id="68" name="Straight Arrow Connector 67"/>
            <p:cNvCxnSpPr/>
            <p:nvPr/>
          </p:nvCxnSpPr>
          <p:spPr>
            <a:xfrm flipH="1">
              <a:off x="4050529" y="3018673"/>
              <a:ext cx="279059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5443706" y="2903059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5849625" y="2903059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6190430" y="2911365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6538343" y="2905318"/>
              <a:ext cx="0" cy="231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itle 1"/>
          <p:cNvSpPr txBox="1">
            <a:spLocks/>
          </p:cNvSpPr>
          <p:nvPr/>
        </p:nvSpPr>
        <p:spPr>
          <a:xfrm>
            <a:off x="1831768" y="170674"/>
            <a:ext cx="10018713" cy="73309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51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295</TotalTime>
  <Words>833</Words>
  <Application>Microsoft Office PowerPoint</Application>
  <PresentationFormat>Widescreen</PresentationFormat>
  <Paragraphs>97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Corbel</vt:lpstr>
      <vt:lpstr>Courier New</vt:lpstr>
      <vt:lpstr>Symbol</vt:lpstr>
      <vt:lpstr>Parallax</vt:lpstr>
      <vt:lpstr>Our Number System</vt:lpstr>
      <vt:lpstr>Counting Numbers</vt:lpstr>
      <vt:lpstr>Whole Numbers</vt:lpstr>
      <vt:lpstr>Integers</vt:lpstr>
      <vt:lpstr>Rational Numbers</vt:lpstr>
      <vt:lpstr>Irrational Numbers</vt:lpstr>
      <vt:lpstr>Rational or Irrational?</vt:lpstr>
      <vt:lpstr>The Real Numbers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37</cp:revision>
  <dcterms:created xsi:type="dcterms:W3CDTF">2016-07-25T20:55:54Z</dcterms:created>
  <dcterms:modified xsi:type="dcterms:W3CDTF">2018-01-16T17:36:45Z</dcterms:modified>
</cp:coreProperties>
</file>