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1" r:id="rId1"/>
  </p:sldMasterIdLst>
  <p:handoutMasterIdLst>
    <p:handoutMasterId r:id="rId7"/>
  </p:handout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25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228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016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082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561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111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15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161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51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69143"/>
            <a:ext cx="10018713" cy="4122057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867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2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0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805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7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6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711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  <p:sldLayoutId id="214748381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the Number 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Number Line Establishes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a mathematically precise definition of ‘larger’, ‘smaller’, ‘greater than’, ‘less than’, etc.</a:t>
            </a:r>
          </a:p>
          <a:p>
            <a:r>
              <a:rPr lang="en-US" dirty="0" smtClean="0"/>
              <a:t>The number line can be used to determine this ordering of numbers</a:t>
            </a:r>
          </a:p>
          <a:p>
            <a:r>
              <a:rPr lang="en-US" dirty="0" smtClean="0"/>
              <a:t>By definition, a number is smaller than another number if it appears farther left on the number line</a:t>
            </a:r>
          </a:p>
          <a:p>
            <a:r>
              <a:rPr lang="en-US" dirty="0" smtClean="0"/>
              <a:t>The symbol ‘&gt;’ is read as ‘greater than’, and ‘&lt;‘ is ‘smaller than’</a:t>
            </a:r>
          </a:p>
          <a:p>
            <a:pPr lvl="1"/>
            <a:r>
              <a:rPr lang="en-US" dirty="0" smtClean="0"/>
              <a:t>The open portion of each symbol opens toward the larger number of the two being compared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2953757" y="5452888"/>
            <a:ext cx="7653283" cy="668120"/>
            <a:chOff x="2953757" y="5452888"/>
            <a:chExt cx="7653283" cy="668120"/>
          </a:xfrm>
        </p:grpSpPr>
        <p:grpSp>
          <p:nvGrpSpPr>
            <p:cNvPr id="48" name="Group 47"/>
            <p:cNvGrpSpPr/>
            <p:nvPr/>
          </p:nvGrpSpPr>
          <p:grpSpPr>
            <a:xfrm>
              <a:off x="2953757" y="5452888"/>
              <a:ext cx="7439923" cy="218602"/>
              <a:chOff x="2506717" y="5473208"/>
              <a:chExt cx="7439923" cy="218602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2506717" y="5580993"/>
                <a:ext cx="7439923" cy="14733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624177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689201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754225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819249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884273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364081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429105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94129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559153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99057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9492159" y="5473208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/>
            <p:cNvSpPr txBox="1"/>
            <p:nvPr/>
          </p:nvSpPr>
          <p:spPr>
            <a:xfrm>
              <a:off x="6493666" y="5751676"/>
              <a:ext cx="4113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0    1    2   3    4    5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103760" y="5750157"/>
              <a:ext cx="4113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-5   -4   -3   -2  -1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Using the ‘&gt;’ and ‘&lt;‘ Symbols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the numbers </a:t>
            </a:r>
            <a:r>
              <a:rPr lang="en-US" dirty="0" smtClean="0"/>
              <a:t>‘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’ </a:t>
            </a:r>
            <a:r>
              <a:rPr lang="en-US" dirty="0"/>
              <a:t>and </a:t>
            </a:r>
            <a:r>
              <a:rPr lang="en-US" dirty="0" smtClean="0"/>
              <a:t>‘5’.  </a:t>
            </a:r>
            <a:r>
              <a:rPr lang="en-US" dirty="0"/>
              <a:t>We would write either </a:t>
            </a:r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&lt; </a:t>
            </a:r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n-US" dirty="0"/>
              <a:t>3</a:t>
            </a:r>
            <a:endParaRPr lang="en-US" dirty="0" smtClean="0"/>
          </a:p>
          <a:p>
            <a:r>
              <a:rPr lang="en-US" dirty="0" smtClean="0"/>
              <a:t>Compare the numbers ‘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/>
              <a:t>’ and ‘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/>
              <a:t>’.  We would write either 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/>
              <a:t> &lt;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/>
              <a:t> &gt; 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Compare the numbers </a:t>
            </a:r>
            <a:r>
              <a:rPr lang="en-US" dirty="0" smtClean="0"/>
              <a:t>‘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’ </a:t>
            </a:r>
            <a:r>
              <a:rPr lang="en-US" dirty="0" smtClean="0"/>
              <a:t>and </a:t>
            </a:r>
            <a:r>
              <a:rPr lang="en-US" dirty="0" smtClean="0"/>
              <a:t>‘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dirty="0" smtClean="0"/>
              <a:t>’.  </a:t>
            </a:r>
            <a:r>
              <a:rPr lang="en-US" dirty="0" smtClean="0"/>
              <a:t>We would write either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dirty="0" smtClean="0"/>
              <a:t> </a:t>
            </a:r>
            <a:r>
              <a:rPr lang="en-US" dirty="0" smtClean="0"/>
              <a:t>&lt;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 </a:t>
            </a:r>
            <a:r>
              <a:rPr lang="en-US" dirty="0" smtClean="0"/>
              <a:t>or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 </a:t>
            </a:r>
            <a:r>
              <a:rPr lang="en-US" dirty="0" smtClean="0"/>
              <a:t>&gt;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953757" y="5452888"/>
            <a:ext cx="7653283" cy="668120"/>
            <a:chOff x="2953757" y="5452888"/>
            <a:chExt cx="7653283" cy="668120"/>
          </a:xfrm>
        </p:grpSpPr>
        <p:grpSp>
          <p:nvGrpSpPr>
            <p:cNvPr id="18" name="Group 17"/>
            <p:cNvGrpSpPr/>
            <p:nvPr/>
          </p:nvGrpSpPr>
          <p:grpSpPr>
            <a:xfrm>
              <a:off x="2953757" y="5452888"/>
              <a:ext cx="7439923" cy="218602"/>
              <a:chOff x="2506717" y="5473208"/>
              <a:chExt cx="7439923" cy="218602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2506717" y="5580993"/>
                <a:ext cx="7439923" cy="14733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624177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689201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754225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819249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884273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364081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29105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94129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59153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299057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9492159" y="5473208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Box 18"/>
            <p:cNvSpPr txBox="1"/>
            <p:nvPr/>
          </p:nvSpPr>
          <p:spPr>
            <a:xfrm>
              <a:off x="6493666" y="5751676"/>
              <a:ext cx="4113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0    1    2   3    4    5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103760" y="5750157"/>
              <a:ext cx="4113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-5   -4   -3   -2  -1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494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Number Line Can Be Used for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69143"/>
            <a:ext cx="10270810" cy="4122057"/>
          </a:xfrm>
        </p:spPr>
        <p:txBody>
          <a:bodyPr>
            <a:normAutofit/>
          </a:bodyPr>
          <a:lstStyle/>
          <a:p>
            <a:r>
              <a:rPr lang="en-US" dirty="0" smtClean="0"/>
              <a:t>Adding a positive number means ‘move right by that number’</a:t>
            </a:r>
          </a:p>
          <a:p>
            <a:pPr lvl="1"/>
            <a:r>
              <a:rPr lang="en-US" dirty="0" smtClean="0"/>
              <a:t>What is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3+2</a:t>
            </a:r>
            <a:r>
              <a:rPr lang="en-US" dirty="0" smtClean="0"/>
              <a:t>? Start at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 and move right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/>
              <a:t> to get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Subtracting </a:t>
            </a:r>
            <a:r>
              <a:rPr lang="en-US" dirty="0"/>
              <a:t>a positive number means ‘move </a:t>
            </a:r>
            <a:r>
              <a:rPr lang="en-US" dirty="0" smtClean="0"/>
              <a:t>left </a:t>
            </a:r>
            <a:r>
              <a:rPr lang="en-US" dirty="0"/>
              <a:t>by </a:t>
            </a:r>
            <a:r>
              <a:rPr lang="en-US" dirty="0" smtClean="0"/>
              <a:t>that </a:t>
            </a:r>
            <a:r>
              <a:rPr lang="en-US" dirty="0"/>
              <a:t>number’</a:t>
            </a:r>
          </a:p>
          <a:p>
            <a:pPr lvl="1"/>
            <a:r>
              <a:rPr lang="en-US" dirty="0"/>
              <a:t>What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2-1</a:t>
            </a:r>
            <a:r>
              <a:rPr lang="en-US" dirty="0" smtClean="0"/>
              <a:t>? Start at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 smtClean="0"/>
              <a:t> and move left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 smtClean="0"/>
              <a:t> to get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Adding a </a:t>
            </a:r>
            <a:r>
              <a:rPr lang="en-US" dirty="0" smtClean="0"/>
              <a:t>negative </a:t>
            </a:r>
            <a:r>
              <a:rPr lang="en-US" dirty="0"/>
              <a:t>number means ‘move </a:t>
            </a:r>
            <a:r>
              <a:rPr lang="en-US" dirty="0" smtClean="0"/>
              <a:t>left </a:t>
            </a:r>
            <a:r>
              <a:rPr lang="en-US" dirty="0"/>
              <a:t>by the size of that number’</a:t>
            </a:r>
          </a:p>
          <a:p>
            <a:pPr lvl="1"/>
            <a:r>
              <a:rPr lang="en-US" dirty="0"/>
              <a:t>What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1+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? Start at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 smtClean="0"/>
              <a:t> and move left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dirty="0" smtClean="0"/>
              <a:t> to get 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Subtracting</a:t>
            </a:r>
            <a:r>
              <a:rPr lang="en-US" dirty="0" smtClean="0"/>
              <a:t> </a:t>
            </a:r>
            <a:r>
              <a:rPr lang="en-US" dirty="0"/>
              <a:t>a negative</a:t>
            </a:r>
            <a:r>
              <a:rPr lang="en-US" dirty="0" smtClean="0"/>
              <a:t> </a:t>
            </a:r>
            <a:r>
              <a:rPr lang="en-US" dirty="0"/>
              <a:t>number means ‘move right by the size of that number’</a:t>
            </a:r>
          </a:p>
          <a:p>
            <a:pPr lvl="1"/>
            <a:r>
              <a:rPr lang="en-US" dirty="0"/>
              <a:t>What is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5-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 smtClean="0"/>
              <a:t>? </a:t>
            </a:r>
            <a:r>
              <a:rPr lang="en-US" dirty="0"/>
              <a:t>Start at 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dirty="0" smtClean="0"/>
              <a:t> </a:t>
            </a:r>
            <a:r>
              <a:rPr lang="en-US" dirty="0"/>
              <a:t>and move </a:t>
            </a:r>
            <a:r>
              <a:rPr lang="en-US" dirty="0" smtClean="0"/>
              <a:t>right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 smtClean="0"/>
              <a:t> </a:t>
            </a:r>
            <a:r>
              <a:rPr lang="en-US" dirty="0"/>
              <a:t>to get 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2933437" y="6078833"/>
            <a:ext cx="7653283" cy="668120"/>
            <a:chOff x="2953757" y="5452888"/>
            <a:chExt cx="7653283" cy="668120"/>
          </a:xfrm>
        </p:grpSpPr>
        <p:grpSp>
          <p:nvGrpSpPr>
            <p:cNvPr id="48" name="Group 47"/>
            <p:cNvGrpSpPr/>
            <p:nvPr/>
          </p:nvGrpSpPr>
          <p:grpSpPr>
            <a:xfrm>
              <a:off x="2953757" y="5452888"/>
              <a:ext cx="7439923" cy="218602"/>
              <a:chOff x="2506717" y="5473208"/>
              <a:chExt cx="7439923" cy="218602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2506717" y="5580993"/>
                <a:ext cx="7439923" cy="14733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624177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689201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754225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819249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884273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364081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429105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94129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559153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990574" y="5476240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9492159" y="5473208"/>
                <a:ext cx="0" cy="21557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/>
            <p:cNvSpPr txBox="1"/>
            <p:nvPr/>
          </p:nvSpPr>
          <p:spPr>
            <a:xfrm>
              <a:off x="6493666" y="5751676"/>
              <a:ext cx="4113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0    1    2   3    4    5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103760" y="5750157"/>
              <a:ext cx="4113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-5   -4   -3   -2  -1</a:t>
              </a:r>
              <a:endParaRPr lang="en-US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134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number line is a way to visually represent abstract concepts like numbers and operations.</a:t>
            </a:r>
          </a:p>
          <a:p>
            <a:r>
              <a:rPr lang="en-US" dirty="0" smtClean="0"/>
              <a:t>The number line helps define the order of numbers</a:t>
            </a:r>
          </a:p>
          <a:p>
            <a:r>
              <a:rPr lang="en-US" dirty="0" smtClean="0"/>
              <a:t>We </a:t>
            </a:r>
            <a:r>
              <a:rPr lang="en-US" dirty="0" smtClean="0"/>
              <a:t>will be using number lines for graphing later in the course.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9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71</TotalTime>
  <Words>393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Corbel</vt:lpstr>
      <vt:lpstr>Courier New</vt:lpstr>
      <vt:lpstr>Parallax</vt:lpstr>
      <vt:lpstr>Using the Number Line</vt:lpstr>
      <vt:lpstr>The Number Line Establishes Order</vt:lpstr>
      <vt:lpstr>Examples Using the ‘&gt;’ and ‘&lt;‘ Symbols</vt:lpstr>
      <vt:lpstr>The Number Line Can Be Used for Operations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16</cp:revision>
  <dcterms:created xsi:type="dcterms:W3CDTF">2016-07-25T20:55:54Z</dcterms:created>
  <dcterms:modified xsi:type="dcterms:W3CDTF">2016-09-28T16:09:45Z</dcterms:modified>
</cp:coreProperties>
</file>