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handoutMasterIdLst>
    <p:handoutMasterId r:id="rId10"/>
  </p:handoutMasterIdLst>
  <p:sldIdLst>
    <p:sldId id="256" r:id="rId2"/>
    <p:sldId id="259" r:id="rId3"/>
    <p:sldId id="265" r:id="rId4"/>
    <p:sldId id="260" r:id="rId5"/>
    <p:sldId id="266" r:id="rId6"/>
    <p:sldId id="267" r:id="rId7"/>
    <p:sldId id="268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culatorsoup.com/calculators/math/fractions.php" TargetMode="External"/><Relationship Id="rId2" Type="http://schemas.openxmlformats.org/officeDocument/2006/relationships/hyperlink" Target="https://www.youtube.com/watch?v=Q32aZTookwk&amp;feature=youtu.be" TargetMode="External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2.png"/><Relationship Id="rId9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Form vs. </a:t>
            </a:r>
            <a:r>
              <a:rPr lang="en-US" smtClean="0"/>
              <a:t>Rational/Irrational Types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571999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A number’s </a:t>
                </a:r>
                <a:r>
                  <a:rPr lang="en-US" i="1" dirty="0" smtClean="0"/>
                  <a:t>type</a:t>
                </a:r>
                <a:r>
                  <a:rPr lang="en-US" dirty="0" smtClean="0"/>
                  <a:t> is either rational or irrational</a:t>
                </a:r>
                <a:endParaRPr lang="en-US" dirty="0"/>
              </a:p>
              <a:p>
                <a:r>
                  <a:rPr lang="en-US" dirty="0" smtClean="0"/>
                  <a:t>Any type of number can be expressed in different forms: Decimal, fractional, graphical, etc.</a:t>
                </a:r>
              </a:p>
              <a:p>
                <a:r>
                  <a:rPr lang="en-US" dirty="0" smtClean="0"/>
                  <a:t>Examples</a:t>
                </a:r>
              </a:p>
              <a:p>
                <a:pPr lvl="1"/>
                <a:r>
                  <a:rPr lang="en-US" dirty="0" smtClean="0"/>
                  <a:t>‘one half’: A rational fraction</a:t>
                </a:r>
              </a:p>
              <a:p>
                <a:pPr lvl="2"/>
                <a:r>
                  <a:rPr lang="en-US" dirty="0" smtClean="0"/>
                  <a:t>Decimal form: 0.5  (Whole number part separated from fractional part by a decimal point)</a:t>
                </a:r>
              </a:p>
              <a:p>
                <a:pPr lvl="2"/>
                <a:r>
                  <a:rPr lang="en-US" dirty="0" smtClean="0"/>
                  <a:t>Fractional form: ½ (A real number over another real number other than zero)</a:t>
                </a:r>
              </a:p>
              <a:p>
                <a:pPr lvl="1"/>
                <a:r>
                  <a:rPr lang="en-US" dirty="0" smtClean="0"/>
                  <a:t>‘Square root of two over two’: An irrational fraction</a:t>
                </a:r>
              </a:p>
              <a:p>
                <a:pPr lvl="2"/>
                <a:r>
                  <a:rPr lang="en-US" dirty="0" smtClean="0"/>
                  <a:t>Decimal form: 0.7071067811865475244008…</a:t>
                </a:r>
              </a:p>
              <a:p>
                <a:pPr lvl="2"/>
                <a:r>
                  <a:rPr lang="en-US" dirty="0" smtClean="0"/>
                  <a:t>Fractional form: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The general form of a fraction: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US" dirty="0" smtClean="0"/>
                  <a:t>  where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A</a:t>
                </a:r>
                <a:r>
                  <a:rPr lang="en-US" dirty="0" smtClean="0"/>
                  <a:t> and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B</a:t>
                </a:r>
                <a:r>
                  <a:rPr lang="en-US" dirty="0" smtClean="0"/>
                  <a:t> are </a:t>
                </a:r>
                <a:r>
                  <a:rPr lang="en-US" u="sng" dirty="0" smtClean="0"/>
                  <a:t>any</a:t>
                </a:r>
                <a:r>
                  <a:rPr lang="en-US" dirty="0" smtClean="0"/>
                  <a:t> real number (except </a:t>
                </a:r>
                <a:r>
                  <a:rPr lang="en-US" i="1" dirty="0">
                    <a:latin typeface="Cambria" panose="02040503050406030204" pitchFamily="18" charset="0"/>
                  </a:rPr>
                  <a:t>B=0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Fractions can also be positive or negative</a:t>
                </a:r>
                <a:endParaRPr lang="en-US" dirty="0"/>
              </a:p>
              <a:p>
                <a:pPr lvl="2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571999"/>
              </a:xfrm>
              <a:blipFill>
                <a:blip r:embed="rId7"/>
                <a:stretch>
                  <a:fillRect l="-1156" t="-3867" r="-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Form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68761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A number in fractional form looks like this: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 top number is called the </a:t>
                </a:r>
                <a:r>
                  <a:rPr lang="en-US" i="1" dirty="0" smtClean="0"/>
                  <a:t>numerator, t</a:t>
                </a:r>
                <a:r>
                  <a:rPr lang="en-US" dirty="0" smtClean="0"/>
                  <a:t>he bottom number is called the </a:t>
                </a:r>
                <a:r>
                  <a:rPr lang="en-US" i="1" dirty="0" smtClean="0"/>
                  <a:t>denominator</a:t>
                </a:r>
              </a:p>
              <a:p>
                <a:pPr lvl="1"/>
                <a:r>
                  <a:rPr lang="en-US" dirty="0" smtClean="0"/>
                  <a:t>Use the example of coins to remember these. </a:t>
                </a:r>
              </a:p>
              <a:p>
                <a:pPr lvl="2"/>
                <a:r>
                  <a:rPr lang="en-US" dirty="0" smtClean="0"/>
                  <a:t>The denominator is the </a:t>
                </a:r>
                <a:r>
                  <a:rPr lang="en-US" i="1" dirty="0" smtClean="0"/>
                  <a:t>denomination</a:t>
                </a:r>
                <a:r>
                  <a:rPr lang="en-US" dirty="0" smtClean="0"/>
                  <a:t> or value of the coin: a nickel is worth 1/20 of a dollar</a:t>
                </a:r>
              </a:p>
              <a:p>
                <a:pPr lvl="2"/>
                <a:r>
                  <a:rPr lang="en-US" dirty="0" smtClean="0"/>
                  <a:t>The </a:t>
                </a:r>
                <a:r>
                  <a:rPr lang="en-US" i="1" dirty="0" smtClean="0"/>
                  <a:t>number</a:t>
                </a:r>
                <a:r>
                  <a:rPr lang="en-US" dirty="0" smtClean="0"/>
                  <a:t> of coins is the numerator, so three nickels is 3/20 of a dollar</a:t>
                </a:r>
                <a:endParaRPr lang="en-US" dirty="0"/>
              </a:p>
              <a:p>
                <a:r>
                  <a:rPr lang="en-US" dirty="0" smtClean="0"/>
                  <a:t>You can easily convert </a:t>
                </a:r>
                <a:r>
                  <a:rPr lang="en-US" i="1" dirty="0" smtClean="0"/>
                  <a:t>fractional form </a:t>
                </a:r>
                <a:r>
                  <a:rPr lang="en-US" dirty="0" smtClean="0"/>
                  <a:t>to </a:t>
                </a:r>
                <a:r>
                  <a:rPr lang="en-US" i="1" dirty="0" smtClean="0"/>
                  <a:t>decimal form </a:t>
                </a:r>
                <a:r>
                  <a:rPr lang="en-US" dirty="0" smtClean="0"/>
                  <a:t>by dividing the </a:t>
                </a:r>
                <a:r>
                  <a:rPr lang="en-US" i="1" dirty="0" smtClean="0"/>
                  <a:t>numerator</a:t>
                </a:r>
                <a:r>
                  <a:rPr lang="en-US" dirty="0" smtClean="0"/>
                  <a:t> by the </a:t>
                </a:r>
                <a:r>
                  <a:rPr lang="en-US" i="1" dirty="0" smtClean="0"/>
                  <a:t>denominator</a:t>
                </a:r>
                <a:r>
                  <a:rPr lang="en-US" dirty="0" smtClean="0"/>
                  <a:t> on a calculator</a:t>
                </a:r>
              </a:p>
              <a:p>
                <a:r>
                  <a:rPr lang="en-US" dirty="0" smtClean="0"/>
                  <a:t>You can also express a number in </a:t>
                </a:r>
                <a:r>
                  <a:rPr lang="en-US" i="1" dirty="0" smtClean="0"/>
                  <a:t>mixed form </a:t>
                </a:r>
                <a:r>
                  <a:rPr lang="en-US" dirty="0" smtClean="0"/>
                  <a:t>with a whole number part and a fractional part</a:t>
                </a:r>
              </a:p>
              <a:p>
                <a:pPr lvl="1"/>
                <a:r>
                  <a:rPr lang="en-US" dirty="0" smtClean="0"/>
                  <a:t>‘One and two thirds’ could be written: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Most fraction calculators can convert mixed form to fractional form</a:t>
                </a:r>
              </a:p>
              <a:p>
                <a:r>
                  <a:rPr lang="en-US" dirty="0"/>
                  <a:t>The decimal form of a number is unique</a:t>
                </a:r>
              </a:p>
              <a:p>
                <a:pPr lvl="1"/>
                <a:r>
                  <a:rPr lang="en-US" dirty="0"/>
                  <a:t>A number has many different fractional forms: ‘one half’ = ½ = 2/4 = 50/100 …</a:t>
                </a:r>
              </a:p>
              <a:p>
                <a:pPr lvl="1"/>
                <a:r>
                  <a:rPr lang="en-US" dirty="0" smtClean="0"/>
                  <a:t>…but only one decimal form: 0.5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687613"/>
              </a:xfrm>
              <a:blipFill>
                <a:blip r:embed="rId7"/>
                <a:stretch>
                  <a:fillRect l="-1156" t="-3121" r="-365" b="-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6653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Fractions: Addition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Formula</a:t>
                </a:r>
              </a:p>
              <a:p>
                <a:pPr lvl="1"/>
                <a:r>
                  <a:rPr lang="en-US" dirty="0" smtClean="0"/>
                  <a:t>When adding fractions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US" dirty="0" smtClean="0"/>
                  <a:t>, where </a:t>
                </a:r>
                <a:r>
                  <a:rPr lang="en-US" i="1" dirty="0">
                    <a:latin typeface="Cambria" panose="02040503050406030204" pitchFamily="18" charset="0"/>
                  </a:rPr>
                  <a:t>A</a:t>
                </a:r>
                <a:r>
                  <a:rPr lang="en-US" dirty="0" smtClean="0"/>
                  <a:t>, </a:t>
                </a:r>
                <a:r>
                  <a:rPr lang="en-US" i="1" dirty="0">
                    <a:latin typeface="Cambria" panose="02040503050406030204" pitchFamily="18" charset="0"/>
                  </a:rPr>
                  <a:t>B</a:t>
                </a:r>
                <a:r>
                  <a:rPr lang="en-US" dirty="0" smtClean="0"/>
                  <a:t>,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C</a:t>
                </a:r>
                <a:r>
                  <a:rPr lang="en-US" dirty="0" smtClean="0"/>
                  <a:t>, and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D</a:t>
                </a:r>
                <a:r>
                  <a:rPr lang="en-US" dirty="0" smtClean="0"/>
                  <a:t> are any real number (except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B=0</a:t>
                </a:r>
                <a:r>
                  <a:rPr lang="en-US" dirty="0" smtClean="0"/>
                  <a:t> and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D=0</a:t>
                </a:r>
                <a:r>
                  <a:rPr lang="en-US" dirty="0" smtClean="0"/>
                  <a:t>), you can use the following formula: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TI-30Xa calculator</a:t>
                </a:r>
              </a:p>
              <a:p>
                <a:pPr lvl="1"/>
                <a:r>
                  <a:rPr lang="en-US" dirty="0" smtClean="0"/>
                  <a:t>This calculator has easy-to-use fraction capabilities.  Watch this tutorial to learn how to use </a:t>
                </a:r>
                <a:r>
                  <a:rPr lang="en-US" dirty="0"/>
                  <a:t>these features: </a:t>
                </a:r>
                <a:r>
                  <a:rPr lang="en-US" dirty="0">
                    <a:hlinkClick r:id="rId2"/>
                  </a:rPr>
                  <a:t>https://</a:t>
                </a:r>
                <a:r>
                  <a:rPr lang="en-US" dirty="0" smtClean="0">
                    <a:hlinkClick r:id="rId2"/>
                  </a:rPr>
                  <a:t>www.youtube.com/watch?v=Q32aZTookwk&amp;feature=youtu.be</a:t>
                </a:r>
                <a:endParaRPr lang="en-US" dirty="0" smtClean="0"/>
              </a:p>
              <a:p>
                <a:r>
                  <a:rPr lang="en-US" dirty="0" smtClean="0"/>
                  <a:t>On-line calculator</a:t>
                </a:r>
              </a:p>
              <a:p>
                <a:pPr lvl="1"/>
                <a:r>
                  <a:rPr lang="en-US" dirty="0" smtClean="0"/>
                  <a:t>There are several fraction calculators available on-line.  Here is one:</a:t>
                </a:r>
              </a:p>
              <a:p>
                <a:pPr lvl="1"/>
                <a:r>
                  <a:rPr lang="en-US" dirty="0">
                    <a:hlinkClick r:id="rId3"/>
                  </a:rPr>
                  <a:t>http://</a:t>
                </a:r>
                <a:r>
                  <a:rPr lang="en-US" dirty="0" smtClean="0">
                    <a:hlinkClick r:id="rId3"/>
                  </a:rPr>
                  <a:t>www.calculatorsoup.com/calculators/math/fractions.php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This is what it looks like -&gt;.   Enter the fraction parts and choose the ‘+’</a:t>
                </a:r>
                <a:br>
                  <a:rPr lang="en-US" dirty="0" smtClean="0"/>
                </a:br>
                <a:r>
                  <a:rPr lang="en-US" dirty="0" smtClean="0"/>
                  <a:t>Then press ‘Calculate’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  <a:blipFill>
                <a:blip r:embed="rId9"/>
                <a:stretch>
                  <a:fillRect l="-1338" t="-5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60933" y="4419599"/>
            <a:ext cx="2131642" cy="200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965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Fractions: </a:t>
            </a:r>
            <a:r>
              <a:rPr lang="en-US" dirty="0"/>
              <a:t>Subtraction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Formula</a:t>
                </a:r>
              </a:p>
              <a:p>
                <a:pPr lvl="1"/>
                <a:r>
                  <a:rPr lang="en-US" dirty="0" smtClean="0"/>
                  <a:t>When subtracting fractions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US" dirty="0" smtClean="0"/>
                  <a:t>, you can use the addition formula, but replace the </a:t>
                </a:r>
                <a:r>
                  <a:rPr lang="en-US" i="1" dirty="0" smtClean="0"/>
                  <a:t>addition</a:t>
                </a:r>
                <a:r>
                  <a:rPr lang="en-US" dirty="0" smtClean="0"/>
                  <a:t> in the numerator with </a:t>
                </a:r>
                <a:r>
                  <a:rPr lang="en-US" i="1" dirty="0" smtClean="0"/>
                  <a:t>subtraction</a:t>
                </a:r>
                <a:r>
                  <a:rPr lang="en-US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TI-30Xa calculator</a:t>
                </a:r>
              </a:p>
              <a:p>
                <a:pPr lvl="1"/>
                <a:r>
                  <a:rPr lang="en-US" dirty="0" smtClean="0"/>
                  <a:t>Same as addition, but use the subtraction button instead of</a:t>
                </a:r>
                <a:br>
                  <a:rPr lang="en-US" dirty="0" smtClean="0"/>
                </a:br>
                <a:r>
                  <a:rPr lang="en-US" dirty="0" smtClean="0"/>
                  <a:t> the addition button</a:t>
                </a:r>
              </a:p>
              <a:p>
                <a:r>
                  <a:rPr lang="en-US" dirty="0" smtClean="0"/>
                  <a:t>On-line calculator</a:t>
                </a:r>
              </a:p>
              <a:p>
                <a:pPr lvl="1"/>
                <a:r>
                  <a:rPr lang="en-US" dirty="0" smtClean="0"/>
                  <a:t>Same as addition, but choose the ‘-’</a:t>
                </a:r>
                <a:r>
                  <a:rPr lang="en-US" dirty="0"/>
                  <a:t> </a:t>
                </a:r>
                <a:r>
                  <a:rPr lang="en-US" dirty="0" smtClean="0"/>
                  <a:t>operation between the numbers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  <a:blipFill>
                <a:blip r:embed="rId7"/>
                <a:stretch>
                  <a:fillRect l="-1521" t="-4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60933" y="4419599"/>
            <a:ext cx="2131642" cy="200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6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Fractions: Multiplication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Formula</a:t>
                </a:r>
              </a:p>
              <a:p>
                <a:pPr lvl="1"/>
                <a:r>
                  <a:rPr lang="en-US" dirty="0" smtClean="0"/>
                  <a:t>When multiplying fractions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US" dirty="0" smtClean="0"/>
                  <a:t>, you can use the multiplication formula: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TI-30Xa calculator</a:t>
                </a:r>
              </a:p>
              <a:p>
                <a:pPr lvl="1"/>
                <a:r>
                  <a:rPr lang="en-US" dirty="0" smtClean="0"/>
                  <a:t>Same as addition, but use the multiplication button instead of</a:t>
                </a:r>
                <a:br>
                  <a:rPr lang="en-US" dirty="0" smtClean="0"/>
                </a:br>
                <a:r>
                  <a:rPr lang="en-US" dirty="0" smtClean="0"/>
                  <a:t> the addition button</a:t>
                </a:r>
              </a:p>
              <a:p>
                <a:r>
                  <a:rPr lang="en-US" dirty="0" smtClean="0"/>
                  <a:t>On-line calculator</a:t>
                </a:r>
              </a:p>
              <a:p>
                <a:pPr lvl="1"/>
                <a:r>
                  <a:rPr lang="en-US" dirty="0" smtClean="0"/>
                  <a:t>Same as addition, but choose the ‘x’ operation between the numbers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  <a:blipFill>
                <a:blip r:embed="rId7"/>
                <a:stretch>
                  <a:fillRect l="-1521" t="-4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60933" y="4419599"/>
            <a:ext cx="2131642" cy="200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92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Fractions: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Formula</a:t>
                </a:r>
              </a:p>
              <a:p>
                <a:pPr lvl="1"/>
                <a:r>
                  <a:rPr lang="en-US" dirty="0" smtClean="0"/>
                  <a:t>When dividing fractions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US" dirty="0" smtClean="0"/>
                  <a:t>, you can use the division formula: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Another method is ‘copy-dot-flip’.  ‘Copy’, or write down, the first fraction. ‘Dot’, or multiply it, by the ‘flip’ of the second fraction with numerator and denominator reversed.</a:t>
                </a:r>
              </a:p>
              <a:p>
                <a:pPr lvl="2"/>
                <a:r>
                  <a:rPr lang="en-US" dirty="0" smtClean="0"/>
                  <a:t>Like this: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TI-30Xa calculator</a:t>
                </a:r>
              </a:p>
              <a:p>
                <a:pPr lvl="1"/>
                <a:r>
                  <a:rPr lang="en-US" dirty="0" smtClean="0"/>
                  <a:t>Same as addition, but use the division button instead of</a:t>
                </a:r>
                <a:br>
                  <a:rPr lang="en-US" dirty="0" smtClean="0"/>
                </a:br>
                <a:r>
                  <a:rPr lang="en-US" dirty="0" smtClean="0"/>
                  <a:t> the addition button</a:t>
                </a:r>
              </a:p>
              <a:p>
                <a:r>
                  <a:rPr lang="en-US" dirty="0" smtClean="0"/>
                  <a:t>On-line calculator</a:t>
                </a:r>
              </a:p>
              <a:p>
                <a:pPr lvl="1"/>
                <a:r>
                  <a:rPr lang="en-US" dirty="0" smtClean="0"/>
                  <a:t>Same as addition, but choose the ‘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 smtClean="0"/>
                  <a:t>’ operation between the numbers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702676"/>
                <a:ext cx="10018713" cy="4582510"/>
              </a:xfrm>
              <a:blipFill>
                <a:blip r:embed="rId7"/>
                <a:stretch>
                  <a:fillRect l="-1338" t="-5053" r="-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60933" y="4419599"/>
            <a:ext cx="2131642" cy="200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Fractions are just a form of expressing any real number</a:t>
            </a:r>
          </a:p>
          <a:p>
            <a:r>
              <a:rPr lang="en-US" dirty="0" smtClean="0"/>
              <a:t>Fractions can be either rational or irrational, positive or negative</a:t>
            </a:r>
          </a:p>
          <a:p>
            <a:r>
              <a:rPr lang="en-US" dirty="0" smtClean="0"/>
              <a:t>There are many tools to find the result of mathematical operations with fractions</a:t>
            </a:r>
          </a:p>
          <a:p>
            <a:r>
              <a:rPr lang="en-US" dirty="0" smtClean="0"/>
              <a:t>There are many fractional forms of a number but only one decimal form</a:t>
            </a:r>
          </a:p>
        </p:txBody>
      </p:sp>
    </p:spTree>
    <p:extLst>
      <p:ext uri="{BB962C8B-B14F-4D97-AF65-F5344CB8AC3E}">
        <p14:creationId xmlns:p14="http://schemas.microsoft.com/office/powerpoint/2010/main" val="109650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111</TotalTime>
  <Words>195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Cambria Math</vt:lpstr>
      <vt:lpstr>Corbel</vt:lpstr>
      <vt:lpstr>Parallax</vt:lpstr>
      <vt:lpstr>Fractions</vt:lpstr>
      <vt:lpstr>Fractional Form vs. Rational/Irrational Types</vt:lpstr>
      <vt:lpstr>Fractional Form</vt:lpstr>
      <vt:lpstr>Operations with Fractions: Addition</vt:lpstr>
      <vt:lpstr>Operations with Fractions: Subtraction</vt:lpstr>
      <vt:lpstr>Operations with Fractions: Multiplication</vt:lpstr>
      <vt:lpstr>Operations with Fractions: Division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24</cp:revision>
  <dcterms:created xsi:type="dcterms:W3CDTF">2016-07-25T20:55:54Z</dcterms:created>
  <dcterms:modified xsi:type="dcterms:W3CDTF">2016-10-21T19:16:54Z</dcterms:modified>
</cp:coreProperties>
</file>