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handoutMasterIdLst>
    <p:handoutMasterId r:id="rId10"/>
  </p:handoutMasterIdLst>
  <p:sldIdLst>
    <p:sldId id="256" r:id="rId2"/>
    <p:sldId id="259" r:id="rId3"/>
    <p:sldId id="260" r:id="rId4"/>
    <p:sldId id="263" r:id="rId5"/>
    <p:sldId id="264" r:id="rId6"/>
    <p:sldId id="267" r:id="rId7"/>
    <p:sldId id="266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8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46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7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330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088524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5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Integers and Operations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186322" cy="4088524"/>
          </a:xfrm>
        </p:spPr>
        <p:txBody>
          <a:bodyPr/>
          <a:lstStyle/>
          <a:p>
            <a:r>
              <a:rPr lang="en-US" dirty="0" smtClean="0"/>
              <a:t>The mathematical operations addition (+), subtraction (-), multiplication (*) and division (÷) are examples of </a:t>
            </a:r>
            <a:r>
              <a:rPr lang="en-US" i="1" dirty="0" smtClean="0"/>
              <a:t>binary operations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They act (operate) on two (binary) numbers and result in another number</a:t>
            </a:r>
          </a:p>
          <a:p>
            <a:pPr lvl="1"/>
            <a:r>
              <a:rPr lang="en-US" dirty="0" smtClean="0"/>
              <a:t>On a calculator, you have to press the ‘equals’ key to obtain the result</a:t>
            </a:r>
          </a:p>
          <a:p>
            <a:r>
              <a:rPr lang="en-US" dirty="0" smtClean="0"/>
              <a:t>The negation operation (-) is an example of a unary operator, which acts on a single number to result in another number</a:t>
            </a:r>
          </a:p>
          <a:p>
            <a:pPr lvl="1"/>
            <a:r>
              <a:rPr lang="en-US" dirty="0" smtClean="0"/>
              <a:t>Negation makes positive numbers negative and vice versa</a:t>
            </a:r>
          </a:p>
          <a:p>
            <a:pPr lvl="1"/>
            <a:r>
              <a:rPr lang="en-US" dirty="0" smtClean="0"/>
              <a:t>On a calculator, you get the result immediately after pressing the operator’s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Operations with Integers: Addition &amp; Subtraction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6"/>
            <a:ext cx="10174290" cy="469812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Addition and the positive sign use the same symbol: +</a:t>
            </a:r>
          </a:p>
          <a:p>
            <a:pPr lvl="1"/>
            <a:r>
              <a:rPr lang="en-US" dirty="0" smtClean="0"/>
              <a:t>The positive sign is usually not written explicitly for positive numbers: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= 3</a:t>
            </a:r>
          </a:p>
          <a:p>
            <a:r>
              <a:rPr lang="en-US" dirty="0" smtClean="0"/>
              <a:t>Subtraction and the negative sign use the same symbol: -</a:t>
            </a:r>
          </a:p>
          <a:p>
            <a:pPr lvl="1"/>
            <a:r>
              <a:rPr lang="en-US" dirty="0" smtClean="0"/>
              <a:t>This is intentional.  One reason:</a:t>
            </a:r>
          </a:p>
          <a:p>
            <a:pPr lvl="2"/>
            <a:r>
              <a:rPr lang="en-US" dirty="0" smtClean="0"/>
              <a:t>Subtraction of a positive number is equivalent to addition of negative number</a:t>
            </a:r>
          </a:p>
          <a:p>
            <a:pPr lvl="2"/>
            <a:r>
              <a:rPr lang="en-US" dirty="0" smtClean="0"/>
              <a:t>Example: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 + 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 = 3 - 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lvl="2"/>
            <a:r>
              <a:rPr lang="en-US" dirty="0" smtClean="0"/>
              <a:t>You can effectively swap the </a:t>
            </a:r>
            <a:r>
              <a:rPr lang="en-US" i="1" u="sng" dirty="0" smtClean="0"/>
              <a:t>operation</a:t>
            </a:r>
            <a:r>
              <a:rPr lang="en-US" dirty="0" smtClean="0"/>
              <a:t> and the </a:t>
            </a:r>
            <a:r>
              <a:rPr lang="en-US" i="1" u="sng" dirty="0" smtClean="0"/>
              <a:t>sign</a:t>
            </a:r>
            <a:r>
              <a:rPr lang="en-US" dirty="0" smtClean="0"/>
              <a:t> in this case</a:t>
            </a:r>
          </a:p>
          <a:p>
            <a:r>
              <a:rPr lang="en-US" dirty="0" smtClean="0"/>
              <a:t>Subtraction of a negative number is equivalent to addition of a positive number</a:t>
            </a:r>
          </a:p>
          <a:p>
            <a:pPr lvl="1"/>
            <a:r>
              <a:rPr lang="en-US" dirty="0"/>
              <a:t>Example: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1 -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+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you </a:t>
            </a:r>
            <a:r>
              <a:rPr lang="en-US" dirty="0" smtClean="0"/>
              <a:t>remove negativity, you are left with a positive.  The ‘negatives’ ‘cancel’ each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965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with </a:t>
            </a:r>
            <a:r>
              <a:rPr lang="en-US" dirty="0"/>
              <a:t>Integers : </a:t>
            </a:r>
            <a:r>
              <a:rPr lang="en-US" dirty="0" smtClean="0"/>
              <a:t>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Multiplication (*) is a short-hand notation for a series of additions</a:t>
            </a:r>
          </a:p>
          <a:p>
            <a:pPr lvl="1"/>
            <a:r>
              <a:rPr lang="en-US" dirty="0" smtClean="0"/>
              <a:t>Example: four instances of adding three </a:t>
            </a:r>
          </a:p>
          <a:p>
            <a:pPr lvl="2"/>
            <a:r>
              <a:rPr lang="en-US" dirty="0" smtClean="0"/>
              <a:t>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3+3+3+3</a:t>
            </a:r>
            <a:r>
              <a:rPr lang="en-US" dirty="0" smtClean="0"/>
              <a:t>) is replaced with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4*3</a:t>
            </a:r>
            <a:r>
              <a:rPr lang="en-US" dirty="0" smtClean="0"/>
              <a:t>=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</a:t>
            </a:r>
          </a:p>
          <a:p>
            <a:pPr lvl="1"/>
            <a:r>
              <a:rPr lang="en-US" dirty="0"/>
              <a:t>Example: four instances of adding negative three </a:t>
            </a:r>
          </a:p>
          <a:p>
            <a:pPr lvl="2"/>
            <a:r>
              <a:rPr lang="en-US" dirty="0" smtClean="0"/>
              <a:t>(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3+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3+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) is replaced with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4*</a:t>
            </a:r>
            <a:r>
              <a:rPr lang="en-US" dirty="0" smtClean="0"/>
              <a:t>(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)=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r>
              <a:rPr lang="en-US" dirty="0" smtClean="0"/>
              <a:t>There are other notations for multiplication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4a</a:t>
            </a:r>
            <a:r>
              <a:rPr lang="en-US" dirty="0"/>
              <a:t>   – Putting a number next to a </a:t>
            </a:r>
            <a:r>
              <a:rPr lang="en-US" dirty="0" smtClean="0"/>
              <a:t>variable (which represents any number) </a:t>
            </a:r>
            <a:r>
              <a:rPr lang="en-US" dirty="0"/>
              <a:t>implies multiplication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200" dirty="0"/>
              <a:t>●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/>
              <a:t>   – </a:t>
            </a:r>
            <a:r>
              <a:rPr lang="en-US" dirty="0" smtClean="0"/>
              <a:t>Separates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 smtClean="0"/>
              <a:t> and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 so as to remove confusion with the number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43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4x3 </a:t>
            </a:r>
            <a:r>
              <a:rPr lang="en-US" dirty="0"/>
              <a:t>– the </a:t>
            </a:r>
            <a:r>
              <a:rPr lang="en-US" dirty="0" smtClean="0"/>
              <a:t>symbol ‘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/>
              <a:t>’ may be used unless it is also being used as a variable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550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with </a:t>
            </a:r>
            <a:r>
              <a:rPr lang="en-US" dirty="0"/>
              <a:t>Integers : </a:t>
            </a:r>
            <a:r>
              <a:rPr lang="en-US" dirty="0" smtClean="0"/>
              <a:t>Division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ln>
                <a:noFill/>
              </a:ln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Division (</a:t>
                </a:r>
                <a:r>
                  <a:rPr lang="en-US" dirty="0"/>
                  <a:t>÷</a:t>
                </a:r>
                <a:r>
                  <a:rPr lang="en-US" dirty="0" smtClean="0"/>
                  <a:t>) </a:t>
                </a:r>
                <a:r>
                  <a:rPr lang="en-US" dirty="0"/>
                  <a:t>is a short-hand notation for a series of </a:t>
                </a:r>
                <a:r>
                  <a:rPr lang="en-US" dirty="0" smtClean="0"/>
                  <a:t>subtractions</a:t>
                </a:r>
                <a:endParaRPr lang="en-US" dirty="0"/>
              </a:p>
              <a:p>
                <a:pPr lvl="1"/>
                <a:r>
                  <a:rPr lang="en-US" dirty="0"/>
                  <a:t>Example: four instances of </a:t>
                </a:r>
                <a:r>
                  <a:rPr lang="en-US" dirty="0" smtClean="0"/>
                  <a:t>subtracting </a:t>
                </a:r>
                <a:r>
                  <a:rPr lang="en-US" dirty="0"/>
                  <a:t>three </a:t>
                </a:r>
              </a:p>
              <a:p>
                <a:pPr lvl="2"/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12-3=9, 9-3=6, 6-3=3, 3-3=0  </a:t>
                </a:r>
                <a:r>
                  <a:rPr lang="en-US" dirty="0" smtClean="0"/>
                  <a:t> </a:t>
                </a:r>
                <a:r>
                  <a:rPr lang="en-US" dirty="0"/>
                  <a:t>is replaced with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12÷3</a:t>
                </a:r>
                <a:r>
                  <a:rPr lang="en-US" dirty="0" smtClean="0"/>
                  <a:t>=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</a:t>
                </a:r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 smtClean="0"/>
                  <a:t>Example</a:t>
                </a:r>
                <a:r>
                  <a:rPr lang="en-US" dirty="0"/>
                  <a:t>: four instances of </a:t>
                </a:r>
                <a:r>
                  <a:rPr lang="en-US" dirty="0" smtClean="0"/>
                  <a:t>subtracting </a:t>
                </a:r>
                <a:r>
                  <a:rPr lang="en-US" dirty="0"/>
                  <a:t>negative three </a:t>
                </a:r>
              </a:p>
              <a:p>
                <a:pPr lvl="2"/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12-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3=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9, 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9-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3=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6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6-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3=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3-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3=0 </a:t>
                </a:r>
                <a:r>
                  <a:rPr lang="en-US" dirty="0" smtClean="0"/>
                  <a:t> </a:t>
                </a:r>
                <a:r>
                  <a:rPr lang="en-US" dirty="0"/>
                  <a:t>is replaced with 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12÷</a:t>
                </a:r>
                <a:r>
                  <a:rPr lang="en-US" baseline="30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dirty="0" smtClean="0"/>
                  <a:t>=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 smtClean="0"/>
                  <a:t>There </a:t>
                </a:r>
                <a:r>
                  <a:rPr lang="en-US" dirty="0"/>
                  <a:t>are other notations for </a:t>
                </a:r>
                <a:r>
                  <a:rPr lang="en-US" dirty="0" smtClean="0"/>
                  <a:t>division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12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/>
                  <a:t>  – This is equivalent to a </a:t>
                </a:r>
                <a:r>
                  <a:rPr lang="en-US" dirty="0" smtClean="0"/>
                  <a:t>fraction (Note: this is the origin of the ÷ symbol!)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12/3</a:t>
                </a:r>
                <a:r>
                  <a:rPr lang="en-US" dirty="0" smtClean="0"/>
                  <a:t>   </a:t>
                </a:r>
                <a:r>
                  <a:rPr lang="en-US" dirty="0"/>
                  <a:t>– </a:t>
                </a:r>
                <a:r>
                  <a:rPr lang="en-US" dirty="0" smtClean="0"/>
                  <a:t>This symbol implies a fraction 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</a:t>
                </a:r>
                <a:r>
                  <a:rPr lang="en-US" dirty="0" smtClean="0"/>
                  <a:t>– This is the form used for long-division</a:t>
                </a:r>
                <a:endParaRPr lang="en-US" dirty="0"/>
              </a:p>
              <a:p>
                <a:pPr lvl="2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7"/>
                <a:stretch>
                  <a:fillRect l="-1521" t="-55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2547851" y="5167507"/>
            <a:ext cx="775650" cy="429730"/>
            <a:chOff x="8442960" y="5674871"/>
            <a:chExt cx="775650" cy="429730"/>
          </a:xfrm>
        </p:grpSpPr>
        <p:sp>
          <p:nvSpPr>
            <p:cNvPr id="4" name="TextBox 3"/>
            <p:cNvSpPr txBox="1"/>
            <p:nvPr/>
          </p:nvSpPr>
          <p:spPr>
            <a:xfrm>
              <a:off x="8442960" y="5674871"/>
              <a:ext cx="701040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12</a:t>
              </a:r>
              <a:endParaRPr lang="en-US" sz="2000" dirty="0"/>
            </a:p>
          </p:txBody>
        </p:sp>
        <p:sp>
          <p:nvSpPr>
            <p:cNvPr id="5" name="TextBox 4"/>
            <p:cNvSpPr txBox="1"/>
            <p:nvPr/>
          </p:nvSpPr>
          <p:spPr>
            <a:xfrm flipH="1">
              <a:off x="8471848" y="5704491"/>
              <a:ext cx="746762" cy="400110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12</a:t>
              </a:r>
              <a:endParaRPr lang="en-US" sz="2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9960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 Rules for Multiplication and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Looking at the pattern, we notice the following rule:</a:t>
            </a:r>
          </a:p>
          <a:p>
            <a:pPr lvl="1"/>
            <a:r>
              <a:rPr lang="en-US" dirty="0" smtClean="0"/>
              <a:t>Multiplying/dividing </a:t>
            </a:r>
            <a:r>
              <a:rPr lang="en-US" u="sng" dirty="0" smtClean="0"/>
              <a:t>like signs </a:t>
            </a:r>
            <a:r>
              <a:rPr lang="en-US" dirty="0" smtClean="0"/>
              <a:t>gives a </a:t>
            </a:r>
            <a:r>
              <a:rPr lang="en-US" u="sng" dirty="0" smtClean="0"/>
              <a:t>positive</a:t>
            </a:r>
            <a:r>
              <a:rPr lang="en-US" dirty="0" smtClean="0"/>
              <a:t> result</a:t>
            </a:r>
          </a:p>
          <a:p>
            <a:pPr lvl="1"/>
            <a:r>
              <a:rPr lang="en-US" dirty="0" smtClean="0"/>
              <a:t>Multiplying/dividing </a:t>
            </a:r>
            <a:r>
              <a:rPr lang="en-US" u="sng" dirty="0" smtClean="0"/>
              <a:t>unlike signs </a:t>
            </a:r>
            <a:r>
              <a:rPr lang="en-US" dirty="0" smtClean="0"/>
              <a:t>gives a </a:t>
            </a:r>
            <a:r>
              <a:rPr lang="en-US" u="sng" dirty="0" smtClean="0"/>
              <a:t>negative</a:t>
            </a:r>
            <a:r>
              <a:rPr lang="en-US" dirty="0" smtClean="0"/>
              <a:t> result</a:t>
            </a:r>
          </a:p>
          <a:p>
            <a:r>
              <a:rPr lang="en-US" dirty="0" smtClean="0"/>
              <a:t>For the product of many numbers multiplied or divided:</a:t>
            </a:r>
          </a:p>
          <a:p>
            <a:pPr lvl="1"/>
            <a:r>
              <a:rPr lang="en-US" dirty="0" smtClean="0"/>
              <a:t>Negative signs ‘cancel’ in pairs</a:t>
            </a:r>
          </a:p>
          <a:p>
            <a:pPr lvl="2"/>
            <a:r>
              <a:rPr lang="en-US" dirty="0" smtClean="0"/>
              <a:t>If there are an even number of negative numbers, the final result will be positive</a:t>
            </a:r>
            <a:endParaRPr lang="en-US" dirty="0"/>
          </a:p>
          <a:p>
            <a:pPr lvl="2"/>
            <a:r>
              <a:rPr lang="en-US" dirty="0" smtClean="0"/>
              <a:t>If there are an odd number of negative numbers, the final result will be negative</a:t>
            </a:r>
            <a:endParaRPr lang="en-US" dirty="0"/>
          </a:p>
          <a:p>
            <a:pPr lvl="2"/>
            <a:r>
              <a:rPr lang="en-US" dirty="0" smtClean="0"/>
              <a:t>Example: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(-1)*(-2)*(-3)*(-4)*(-5) = -(1*2*3*4*5)= -120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657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</a:t>
            </a:r>
            <a:r>
              <a:rPr lang="en-US" dirty="0"/>
              <a:t>F</a:t>
            </a:r>
            <a:r>
              <a:rPr lang="en-US" dirty="0" smtClean="0"/>
              <a:t>arther: Positive Integer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49358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Just like multiplication is a short-hand notation for many addition, exponents are a short-hand notation for many multiplications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2*2*2</a:t>
            </a:r>
            <a:r>
              <a:rPr lang="en-US" dirty="0" smtClean="0"/>
              <a:t> is replaced with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(=8)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3*3</a:t>
            </a:r>
            <a:r>
              <a:rPr lang="en-US" dirty="0" smtClean="0"/>
              <a:t> is replaced with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(=9)  </a:t>
            </a:r>
            <a:r>
              <a:rPr lang="en-US" dirty="0"/>
              <a:t>(Note: order is important)</a:t>
            </a:r>
          </a:p>
          <a:p>
            <a:r>
              <a:rPr lang="en-US" dirty="0" smtClean="0"/>
              <a:t>If a number raised to an exponent is multiplied by the same number to another exponent, the result is the number raised to the </a:t>
            </a:r>
            <a:r>
              <a:rPr lang="en-US" u="sng" dirty="0" smtClean="0"/>
              <a:t>sum</a:t>
            </a:r>
            <a:r>
              <a:rPr lang="en-US" dirty="0" smtClean="0"/>
              <a:t> of the exponents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10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(10*10)*(10*10*10)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10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2+3</a:t>
            </a:r>
            <a:endParaRPr lang="en-US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If a number raised to an exponent is </a:t>
            </a:r>
            <a:r>
              <a:rPr lang="en-US" dirty="0" smtClean="0"/>
              <a:t>itself raised to </a:t>
            </a:r>
            <a:r>
              <a:rPr lang="en-US" dirty="0"/>
              <a:t>another exponent, the result is the number raised to the </a:t>
            </a:r>
            <a:r>
              <a:rPr lang="en-US" u="sng" dirty="0" smtClean="0"/>
              <a:t>product</a:t>
            </a:r>
            <a:r>
              <a:rPr lang="en-US" dirty="0" smtClean="0"/>
              <a:t> </a:t>
            </a:r>
            <a:r>
              <a:rPr lang="en-US" dirty="0"/>
              <a:t>of the exponents</a:t>
            </a:r>
          </a:p>
          <a:p>
            <a:pPr lvl="1"/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2200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200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=10</a:t>
            </a:r>
            <a:r>
              <a:rPr lang="en-US" sz="2200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*10</a:t>
            </a:r>
            <a:r>
              <a:rPr lang="en-US" sz="2200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*10</a:t>
            </a:r>
            <a:r>
              <a:rPr lang="en-US" sz="2200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=10</a:t>
            </a:r>
            <a:r>
              <a:rPr lang="en-US" sz="2200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=10</a:t>
            </a:r>
            <a:r>
              <a:rPr lang="en-US" sz="2200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2*3</a:t>
            </a:r>
            <a:endParaRPr lang="en-US" sz="2200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76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mathematical system has practical notations that make using it easier</a:t>
            </a:r>
          </a:p>
          <a:p>
            <a:pPr lvl="1"/>
            <a:r>
              <a:rPr lang="en-US" dirty="0" smtClean="0"/>
              <a:t>Imagine having to describe a complicated math problem using only words!</a:t>
            </a:r>
          </a:p>
          <a:p>
            <a:r>
              <a:rPr lang="en-US" dirty="0" smtClean="0"/>
              <a:t>There are important patterns to remember as we begin working with our number system</a:t>
            </a:r>
          </a:p>
          <a:p>
            <a:r>
              <a:rPr lang="en-US" dirty="0" smtClean="0"/>
              <a:t>It is worthwhile to examine the mathematics with which we are so familiar in order to see the elegance and utility of its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52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367</TotalTime>
  <Words>720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Corbel</vt:lpstr>
      <vt:lpstr>Courier New</vt:lpstr>
      <vt:lpstr>Parallax</vt:lpstr>
      <vt:lpstr>Integers and Operations</vt:lpstr>
      <vt:lpstr>Mathematical Operations</vt:lpstr>
      <vt:lpstr>Operations with Integers: Addition &amp; Subtraction</vt:lpstr>
      <vt:lpstr>Operations with Integers : Multiplication</vt:lpstr>
      <vt:lpstr>Operations with Integers : Division</vt:lpstr>
      <vt:lpstr>Sign Rules for Multiplication and Division</vt:lpstr>
      <vt:lpstr>A Little Farther: Positive Integer Exponents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29</cp:revision>
  <dcterms:created xsi:type="dcterms:W3CDTF">2016-07-25T20:55:54Z</dcterms:created>
  <dcterms:modified xsi:type="dcterms:W3CDTF">2016-10-21T18:58:38Z</dcterms:modified>
</cp:coreProperties>
</file>