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5" r:id="rId1"/>
  </p:sldMasterIdLst>
  <p:handoutMasterIdLst>
    <p:handoutMasterId r:id="rId6"/>
  </p:handoutMasterIdLst>
  <p:sldIdLst>
    <p:sldId id="256" r:id="rId2"/>
    <p:sldId id="266" r:id="rId3"/>
    <p:sldId id="267" r:id="rId4"/>
    <p:sldId id="26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52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87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6A1AB-B4B3-464C-9F81-35FEEEBE1F40}" type="datetimeFigureOut">
              <a:rPr lang="en-US" smtClean="0"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5F1B-2C04-48D1-AC7D-778E1FD32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2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096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281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412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446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9040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2223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2972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9778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678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7330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02677"/>
            <a:ext cx="10018713" cy="4088524"/>
          </a:xfrm>
        </p:spPr>
        <p:txBody>
          <a:bodyPr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8554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238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34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951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084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79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538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423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437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  <p:sldLayoutId id="2147483778" r:id="rId13"/>
    <p:sldLayoutId id="2147483779" r:id="rId14"/>
    <p:sldLayoutId id="2147483780" r:id="rId15"/>
    <p:sldLayoutId id="2147483781" r:id="rId16"/>
    <p:sldLayoutId id="214748378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Reading an Abacus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ID1050– Quantitative &amp; Qualitative Reasoning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581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Positional Notation on an Abacus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02677"/>
            <a:ext cx="10018713" cy="4493586"/>
          </a:xfrm>
        </p:spPr>
        <p:txBody>
          <a:bodyPr>
            <a:normAutofit/>
          </a:bodyPr>
          <a:lstStyle/>
          <a:p>
            <a:endParaRPr lang="en-US" sz="2200" baseline="30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baseline="30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484310" y="1702677"/>
            <a:ext cx="10018713" cy="408852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lnSpcReduction="1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An </a:t>
            </a:r>
            <a:r>
              <a:rPr lang="en-US" dirty="0" smtClean="0">
                <a:solidFill>
                  <a:srgbClr val="FF0000"/>
                </a:solidFill>
              </a:rPr>
              <a:t>abacus</a:t>
            </a:r>
            <a:r>
              <a:rPr lang="en-US" dirty="0" smtClean="0"/>
              <a:t> is a physical representation of positional notation using beads on separate wires.</a:t>
            </a:r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wires</a:t>
            </a:r>
            <a:r>
              <a:rPr lang="en-US" dirty="0" smtClean="0"/>
              <a:t> correspond to the columns in our positional notation, and each represents a </a:t>
            </a:r>
            <a:r>
              <a:rPr lang="en-US" dirty="0" smtClean="0">
                <a:solidFill>
                  <a:srgbClr val="FF0000"/>
                </a:solidFill>
              </a:rPr>
              <a:t>power of ten</a:t>
            </a:r>
            <a:r>
              <a:rPr lang="en-US" dirty="0" smtClean="0"/>
              <a:t>.  Each wire has nine beads that can slide along it.</a:t>
            </a:r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number of beads </a:t>
            </a:r>
            <a:r>
              <a:rPr lang="en-US" dirty="0" smtClean="0"/>
              <a:t>to one side of the wire is read as the </a:t>
            </a:r>
            <a:r>
              <a:rPr lang="en-US" dirty="0" smtClean="0">
                <a:solidFill>
                  <a:srgbClr val="FF0000"/>
                </a:solidFill>
              </a:rPr>
              <a:t>digit</a:t>
            </a:r>
            <a:r>
              <a:rPr lang="en-US" dirty="0" smtClean="0"/>
              <a:t> for that power of ten.</a:t>
            </a:r>
          </a:p>
          <a:p>
            <a:r>
              <a:rPr lang="en-US" dirty="0" smtClean="0"/>
              <a:t>Generally, one of the wires is designated as the ‘</a:t>
            </a:r>
            <a:r>
              <a:rPr lang="en-US" dirty="0" smtClean="0">
                <a:solidFill>
                  <a:srgbClr val="FF0000"/>
                </a:solidFill>
              </a:rPr>
              <a:t>ones</a:t>
            </a:r>
            <a:r>
              <a:rPr lang="en-US" dirty="0" smtClean="0"/>
              <a:t>’ wire, or ‘10</a:t>
            </a:r>
            <a:r>
              <a:rPr lang="en-US" baseline="30000" dirty="0" smtClean="0"/>
              <a:t>0</a:t>
            </a:r>
            <a:r>
              <a:rPr lang="en-US" dirty="0" smtClean="0"/>
              <a:t>’ wire</a:t>
            </a:r>
          </a:p>
          <a:p>
            <a:r>
              <a:rPr lang="en-US" dirty="0" smtClean="0"/>
              <a:t>This wire and the ones </a:t>
            </a:r>
            <a:r>
              <a:rPr lang="en-US" dirty="0" smtClean="0">
                <a:solidFill>
                  <a:srgbClr val="FF0000"/>
                </a:solidFill>
              </a:rPr>
              <a:t>above</a:t>
            </a:r>
            <a:r>
              <a:rPr lang="en-US" dirty="0" smtClean="0"/>
              <a:t> it contain the </a:t>
            </a:r>
            <a:r>
              <a:rPr lang="en-US" dirty="0" smtClean="0">
                <a:solidFill>
                  <a:srgbClr val="FF0000"/>
                </a:solidFill>
              </a:rPr>
              <a:t>integer</a:t>
            </a:r>
            <a:r>
              <a:rPr lang="en-US" dirty="0" smtClean="0"/>
              <a:t> part of the number</a:t>
            </a:r>
          </a:p>
          <a:p>
            <a:r>
              <a:rPr lang="en-US" dirty="0" smtClean="0"/>
              <a:t>The wires </a:t>
            </a:r>
            <a:r>
              <a:rPr lang="en-US" dirty="0" smtClean="0">
                <a:solidFill>
                  <a:srgbClr val="FF0000"/>
                </a:solidFill>
              </a:rPr>
              <a:t>below</a:t>
            </a:r>
            <a:r>
              <a:rPr lang="en-US" dirty="0" smtClean="0"/>
              <a:t> the ‘ones’ wire contain the </a:t>
            </a:r>
            <a:r>
              <a:rPr lang="en-US" dirty="0" smtClean="0">
                <a:solidFill>
                  <a:srgbClr val="FF0000"/>
                </a:solidFill>
              </a:rPr>
              <a:t>fractional</a:t>
            </a:r>
            <a:r>
              <a:rPr lang="en-US" dirty="0" smtClean="0"/>
              <a:t> part of the number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876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Reading </a:t>
            </a:r>
            <a:r>
              <a:rPr lang="en-US" dirty="0" smtClean="0"/>
              <a:t>an </a:t>
            </a:r>
            <a:r>
              <a:rPr lang="en-US" dirty="0" smtClean="0"/>
              <a:t>Abacus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abacus can be used by an expert to do practically any numerical operation a standard calculator can do (including square and cube roots!), and at roughly the same speed.</a:t>
            </a:r>
          </a:p>
          <a:p>
            <a:r>
              <a:rPr lang="en-US" dirty="0" smtClean="0"/>
              <a:t>We will only be concerned with </a:t>
            </a:r>
            <a:r>
              <a:rPr lang="en-US" dirty="0" smtClean="0">
                <a:solidFill>
                  <a:srgbClr val="FF0000"/>
                </a:solidFill>
              </a:rPr>
              <a:t>reading a number </a:t>
            </a:r>
            <a:r>
              <a:rPr lang="en-US" dirty="0" smtClean="0"/>
              <a:t>from an abacus.</a:t>
            </a:r>
          </a:p>
          <a:p>
            <a:r>
              <a:rPr lang="en-US" dirty="0" smtClean="0"/>
              <a:t>Examples: (I’ll arbitrarily indicate a wire as the ‘ones’ wire)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312" y="4319335"/>
            <a:ext cx="2062113" cy="157613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4383" y="3532407"/>
            <a:ext cx="1847850" cy="24669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5403" y="4031715"/>
            <a:ext cx="2529639" cy="2529639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2449215" y="5209320"/>
            <a:ext cx="786830" cy="474813"/>
            <a:chOff x="2647092" y="5113421"/>
            <a:chExt cx="786830" cy="474813"/>
          </a:xfrm>
        </p:grpSpPr>
        <p:sp>
          <p:nvSpPr>
            <p:cNvPr id="7" name="Left Arrow 6"/>
            <p:cNvSpPr/>
            <p:nvPr/>
          </p:nvSpPr>
          <p:spPr>
            <a:xfrm>
              <a:off x="2647092" y="5113421"/>
              <a:ext cx="697688" cy="474813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733733" y="5142313"/>
              <a:ext cx="7001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ones</a:t>
              </a:r>
              <a:endParaRPr lang="en-US" dirty="0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323253" y="6036982"/>
            <a:ext cx="781603" cy="3693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351.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 flipH="1">
            <a:off x="4197725" y="5090476"/>
            <a:ext cx="831951" cy="480827"/>
            <a:chOff x="2647092" y="5113421"/>
            <a:chExt cx="786830" cy="474813"/>
          </a:xfrm>
        </p:grpSpPr>
        <p:sp>
          <p:nvSpPr>
            <p:cNvPr id="12" name="Left Arrow 11"/>
            <p:cNvSpPr/>
            <p:nvPr/>
          </p:nvSpPr>
          <p:spPr>
            <a:xfrm>
              <a:off x="2647092" y="5113421"/>
              <a:ext cx="697688" cy="474813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733733" y="5142313"/>
              <a:ext cx="7001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ones</a:t>
              </a:r>
              <a:endParaRPr lang="en-US" dirty="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7255043" y="6214764"/>
            <a:ext cx="1489358" cy="3693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40532.063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 rot="1185037">
            <a:off x="10679579" y="4676037"/>
            <a:ext cx="786830" cy="474813"/>
            <a:chOff x="2647092" y="5113421"/>
            <a:chExt cx="786830" cy="474813"/>
          </a:xfrm>
        </p:grpSpPr>
        <p:sp>
          <p:nvSpPr>
            <p:cNvPr id="16" name="Left Arrow 15"/>
            <p:cNvSpPr/>
            <p:nvPr/>
          </p:nvSpPr>
          <p:spPr>
            <a:xfrm>
              <a:off x="2647092" y="5113421"/>
              <a:ext cx="697688" cy="474813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733733" y="5142313"/>
              <a:ext cx="7001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ones</a:t>
              </a:r>
              <a:endParaRPr lang="en-US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9938017" y="6079690"/>
            <a:ext cx="962594" cy="3693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202.5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267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0" grpId="0" animBg="1"/>
      <p:bldP spid="14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abacus can be used to represent numbers</a:t>
            </a:r>
          </a:p>
          <a:p>
            <a:r>
              <a:rPr lang="en-US" dirty="0" smtClean="0"/>
              <a:t>Reading an abacus requires specification of a ‘ones’ wire</a:t>
            </a:r>
          </a:p>
          <a:p>
            <a:r>
              <a:rPr lang="en-US" dirty="0" smtClean="0"/>
              <a:t>The integer part is this wire and the ones above it</a:t>
            </a:r>
          </a:p>
          <a:p>
            <a:r>
              <a:rPr lang="en-US" dirty="0" smtClean="0"/>
              <a:t>The fractional part, if any, is expressed on the wires below 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48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329</TotalTime>
  <Words>247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Corbel</vt:lpstr>
      <vt:lpstr>Courier New</vt:lpstr>
      <vt:lpstr>Parallax</vt:lpstr>
      <vt:lpstr>Reading an Abacus</vt:lpstr>
      <vt:lpstr>Positional Notation on an Abacus</vt:lpstr>
      <vt:lpstr>Examples of Reading an Abacus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Gist</dc:creator>
  <cp:lastModifiedBy>Robert Gist</cp:lastModifiedBy>
  <cp:revision>32</cp:revision>
  <dcterms:created xsi:type="dcterms:W3CDTF">2016-07-25T20:55:54Z</dcterms:created>
  <dcterms:modified xsi:type="dcterms:W3CDTF">2016-10-03T19:36:45Z</dcterms:modified>
</cp:coreProperties>
</file>