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0" r:id="rId4"/>
    <p:sldId id="263" r:id="rId5"/>
    <p:sldId id="266" r:id="rId6"/>
    <p:sldId id="261" r:id="rId7"/>
    <p:sldId id="264" r:id="rId8"/>
    <p:sldId id="262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0E1C49A6-85A0-40D5-951A-80A2EA50F35D}">
          <p14:sldIdLst>
            <p14:sldId id="256"/>
            <p14:sldId id="259"/>
          </p14:sldIdLst>
        </p14:section>
        <p14:section name="Base 8" id="{1EA43DF8-F2C6-4837-A5F8-CA01D433D51D}">
          <p14:sldIdLst>
            <p14:sldId id="260"/>
            <p14:sldId id="263"/>
            <p14:sldId id="266"/>
          </p14:sldIdLst>
        </p14:section>
        <p14:section name="Base 3" id="{BB3E6753-EB07-4436-BB8F-9B3CF5992091}">
          <p14:sldIdLst>
            <p14:sldId id="261"/>
            <p14:sldId id="264"/>
          </p14:sldIdLst>
        </p14:section>
        <p14:section name="Base 2" id="{37B70ED5-B717-4C1F-A280-A217791684A3}">
          <p14:sldIdLst>
            <p14:sldId id="262"/>
            <p14:sldId id="265"/>
            <p14:sldId id="267"/>
          </p14:sldIdLst>
        </p14:section>
        <p14:section name="Conclusion" id="{38E7BE29-2ECF-4320-9BA3-B23E98A6F067}">
          <p14:sldIdLst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37" autoAdjust="0"/>
  </p:normalViewPr>
  <p:slideViewPr>
    <p:cSldViewPr snapToGrid="0">
      <p:cViewPr varScale="1">
        <p:scale>
          <a:sx n="73" d="100"/>
          <a:sy n="73" d="100"/>
        </p:scale>
        <p:origin x="21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1ECE1-785C-4DBC-971C-19F7433EBDBC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8020A-F834-43B4-8481-2389922F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51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</a:t>
            </a:r>
            <a:r>
              <a:rPr lang="en-US" baseline="0" dirty="0" smtClean="0"/>
              <a:t> is a note inserted by 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407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2 ¼ = 2.25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97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Comparison to base</a:t>
            </a:r>
            <a:r>
              <a:rPr lang="en-US" baseline="0" dirty="0" smtClean="0"/>
              <a:t>-10.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26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89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5/16 = 0.3125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6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450.125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46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08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2.33333333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23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43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¾</a:t>
            </a:r>
            <a:r>
              <a:rPr lang="en-US" baseline="0" dirty="0" smtClean="0"/>
              <a:t> = 0.75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020A-F834-43B4-8481-2389922F10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2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8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46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7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330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088524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5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Converting from Base-n to Base-10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Base-2 (binary)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48497" y="6074981"/>
            <a:ext cx="22731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Base-2 digits 0,1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10.01</a:t>
            </a:r>
            <a:r>
              <a:rPr lang="en-US" sz="2800" baseline="-25000" dirty="0" smtClean="0"/>
              <a:t>base-2</a:t>
            </a:r>
            <a:r>
              <a:rPr lang="en-US" sz="2800" dirty="0" smtClean="0"/>
              <a:t> to base-10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82934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702677"/>
            <a:ext cx="10018713" cy="4088524"/>
          </a:xfrm>
        </p:spPr>
        <p:txBody>
          <a:bodyPr/>
          <a:lstStyle/>
          <a:p>
            <a:r>
              <a:rPr lang="en-US" dirty="0" smtClean="0"/>
              <a:t>Converting from a different base into base 10 involves creating a base-n table</a:t>
            </a:r>
          </a:p>
          <a:p>
            <a:r>
              <a:rPr lang="en-US" dirty="0" smtClean="0"/>
              <a:t>The columns in base-n have different values than our familiar base-10 columns</a:t>
            </a:r>
          </a:p>
          <a:p>
            <a:r>
              <a:rPr lang="en-US" dirty="0" smtClean="0"/>
              <a:t>Multiply each base-n digits by its column’s value and add them all up to get the answer in base-10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04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for Converting from Base-n to Base-10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steps for converting from a different base to our familiar base-10 (decimal) system are similar to how we express numbers in base-10</a:t>
            </a:r>
          </a:p>
          <a:p>
            <a:pPr lvl="1"/>
            <a:r>
              <a:rPr lang="en-US" dirty="0" smtClean="0"/>
              <a:t>Each column has a different value which depends on the base</a:t>
            </a:r>
          </a:p>
          <a:p>
            <a:pPr lvl="1"/>
            <a:r>
              <a:rPr lang="en-US" dirty="0" smtClean="0"/>
              <a:t>Each column has a digit in it that is multiplied by the column’s value</a:t>
            </a:r>
          </a:p>
          <a:p>
            <a:pPr lvl="1"/>
            <a:r>
              <a:rPr lang="en-US" dirty="0" smtClean="0"/>
              <a:t>The sum of all of these multiplication results is the value of the number</a:t>
            </a:r>
          </a:p>
          <a:p>
            <a:r>
              <a:rPr lang="en-US" dirty="0" smtClean="0"/>
              <a:t>The difference is that the columns have values other than ‘tens’, ‘hundreds’, ‘thousands’, etc.</a:t>
            </a:r>
          </a:p>
          <a:p>
            <a:r>
              <a:rPr lang="en-US" dirty="0" smtClean="0"/>
              <a:t>Let’s look at some examples: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Base-8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9057733"/>
              </p:ext>
            </p:extLst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516281" y="6074981"/>
            <a:ext cx="340535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Base-8 digits 0,1,2,3,4,5,6,7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2800" baseline="-25000" dirty="0" smtClean="0"/>
              <a:t>base-8</a:t>
            </a:r>
            <a:r>
              <a:rPr lang="en-US" sz="2800" dirty="0" smtClean="0"/>
              <a:t> to base-10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1391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Base-8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516281" y="6074981"/>
            <a:ext cx="340535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Base-8 digits 0,1,2,3,4,5,6,7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0.24</a:t>
            </a:r>
            <a:r>
              <a:rPr lang="en-US" sz="2800" baseline="-25000" dirty="0" smtClean="0"/>
              <a:t>base-8</a:t>
            </a:r>
            <a:r>
              <a:rPr lang="en-US" sz="2800" dirty="0" smtClean="0"/>
              <a:t> to base-10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80689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Base-8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8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516281" y="6074981"/>
            <a:ext cx="340535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Base-8 digits 0,1,2,3,4,5,6,7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702.1</a:t>
            </a:r>
            <a:r>
              <a:rPr lang="en-US" sz="2800" baseline="-25000" dirty="0" smtClean="0"/>
              <a:t>base-8</a:t>
            </a:r>
            <a:r>
              <a:rPr lang="en-US" sz="2800" dirty="0" smtClean="0"/>
              <a:t> to base-10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4367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Base-3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9441"/>
              </p:ext>
            </p:extLst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469821" y="6074981"/>
            <a:ext cx="245181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Base-3 digits 0,1,2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120</a:t>
            </a:r>
            <a:r>
              <a:rPr lang="en-US" sz="2800" baseline="-25000" dirty="0" smtClean="0"/>
              <a:t>base-3</a:t>
            </a:r>
            <a:r>
              <a:rPr lang="en-US" sz="2800" dirty="0" smtClean="0"/>
              <a:t> to base-10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5360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Base-3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469821" y="6074981"/>
            <a:ext cx="245181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Base-3 digits 0,1,2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2.1</a:t>
            </a:r>
            <a:r>
              <a:rPr lang="en-US" sz="2800" baseline="-25000" dirty="0" smtClean="0"/>
              <a:t>base-3</a:t>
            </a:r>
            <a:r>
              <a:rPr lang="en-US" sz="2800" dirty="0" smtClean="0"/>
              <a:t> to base-10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2112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Base-2 (binary)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6209382"/>
              </p:ext>
            </p:extLst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48497" y="6074981"/>
            <a:ext cx="22731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Base-2 digits 0,1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1010</a:t>
            </a:r>
            <a:r>
              <a:rPr lang="en-US" sz="2800" baseline="-25000" dirty="0" smtClean="0"/>
              <a:t>base-2</a:t>
            </a:r>
            <a:r>
              <a:rPr lang="en-US" sz="2800" dirty="0" smtClean="0"/>
              <a:t> to base-10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00689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Base-2 (binary) Positional Notation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/>
          <p:cNvGraphicFramePr>
            <a:graphicFrameLocks/>
          </p:cNvGraphicFramePr>
          <p:nvPr>
            <p:extLst/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48497" y="6074981"/>
            <a:ext cx="22731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Only Base-2 digits 0,1</a:t>
            </a:r>
            <a:endParaRPr lang="en-US" dirty="0"/>
          </a:p>
        </p:txBody>
      </p:sp>
      <p:cxnSp>
        <p:nvCxnSpPr>
          <p:cNvPr id="13" name="Elbow Connector 12"/>
          <p:cNvCxnSpPr/>
          <p:nvPr/>
        </p:nvCxnSpPr>
        <p:spPr>
          <a:xfrm rot="16200000" flipV="1">
            <a:off x="10205542" y="4358891"/>
            <a:ext cx="3153106" cy="279073"/>
          </a:xfrm>
          <a:prstGeom prst="bentConnector3">
            <a:avLst>
              <a:gd name="adj1" fmla="val 99783"/>
            </a:avLst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3042" y="6094431"/>
            <a:ext cx="5041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Convert </a:t>
            </a:r>
            <a:r>
              <a:rPr lang="en-US" sz="28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0.11</a:t>
            </a:r>
            <a:r>
              <a:rPr lang="en-US" sz="2800" baseline="-25000" dirty="0" smtClean="0"/>
              <a:t>base-2</a:t>
            </a:r>
            <a:r>
              <a:rPr lang="en-US" sz="2800" dirty="0" smtClean="0"/>
              <a:t> to base-10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72767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81</TotalTime>
  <Words>504</Words>
  <Application>Microsoft Office PowerPoint</Application>
  <PresentationFormat>Widescreen</PresentationFormat>
  <Paragraphs>201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Courier New</vt:lpstr>
      <vt:lpstr>Parallax</vt:lpstr>
      <vt:lpstr>Converting from Base-n to Base-10</vt:lpstr>
      <vt:lpstr>Steps for Converting from Base-n to Base-10</vt:lpstr>
      <vt:lpstr>Base-8 Positional Notation Chart</vt:lpstr>
      <vt:lpstr>Base-8 Positional Notation Chart</vt:lpstr>
      <vt:lpstr>Base-8 Positional Notation Chart</vt:lpstr>
      <vt:lpstr>Base-3 Positional Notation Chart</vt:lpstr>
      <vt:lpstr>Base-3 Positional Notation Chart</vt:lpstr>
      <vt:lpstr>Base-2 (binary) Positional Notation Chart</vt:lpstr>
      <vt:lpstr>Base-2 (binary) Positional Notation Chart</vt:lpstr>
      <vt:lpstr>Base-2 (binary) Positional Notation Chart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20</cp:revision>
  <dcterms:created xsi:type="dcterms:W3CDTF">2016-07-25T20:55:54Z</dcterms:created>
  <dcterms:modified xsi:type="dcterms:W3CDTF">2017-09-07T03:40:22Z</dcterms:modified>
</cp:coreProperties>
</file>