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5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8" r:id="rId3"/>
    <p:sldId id="269" r:id="rId4"/>
    <p:sldId id="263" r:id="rId5"/>
    <p:sldId id="260" r:id="rId6"/>
    <p:sldId id="264" r:id="rId7"/>
    <p:sldId id="261" r:id="rId8"/>
    <p:sldId id="262" r:id="rId9"/>
    <p:sldId id="265" r:id="rId10"/>
    <p:sldId id="27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2C2AEA7D-4759-4DB2-9580-904921553A5D}">
          <p14:sldIdLst>
            <p14:sldId id="256"/>
            <p14:sldId id="268"/>
          </p14:sldIdLst>
        </p14:section>
        <p14:section name="Base-8" id="{4BFB94C9-E310-4A03-8039-C8CFF1C37957}">
          <p14:sldIdLst>
            <p14:sldId id="269"/>
            <p14:sldId id="263"/>
            <p14:sldId id="260"/>
          </p14:sldIdLst>
        </p14:section>
        <p14:section name="Base-3" id="{AE52A6EC-4037-4F78-BCE9-CD207CA7DC3B}">
          <p14:sldIdLst>
            <p14:sldId id="264"/>
            <p14:sldId id="261"/>
          </p14:sldIdLst>
        </p14:section>
        <p14:section name="Base-2" id="{0A4E8345-DC62-4A7D-BCC2-F8171CC6DC2D}">
          <p14:sldIdLst>
            <p14:sldId id="262"/>
            <p14:sldId id="265"/>
          </p14:sldIdLst>
        </p14:section>
        <p14:section name="Conclusion" id="{91364FAA-E64E-4991-8B8B-BC8021494B23}">
          <p14:sldIdLst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>
        <p:scale>
          <a:sx n="80" d="100"/>
          <a:sy n="80" d="100"/>
        </p:scale>
        <p:origin x="-6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87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6A1AB-B4B3-464C-9F81-35FEEEBE1F40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5F1B-2C04-48D1-AC7D-778E1FD32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2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96BBE2-70C8-4327-B5A8-9EA4C8BD3728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85A808-89DC-477F-AD8A-6AD9DE3E6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17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Answer: 20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85A808-89DC-477F-AD8A-6AD9DE3E610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494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Answer: 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85A808-89DC-477F-AD8A-6AD9DE3E610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4643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Answer: 1750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85A808-89DC-477F-AD8A-6AD9DE3E610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7493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Answer: 1020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85A808-89DC-477F-AD8A-6AD9DE3E610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1861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Answer: 2100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85A808-89DC-477F-AD8A-6AD9DE3E610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9659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Answer: 1101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85A808-89DC-477F-AD8A-6AD9DE3E610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6199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Answer: 0.11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85A808-89DC-477F-AD8A-6AD9DE3E610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73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09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281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412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446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9040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2223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2972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9778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678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7330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02677"/>
            <a:ext cx="10018713" cy="4088524"/>
          </a:xfrm>
        </p:spPr>
        <p:txBody>
          <a:bodyPr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8554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238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34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951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084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79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538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423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437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  <p:sldLayoutId id="2147483778" r:id="rId13"/>
    <p:sldLayoutId id="2147483779" r:id="rId14"/>
    <p:sldLayoutId id="2147483780" r:id="rId15"/>
    <p:sldLayoutId id="2147483781" r:id="rId16"/>
    <p:sldLayoutId id="214748378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Converting </a:t>
            </a:r>
            <a:r>
              <a:rPr lang="en-US" dirty="0" smtClean="0"/>
              <a:t>to </a:t>
            </a:r>
            <a:r>
              <a:rPr lang="en-US"/>
              <a:t>Base-n </a:t>
            </a:r>
            <a:r>
              <a:rPr lang="en-US" smtClean="0"/>
              <a:t>from </a:t>
            </a:r>
            <a:r>
              <a:rPr lang="en-US" dirty="0"/>
              <a:t>Base-10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ID1050– Quantitative &amp; Qualitative Reasoning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581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702677"/>
            <a:ext cx="10018713" cy="4088524"/>
          </a:xfrm>
        </p:spPr>
        <p:txBody>
          <a:bodyPr/>
          <a:lstStyle/>
          <a:p>
            <a:r>
              <a:rPr lang="en-US" dirty="0" smtClean="0"/>
              <a:t>Converting from a different base into base 10 involves creating a base-n </a:t>
            </a:r>
            <a:r>
              <a:rPr lang="en-US" dirty="0" smtClean="0"/>
              <a:t>table.</a:t>
            </a:r>
            <a:endParaRPr lang="en-US" dirty="0" smtClean="0"/>
          </a:p>
          <a:p>
            <a:r>
              <a:rPr lang="en-US" dirty="0" smtClean="0"/>
              <a:t>For this task, you are trying to find the base-n digits for each column</a:t>
            </a:r>
            <a:endParaRPr lang="en-US" dirty="0" smtClean="0"/>
          </a:p>
          <a:p>
            <a:r>
              <a:rPr lang="en-US" dirty="0" smtClean="0"/>
              <a:t>You start in the left-most column that is not bigger than your base-10 number.</a:t>
            </a:r>
          </a:p>
          <a:p>
            <a:r>
              <a:rPr lang="en-US" dirty="0" smtClean="0"/>
              <a:t>Divide your base-10 number by the column’s </a:t>
            </a:r>
            <a:r>
              <a:rPr lang="en-US" dirty="0" smtClean="0"/>
              <a:t>value </a:t>
            </a:r>
            <a:r>
              <a:rPr lang="en-US" dirty="0" smtClean="0"/>
              <a:t>to find </a:t>
            </a:r>
            <a:r>
              <a:rPr lang="en-US" dirty="0" smtClean="0"/>
              <a:t>that column’s digit.  </a:t>
            </a:r>
            <a:r>
              <a:rPr lang="en-US" dirty="0" smtClean="0"/>
              <a:t>Move the remainder to the next column to the right and repeat.</a:t>
            </a:r>
          </a:p>
          <a:p>
            <a:r>
              <a:rPr lang="en-US" dirty="0" smtClean="0"/>
              <a:t>Do this until you have found the digits for each column.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628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for Converting from Base-10 to Base-n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6137" y="1702676"/>
            <a:ext cx="9926886" cy="471015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Use the base-n table for this type of conversion, too.</a:t>
            </a:r>
          </a:p>
          <a:p>
            <a:r>
              <a:rPr lang="en-US" dirty="0" smtClean="0"/>
              <a:t>Here, you are looking for the digits in base-n that will result in the base-10 number you are starting with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Start your work in the farthest left column that is not bigger than your base-10 number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Ask yourself ‘how many times does that column’s value divide my number?’  You’ll get an integer between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 smtClean="0"/>
              <a:t> and the base-n.  This is the digit for this column you were looking for.  Write it down in the blank space.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You’ll also get a remainder (possibly zero).  Write this number in the </a:t>
            </a:r>
            <a:r>
              <a:rPr lang="en-US" u="sng" dirty="0" smtClean="0"/>
              <a:t>next column to the right</a:t>
            </a:r>
            <a:r>
              <a:rPr lang="en-US" dirty="0" smtClean="0"/>
              <a:t>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Now got back to step 2 and ask yourself ‘how many times does this column’s value divide my current number?’.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Keep repeating until all of the blanks are filled.</a:t>
            </a:r>
          </a:p>
          <a:p>
            <a:r>
              <a:rPr lang="en-US" dirty="0" smtClean="0"/>
              <a:t>Let’s look at some examples: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118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Base-8 Positional Notation 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2"/>
          <p:cNvGraphicFramePr>
            <a:graphicFrameLocks/>
          </p:cNvGraphicFramePr>
          <p:nvPr>
            <p:extLst/>
          </p:nvPr>
        </p:nvGraphicFramePr>
        <p:xfrm>
          <a:off x="1484313" y="1765298"/>
          <a:ext cx="10018710" cy="4099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9785">
                  <a:extLst>
                    <a:ext uri="{9D8B030D-6E8A-4147-A177-3AD203B41FA5}">
                      <a16:colId xmlns:a16="http://schemas.microsoft.com/office/drawing/2014/main" val="3839983427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383399249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2378287236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111943278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81287884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448503515"/>
                    </a:ext>
                  </a:extLst>
                </a:gridCol>
              </a:tblGrid>
              <a:tr h="606262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3 </a:t>
                      </a:r>
                      <a:r>
                        <a:rPr lang="en-US" dirty="0" smtClean="0"/>
                        <a:t>= 512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2 </a:t>
                      </a:r>
                      <a:r>
                        <a:rPr lang="en-US" dirty="0" smtClean="0"/>
                        <a:t>= 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1 </a:t>
                      </a:r>
                      <a:r>
                        <a:rPr lang="en-US" dirty="0" smtClean="0"/>
                        <a:t>=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0</a:t>
                      </a:r>
                      <a:r>
                        <a:rPr lang="en-US" baseline="0" dirty="0" smtClean="0"/>
                        <a:t> = 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-1 </a:t>
                      </a:r>
                      <a:r>
                        <a:rPr lang="en-US" dirty="0" smtClean="0"/>
                        <a:t>= 1/8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-2 </a:t>
                      </a:r>
                      <a:r>
                        <a:rPr lang="en-US" dirty="0" smtClean="0"/>
                        <a:t>= 1/64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750346"/>
                  </a:ext>
                </a:extLst>
              </a:tr>
              <a:tr h="846279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771458"/>
                  </a:ext>
                </a:extLst>
              </a:tr>
              <a:tr h="26469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841451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7987861" y="2848303"/>
            <a:ext cx="147145" cy="14714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516281" y="6074981"/>
            <a:ext cx="340535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Only Base-8 digits 0,1,2,3,4,5,6,7</a:t>
            </a:r>
            <a:endParaRPr lang="en-US" dirty="0"/>
          </a:p>
        </p:txBody>
      </p:sp>
      <p:cxnSp>
        <p:nvCxnSpPr>
          <p:cNvPr id="13" name="Elbow Connector 12"/>
          <p:cNvCxnSpPr/>
          <p:nvPr/>
        </p:nvCxnSpPr>
        <p:spPr>
          <a:xfrm rot="16200000" flipV="1">
            <a:off x="10205542" y="4358891"/>
            <a:ext cx="3153106" cy="279073"/>
          </a:xfrm>
          <a:prstGeom prst="bentConnector3">
            <a:avLst>
              <a:gd name="adj1" fmla="val 99783"/>
            </a:avLst>
          </a:prstGeom>
          <a:ln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683042" y="6094431"/>
            <a:ext cx="5041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Convert </a:t>
            </a:r>
            <a:r>
              <a:rPr lang="en-US" sz="2800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  <a:r>
              <a:rPr lang="en-US" sz="2800" baseline="-25000" dirty="0" smtClean="0"/>
              <a:t>base-10</a:t>
            </a:r>
            <a:r>
              <a:rPr lang="en-US" sz="2800" dirty="0" smtClean="0"/>
              <a:t> to base-8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86547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Base-8 Positional Notation 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2"/>
          <p:cNvGraphicFramePr>
            <a:graphicFrameLocks/>
          </p:cNvGraphicFramePr>
          <p:nvPr>
            <p:extLst/>
          </p:nvPr>
        </p:nvGraphicFramePr>
        <p:xfrm>
          <a:off x="1484313" y="1765298"/>
          <a:ext cx="10018710" cy="4099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9785">
                  <a:extLst>
                    <a:ext uri="{9D8B030D-6E8A-4147-A177-3AD203B41FA5}">
                      <a16:colId xmlns:a16="http://schemas.microsoft.com/office/drawing/2014/main" val="3839983427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383399249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2378287236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111943278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81287884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448503515"/>
                    </a:ext>
                  </a:extLst>
                </a:gridCol>
              </a:tblGrid>
              <a:tr h="606262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3 </a:t>
                      </a:r>
                      <a:r>
                        <a:rPr lang="en-US" dirty="0" smtClean="0"/>
                        <a:t>= 512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2 </a:t>
                      </a:r>
                      <a:r>
                        <a:rPr lang="en-US" dirty="0" smtClean="0"/>
                        <a:t>= 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1 </a:t>
                      </a:r>
                      <a:r>
                        <a:rPr lang="en-US" dirty="0" smtClean="0"/>
                        <a:t>=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0</a:t>
                      </a:r>
                      <a:r>
                        <a:rPr lang="en-US" baseline="0" dirty="0" smtClean="0"/>
                        <a:t> = 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-1 </a:t>
                      </a:r>
                      <a:r>
                        <a:rPr lang="en-US" dirty="0" smtClean="0"/>
                        <a:t>= 1/8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-2 </a:t>
                      </a:r>
                      <a:r>
                        <a:rPr lang="en-US" dirty="0" smtClean="0"/>
                        <a:t>= 1/64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750346"/>
                  </a:ext>
                </a:extLst>
              </a:tr>
              <a:tr h="846279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771458"/>
                  </a:ext>
                </a:extLst>
              </a:tr>
              <a:tr h="26469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841451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7987861" y="2848303"/>
            <a:ext cx="147145" cy="14714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516281" y="6074981"/>
            <a:ext cx="340535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Only Base-8 digits 0,1,2,3,4,5,6,7</a:t>
            </a:r>
            <a:endParaRPr lang="en-US" dirty="0"/>
          </a:p>
        </p:txBody>
      </p:sp>
      <p:cxnSp>
        <p:nvCxnSpPr>
          <p:cNvPr id="13" name="Elbow Connector 12"/>
          <p:cNvCxnSpPr/>
          <p:nvPr/>
        </p:nvCxnSpPr>
        <p:spPr>
          <a:xfrm rot="16200000" flipV="1">
            <a:off x="10205542" y="4358891"/>
            <a:ext cx="3153106" cy="279073"/>
          </a:xfrm>
          <a:prstGeom prst="bentConnector3">
            <a:avLst>
              <a:gd name="adj1" fmla="val 99783"/>
            </a:avLst>
          </a:prstGeom>
          <a:ln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83042" y="6094431"/>
            <a:ext cx="5041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Convert </a:t>
            </a:r>
            <a:r>
              <a:rPr lang="en-US" sz="2800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r>
              <a:rPr lang="en-US" sz="2800" baseline="-25000" dirty="0" smtClean="0"/>
              <a:t>base-10</a:t>
            </a:r>
            <a:r>
              <a:rPr lang="en-US" sz="2800" dirty="0" smtClean="0"/>
              <a:t> to base-8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38848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Base-8 Positional Notation 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2"/>
          <p:cNvGraphicFramePr>
            <a:graphicFrameLocks/>
          </p:cNvGraphicFramePr>
          <p:nvPr>
            <p:extLst/>
          </p:nvPr>
        </p:nvGraphicFramePr>
        <p:xfrm>
          <a:off x="1484313" y="1765298"/>
          <a:ext cx="10018710" cy="4099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9785">
                  <a:extLst>
                    <a:ext uri="{9D8B030D-6E8A-4147-A177-3AD203B41FA5}">
                      <a16:colId xmlns:a16="http://schemas.microsoft.com/office/drawing/2014/main" val="3839983427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383399249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2378287236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111943278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81287884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448503515"/>
                    </a:ext>
                  </a:extLst>
                </a:gridCol>
              </a:tblGrid>
              <a:tr h="606262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3 </a:t>
                      </a:r>
                      <a:r>
                        <a:rPr lang="en-US" dirty="0" smtClean="0"/>
                        <a:t>= 512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2 </a:t>
                      </a:r>
                      <a:r>
                        <a:rPr lang="en-US" dirty="0" smtClean="0"/>
                        <a:t>= 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1 </a:t>
                      </a:r>
                      <a:r>
                        <a:rPr lang="en-US" dirty="0" smtClean="0"/>
                        <a:t>=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0</a:t>
                      </a:r>
                      <a:r>
                        <a:rPr lang="en-US" baseline="0" dirty="0" smtClean="0"/>
                        <a:t> = 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-1 </a:t>
                      </a:r>
                      <a:r>
                        <a:rPr lang="en-US" dirty="0" smtClean="0"/>
                        <a:t>= 1/8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-2 </a:t>
                      </a:r>
                      <a:r>
                        <a:rPr lang="en-US" dirty="0" smtClean="0"/>
                        <a:t>= 1/64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750346"/>
                  </a:ext>
                </a:extLst>
              </a:tr>
              <a:tr h="846279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771458"/>
                  </a:ext>
                </a:extLst>
              </a:tr>
              <a:tr h="26469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841451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7987861" y="2848303"/>
            <a:ext cx="147145" cy="14714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516281" y="6074981"/>
            <a:ext cx="340535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Only Base-8 digits 0,1,2,3,4,5,6,7</a:t>
            </a:r>
            <a:endParaRPr lang="en-US" dirty="0"/>
          </a:p>
        </p:txBody>
      </p:sp>
      <p:cxnSp>
        <p:nvCxnSpPr>
          <p:cNvPr id="13" name="Elbow Connector 12"/>
          <p:cNvCxnSpPr/>
          <p:nvPr/>
        </p:nvCxnSpPr>
        <p:spPr>
          <a:xfrm rot="16200000" flipV="1">
            <a:off x="10205542" y="4358891"/>
            <a:ext cx="3153106" cy="279073"/>
          </a:xfrm>
          <a:prstGeom prst="bentConnector3">
            <a:avLst>
              <a:gd name="adj1" fmla="val 99783"/>
            </a:avLst>
          </a:prstGeom>
          <a:ln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83042" y="6094431"/>
            <a:ext cx="5041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Convert </a:t>
            </a:r>
            <a:r>
              <a:rPr lang="en-US" sz="28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2800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</a:t>
            </a:r>
            <a:r>
              <a:rPr lang="en-US" sz="2800" baseline="-25000" dirty="0" smtClean="0"/>
              <a:t>base-10</a:t>
            </a:r>
            <a:r>
              <a:rPr lang="en-US" sz="2800" dirty="0" smtClean="0"/>
              <a:t> to base-8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65797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Base-3 Positional Notation 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2"/>
          <p:cNvGraphicFramePr>
            <a:graphicFrameLocks/>
          </p:cNvGraphicFramePr>
          <p:nvPr>
            <p:extLst/>
          </p:nvPr>
        </p:nvGraphicFramePr>
        <p:xfrm>
          <a:off x="1484313" y="1765298"/>
          <a:ext cx="10018710" cy="4099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9785">
                  <a:extLst>
                    <a:ext uri="{9D8B030D-6E8A-4147-A177-3AD203B41FA5}">
                      <a16:colId xmlns:a16="http://schemas.microsoft.com/office/drawing/2014/main" val="3839983427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383399249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2378287236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111943278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81287884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448503515"/>
                    </a:ext>
                  </a:extLst>
                </a:gridCol>
              </a:tblGrid>
              <a:tr h="606262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3</a:t>
                      </a:r>
                      <a:r>
                        <a:rPr lang="en-US" baseline="30000" dirty="0" smtClean="0"/>
                        <a:t>3 </a:t>
                      </a:r>
                      <a:r>
                        <a:rPr lang="en-US" dirty="0" smtClean="0"/>
                        <a:t>= 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3</a:t>
                      </a:r>
                      <a:r>
                        <a:rPr lang="en-US" baseline="30000" dirty="0" smtClean="0"/>
                        <a:t>2 </a:t>
                      </a:r>
                      <a:r>
                        <a:rPr lang="en-US" dirty="0" smtClean="0"/>
                        <a:t>=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3</a:t>
                      </a:r>
                      <a:r>
                        <a:rPr lang="en-US" baseline="30000" dirty="0" smtClean="0"/>
                        <a:t>1 </a:t>
                      </a:r>
                      <a:r>
                        <a:rPr lang="en-US" dirty="0" smtClean="0"/>
                        <a:t>=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3</a:t>
                      </a:r>
                      <a:r>
                        <a:rPr lang="en-US" baseline="30000" dirty="0" smtClean="0"/>
                        <a:t>0</a:t>
                      </a:r>
                      <a:r>
                        <a:rPr lang="en-US" baseline="0" dirty="0" smtClean="0"/>
                        <a:t> = 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3</a:t>
                      </a:r>
                      <a:r>
                        <a:rPr lang="en-US" baseline="30000" dirty="0" smtClean="0"/>
                        <a:t>-1 </a:t>
                      </a:r>
                      <a:r>
                        <a:rPr lang="en-US" dirty="0" smtClean="0"/>
                        <a:t>= 1/3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3</a:t>
                      </a:r>
                      <a:r>
                        <a:rPr lang="en-US" baseline="30000" dirty="0" smtClean="0"/>
                        <a:t>-2 </a:t>
                      </a:r>
                      <a:r>
                        <a:rPr lang="en-US" dirty="0" smtClean="0"/>
                        <a:t>= 1/9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750346"/>
                  </a:ext>
                </a:extLst>
              </a:tr>
              <a:tr h="846279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771458"/>
                  </a:ext>
                </a:extLst>
              </a:tr>
              <a:tr h="26469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841451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7987861" y="2848303"/>
            <a:ext cx="147145" cy="14714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469821" y="6074981"/>
            <a:ext cx="245181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Only Base-3 digits 0,1,2</a:t>
            </a:r>
            <a:endParaRPr lang="en-US" dirty="0"/>
          </a:p>
        </p:txBody>
      </p:sp>
      <p:cxnSp>
        <p:nvCxnSpPr>
          <p:cNvPr id="13" name="Elbow Connector 12"/>
          <p:cNvCxnSpPr/>
          <p:nvPr/>
        </p:nvCxnSpPr>
        <p:spPr>
          <a:xfrm rot="16200000" flipV="1">
            <a:off x="10205542" y="4358891"/>
            <a:ext cx="3153106" cy="279073"/>
          </a:xfrm>
          <a:prstGeom prst="bentConnector3">
            <a:avLst>
              <a:gd name="adj1" fmla="val 99783"/>
            </a:avLst>
          </a:prstGeom>
          <a:ln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83042" y="6094431"/>
            <a:ext cx="5041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Convert </a:t>
            </a:r>
            <a:r>
              <a:rPr lang="en-US" sz="2800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33</a:t>
            </a:r>
            <a:r>
              <a:rPr lang="en-US" sz="2800" baseline="-25000" dirty="0" smtClean="0"/>
              <a:t>base-10</a:t>
            </a:r>
            <a:r>
              <a:rPr lang="en-US" sz="2800" dirty="0" smtClean="0"/>
              <a:t> to base-3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05856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Base-3 Positional Notation 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2"/>
          <p:cNvGraphicFramePr>
            <a:graphicFrameLocks/>
          </p:cNvGraphicFramePr>
          <p:nvPr>
            <p:extLst/>
          </p:nvPr>
        </p:nvGraphicFramePr>
        <p:xfrm>
          <a:off x="1484313" y="1765298"/>
          <a:ext cx="10018710" cy="4099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9785">
                  <a:extLst>
                    <a:ext uri="{9D8B030D-6E8A-4147-A177-3AD203B41FA5}">
                      <a16:colId xmlns:a16="http://schemas.microsoft.com/office/drawing/2014/main" val="3839983427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383399249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2378287236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111943278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81287884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448503515"/>
                    </a:ext>
                  </a:extLst>
                </a:gridCol>
              </a:tblGrid>
              <a:tr h="606262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3</a:t>
                      </a:r>
                      <a:r>
                        <a:rPr lang="en-US" baseline="30000" dirty="0" smtClean="0"/>
                        <a:t>3 </a:t>
                      </a:r>
                      <a:r>
                        <a:rPr lang="en-US" dirty="0" smtClean="0"/>
                        <a:t>= 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3</a:t>
                      </a:r>
                      <a:r>
                        <a:rPr lang="en-US" baseline="30000" dirty="0" smtClean="0"/>
                        <a:t>2 </a:t>
                      </a:r>
                      <a:r>
                        <a:rPr lang="en-US" dirty="0" smtClean="0"/>
                        <a:t>=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3</a:t>
                      </a:r>
                      <a:r>
                        <a:rPr lang="en-US" baseline="30000" dirty="0" smtClean="0"/>
                        <a:t>1 </a:t>
                      </a:r>
                      <a:r>
                        <a:rPr lang="en-US" dirty="0" smtClean="0"/>
                        <a:t>=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3</a:t>
                      </a:r>
                      <a:r>
                        <a:rPr lang="en-US" baseline="30000" dirty="0" smtClean="0"/>
                        <a:t>0</a:t>
                      </a:r>
                      <a:r>
                        <a:rPr lang="en-US" baseline="0" dirty="0" smtClean="0"/>
                        <a:t> = 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3</a:t>
                      </a:r>
                      <a:r>
                        <a:rPr lang="en-US" baseline="30000" dirty="0" smtClean="0"/>
                        <a:t>-1 </a:t>
                      </a:r>
                      <a:r>
                        <a:rPr lang="en-US" dirty="0" smtClean="0"/>
                        <a:t>= 1/3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3</a:t>
                      </a:r>
                      <a:r>
                        <a:rPr lang="en-US" baseline="30000" dirty="0" smtClean="0"/>
                        <a:t>-2 </a:t>
                      </a:r>
                      <a:r>
                        <a:rPr lang="en-US" dirty="0" smtClean="0"/>
                        <a:t>= 1/9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750346"/>
                  </a:ext>
                </a:extLst>
              </a:tr>
              <a:tr h="846279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771458"/>
                  </a:ext>
                </a:extLst>
              </a:tr>
              <a:tr h="26469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841451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7987861" y="2848303"/>
            <a:ext cx="147145" cy="14714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469821" y="6074981"/>
            <a:ext cx="245181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Only Base-3 digits 0,1,2</a:t>
            </a:r>
            <a:endParaRPr lang="en-US" dirty="0"/>
          </a:p>
        </p:txBody>
      </p:sp>
      <p:cxnSp>
        <p:nvCxnSpPr>
          <p:cNvPr id="13" name="Elbow Connector 12"/>
          <p:cNvCxnSpPr/>
          <p:nvPr/>
        </p:nvCxnSpPr>
        <p:spPr>
          <a:xfrm rot="16200000" flipV="1">
            <a:off x="10205542" y="4358891"/>
            <a:ext cx="3153106" cy="279073"/>
          </a:xfrm>
          <a:prstGeom prst="bentConnector3">
            <a:avLst>
              <a:gd name="adj1" fmla="val 99783"/>
            </a:avLst>
          </a:prstGeom>
          <a:ln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83042" y="6094431"/>
            <a:ext cx="5041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Convert </a:t>
            </a:r>
            <a:r>
              <a:rPr lang="en-US" sz="2800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63</a:t>
            </a:r>
            <a:r>
              <a:rPr lang="en-US" sz="2800" baseline="-25000" dirty="0" smtClean="0"/>
              <a:t>base-10</a:t>
            </a:r>
            <a:r>
              <a:rPr lang="en-US" sz="2800" dirty="0" smtClean="0"/>
              <a:t> to base-3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67906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Base-2 (binary) Positional Notation 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2"/>
          <p:cNvGraphicFramePr>
            <a:graphicFrameLocks/>
          </p:cNvGraphicFramePr>
          <p:nvPr>
            <p:extLst/>
          </p:nvPr>
        </p:nvGraphicFramePr>
        <p:xfrm>
          <a:off x="1484313" y="1765298"/>
          <a:ext cx="10018710" cy="4099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9785">
                  <a:extLst>
                    <a:ext uri="{9D8B030D-6E8A-4147-A177-3AD203B41FA5}">
                      <a16:colId xmlns:a16="http://schemas.microsoft.com/office/drawing/2014/main" val="3839983427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383399249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2378287236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111943278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81287884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448503515"/>
                    </a:ext>
                  </a:extLst>
                </a:gridCol>
              </a:tblGrid>
              <a:tr h="606262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2</a:t>
                      </a:r>
                      <a:r>
                        <a:rPr lang="en-US" baseline="30000" dirty="0" smtClean="0"/>
                        <a:t>3 </a:t>
                      </a:r>
                      <a:r>
                        <a:rPr lang="en-US" dirty="0" smtClean="0"/>
                        <a:t>=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2</a:t>
                      </a:r>
                      <a:r>
                        <a:rPr lang="en-US" baseline="30000" dirty="0" smtClean="0"/>
                        <a:t>2 </a:t>
                      </a:r>
                      <a:r>
                        <a:rPr lang="en-US" dirty="0" smtClean="0"/>
                        <a:t>=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2</a:t>
                      </a:r>
                      <a:r>
                        <a:rPr lang="en-US" baseline="30000" dirty="0" smtClean="0"/>
                        <a:t>1 </a:t>
                      </a:r>
                      <a:r>
                        <a:rPr lang="en-US" dirty="0" smtClean="0"/>
                        <a:t>=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2</a:t>
                      </a:r>
                      <a:r>
                        <a:rPr lang="en-US" baseline="30000" dirty="0" smtClean="0"/>
                        <a:t>0</a:t>
                      </a:r>
                      <a:r>
                        <a:rPr lang="en-US" baseline="0" dirty="0" smtClean="0"/>
                        <a:t> = 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2</a:t>
                      </a:r>
                      <a:r>
                        <a:rPr lang="en-US" baseline="30000" dirty="0" smtClean="0"/>
                        <a:t>-1 </a:t>
                      </a:r>
                      <a:r>
                        <a:rPr lang="en-US" dirty="0" smtClean="0"/>
                        <a:t>= 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2</a:t>
                      </a:r>
                      <a:r>
                        <a:rPr lang="en-US" baseline="30000" dirty="0" smtClean="0"/>
                        <a:t>-2 </a:t>
                      </a:r>
                      <a:r>
                        <a:rPr lang="en-US" dirty="0" smtClean="0"/>
                        <a:t>= 1/4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750346"/>
                  </a:ext>
                </a:extLst>
              </a:tr>
              <a:tr h="846279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771458"/>
                  </a:ext>
                </a:extLst>
              </a:tr>
              <a:tr h="26469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841451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7987861" y="2848303"/>
            <a:ext cx="147145" cy="14714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648497" y="6074981"/>
            <a:ext cx="22731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Only Base-2 digits 0,1</a:t>
            </a:r>
            <a:endParaRPr lang="en-US" dirty="0"/>
          </a:p>
        </p:txBody>
      </p:sp>
      <p:cxnSp>
        <p:nvCxnSpPr>
          <p:cNvPr id="13" name="Elbow Connector 12"/>
          <p:cNvCxnSpPr/>
          <p:nvPr/>
        </p:nvCxnSpPr>
        <p:spPr>
          <a:xfrm rot="16200000" flipV="1">
            <a:off x="10205542" y="4358891"/>
            <a:ext cx="3153106" cy="279073"/>
          </a:xfrm>
          <a:prstGeom prst="bentConnector3">
            <a:avLst>
              <a:gd name="adj1" fmla="val 99783"/>
            </a:avLst>
          </a:prstGeom>
          <a:ln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83042" y="6094431"/>
            <a:ext cx="5041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Convert </a:t>
            </a:r>
            <a:r>
              <a:rPr lang="en-US" sz="2800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13</a:t>
            </a:r>
            <a:r>
              <a:rPr lang="en-US" sz="2800" baseline="-25000" dirty="0" smtClean="0"/>
              <a:t>base-10</a:t>
            </a:r>
            <a:r>
              <a:rPr lang="en-US" sz="2800" dirty="0" smtClean="0"/>
              <a:t> to base-2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84463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Base-2 (binary) Positional Notation 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2"/>
          <p:cNvGraphicFramePr>
            <a:graphicFrameLocks/>
          </p:cNvGraphicFramePr>
          <p:nvPr>
            <p:extLst/>
          </p:nvPr>
        </p:nvGraphicFramePr>
        <p:xfrm>
          <a:off x="1484313" y="1765298"/>
          <a:ext cx="10018710" cy="4099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9785">
                  <a:extLst>
                    <a:ext uri="{9D8B030D-6E8A-4147-A177-3AD203B41FA5}">
                      <a16:colId xmlns:a16="http://schemas.microsoft.com/office/drawing/2014/main" val="3839983427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383399249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2378287236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111943278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81287884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448503515"/>
                    </a:ext>
                  </a:extLst>
                </a:gridCol>
              </a:tblGrid>
              <a:tr h="606262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2</a:t>
                      </a:r>
                      <a:r>
                        <a:rPr lang="en-US" baseline="30000" dirty="0" smtClean="0"/>
                        <a:t>3 </a:t>
                      </a:r>
                      <a:r>
                        <a:rPr lang="en-US" dirty="0" smtClean="0"/>
                        <a:t>=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2</a:t>
                      </a:r>
                      <a:r>
                        <a:rPr lang="en-US" baseline="30000" dirty="0" smtClean="0"/>
                        <a:t>2 </a:t>
                      </a:r>
                      <a:r>
                        <a:rPr lang="en-US" dirty="0" smtClean="0"/>
                        <a:t>=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2</a:t>
                      </a:r>
                      <a:r>
                        <a:rPr lang="en-US" baseline="30000" dirty="0" smtClean="0"/>
                        <a:t>1 </a:t>
                      </a:r>
                      <a:r>
                        <a:rPr lang="en-US" dirty="0" smtClean="0"/>
                        <a:t>=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2</a:t>
                      </a:r>
                      <a:r>
                        <a:rPr lang="en-US" baseline="30000" dirty="0" smtClean="0"/>
                        <a:t>0</a:t>
                      </a:r>
                      <a:r>
                        <a:rPr lang="en-US" baseline="0" dirty="0" smtClean="0"/>
                        <a:t> = 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2</a:t>
                      </a:r>
                      <a:r>
                        <a:rPr lang="en-US" baseline="30000" dirty="0" smtClean="0"/>
                        <a:t>-1 </a:t>
                      </a:r>
                      <a:r>
                        <a:rPr lang="en-US" dirty="0" smtClean="0"/>
                        <a:t>= 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2</a:t>
                      </a:r>
                      <a:r>
                        <a:rPr lang="en-US" baseline="30000" dirty="0" smtClean="0"/>
                        <a:t>-2 </a:t>
                      </a:r>
                      <a:r>
                        <a:rPr lang="en-US" dirty="0" smtClean="0"/>
                        <a:t>= 1/4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750346"/>
                  </a:ext>
                </a:extLst>
              </a:tr>
              <a:tr h="846279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771458"/>
                  </a:ext>
                </a:extLst>
              </a:tr>
              <a:tr h="26469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841451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7987861" y="2848303"/>
            <a:ext cx="147145" cy="14714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648497" y="6074981"/>
            <a:ext cx="22731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Only Base-2 digits 0,1</a:t>
            </a:r>
            <a:endParaRPr lang="en-US" dirty="0"/>
          </a:p>
        </p:txBody>
      </p:sp>
      <p:cxnSp>
        <p:nvCxnSpPr>
          <p:cNvPr id="13" name="Elbow Connector 12"/>
          <p:cNvCxnSpPr/>
          <p:nvPr/>
        </p:nvCxnSpPr>
        <p:spPr>
          <a:xfrm rot="16200000" flipV="1">
            <a:off x="10205542" y="4358891"/>
            <a:ext cx="3153106" cy="279073"/>
          </a:xfrm>
          <a:prstGeom prst="bentConnector3">
            <a:avLst>
              <a:gd name="adj1" fmla="val 99783"/>
            </a:avLst>
          </a:prstGeom>
          <a:ln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83042" y="6094431"/>
            <a:ext cx="5041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Convert </a:t>
            </a:r>
            <a:r>
              <a:rPr lang="en-US" sz="2800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0.75</a:t>
            </a:r>
            <a:r>
              <a:rPr lang="en-US" sz="2800" baseline="-25000" dirty="0" smtClean="0"/>
              <a:t>base-10</a:t>
            </a:r>
            <a:r>
              <a:rPr lang="en-US" sz="2800" dirty="0" smtClean="0"/>
              <a:t> to base-2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28612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70</TotalTime>
  <Words>539</Words>
  <Application>Microsoft Office PowerPoint</Application>
  <PresentationFormat>Widescreen</PresentationFormat>
  <Paragraphs>178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Corbel</vt:lpstr>
      <vt:lpstr>Courier New</vt:lpstr>
      <vt:lpstr>Parallax</vt:lpstr>
      <vt:lpstr>Converting to Base-n from Base-10</vt:lpstr>
      <vt:lpstr>Steps for Converting from Base-10 to Base-n</vt:lpstr>
      <vt:lpstr>Base-8 Positional Notation Chart</vt:lpstr>
      <vt:lpstr>Base-8 Positional Notation Chart</vt:lpstr>
      <vt:lpstr>Base-8 Positional Notation Chart</vt:lpstr>
      <vt:lpstr>Base-3 Positional Notation Chart</vt:lpstr>
      <vt:lpstr>Base-3 Positional Notation Chart</vt:lpstr>
      <vt:lpstr>Base-2 (binary) Positional Notation Chart</vt:lpstr>
      <vt:lpstr>Base-2 (binary) Positional Notation Chart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Gist</dc:creator>
  <cp:lastModifiedBy>Robert Gist</cp:lastModifiedBy>
  <cp:revision>18</cp:revision>
  <dcterms:created xsi:type="dcterms:W3CDTF">2016-07-25T20:55:54Z</dcterms:created>
  <dcterms:modified xsi:type="dcterms:W3CDTF">2016-09-28T18:42:48Z</dcterms:modified>
</cp:coreProperties>
</file>