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7312E-CDCD-4447-BF76-DDA6D7AF68A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88324-3F02-4D37-A0DD-96DE63281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61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88324-3F02-4D37-A0DD-96DE63281A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62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88324-3F02-4D37-A0DD-96DE63281A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0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900" y="1380068"/>
            <a:ext cx="8874123" cy="2616199"/>
          </a:xfrm>
        </p:spPr>
        <p:txBody>
          <a:bodyPr/>
          <a:lstStyle/>
          <a:p>
            <a:r>
              <a:rPr lang="en-US" dirty="0" smtClean="0"/>
              <a:t>Counting in Different 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in Base-10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63309"/>
              </p:ext>
            </p:extLst>
          </p:nvPr>
        </p:nvGraphicFramePr>
        <p:xfrm>
          <a:off x="9827227" y="365234"/>
          <a:ext cx="858837" cy="609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4" imgW="619330" imgH="4391025" progId="Excel.Sheet.12">
                  <p:embed/>
                </p:oleObj>
              </mc:Choice>
              <mc:Fallback>
                <p:oleObj name="Worksheet" r:id="rId4" imgW="619330" imgH="43910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27227" y="365234"/>
                        <a:ext cx="858837" cy="6091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84311" y="1702676"/>
            <a:ext cx="8342916" cy="463506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understand counting in other bases, we’ll examine how our number system behaves when we count in </a:t>
            </a:r>
            <a:r>
              <a:rPr lang="en-US" dirty="0" smtClean="0">
                <a:solidFill>
                  <a:schemeClr val="accent4"/>
                </a:solidFill>
              </a:rPr>
              <a:t>base-10 (decimal)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start with zero.  Then for each object you count, you add one to the previous number.</a:t>
            </a:r>
          </a:p>
          <a:p>
            <a:r>
              <a:rPr lang="en-US" dirty="0" smtClean="0"/>
              <a:t>You go through the list of digits 0 to </a:t>
            </a:r>
            <a:r>
              <a:rPr lang="en-US" dirty="0" smtClean="0">
                <a:solidFill>
                  <a:schemeClr val="accent4"/>
                </a:solidFill>
              </a:rPr>
              <a:t>9</a:t>
            </a:r>
            <a:r>
              <a:rPr lang="en-US" dirty="0" smtClean="0"/>
              <a:t>.  When you add one to </a:t>
            </a:r>
            <a:r>
              <a:rPr lang="en-US" dirty="0" smtClean="0">
                <a:solidFill>
                  <a:schemeClr val="accent4"/>
                </a:solidFill>
              </a:rPr>
              <a:t>9</a:t>
            </a:r>
            <a:r>
              <a:rPr lang="en-US" dirty="0" smtClean="0"/>
              <a:t>, there is no symbol for </a:t>
            </a:r>
            <a:r>
              <a:rPr lang="en-US" dirty="0" smtClean="0">
                <a:solidFill>
                  <a:schemeClr val="accent4"/>
                </a:solidFill>
              </a:rPr>
              <a:t>ten</a:t>
            </a:r>
            <a:r>
              <a:rPr lang="en-US" dirty="0" smtClean="0"/>
              <a:t>, so you start over at zero and ‘carry’ the one to the ‘</a:t>
            </a:r>
            <a:r>
              <a:rPr lang="en-US" dirty="0" smtClean="0">
                <a:solidFill>
                  <a:schemeClr val="accent4"/>
                </a:solidFill>
              </a:rPr>
              <a:t>tens</a:t>
            </a:r>
            <a:r>
              <a:rPr lang="en-US" dirty="0" smtClean="0"/>
              <a:t>’ column.</a:t>
            </a:r>
          </a:p>
          <a:p>
            <a:r>
              <a:rPr lang="en-US" dirty="0" smtClean="0"/>
              <a:t>You keep cycling through the digits 0 to </a:t>
            </a:r>
            <a:r>
              <a:rPr lang="en-US" dirty="0" smtClean="0">
                <a:solidFill>
                  <a:schemeClr val="accent4"/>
                </a:solidFill>
              </a:rPr>
              <a:t>9</a:t>
            </a:r>
            <a:r>
              <a:rPr lang="en-US" dirty="0" smtClean="0"/>
              <a:t>.  When you go to a number after any ‘</a:t>
            </a:r>
            <a:r>
              <a:rPr lang="en-US" dirty="0" smtClean="0">
                <a:solidFill>
                  <a:schemeClr val="accent4"/>
                </a:solidFill>
              </a:rPr>
              <a:t>9</a:t>
            </a:r>
            <a:r>
              <a:rPr lang="en-US" dirty="0" smtClean="0"/>
              <a:t>’, you have to cycle back to ‘0’ and ‘carry the one’.</a:t>
            </a:r>
          </a:p>
          <a:p>
            <a:r>
              <a:rPr lang="en-US" dirty="0" smtClean="0"/>
              <a:t>Look closely at how this happens when you move from ‘</a:t>
            </a:r>
            <a:r>
              <a:rPr lang="en-US" dirty="0" smtClean="0">
                <a:solidFill>
                  <a:schemeClr val="accent4"/>
                </a:solidFill>
              </a:rPr>
              <a:t>99</a:t>
            </a:r>
            <a:r>
              <a:rPr lang="en-US" dirty="0" smtClean="0"/>
              <a:t>’ to ‘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in Base-8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618842"/>
              </p:ext>
            </p:extLst>
          </p:nvPr>
        </p:nvGraphicFramePr>
        <p:xfrm>
          <a:off x="9826625" y="365125"/>
          <a:ext cx="1784350" cy="635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1286139" imgH="4581525" progId="Excel.Sheet.12">
                  <p:embed/>
                </p:oleObj>
              </mc:Choice>
              <mc:Fallback>
                <p:oleObj name="Worksheet" r:id="rId3" imgW="1286139" imgH="4581525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26625" y="365125"/>
                        <a:ext cx="1784350" cy="635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84311" y="1702676"/>
            <a:ext cx="8342916" cy="46350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apply this same procedure to counting in </a:t>
            </a:r>
            <a:r>
              <a:rPr lang="en-US" dirty="0" smtClean="0">
                <a:solidFill>
                  <a:schemeClr val="accent4"/>
                </a:solidFill>
              </a:rPr>
              <a:t>base-8 (octal)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start with zero.  Then for each object you count, you add one to the previous number.</a:t>
            </a:r>
          </a:p>
          <a:p>
            <a:r>
              <a:rPr lang="en-US" dirty="0" smtClean="0"/>
              <a:t>You go through the list of digits 0 to </a:t>
            </a:r>
            <a:r>
              <a:rPr lang="en-US" dirty="0" smtClean="0">
                <a:solidFill>
                  <a:schemeClr val="accent4"/>
                </a:solidFill>
              </a:rPr>
              <a:t>7</a:t>
            </a:r>
            <a:r>
              <a:rPr lang="en-US" dirty="0" smtClean="0"/>
              <a:t>.  When you add one to </a:t>
            </a:r>
            <a:r>
              <a:rPr lang="en-US" dirty="0" smtClean="0">
                <a:solidFill>
                  <a:schemeClr val="accent4"/>
                </a:solidFill>
              </a:rPr>
              <a:t>7</a:t>
            </a:r>
            <a:r>
              <a:rPr lang="en-US" dirty="0" smtClean="0"/>
              <a:t>, there is no symbol for </a:t>
            </a:r>
            <a:r>
              <a:rPr lang="en-US" dirty="0" smtClean="0">
                <a:solidFill>
                  <a:schemeClr val="accent4"/>
                </a:solidFill>
              </a:rPr>
              <a:t>eight</a:t>
            </a:r>
            <a:r>
              <a:rPr lang="en-US" dirty="0" smtClean="0"/>
              <a:t>, so you start over at zero and ‘carry’ the one to the ‘</a:t>
            </a:r>
            <a:r>
              <a:rPr lang="en-US" dirty="0" smtClean="0">
                <a:solidFill>
                  <a:schemeClr val="accent4"/>
                </a:solidFill>
              </a:rPr>
              <a:t>eights</a:t>
            </a:r>
            <a:r>
              <a:rPr lang="en-US" dirty="0" smtClean="0"/>
              <a:t>’ column.</a:t>
            </a:r>
          </a:p>
          <a:p>
            <a:r>
              <a:rPr lang="en-US" dirty="0" smtClean="0"/>
              <a:t>You keep cycling through the digits 0 to </a:t>
            </a:r>
            <a:r>
              <a:rPr lang="en-US" dirty="0" smtClean="0">
                <a:solidFill>
                  <a:schemeClr val="accent4"/>
                </a:solidFill>
              </a:rPr>
              <a:t>7</a:t>
            </a:r>
            <a:r>
              <a:rPr lang="en-US" dirty="0" smtClean="0"/>
              <a:t>.  When you go to a number after any ‘</a:t>
            </a:r>
            <a:r>
              <a:rPr lang="en-US" dirty="0" smtClean="0">
                <a:solidFill>
                  <a:schemeClr val="accent4"/>
                </a:solidFill>
              </a:rPr>
              <a:t>7</a:t>
            </a:r>
            <a:r>
              <a:rPr lang="en-US" dirty="0" smtClean="0"/>
              <a:t>’, you have to cycle back to ‘0’ and ‘carry the one’.</a:t>
            </a:r>
          </a:p>
          <a:p>
            <a:r>
              <a:rPr lang="en-US" dirty="0" smtClean="0"/>
              <a:t>Look closely at how this happens when you move from ‘</a:t>
            </a:r>
            <a:r>
              <a:rPr lang="en-US" dirty="0" smtClean="0">
                <a:solidFill>
                  <a:schemeClr val="accent4"/>
                </a:solidFill>
              </a:rPr>
              <a:t>77</a:t>
            </a:r>
            <a:r>
              <a:rPr lang="en-US" dirty="0" smtClean="0"/>
              <a:t>’ to ‘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4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Numbers less than the base itself are the same as in base-10</a:t>
            </a:r>
          </a:p>
          <a:p>
            <a:pPr lvl="1"/>
            <a:r>
              <a:rPr lang="en-US" dirty="0" smtClean="0"/>
              <a:t>Six = 6 (base 10) = 6 (base 8)</a:t>
            </a:r>
          </a:p>
          <a:p>
            <a:r>
              <a:rPr lang="en-US" dirty="0" smtClean="0"/>
              <a:t>When you see ‘100’ in a different base, don’t think to yourself ‘one-hundred’ because that word is only for decimal numbers.  Think instead ‘one’, ‘zero’, ‘zero’.</a:t>
            </a:r>
          </a:p>
          <a:p>
            <a:r>
              <a:rPr lang="en-US" dirty="0" smtClean="0"/>
              <a:t>For base systems with a small base…</a:t>
            </a:r>
          </a:p>
          <a:p>
            <a:pPr lvl="1"/>
            <a:r>
              <a:rPr lang="en-US" dirty="0" smtClean="0"/>
              <a:t>…more </a:t>
            </a:r>
            <a:r>
              <a:rPr lang="en-US" dirty="0"/>
              <a:t>columns </a:t>
            </a:r>
            <a:r>
              <a:rPr lang="en-US" dirty="0" smtClean="0"/>
              <a:t>are usually needed to </a:t>
            </a:r>
            <a:r>
              <a:rPr lang="en-US" dirty="0"/>
              <a:t>express a number</a:t>
            </a:r>
          </a:p>
          <a:p>
            <a:pPr lvl="1"/>
            <a:r>
              <a:rPr lang="en-US" dirty="0" smtClean="0"/>
              <a:t>…you reach the end of the available digits more quickly and have to cycle back to zero.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40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in Base-3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57798"/>
              </p:ext>
            </p:extLst>
          </p:nvPr>
        </p:nvGraphicFramePr>
        <p:xfrm>
          <a:off x="9826625" y="365125"/>
          <a:ext cx="1784350" cy="635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Worksheet" r:id="rId3" imgW="1286139" imgH="4581525" progId="Excel.Sheet.12">
                  <p:embed/>
                </p:oleObj>
              </mc:Choice>
              <mc:Fallback>
                <p:oleObj name="Worksheet" r:id="rId3" imgW="1286139" imgH="4581525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26625" y="365125"/>
                        <a:ext cx="1784350" cy="635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84311" y="1702676"/>
            <a:ext cx="8342916" cy="46350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apply the procedure to counting in </a:t>
            </a:r>
            <a:r>
              <a:rPr lang="en-US" dirty="0" smtClean="0">
                <a:solidFill>
                  <a:schemeClr val="accent4"/>
                </a:solidFill>
              </a:rPr>
              <a:t>base-3 (trinary)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start with zero.  Then for each object you count, you add one to the previous number.</a:t>
            </a:r>
          </a:p>
          <a:p>
            <a:r>
              <a:rPr lang="en-US" dirty="0" smtClean="0"/>
              <a:t>You go through the list of digits 0 to </a:t>
            </a:r>
            <a:r>
              <a:rPr lang="en-US" dirty="0" smtClean="0">
                <a:solidFill>
                  <a:schemeClr val="accent4"/>
                </a:solidFill>
              </a:rPr>
              <a:t>2</a:t>
            </a:r>
            <a:r>
              <a:rPr lang="en-US" dirty="0" smtClean="0"/>
              <a:t>.  When you add one to </a:t>
            </a:r>
            <a:r>
              <a:rPr lang="en-US" dirty="0" smtClean="0">
                <a:solidFill>
                  <a:schemeClr val="accent4"/>
                </a:solidFill>
              </a:rPr>
              <a:t>2</a:t>
            </a:r>
            <a:r>
              <a:rPr lang="en-US" dirty="0" smtClean="0"/>
              <a:t>, there is no symbol for </a:t>
            </a:r>
            <a:r>
              <a:rPr lang="en-US" dirty="0" smtClean="0">
                <a:solidFill>
                  <a:schemeClr val="accent4"/>
                </a:solidFill>
              </a:rPr>
              <a:t>three</a:t>
            </a:r>
            <a:r>
              <a:rPr lang="en-US" dirty="0" smtClean="0"/>
              <a:t>, so you start over at zero and ‘carry’ the one to the ‘</a:t>
            </a:r>
            <a:r>
              <a:rPr lang="en-US" dirty="0" smtClean="0">
                <a:solidFill>
                  <a:schemeClr val="accent4"/>
                </a:solidFill>
              </a:rPr>
              <a:t>threes</a:t>
            </a:r>
            <a:r>
              <a:rPr lang="en-US" dirty="0" smtClean="0"/>
              <a:t>’ column.</a:t>
            </a:r>
          </a:p>
          <a:p>
            <a:r>
              <a:rPr lang="en-US" dirty="0" smtClean="0"/>
              <a:t>You keep cycling through the digits 0 to </a:t>
            </a:r>
            <a:r>
              <a:rPr lang="en-US" dirty="0" smtClean="0">
                <a:solidFill>
                  <a:schemeClr val="accent4"/>
                </a:solidFill>
              </a:rPr>
              <a:t>2</a:t>
            </a:r>
            <a:r>
              <a:rPr lang="en-US" dirty="0" smtClean="0"/>
              <a:t>.  When you go to a number after any ‘</a:t>
            </a:r>
            <a:r>
              <a:rPr lang="en-US" dirty="0" smtClean="0">
                <a:solidFill>
                  <a:schemeClr val="accent4"/>
                </a:solidFill>
              </a:rPr>
              <a:t>2</a:t>
            </a:r>
            <a:r>
              <a:rPr lang="en-US" dirty="0" smtClean="0"/>
              <a:t>’, you have to cycle back to ‘0’ and ‘carry the one’.</a:t>
            </a:r>
          </a:p>
          <a:p>
            <a:r>
              <a:rPr lang="en-US" dirty="0" smtClean="0"/>
              <a:t>Look closely at how this happens when you move from ‘</a:t>
            </a:r>
            <a:r>
              <a:rPr lang="en-US" dirty="0" smtClean="0">
                <a:solidFill>
                  <a:schemeClr val="accent4"/>
                </a:solidFill>
              </a:rPr>
              <a:t>22</a:t>
            </a:r>
            <a:r>
              <a:rPr lang="en-US" dirty="0" smtClean="0"/>
              <a:t>’ to ‘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in Base-2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847436"/>
              </p:ext>
            </p:extLst>
          </p:nvPr>
        </p:nvGraphicFramePr>
        <p:xfrm>
          <a:off x="9826625" y="365125"/>
          <a:ext cx="1824038" cy="635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3" imgW="1314626" imgH="4581525" progId="Excel.Sheet.12">
                  <p:embed/>
                </p:oleObj>
              </mc:Choice>
              <mc:Fallback>
                <p:oleObj name="Worksheet" r:id="rId3" imgW="1314626" imgH="4581525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26625" y="365125"/>
                        <a:ext cx="1824038" cy="635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84311" y="1702676"/>
            <a:ext cx="8342916" cy="46350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apply this same procedure to counting in </a:t>
            </a:r>
            <a:r>
              <a:rPr lang="en-US" dirty="0" smtClean="0">
                <a:solidFill>
                  <a:schemeClr val="accent4"/>
                </a:solidFill>
              </a:rPr>
              <a:t>base-2 (binary)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start with zero.  Then for each object you count, you add one to the previous number.</a:t>
            </a:r>
          </a:p>
          <a:p>
            <a:r>
              <a:rPr lang="en-US" dirty="0" smtClean="0"/>
              <a:t>You go through the list of digits 0 to 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.  When you add one to 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, there is no symbol for </a:t>
            </a:r>
            <a:r>
              <a:rPr lang="en-US" dirty="0" smtClean="0">
                <a:solidFill>
                  <a:schemeClr val="accent4"/>
                </a:solidFill>
              </a:rPr>
              <a:t>two</a:t>
            </a:r>
            <a:r>
              <a:rPr lang="en-US" dirty="0" smtClean="0"/>
              <a:t>, so you start over at zero and ‘carry’ the one to the ‘</a:t>
            </a:r>
            <a:r>
              <a:rPr lang="en-US" dirty="0" smtClean="0">
                <a:solidFill>
                  <a:schemeClr val="accent4"/>
                </a:solidFill>
              </a:rPr>
              <a:t>twos</a:t>
            </a:r>
            <a:r>
              <a:rPr lang="en-US" dirty="0" smtClean="0"/>
              <a:t>’ column.</a:t>
            </a:r>
          </a:p>
          <a:p>
            <a:r>
              <a:rPr lang="en-US" dirty="0" smtClean="0"/>
              <a:t>You keep cycling through the digits 0 to 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.  When you go to a number after any ‘</a:t>
            </a:r>
            <a:r>
              <a:rPr lang="en-US" dirty="0" smtClean="0">
                <a:solidFill>
                  <a:schemeClr val="accent4"/>
                </a:solidFill>
              </a:rPr>
              <a:t>1</a:t>
            </a:r>
            <a:r>
              <a:rPr lang="en-US" dirty="0" smtClean="0"/>
              <a:t>’, you have to cycle back to ‘0’ and ‘carry the one’.</a:t>
            </a:r>
          </a:p>
          <a:p>
            <a:r>
              <a:rPr lang="en-US" dirty="0" smtClean="0"/>
              <a:t>Look closely at how this happens when you move from ‘</a:t>
            </a:r>
            <a:r>
              <a:rPr lang="en-US" dirty="0" smtClean="0">
                <a:solidFill>
                  <a:schemeClr val="accent4"/>
                </a:solidFill>
              </a:rPr>
              <a:t>11</a:t>
            </a:r>
            <a:r>
              <a:rPr lang="en-US" dirty="0" smtClean="0"/>
              <a:t>’ to ‘</a:t>
            </a:r>
            <a:r>
              <a:rPr lang="en-US" dirty="0" smtClean="0">
                <a:solidFill>
                  <a:schemeClr val="accent4"/>
                </a:solidFill>
              </a:rPr>
              <a:t>100</a:t>
            </a:r>
            <a:r>
              <a:rPr lang="en-US" dirty="0" smtClean="0"/>
              <a:t>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65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difficult to unlearn our base-10 counting system in order to learn to count in a different base, but keep practicing</a:t>
            </a:r>
          </a:p>
          <a:p>
            <a:r>
              <a:rPr lang="en-US" dirty="0" smtClean="0"/>
              <a:t>Look for the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33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75</TotalTime>
  <Words>681</Words>
  <Application>Microsoft Office PowerPoint</Application>
  <PresentationFormat>Widescreen</PresentationFormat>
  <Paragraphs>38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Parallax</vt:lpstr>
      <vt:lpstr>Worksheet</vt:lpstr>
      <vt:lpstr>Counting in Different Bases</vt:lpstr>
      <vt:lpstr>Counting in Base-10</vt:lpstr>
      <vt:lpstr>Counting in Base-8</vt:lpstr>
      <vt:lpstr>Some Things to Note</vt:lpstr>
      <vt:lpstr>Counting in Base-3</vt:lpstr>
      <vt:lpstr>Counting in Base-2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18</cp:revision>
  <dcterms:created xsi:type="dcterms:W3CDTF">2016-07-25T20:55:54Z</dcterms:created>
  <dcterms:modified xsi:type="dcterms:W3CDTF">2016-09-21T22:35:39Z</dcterms:modified>
</cp:coreProperties>
</file>