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5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CDEE85-93C7-487B-A90F-601000AED96F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69DA58-EC28-462B-B5C5-18B61ECD9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325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9DA58-EC28-462B-B5C5-18B61ECD90F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729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9DA58-EC28-462B-B5C5-18B61ECD90F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390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9DA58-EC28-462B-B5C5-18B61ECD90F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591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9DA58-EC28-462B-B5C5-18B61ECD90F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691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9DA58-EC28-462B-B5C5-18B61ECD90F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6203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9DA58-EC28-462B-B5C5-18B61ECD90F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3508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9DA58-EC28-462B-B5C5-18B61ECD90F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954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9DA58-EC28-462B-B5C5-18B61ECD90F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620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9DA58-EC28-462B-B5C5-18B61ECD90F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330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09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281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12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446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904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2223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297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9778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67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7646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65738"/>
            <a:ext cx="10018713" cy="4025462"/>
          </a:xfrm>
        </p:spPr>
        <p:txBody>
          <a:bodyPr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855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23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34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95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084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79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538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423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43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  <p:sldLayoutId id="2147483780" r:id="rId15"/>
    <p:sldLayoutId id="2147483781" r:id="rId16"/>
    <p:sldLayoutId id="214748378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oryofmathematics.com/mayan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Positional Notation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ID1050– Quantitative &amp; Qualitative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Powers of 10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84310" y="1765738"/>
            <a:ext cx="10018713" cy="455604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Recall the</a:t>
            </a:r>
            <a:br>
              <a:rPr lang="en-US" dirty="0" smtClean="0"/>
            </a:br>
            <a:r>
              <a:rPr lang="en-US" dirty="0" smtClean="0"/>
              <a:t>powers of ten:</a:t>
            </a:r>
          </a:p>
          <a:p>
            <a:pPr marL="457200" lvl="1" indent="0">
              <a:buNone/>
            </a:pPr>
            <a:r>
              <a:rPr lang="en-US" dirty="0" smtClean="0"/>
              <a:t>10 is the ‘base’</a:t>
            </a:r>
          </a:p>
          <a:p>
            <a:pPr marL="457200" lvl="1" indent="0">
              <a:buNone/>
            </a:pPr>
            <a:r>
              <a:rPr lang="en-US" dirty="0" smtClean="0"/>
              <a:t>The exponent is </a:t>
            </a:r>
          </a:p>
          <a:p>
            <a:pPr marL="457200" lvl="1" indent="0">
              <a:buNone/>
            </a:pPr>
            <a:r>
              <a:rPr lang="en-US" dirty="0" smtClean="0"/>
              <a:t>the ‘power’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Note how the power is related to the number of zeros</a:t>
            </a:r>
          </a:p>
          <a:p>
            <a:pPr lvl="1"/>
            <a:r>
              <a:rPr lang="en-US" dirty="0" smtClean="0"/>
              <a:t>For positive powers, there are that many zeros </a:t>
            </a:r>
            <a:r>
              <a:rPr lang="en-US" u="sng" dirty="0" smtClean="0"/>
              <a:t>right</a:t>
            </a:r>
            <a:r>
              <a:rPr lang="en-US" dirty="0" smtClean="0"/>
              <a:t> of the 1</a:t>
            </a:r>
          </a:p>
          <a:p>
            <a:pPr lvl="1"/>
            <a:r>
              <a:rPr lang="en-US" dirty="0" smtClean="0"/>
              <a:t>For negative powers, there are that many zeros </a:t>
            </a:r>
            <a:r>
              <a:rPr lang="en-US" u="sng" dirty="0" smtClean="0"/>
              <a:t>left</a:t>
            </a:r>
            <a:r>
              <a:rPr lang="en-US" dirty="0" smtClean="0"/>
              <a:t> of the 1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777734"/>
              </p:ext>
            </p:extLst>
          </p:nvPr>
        </p:nvGraphicFramePr>
        <p:xfrm>
          <a:off x="4492977" y="1765738"/>
          <a:ext cx="424462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2312">
                  <a:extLst>
                    <a:ext uri="{9D8B030D-6E8A-4147-A177-3AD203B41FA5}">
                      <a16:colId xmlns:a16="http://schemas.microsoft.com/office/drawing/2014/main" val="599081738"/>
                    </a:ext>
                  </a:extLst>
                </a:gridCol>
                <a:gridCol w="2122312">
                  <a:extLst>
                    <a:ext uri="{9D8B030D-6E8A-4147-A177-3AD203B41FA5}">
                      <a16:colId xmlns:a16="http://schemas.microsoft.com/office/drawing/2014/main" val="22052776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Power of ten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Numerical</a:t>
                      </a:r>
                      <a:r>
                        <a:rPr lang="en-US" baseline="0" dirty="0" smtClean="0"/>
                        <a:t> value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9512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7478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baseline="30000" dirty="0" smtClean="0">
                          <a:latin typeface="Calibri" panose="020F0502020204030204" pitchFamily="34" charset="0"/>
                        </a:rPr>
                        <a:t>2</a:t>
                      </a:r>
                      <a:endParaRPr lang="en-US" baseline="30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100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283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baseline="30000" dirty="0" smtClean="0">
                          <a:latin typeface="Calibri" panose="020F0502020204030204" pitchFamily="34" charset="0"/>
                        </a:rPr>
                        <a:t>1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10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1298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baseline="30000" dirty="0" smtClean="0">
                          <a:latin typeface="Calibri" panose="020F0502020204030204" pitchFamily="34" charset="0"/>
                        </a:rPr>
                        <a:t>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1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8232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baseline="30000" dirty="0" smtClean="0">
                          <a:latin typeface="Calibri" panose="020F0502020204030204" pitchFamily="34" charset="0"/>
                        </a:rPr>
                        <a:t>-1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0.1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9029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baseline="30000" dirty="0" smtClean="0">
                          <a:latin typeface="Calibri" panose="020F0502020204030204" pitchFamily="34" charset="0"/>
                        </a:rPr>
                        <a:t>-2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85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852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3568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84310" y="1765738"/>
            <a:ext cx="10425468" cy="4431862"/>
          </a:xfrm>
        </p:spPr>
        <p:txBody>
          <a:bodyPr>
            <a:normAutofit/>
          </a:bodyPr>
          <a:lstStyle/>
          <a:p>
            <a:r>
              <a:rPr lang="en-US" dirty="0" smtClean="0"/>
              <a:t>Number – A value or quantity that is the same regardless of how it is expressed</a:t>
            </a:r>
          </a:p>
          <a:p>
            <a:pPr lvl="1"/>
            <a:r>
              <a:rPr lang="en-US" dirty="0" smtClean="0"/>
              <a:t>Example: the quantity of ten sheep</a:t>
            </a:r>
          </a:p>
          <a:p>
            <a:r>
              <a:rPr lang="en-US" dirty="0" smtClean="0"/>
              <a:t>Digit – A basic number from which other numbers are formed</a:t>
            </a:r>
          </a:p>
          <a:p>
            <a:pPr lvl="1"/>
            <a:r>
              <a:rPr lang="en-US" dirty="0" smtClean="0"/>
              <a:t>Example: one and zero, when placed together like ’10’, means ten</a:t>
            </a:r>
          </a:p>
          <a:p>
            <a:r>
              <a:rPr lang="en-US" dirty="0" smtClean="0"/>
              <a:t>Numeral – A symbol that represents a digit</a:t>
            </a:r>
          </a:p>
          <a:p>
            <a:pPr lvl="1"/>
            <a:r>
              <a:rPr lang="en-US" dirty="0" smtClean="0"/>
              <a:t>Example: the symbol ‘1’ and the symbol ‘0’</a:t>
            </a:r>
          </a:p>
          <a:p>
            <a:pPr lvl="2"/>
            <a:r>
              <a:rPr lang="en-US" dirty="0" smtClean="0"/>
              <a:t>Arabic numerals: ‘0, 1, 2, 3, 4, 5, 6, 7, 8, 9’</a:t>
            </a:r>
          </a:p>
          <a:p>
            <a:pPr lvl="2"/>
            <a:r>
              <a:rPr lang="en-US" dirty="0" smtClean="0"/>
              <a:t>Roman numerals: I, V, X, L, C, D, M</a:t>
            </a:r>
          </a:p>
          <a:p>
            <a:pPr lvl="2"/>
            <a:r>
              <a:rPr lang="en-US" dirty="0" smtClean="0"/>
              <a:t>Monetary numerals: penny, nickel, dime, quarter, half-dollar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6200625" y="2049967"/>
            <a:ext cx="3393433" cy="924654"/>
            <a:chOff x="6144181" y="2004812"/>
            <a:chExt cx="3393433" cy="924654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96340" y="2033783"/>
              <a:ext cx="605084" cy="605084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92347" y="2204156"/>
              <a:ext cx="605084" cy="605084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44181" y="2004812"/>
              <a:ext cx="652028" cy="652028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96581" y="2157212"/>
              <a:ext cx="652028" cy="652028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50221" y="2004812"/>
              <a:ext cx="652028" cy="652028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55194" y="2033783"/>
              <a:ext cx="605084" cy="605084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0633" y="2051756"/>
              <a:ext cx="605084" cy="605084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63556" y="2125736"/>
              <a:ext cx="652028" cy="652028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1866" y="2277438"/>
              <a:ext cx="652028" cy="652028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32530" y="2127956"/>
              <a:ext cx="605084" cy="605084"/>
            </a:xfrm>
            <a:prstGeom prst="rect">
              <a:avLst/>
            </a:prstGeom>
          </p:spPr>
        </p:pic>
      </p:grp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6722" y="4833353"/>
            <a:ext cx="3149385" cy="143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266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Positional Notation vs. Ordinal Notation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84311" y="1765737"/>
            <a:ext cx="10210978" cy="452217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Ordinal Notation</a:t>
            </a:r>
          </a:p>
          <a:p>
            <a:pPr lvl="1"/>
            <a:r>
              <a:rPr lang="en-US" dirty="0" smtClean="0"/>
              <a:t>This is the system used by the ancient Roman civilization</a:t>
            </a:r>
          </a:p>
          <a:p>
            <a:pPr lvl="1"/>
            <a:r>
              <a:rPr lang="en-US" dirty="0" smtClean="0"/>
              <a:t>In this system, the </a:t>
            </a:r>
            <a:r>
              <a:rPr lang="en-US" i="1" dirty="0" smtClean="0"/>
              <a:t>order</a:t>
            </a:r>
            <a:r>
              <a:rPr lang="en-US" dirty="0" smtClean="0"/>
              <a:t> that digits appear determines their value</a:t>
            </a:r>
          </a:p>
          <a:p>
            <a:pPr lvl="2"/>
            <a:r>
              <a:rPr lang="en-US" dirty="0" smtClean="0"/>
              <a:t>If a digit appears before a lower-value digit, you add their values</a:t>
            </a:r>
          </a:p>
          <a:p>
            <a:pPr lvl="2"/>
            <a:r>
              <a:rPr lang="en-US" dirty="0" smtClean="0"/>
              <a:t>If a digit appears before a higher-value digit, you subtract the lower digit from the higher one</a:t>
            </a:r>
          </a:p>
          <a:p>
            <a:pPr lvl="2"/>
            <a:r>
              <a:rPr lang="en-US" dirty="0" smtClean="0"/>
              <a:t>For instance, MCMLXIV means “1000 add (100 from 1000) add 50 add 10 add (1 from 5)”, or 1964</a:t>
            </a:r>
          </a:p>
          <a:p>
            <a:pPr lvl="2"/>
            <a:r>
              <a:rPr lang="en-US" dirty="0" smtClean="0"/>
              <a:t>No digit for ‘zero’ is needed</a:t>
            </a:r>
          </a:p>
          <a:p>
            <a:r>
              <a:rPr lang="en-US" dirty="0" smtClean="0"/>
              <a:t>Positional Notation</a:t>
            </a:r>
          </a:p>
          <a:p>
            <a:pPr lvl="1"/>
            <a:r>
              <a:rPr lang="en-US" dirty="0" smtClean="0"/>
              <a:t>This is the system modern civilizations use</a:t>
            </a:r>
          </a:p>
          <a:p>
            <a:pPr lvl="1"/>
            <a:r>
              <a:rPr lang="en-US" dirty="0" smtClean="0"/>
              <a:t>In this system, the </a:t>
            </a:r>
            <a:r>
              <a:rPr lang="en-US" i="1" dirty="0" smtClean="0"/>
              <a:t>column position </a:t>
            </a:r>
            <a:r>
              <a:rPr lang="en-US" dirty="0" smtClean="0"/>
              <a:t>or </a:t>
            </a:r>
            <a:r>
              <a:rPr lang="en-US" i="1" dirty="0" smtClean="0"/>
              <a:t>place</a:t>
            </a:r>
            <a:r>
              <a:rPr lang="en-US" dirty="0" smtClean="0"/>
              <a:t> that each digit </a:t>
            </a:r>
            <a:br>
              <a:rPr lang="en-US" dirty="0" smtClean="0"/>
            </a:br>
            <a:r>
              <a:rPr lang="en-US" dirty="0" smtClean="0"/>
              <a:t>occupies determines its value</a:t>
            </a:r>
          </a:p>
          <a:p>
            <a:pPr lvl="2"/>
            <a:r>
              <a:rPr lang="en-US" dirty="0" smtClean="0"/>
              <a:t>A digit for ‘zero’ is critical in this system.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906933" y="1659467"/>
            <a:ext cx="19642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We won’t be using this system in any way in this class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0177" y="4339900"/>
            <a:ext cx="2280355" cy="1744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678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Positional Notation Chart for Base-10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4004451"/>
              </p:ext>
            </p:extLst>
          </p:nvPr>
        </p:nvGraphicFramePr>
        <p:xfrm>
          <a:off x="1484313" y="1765298"/>
          <a:ext cx="10018710" cy="4099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785">
                  <a:extLst>
                    <a:ext uri="{9D8B030D-6E8A-4147-A177-3AD203B41FA5}">
                      <a16:colId xmlns:a16="http://schemas.microsoft.com/office/drawing/2014/main" val="3839983427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383399249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2378287236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111943278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81287884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448503515"/>
                    </a:ext>
                  </a:extLst>
                </a:gridCol>
              </a:tblGrid>
              <a:tr h="60626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750346"/>
                  </a:ext>
                </a:extLst>
              </a:tr>
              <a:tr h="846279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771458"/>
                  </a:ext>
                </a:extLst>
              </a:tr>
              <a:tr h="26469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841451"/>
                  </a:ext>
                </a:extLst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7987861" y="2848303"/>
            <a:ext cx="147145" cy="14714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 flipH="1">
            <a:off x="1484310" y="1765298"/>
            <a:ext cx="1660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10</a:t>
            </a:r>
            <a:r>
              <a:rPr lang="en-US" baseline="30000" dirty="0" smtClean="0">
                <a:solidFill>
                  <a:schemeClr val="bg1"/>
                </a:solidFill>
              </a:rPr>
              <a:t>3</a:t>
            </a:r>
            <a:r>
              <a:rPr lang="en-US" dirty="0" smtClean="0">
                <a:solidFill>
                  <a:schemeClr val="bg1"/>
                </a:solidFill>
              </a:rPr>
              <a:t> = 1000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=‘thousands’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3144982" y="1765298"/>
            <a:ext cx="1660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10</a:t>
            </a:r>
            <a:r>
              <a:rPr lang="en-US" baseline="30000" dirty="0" smtClean="0">
                <a:solidFill>
                  <a:schemeClr val="bg1"/>
                </a:solidFill>
              </a:rPr>
              <a:t>2</a:t>
            </a:r>
            <a:r>
              <a:rPr lang="en-US" dirty="0" smtClean="0">
                <a:solidFill>
                  <a:schemeClr val="bg1"/>
                </a:solidFill>
              </a:rPr>
              <a:t> = 100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=‘hundreds’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4837120" y="1779148"/>
            <a:ext cx="1660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10</a:t>
            </a:r>
            <a:r>
              <a:rPr lang="en-US" baseline="30000" dirty="0" smtClean="0">
                <a:solidFill>
                  <a:schemeClr val="bg1"/>
                </a:solidFill>
              </a:rPr>
              <a:t>1</a:t>
            </a:r>
            <a:r>
              <a:rPr lang="en-US" dirty="0" smtClean="0">
                <a:solidFill>
                  <a:schemeClr val="bg1"/>
                </a:solidFill>
              </a:rPr>
              <a:t> = 10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=‘tens’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6497789" y="1765298"/>
            <a:ext cx="1660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10</a:t>
            </a:r>
            <a:r>
              <a:rPr lang="en-US" baseline="30000" dirty="0" smtClean="0">
                <a:solidFill>
                  <a:schemeClr val="bg1"/>
                </a:solidFill>
              </a:rPr>
              <a:t>0</a:t>
            </a:r>
            <a:r>
              <a:rPr lang="en-US" dirty="0" smtClean="0">
                <a:solidFill>
                  <a:schemeClr val="bg1"/>
                </a:solidFill>
              </a:rPr>
              <a:t> = 1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=‘ones’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flipH="1">
            <a:off x="8189924" y="1765297"/>
            <a:ext cx="1660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10</a:t>
            </a:r>
            <a:r>
              <a:rPr lang="en-US" baseline="30000" dirty="0" smtClean="0">
                <a:solidFill>
                  <a:schemeClr val="bg1"/>
                </a:solidFill>
              </a:rPr>
              <a:t>-1</a:t>
            </a:r>
            <a:r>
              <a:rPr lang="en-US" dirty="0" smtClean="0">
                <a:solidFill>
                  <a:schemeClr val="bg1"/>
                </a:solidFill>
              </a:rPr>
              <a:t> = 1/10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=‘tenths’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flipH="1">
            <a:off x="9819130" y="1779148"/>
            <a:ext cx="1660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10</a:t>
            </a:r>
            <a:r>
              <a:rPr lang="en-US" baseline="30000" dirty="0" smtClean="0">
                <a:solidFill>
                  <a:schemeClr val="bg1"/>
                </a:solidFill>
              </a:rPr>
              <a:t>-2</a:t>
            </a:r>
            <a:r>
              <a:rPr lang="en-US" dirty="0" smtClean="0">
                <a:solidFill>
                  <a:schemeClr val="bg1"/>
                </a:solidFill>
              </a:rPr>
              <a:t> = 1/100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=‘hundredths’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34880" y="2889173"/>
            <a:ext cx="14805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252836" y="2889168"/>
            <a:ext cx="14805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901551" y="2889168"/>
            <a:ext cx="14805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226630" y="2889170"/>
            <a:ext cx="14805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930730" y="2889168"/>
            <a:ext cx="14805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580908" y="2889168"/>
            <a:ext cx="12974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/>
          <p:cNvGrpSpPr/>
          <p:nvPr/>
        </p:nvGrpSpPr>
        <p:grpSpPr>
          <a:xfrm>
            <a:off x="2690648" y="2995448"/>
            <a:ext cx="7683062" cy="1912679"/>
            <a:chOff x="2690648" y="2995448"/>
            <a:chExt cx="7683062" cy="1912679"/>
          </a:xfrm>
        </p:grpSpPr>
        <p:sp>
          <p:nvSpPr>
            <p:cNvPr id="23" name="TextBox 22"/>
            <p:cNvSpPr txBox="1"/>
            <p:nvPr/>
          </p:nvSpPr>
          <p:spPr>
            <a:xfrm>
              <a:off x="7328125" y="3984797"/>
              <a:ext cx="1992600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Base-10 Digits: </a:t>
              </a:r>
            </a:p>
            <a:p>
              <a:r>
                <a:rPr lang="en-US" dirty="0" smtClean="0"/>
                <a:t>0,1,2,3,4,5,6,7,8,9</a:t>
              </a:r>
            </a:p>
            <a:p>
              <a:r>
                <a:rPr lang="en-US" dirty="0" smtClean="0"/>
                <a:t>Go here</a:t>
              </a:r>
              <a:endParaRPr lang="en-US" dirty="0"/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 flipH="1" flipV="1">
              <a:off x="2690648" y="2995448"/>
              <a:ext cx="4435366" cy="13137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H="1" flipV="1">
              <a:off x="4645572" y="2995448"/>
              <a:ext cx="2480442" cy="98934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 flipV="1">
              <a:off x="6087903" y="3009298"/>
              <a:ext cx="1240222" cy="80573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flipH="1" flipV="1">
              <a:off x="7535917" y="3087254"/>
              <a:ext cx="231228" cy="65689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8770456" y="3058931"/>
              <a:ext cx="196455" cy="71953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flipV="1">
              <a:off x="9216291" y="3077214"/>
              <a:ext cx="1157419" cy="73782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9096314" y="3237186"/>
            <a:ext cx="3056048" cy="3239348"/>
            <a:chOff x="9096314" y="3237186"/>
            <a:chExt cx="3056048" cy="3239348"/>
          </a:xfrm>
        </p:grpSpPr>
        <p:sp>
          <p:nvSpPr>
            <p:cNvPr id="37" name="Right Brace 36"/>
            <p:cNvSpPr/>
            <p:nvPr/>
          </p:nvSpPr>
          <p:spPr>
            <a:xfrm>
              <a:off x="11547478" y="3237186"/>
              <a:ext cx="315312" cy="262758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9096314" y="6107202"/>
              <a:ext cx="3056048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Use this area for calculations</a:t>
              </a:r>
              <a:endParaRPr lang="en-US" dirty="0"/>
            </a:p>
          </p:txBody>
        </p:sp>
        <p:cxnSp>
          <p:nvCxnSpPr>
            <p:cNvPr id="40" name="Elbow Connector 39"/>
            <p:cNvCxnSpPr>
              <a:endCxn id="37" idx="1"/>
            </p:cNvCxnSpPr>
            <p:nvPr/>
          </p:nvCxnSpPr>
          <p:spPr>
            <a:xfrm rot="16200000" flipV="1">
              <a:off x="11124052" y="5289718"/>
              <a:ext cx="1554439" cy="76962"/>
            </a:xfrm>
            <a:prstGeom prst="bentConnector4">
              <a:avLst>
                <a:gd name="adj1" fmla="val 7741"/>
                <a:gd name="adj2" fmla="val 991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66247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Representing Numbers in Base-10</a:t>
            </a: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5767616"/>
              </p:ext>
            </p:extLst>
          </p:nvPr>
        </p:nvGraphicFramePr>
        <p:xfrm>
          <a:off x="1484313" y="1765298"/>
          <a:ext cx="10018710" cy="41332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785">
                  <a:extLst>
                    <a:ext uri="{9D8B030D-6E8A-4147-A177-3AD203B41FA5}">
                      <a16:colId xmlns:a16="http://schemas.microsoft.com/office/drawing/2014/main" val="3839983427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383399249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2378287236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111943278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81287884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448503515"/>
                    </a:ext>
                  </a:extLst>
                </a:gridCol>
              </a:tblGrid>
              <a:tr h="60626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r>
                        <a:rPr lang="en-US" baseline="30000" dirty="0" smtClean="0"/>
                        <a:t>3 </a:t>
                      </a:r>
                      <a:r>
                        <a:rPr lang="en-US" dirty="0" smtClean="0"/>
                        <a:t>= 1000</a:t>
                      </a:r>
                    </a:p>
                    <a:p>
                      <a:pPr algn="ctr"/>
                      <a:r>
                        <a:rPr lang="en-US" dirty="0" smtClean="0"/>
                        <a:t>=‘thousands’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r>
                        <a:rPr lang="en-US" baseline="30000" dirty="0" smtClean="0"/>
                        <a:t>2 </a:t>
                      </a:r>
                      <a:r>
                        <a:rPr lang="en-US" dirty="0" smtClean="0"/>
                        <a:t>= 100</a:t>
                      </a:r>
                    </a:p>
                    <a:p>
                      <a:pPr algn="ctr"/>
                      <a:r>
                        <a:rPr lang="en-US" dirty="0" smtClean="0"/>
                        <a:t>=‘hundreds’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r>
                        <a:rPr lang="en-US" baseline="30000" dirty="0" smtClean="0"/>
                        <a:t>1 </a:t>
                      </a:r>
                      <a:r>
                        <a:rPr lang="en-US" dirty="0" smtClean="0"/>
                        <a:t>= 10</a:t>
                      </a:r>
                    </a:p>
                    <a:p>
                      <a:pPr algn="ctr"/>
                      <a:r>
                        <a:rPr lang="en-US" dirty="0" smtClean="0"/>
                        <a:t>=‘tens’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r>
                        <a:rPr lang="en-US" baseline="30000" dirty="0" smtClean="0"/>
                        <a:t>0</a:t>
                      </a:r>
                      <a:r>
                        <a:rPr lang="en-US" baseline="0" dirty="0" smtClean="0"/>
                        <a:t> = 1 </a:t>
                      </a:r>
                    </a:p>
                    <a:p>
                      <a:pPr algn="ctr"/>
                      <a:r>
                        <a:rPr lang="en-US" baseline="0" dirty="0" smtClean="0"/>
                        <a:t>= ‘ones’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r>
                        <a:rPr lang="en-US" baseline="30000" dirty="0" smtClean="0"/>
                        <a:t>-1 </a:t>
                      </a:r>
                      <a:r>
                        <a:rPr lang="en-US" dirty="0" smtClean="0"/>
                        <a:t>= 1/10</a:t>
                      </a:r>
                    </a:p>
                    <a:p>
                      <a:pPr algn="ctr"/>
                      <a:r>
                        <a:rPr lang="en-US" dirty="0" smtClean="0"/>
                        <a:t>=‘tenths’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r>
                        <a:rPr lang="en-US" baseline="30000" dirty="0" smtClean="0"/>
                        <a:t>-2 </a:t>
                      </a:r>
                      <a:r>
                        <a:rPr lang="en-US" dirty="0" smtClean="0"/>
                        <a:t>= 1/100</a:t>
                      </a:r>
                    </a:p>
                    <a:p>
                      <a:pPr algn="ctr"/>
                      <a:r>
                        <a:rPr lang="en-US" dirty="0" smtClean="0"/>
                        <a:t>=‘hundredths’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750346"/>
                  </a:ext>
                </a:extLst>
              </a:tr>
              <a:tr h="846279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____________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771458"/>
                  </a:ext>
                </a:extLst>
              </a:tr>
              <a:tr h="26469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841451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7987861" y="2848303"/>
            <a:ext cx="147145" cy="14714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 flipH="1">
            <a:off x="5830851" y="6213459"/>
            <a:ext cx="3833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alibri" panose="020F0502020204030204" pitchFamily="34" charset="0"/>
              </a:rPr>
              <a:t>2305.46</a:t>
            </a:r>
            <a:endParaRPr lang="en-US" sz="3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71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Positional Notation Chart for a Different Base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84310" y="1765738"/>
            <a:ext cx="10018713" cy="4657640"/>
          </a:xfrm>
        </p:spPr>
        <p:txBody>
          <a:bodyPr/>
          <a:lstStyle/>
          <a:p>
            <a:r>
              <a:rPr lang="en-US" dirty="0" smtClean="0"/>
              <a:t>We use a decimal or base-ten system (because ten fingers?)</a:t>
            </a:r>
          </a:p>
          <a:p>
            <a:pPr lvl="1"/>
            <a:r>
              <a:rPr lang="en-US" dirty="0" smtClean="0"/>
              <a:t>Columns have value based on powers of ten</a:t>
            </a:r>
          </a:p>
          <a:p>
            <a:r>
              <a:rPr lang="en-US" dirty="0" smtClean="0"/>
              <a:t>There is no mathematical reason to choose ten.  Any other number, like five or two or twenty can be used as the base and the system works the same</a:t>
            </a:r>
          </a:p>
          <a:p>
            <a:r>
              <a:rPr lang="en-US" dirty="0" smtClean="0"/>
              <a:t>The Mayan civilization used a positional notation system with a base of 20</a:t>
            </a:r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www.storyofmathematics.com/mayan.html</a:t>
            </a:r>
            <a:endParaRPr lang="en-US" dirty="0" smtClean="0"/>
          </a:p>
          <a:p>
            <a:r>
              <a:rPr lang="en-US" dirty="0" smtClean="0"/>
              <a:t>The Babylonians used a positional notation system with a base of 60</a:t>
            </a:r>
          </a:p>
          <a:p>
            <a:pPr lvl="1"/>
            <a:r>
              <a:rPr lang="en-US" dirty="0" smtClean="0"/>
              <a:t>Our time-keeping system is a remnant of this mathematical legacy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51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Positional Notation Chart for Base-5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6042071"/>
              </p:ext>
            </p:extLst>
          </p:nvPr>
        </p:nvGraphicFramePr>
        <p:xfrm>
          <a:off x="1484313" y="1765298"/>
          <a:ext cx="10018710" cy="4099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785">
                  <a:extLst>
                    <a:ext uri="{9D8B030D-6E8A-4147-A177-3AD203B41FA5}">
                      <a16:colId xmlns:a16="http://schemas.microsoft.com/office/drawing/2014/main" val="3839983427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383399249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2378287236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111943278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3812878841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448503515"/>
                    </a:ext>
                  </a:extLst>
                </a:gridCol>
              </a:tblGrid>
              <a:tr h="60626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750346"/>
                  </a:ext>
                </a:extLst>
              </a:tr>
              <a:tr h="846279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771458"/>
                  </a:ext>
                </a:extLst>
              </a:tr>
              <a:tr h="26469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841451"/>
                  </a:ext>
                </a:extLst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7987861" y="2848303"/>
            <a:ext cx="147145" cy="14714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 flipH="1">
            <a:off x="1484310" y="1765298"/>
            <a:ext cx="1660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5</a:t>
            </a:r>
            <a:r>
              <a:rPr lang="en-US" baseline="30000" dirty="0" smtClean="0">
                <a:solidFill>
                  <a:schemeClr val="bg1"/>
                </a:solidFill>
              </a:rPr>
              <a:t>3</a:t>
            </a:r>
            <a:r>
              <a:rPr lang="en-US" dirty="0" smtClean="0">
                <a:solidFill>
                  <a:schemeClr val="bg1"/>
                </a:solidFill>
              </a:rPr>
              <a:t> = 125</a:t>
            </a:r>
          </a:p>
        </p:txBody>
      </p:sp>
      <p:sp>
        <p:nvSpPr>
          <p:cNvPr id="8" name="TextBox 7"/>
          <p:cNvSpPr txBox="1"/>
          <p:nvPr/>
        </p:nvSpPr>
        <p:spPr>
          <a:xfrm flipH="1">
            <a:off x="3144982" y="1765298"/>
            <a:ext cx="1660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5</a:t>
            </a:r>
            <a:r>
              <a:rPr lang="en-US" baseline="30000" dirty="0" smtClean="0">
                <a:solidFill>
                  <a:schemeClr val="bg1"/>
                </a:solidFill>
              </a:rPr>
              <a:t>2</a:t>
            </a:r>
            <a:r>
              <a:rPr lang="en-US" dirty="0" smtClean="0">
                <a:solidFill>
                  <a:schemeClr val="bg1"/>
                </a:solidFill>
              </a:rPr>
              <a:t> = 25</a:t>
            </a:r>
          </a:p>
        </p:txBody>
      </p:sp>
      <p:sp>
        <p:nvSpPr>
          <p:cNvPr id="9" name="TextBox 8"/>
          <p:cNvSpPr txBox="1"/>
          <p:nvPr/>
        </p:nvSpPr>
        <p:spPr>
          <a:xfrm flipH="1">
            <a:off x="4837120" y="1779148"/>
            <a:ext cx="1660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5</a:t>
            </a:r>
            <a:r>
              <a:rPr lang="en-US" baseline="30000" dirty="0" smtClean="0">
                <a:solidFill>
                  <a:schemeClr val="bg1"/>
                </a:solidFill>
              </a:rPr>
              <a:t>1</a:t>
            </a:r>
            <a:r>
              <a:rPr lang="en-US" dirty="0" smtClean="0">
                <a:solidFill>
                  <a:schemeClr val="bg1"/>
                </a:solidFill>
              </a:rPr>
              <a:t> = 5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6497789" y="1765298"/>
            <a:ext cx="1660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5</a:t>
            </a:r>
            <a:r>
              <a:rPr lang="en-US" baseline="30000" dirty="0" smtClean="0">
                <a:solidFill>
                  <a:schemeClr val="bg1"/>
                </a:solidFill>
              </a:rPr>
              <a:t>0</a:t>
            </a:r>
            <a:r>
              <a:rPr lang="en-US" dirty="0" smtClean="0">
                <a:solidFill>
                  <a:schemeClr val="bg1"/>
                </a:solidFill>
              </a:rPr>
              <a:t> = 1</a:t>
            </a:r>
          </a:p>
        </p:txBody>
      </p:sp>
      <p:sp>
        <p:nvSpPr>
          <p:cNvPr id="11" name="TextBox 10"/>
          <p:cNvSpPr txBox="1"/>
          <p:nvPr/>
        </p:nvSpPr>
        <p:spPr>
          <a:xfrm flipH="1">
            <a:off x="8189924" y="1765297"/>
            <a:ext cx="1660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5</a:t>
            </a:r>
            <a:r>
              <a:rPr lang="en-US" baseline="30000" dirty="0" smtClean="0">
                <a:solidFill>
                  <a:schemeClr val="bg1"/>
                </a:solidFill>
              </a:rPr>
              <a:t>-1</a:t>
            </a:r>
            <a:r>
              <a:rPr lang="en-US" dirty="0" smtClean="0">
                <a:solidFill>
                  <a:schemeClr val="bg1"/>
                </a:solidFill>
              </a:rPr>
              <a:t> = 1/5</a:t>
            </a:r>
          </a:p>
        </p:txBody>
      </p:sp>
      <p:sp>
        <p:nvSpPr>
          <p:cNvPr id="12" name="TextBox 11"/>
          <p:cNvSpPr txBox="1"/>
          <p:nvPr/>
        </p:nvSpPr>
        <p:spPr>
          <a:xfrm flipH="1">
            <a:off x="9819130" y="1779148"/>
            <a:ext cx="1660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5</a:t>
            </a:r>
            <a:r>
              <a:rPr lang="en-US" baseline="30000" dirty="0" smtClean="0">
                <a:solidFill>
                  <a:schemeClr val="bg1"/>
                </a:solidFill>
              </a:rPr>
              <a:t>-2</a:t>
            </a:r>
            <a:r>
              <a:rPr lang="en-US" dirty="0" smtClean="0">
                <a:solidFill>
                  <a:schemeClr val="bg1"/>
                </a:solidFill>
              </a:rPr>
              <a:t> = 1/25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534880" y="2889173"/>
            <a:ext cx="14805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252836" y="2889168"/>
            <a:ext cx="14805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901551" y="2889168"/>
            <a:ext cx="14805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8226630" y="2889170"/>
            <a:ext cx="14805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930730" y="2889168"/>
            <a:ext cx="14805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580908" y="2889168"/>
            <a:ext cx="12974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2690648" y="2995448"/>
            <a:ext cx="7683062" cy="1912679"/>
            <a:chOff x="2690648" y="2995448"/>
            <a:chExt cx="7683062" cy="1912679"/>
          </a:xfrm>
        </p:grpSpPr>
        <p:sp>
          <p:nvSpPr>
            <p:cNvPr id="20" name="TextBox 19"/>
            <p:cNvSpPr txBox="1"/>
            <p:nvPr/>
          </p:nvSpPr>
          <p:spPr>
            <a:xfrm>
              <a:off x="7328125" y="3984797"/>
              <a:ext cx="1992600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Only Base-5 Digits </a:t>
              </a:r>
            </a:p>
            <a:p>
              <a:r>
                <a:rPr lang="en-US" dirty="0" smtClean="0"/>
                <a:t>0,1,2,3,4</a:t>
              </a:r>
            </a:p>
            <a:p>
              <a:r>
                <a:rPr lang="en-US" dirty="0" smtClean="0"/>
                <a:t>Go here</a:t>
              </a:r>
              <a:endParaRPr lang="en-US" dirty="0"/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H="1" flipV="1">
              <a:off x="2690648" y="2995448"/>
              <a:ext cx="4435366" cy="13137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flipH="1" flipV="1">
              <a:off x="4645572" y="2995448"/>
              <a:ext cx="2480442" cy="98934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H="1" flipV="1">
              <a:off x="6087903" y="3009298"/>
              <a:ext cx="1240222" cy="80573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H="1" flipV="1">
              <a:off x="7535917" y="3087254"/>
              <a:ext cx="231228" cy="65689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V="1">
              <a:off x="8770456" y="3058931"/>
              <a:ext cx="196455" cy="71953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flipV="1">
              <a:off x="9216291" y="3077214"/>
              <a:ext cx="1157419" cy="73782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7535917" y="3237186"/>
            <a:ext cx="4616445" cy="3239348"/>
            <a:chOff x="7535917" y="3237186"/>
            <a:chExt cx="4616445" cy="3239348"/>
          </a:xfrm>
        </p:grpSpPr>
        <p:sp>
          <p:nvSpPr>
            <p:cNvPr id="28" name="Right Brace 27"/>
            <p:cNvSpPr/>
            <p:nvPr/>
          </p:nvSpPr>
          <p:spPr>
            <a:xfrm>
              <a:off x="11547478" y="3237186"/>
              <a:ext cx="315312" cy="262758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535917" y="6107202"/>
              <a:ext cx="4616445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Use this area for regular Base-10 calculations</a:t>
              </a:r>
              <a:endParaRPr lang="en-US" dirty="0"/>
            </a:p>
          </p:txBody>
        </p:sp>
        <p:cxnSp>
          <p:nvCxnSpPr>
            <p:cNvPr id="30" name="Elbow Connector 29"/>
            <p:cNvCxnSpPr>
              <a:endCxn id="28" idx="1"/>
            </p:cNvCxnSpPr>
            <p:nvPr/>
          </p:nvCxnSpPr>
          <p:spPr>
            <a:xfrm rot="16200000" flipV="1">
              <a:off x="11124052" y="5289718"/>
              <a:ext cx="1554439" cy="76962"/>
            </a:xfrm>
            <a:prstGeom prst="bentConnector4">
              <a:avLst>
                <a:gd name="adj1" fmla="val 7741"/>
                <a:gd name="adj2" fmla="val 991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04527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65737"/>
            <a:ext cx="10018713" cy="475975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Our system of representing numbers, while familiar to us, was invented and has lasted because of its ease of use.</a:t>
            </a:r>
          </a:p>
          <a:p>
            <a:pPr lvl="1"/>
            <a:r>
              <a:rPr lang="en-US" dirty="0" smtClean="0"/>
              <a:t>When adding numbers, line up their columns, add within each column, carry into the next column if necessary</a:t>
            </a:r>
          </a:p>
          <a:p>
            <a:r>
              <a:rPr lang="en-US" dirty="0" smtClean="0"/>
              <a:t>We have a base-10 system, but other bases are possible and have existed</a:t>
            </a:r>
          </a:p>
          <a:p>
            <a:pPr lvl="1"/>
            <a:r>
              <a:rPr lang="en-US" dirty="0" smtClean="0"/>
              <a:t>Computers use a base-2, or </a:t>
            </a:r>
            <a:r>
              <a:rPr lang="en-US" i="1" dirty="0" smtClean="0"/>
              <a:t>binary</a:t>
            </a:r>
            <a:r>
              <a:rPr lang="en-US" dirty="0" smtClean="0"/>
              <a:t>, system</a:t>
            </a:r>
          </a:p>
          <a:p>
            <a:r>
              <a:rPr lang="en-US" dirty="0" smtClean="0"/>
              <a:t>We will learn to convert </a:t>
            </a:r>
            <a:r>
              <a:rPr lang="en-US" i="1" dirty="0" smtClean="0"/>
              <a:t>to</a:t>
            </a:r>
            <a:r>
              <a:rPr lang="en-US" dirty="0" smtClean="0"/>
              <a:t> and </a:t>
            </a:r>
            <a:r>
              <a:rPr lang="en-US" i="1" dirty="0" smtClean="0"/>
              <a:t>from</a:t>
            </a:r>
            <a:r>
              <a:rPr lang="en-US" dirty="0" smtClean="0"/>
              <a:t> other bases</a:t>
            </a:r>
          </a:p>
          <a:p>
            <a:r>
              <a:rPr lang="en-US" dirty="0" smtClean="0"/>
              <a:t>Motivation</a:t>
            </a:r>
          </a:p>
          <a:p>
            <a:pPr lvl="1"/>
            <a:r>
              <a:rPr lang="en-US" dirty="0" smtClean="0"/>
              <a:t>Understand how our number system works</a:t>
            </a:r>
          </a:p>
          <a:p>
            <a:pPr lvl="1"/>
            <a:r>
              <a:rPr lang="en-US" dirty="0"/>
              <a:t>Empathize with children first learning the base-10 system</a:t>
            </a:r>
          </a:p>
          <a:p>
            <a:pPr lvl="1"/>
            <a:r>
              <a:rPr lang="en-US" dirty="0" smtClean="0"/>
              <a:t>Explore </a:t>
            </a:r>
            <a:r>
              <a:rPr lang="en-US" dirty="0" smtClean="0"/>
              <a:t>an unfamiliar area of </a:t>
            </a:r>
            <a:r>
              <a:rPr lang="en-US" dirty="0" smtClean="0"/>
              <a:t>mathematics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46684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206</TotalTime>
  <Words>619</Words>
  <Application>Microsoft Office PowerPoint</Application>
  <PresentationFormat>Widescreen</PresentationFormat>
  <Paragraphs>130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Corbel</vt:lpstr>
      <vt:lpstr>Parallax</vt:lpstr>
      <vt:lpstr>Positional Notation</vt:lpstr>
      <vt:lpstr>Powers of 10</vt:lpstr>
      <vt:lpstr>Definitions</vt:lpstr>
      <vt:lpstr>Positional Notation vs. Ordinal Notation</vt:lpstr>
      <vt:lpstr>Positional Notation Chart for Base-10</vt:lpstr>
      <vt:lpstr>Representing Numbers in Base-10</vt:lpstr>
      <vt:lpstr>Positional Notation Chart for a Different Base</vt:lpstr>
      <vt:lpstr>Positional Notation Chart for Base-5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25</cp:revision>
  <dcterms:created xsi:type="dcterms:W3CDTF">2016-07-25T20:55:54Z</dcterms:created>
  <dcterms:modified xsi:type="dcterms:W3CDTF">2016-09-21T20:56:28Z</dcterms:modified>
</cp:coreProperties>
</file>