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8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Factoring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Distributive Property and 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536856"/>
          </a:xfrm>
        </p:spPr>
        <p:txBody>
          <a:bodyPr>
            <a:normAutofit/>
          </a:bodyPr>
          <a:lstStyle/>
          <a:p>
            <a:r>
              <a:rPr lang="en-US" i="1" dirty="0" smtClean="0"/>
              <a:t>Factoring</a:t>
            </a:r>
            <a:r>
              <a:rPr lang="en-US" dirty="0" smtClean="0"/>
              <a:t> is a method of manipulating an equation.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factor</a:t>
            </a:r>
            <a:r>
              <a:rPr lang="en-US" dirty="0" smtClean="0"/>
              <a:t> is a common number or variable that appears in two terms that are being added together.</a:t>
            </a:r>
          </a:p>
          <a:p>
            <a:pPr lvl="1"/>
            <a:r>
              <a:rPr lang="en-US" dirty="0" smtClean="0"/>
              <a:t>Example: </a:t>
            </a:r>
            <a:r>
              <a:rPr lang="en-US" i="1" dirty="0" smtClean="0"/>
              <a:t>A</a:t>
            </a:r>
            <a:r>
              <a:rPr lang="en-US" dirty="0" smtClean="0"/>
              <a:t> is a common factor in A*B + A*C</a:t>
            </a:r>
          </a:p>
          <a:p>
            <a:r>
              <a:rPr lang="en-US" dirty="0" smtClean="0"/>
              <a:t>When we </a:t>
            </a:r>
            <a:r>
              <a:rPr lang="en-US" i="1" dirty="0" smtClean="0"/>
              <a:t>factor out </a:t>
            </a:r>
            <a:r>
              <a:rPr lang="en-US" dirty="0" smtClean="0"/>
              <a:t>the common factor, we move that factor out in front of the two terms and group what’s left of the terms between parentheses.</a:t>
            </a:r>
          </a:p>
          <a:p>
            <a:pPr lvl="1"/>
            <a:r>
              <a:rPr lang="en-US" dirty="0" smtClean="0"/>
              <a:t>Example:</a:t>
            </a:r>
          </a:p>
          <a:p>
            <a:r>
              <a:rPr lang="en-US" dirty="0" smtClean="0"/>
              <a:t>Factoring is really just an application of the distributive property.</a:t>
            </a:r>
          </a:p>
          <a:p>
            <a:r>
              <a:rPr lang="en-US" dirty="0" smtClean="0"/>
              <a:t>Following are some techniques to help perform this operation correctly: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7269" y="4404811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74774" y="4404811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4704" y="4404811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38729" y="4404811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90358" y="4404811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72450" y="4404811"/>
            <a:ext cx="253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20563" y="4400550"/>
            <a:ext cx="253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73020" y="440907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05420" y="440481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96296E-6 L -0.03099 0.0016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9" y="6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96296E-6 L -0.09192 0.0002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-0.0293 -2.96296E-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1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96296E-6 L -0.0323 -0.00254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-139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96296E-6 L -0.06263 -2.96296E-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8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1.48148E-6 L -0.05781 0.000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1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8" grpId="0"/>
      <p:bldP spid="8" grpId="1"/>
      <p:bldP spid="9" grpId="0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1: Dividing by the factor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5"/>
                <a:ext cx="10530058" cy="4644776"/>
              </a:xfrm>
            </p:spPr>
            <p:txBody>
              <a:bodyPr/>
              <a:lstStyle/>
              <a:p>
                <a:r>
                  <a:rPr lang="en-US" dirty="0" smtClean="0"/>
                  <a:t>If the quantity to factor out is given, you can find what terms should appear in the parenthesis by dividing the given terms by this factor.</a:t>
                </a:r>
              </a:p>
              <a:p>
                <a:pPr lvl="1"/>
                <a:r>
                  <a:rPr lang="en-US" dirty="0" smtClean="0"/>
                  <a:t>Example: Given the terms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ab + ac</a:t>
                </a:r>
                <a:r>
                  <a:rPr lang="en-US" dirty="0" smtClean="0"/>
                  <a:t>, factor out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 smtClean="0">
                    <a:cs typeface="Courier New" panose="02070309020205020404" pitchFamily="49" charset="0"/>
                  </a:rPr>
                  <a:t>, or, in other words: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𝑎𝑐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(?+?)</m:t>
                    </m:r>
                  </m:oMath>
                </a14:m>
                <a:endParaRPr lang="en-US" i="1" dirty="0" smtClean="0">
                  <a:latin typeface="Cambria" panose="02040503050406030204" pitchFamily="18" charset="0"/>
                  <a:cs typeface="Courier New" panose="02070309020205020404" pitchFamily="49" charset="0"/>
                </a:endParaRP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𝑎𝑐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? + ?</m:t>
                        </m:r>
                      </m:e>
                    </m:d>
                  </m:oMath>
                </a14:m>
                <a:r>
                  <a:rPr lang="en-US" dirty="0" smtClean="0"/>
                  <a:t> and the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a</a:t>
                </a:r>
                <a:r>
                  <a:rPr lang="en-US" dirty="0" smtClean="0"/>
                  <a:t>’s </a:t>
                </a:r>
                <a:r>
                  <a:rPr lang="en-US" i="1" dirty="0" smtClean="0"/>
                  <a:t>cancel out </a:t>
                </a:r>
                <a:r>
                  <a:rPr lang="en-US" dirty="0" smtClean="0"/>
                  <a:t>or </a:t>
                </a:r>
                <a:r>
                  <a:rPr lang="en-US" i="1" dirty="0" smtClean="0"/>
                  <a:t>reduce to one</a:t>
                </a:r>
                <a:r>
                  <a:rPr lang="en-US" dirty="0" smtClean="0"/>
                  <a:t>, leaving: </a:t>
                </a:r>
                <a:r>
                  <a:rPr lang="en-US" i="1" dirty="0" smtClean="0">
                    <a:latin typeface="Cambria" panose="02040503050406030204" pitchFamily="18" charset="0"/>
                  </a:rPr>
                  <a:t>b + c = (? + ?) </a:t>
                </a:r>
              </a:p>
              <a:p>
                <a:pPr lvl="2"/>
                <a:r>
                  <a:rPr lang="en-US" dirty="0" smtClean="0"/>
                  <a:t>So</a:t>
                </a:r>
                <a:r>
                  <a:rPr lang="en-US" i="1" dirty="0" smtClean="0">
                    <a:latin typeface="Cambria" panose="02040503050406030204" pitchFamily="18" charset="0"/>
                  </a:rPr>
                  <a:t> 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ab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ac =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a(b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c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)</a:t>
                </a:r>
                <a:endParaRPr lang="en-US" i="1" dirty="0" smtClean="0">
                  <a:latin typeface="Cambria" panose="02040503050406030204" pitchFamily="18" charset="0"/>
                </a:endParaRPr>
              </a:p>
              <a:p>
                <a:pPr lvl="1"/>
                <a:r>
                  <a:rPr lang="en-US" dirty="0" smtClean="0"/>
                  <a:t>Example: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10</a:t>
                </a:r>
                <a:r>
                  <a:rPr lang="en-US" i="1" baseline="30000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2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+ 10 = 10(? + ?)    </a:t>
                </a:r>
                <a:r>
                  <a:rPr lang="en-US" dirty="0" smtClean="0">
                    <a:cs typeface="Courier New" panose="02070309020205020404" pitchFamily="49" charset="0"/>
                  </a:rPr>
                  <a:t>so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baseline="3000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? + ?</m:t>
                        </m:r>
                      </m:e>
                    </m:d>
                  </m:oMath>
                </a14:m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dirty="0" smtClean="0">
                    <a:cs typeface="Courier New" panose="02070309020205020404" pitchFamily="49" charset="0"/>
                  </a:rPr>
                  <a:t>therefore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10</a:t>
                </a:r>
                <a:r>
                  <a:rPr lang="en-US" i="1" baseline="30000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2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 + 10 =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10(10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1)</a:t>
                </a:r>
              </a:p>
              <a:p>
                <a:pPr lvl="1"/>
                <a:r>
                  <a:rPr lang="en-US" dirty="0" smtClean="0"/>
                  <a:t>Example: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a</a:t>
                </a:r>
                <a:r>
                  <a:rPr lang="en-US" i="1" baseline="30000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2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a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=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a</a:t>
                </a:r>
                <a:r>
                  <a:rPr lang="en-US" i="1" baseline="30000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3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(?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?)    </a:t>
                </a:r>
                <a:r>
                  <a:rPr lang="en-US" dirty="0">
                    <a:cs typeface="Courier New" panose="02070309020205020404" pitchFamily="49" charset="0"/>
                  </a:rPr>
                  <a:t>so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baseline="300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baseline="3000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baseline="300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baseline="3000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baseline="300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? + ?</m:t>
                        </m:r>
                      </m:e>
                    </m:d>
                  </m:oMath>
                </a14:m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therefore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 a</a:t>
                </a:r>
                <a:r>
                  <a:rPr lang="en-US" i="1" baseline="30000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2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 + a =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a</a:t>
                </a:r>
                <a:r>
                  <a:rPr lang="en-US" i="1" baseline="30000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3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baseline="3000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)</a:t>
                </a:r>
              </a:p>
              <a:p>
                <a:pPr lvl="2"/>
                <a:r>
                  <a:rPr lang="en-US" dirty="0" smtClean="0">
                    <a:cs typeface="Courier New" panose="02070309020205020404" pitchFamily="49" charset="0"/>
                  </a:rPr>
                  <a:t>or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  a</a:t>
                </a:r>
                <a:r>
                  <a:rPr lang="en-US" i="1" baseline="30000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2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+ a </a:t>
                </a:r>
                <a:r>
                  <a:rPr lang="en-US" i="1" dirty="0" smtClean="0">
                    <a:latin typeface="Cambria" panose="02040503050406030204" pitchFamily="18" charset="0"/>
                    <a:cs typeface="Courier New" panose="02070309020205020404" pitchFamily="49" charset="0"/>
                  </a:rPr>
                  <a:t>= 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a</a:t>
                </a:r>
                <a:r>
                  <a:rPr lang="en-US" i="1" baseline="30000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3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(a</a:t>
                </a:r>
                <a:r>
                  <a:rPr lang="en-US" i="1" baseline="30000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-1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 + a</a:t>
                </a:r>
                <a:r>
                  <a:rPr lang="en-US" i="1" baseline="30000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-2</a:t>
                </a:r>
                <a:r>
                  <a:rPr lang="en-US" i="1" dirty="0">
                    <a:latin typeface="Cambria" panose="02040503050406030204" pitchFamily="18" charset="0"/>
                    <a:cs typeface="Courier New" panose="02070309020205020404" pitchFamily="49" charset="0"/>
                  </a:rPr>
                  <a:t>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5"/>
                <a:ext cx="10530058" cy="4644776"/>
              </a:xfrm>
              <a:blipFill>
                <a:blip r:embed="rId7"/>
                <a:stretch>
                  <a:fillRect l="-1447" t="-4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5032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2: Comparing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this technique, we recall that when you multiply numbers with the same base, you add their exponents: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(2+3)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dirty="0" smtClean="0"/>
              <a:t>In our problem: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i="1" baseline="30000" dirty="0">
                <a:latin typeface="Cambria" panose="02040503050406030204" pitchFamily="18" charset="0"/>
                <a:cs typeface="Courier New" panose="02070309020205020404" pitchFamily="49" charset="0"/>
              </a:rPr>
              <a:t>2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 + 10 = 10(? 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?) </a:t>
            </a:r>
            <a:r>
              <a:rPr lang="en-US" dirty="0" smtClean="0">
                <a:cs typeface="Courier New" panose="02070309020205020404" pitchFamily="49" charset="0"/>
              </a:rPr>
              <a:t>we know that the ?’s must be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cs typeface="Courier New" panose="02070309020205020404" pitchFamily="49" charset="0"/>
              </a:rPr>
              <a:t> to some exponent, so we need to find that exponent.  Writing everything as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dirty="0" smtClean="0">
                <a:cs typeface="Courier New" panose="02070309020205020404" pitchFamily="49" charset="0"/>
              </a:rPr>
              <a:t> to some exponent:</a:t>
            </a:r>
          </a:p>
          <a:p>
            <a:pPr lvl="1"/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i="1" baseline="300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2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i="1" baseline="300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= 10</a:t>
            </a:r>
            <a:r>
              <a:rPr lang="en-US" i="1" baseline="30000" dirty="0">
                <a:latin typeface="Cambria" panose="02040503050406030204" pitchFamily="18" charset="0"/>
                <a:cs typeface="Courier New" panose="02070309020205020404" pitchFamily="49" charset="0"/>
              </a:rPr>
              <a:t>1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(10</a:t>
            </a:r>
            <a:r>
              <a:rPr lang="en-US" baseline="30000" dirty="0"/>
              <a:t>▲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baseline="30000" dirty="0" smtClean="0"/>
              <a:t>■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) = 10 </a:t>
            </a:r>
            <a:r>
              <a:rPr lang="en-US" baseline="30000" dirty="0" smtClean="0"/>
              <a:t>1+</a:t>
            </a:r>
            <a:r>
              <a:rPr lang="en-US" sz="1600" baseline="30000" dirty="0" smtClean="0"/>
              <a:t>▲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baseline="30000" dirty="0"/>
              <a:t> 1</a:t>
            </a:r>
            <a:r>
              <a:rPr lang="en-US" baseline="30000" dirty="0" smtClean="0"/>
              <a:t>+■</a:t>
            </a:r>
            <a:endParaRPr lang="en-US" dirty="0" smtClean="0"/>
          </a:p>
          <a:p>
            <a:r>
              <a:rPr lang="en-US" dirty="0" smtClean="0"/>
              <a:t>The first terms must be equal, so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i="1" baseline="300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2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= 10</a:t>
            </a:r>
            <a:r>
              <a:rPr lang="en-US" i="1" baseline="300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</a:t>
            </a:r>
            <a:r>
              <a:rPr lang="en-US" i="1" baseline="30000" dirty="0">
                <a:latin typeface="Cambria" panose="02040503050406030204" pitchFamily="18" charset="0"/>
                <a:cs typeface="Courier New" panose="02070309020205020404" pitchFamily="49" charset="0"/>
              </a:rPr>
              <a:t>+</a:t>
            </a:r>
            <a:r>
              <a:rPr lang="en-US" baseline="30000" dirty="0"/>
              <a:t>▲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so  2=1+</a:t>
            </a:r>
            <a:r>
              <a:rPr lang="en-US" dirty="0" smtClean="0"/>
              <a:t>▲  therefore ▲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=1</a:t>
            </a:r>
          </a:p>
          <a:p>
            <a:r>
              <a:rPr lang="en-US" dirty="0"/>
              <a:t>The </a:t>
            </a:r>
            <a:r>
              <a:rPr lang="en-US" dirty="0" smtClean="0"/>
              <a:t>second </a:t>
            </a:r>
            <a:r>
              <a:rPr lang="en-US" dirty="0"/>
              <a:t>terms must be equal, so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i="1" baseline="300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=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i="1" baseline="30000" dirty="0">
                <a:latin typeface="Cambria" panose="02040503050406030204" pitchFamily="18" charset="0"/>
                <a:cs typeface="Courier New" panose="02070309020205020404" pitchFamily="49" charset="0"/>
              </a:rPr>
              <a:t>1+</a:t>
            </a:r>
            <a:r>
              <a:rPr lang="en-US" baseline="30000" dirty="0"/>
              <a:t>■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 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so 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1=1+</a:t>
            </a:r>
            <a:r>
              <a:rPr lang="en-US" dirty="0" smtClean="0"/>
              <a:t>■ </a:t>
            </a:r>
            <a:r>
              <a:rPr lang="en-US" dirty="0"/>
              <a:t>therefore ■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=0</a:t>
            </a:r>
          </a:p>
          <a:p>
            <a:pPr lvl="1"/>
            <a:r>
              <a:rPr lang="en-US" i="1" dirty="0" smtClean="0">
                <a:cs typeface="Courier New" panose="02070309020205020404" pitchFamily="49" charset="0"/>
              </a:rPr>
              <a:t>So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10</a:t>
            </a:r>
            <a:r>
              <a:rPr lang="en-US" i="1" baseline="30000" dirty="0" smtClean="0">
                <a:latin typeface="Cambria" panose="02040503050406030204" pitchFamily="18" charset="0"/>
                <a:cs typeface="Courier New" panose="02070309020205020404" pitchFamily="49" charset="0"/>
              </a:rPr>
              <a:t>2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=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10(10</a:t>
            </a:r>
            <a:r>
              <a:rPr lang="en-US" baseline="30000" dirty="0" smtClean="0"/>
              <a:t>1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</a:t>
            </a:r>
            <a:r>
              <a:rPr lang="en-US" baseline="30000" dirty="0" smtClean="0"/>
              <a:t>0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)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=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10(10 </a:t>
            </a:r>
            <a:r>
              <a:rPr lang="en-US" i="1" dirty="0">
                <a:latin typeface="Cambria" panose="02040503050406030204" pitchFamily="18" charset="0"/>
                <a:cs typeface="Courier New" panose="02070309020205020404" pitchFamily="49" charset="0"/>
              </a:rPr>
              <a:t>+ </a:t>
            </a:r>
            <a:r>
              <a:rPr lang="en-US" i="1" dirty="0" smtClean="0">
                <a:latin typeface="Cambria" panose="02040503050406030204" pitchFamily="18" charset="0"/>
                <a:cs typeface="Courier New" panose="02070309020205020404" pitchFamily="49" charset="0"/>
              </a:rPr>
              <a:t>1) </a:t>
            </a:r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17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 3: Eliminating Common Factors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5"/>
                <a:ext cx="10018713" cy="4849312"/>
              </a:xfrm>
            </p:spPr>
            <p:txBody>
              <a:bodyPr/>
              <a:lstStyle/>
              <a:p>
                <a:r>
                  <a:rPr lang="en-US" dirty="0" smtClean="0"/>
                  <a:t>With this technique, we look for the common factor in all the terms and simply eliminate them.  Whatever is left in the terms must be what goes in the parentheses.</a:t>
                </a:r>
              </a:p>
              <a:p>
                <a:pPr lvl="1"/>
                <a:r>
                  <a:rPr lang="en-US" dirty="0" smtClean="0"/>
                  <a:t>Example: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(?+?)</m:t>
                    </m:r>
                  </m:oMath>
                </a14:m>
                <a:endParaRPr lang="en-US" i="1" dirty="0" smtClean="0">
                  <a:latin typeface="Cambria" panose="02040503050406030204" pitchFamily="18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/>
                  <a:t>Write out the powers: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(?+?)</m:t>
                    </m:r>
                  </m:oMath>
                </a14:m>
                <a:endParaRPr lang="en-US" i="1" dirty="0" smtClean="0">
                  <a:latin typeface="Cambria" panose="02040503050406030204" pitchFamily="18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/>
                  <a:t>Cross out an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</m:oMath>
                </a14:m>
                <a:r>
                  <a:rPr lang="en-US" dirty="0" smtClean="0"/>
                  <a:t> and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</m:oMath>
                </a14:m>
                <a:r>
                  <a:rPr lang="en-US" dirty="0" smtClean="0"/>
                  <a:t> in every term: </a:t>
                </a:r>
                <a14:m>
                  <m:oMath xmlns:m="http://schemas.openxmlformats.org/officeDocument/2006/math"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(?+?)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This leaves the answer: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?+?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𝑎𝑏</m:t>
                        </m:r>
                        <m:r>
                          <a:rPr lang="en-US" b="0" i="1" baseline="3000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𝑏</m:t>
                        </m:r>
                      </m:e>
                    </m:d>
                  </m:oMath>
                </a14:m>
                <a:endParaRPr lang="en-US" b="0" dirty="0" smtClean="0"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/>
                  <a:t>So our problem can be rewritten as: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 baseline="30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 baseline="30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 baseline="30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 baseline="30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If we eliminate everything in a term, it will be replaced by </a:t>
                </a:r>
                <a:r>
                  <a:rPr lang="en-US" dirty="0" smtClean="0">
                    <a:latin typeface="Cambria" panose="02040503050406030204" pitchFamily="18" charset="0"/>
                  </a:rPr>
                  <a:t>1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Example: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 baseline="30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(?+?)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</m:t>
                    </m:r>
                    <m:r>
                      <a:rPr lang="en-US" i="1" strike="sngStrike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∗1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d>
                      <m:dPr>
                        <m:ctrlPr>
                          <a:rPr lang="en-US" b="0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1</m:t>
                        </m:r>
                      </m:e>
                    </m:d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0" dirty="0" smtClean="0"/>
                      <m:t>and</m:t>
                    </m:r>
                    <m:r>
                      <m:rPr>
                        <m:nor/>
                      </m:rPr>
                      <a:rPr lang="en-US" b="0" i="0" dirty="0" smtClean="0"/>
                      <m:t> </m:t>
                    </m:r>
                    <m:r>
                      <m:rPr>
                        <m:nor/>
                      </m:rPr>
                      <a:rPr lang="en-US" b="0" i="0" dirty="0" smtClean="0"/>
                      <m:t>so</m:t>
                    </m:r>
                    <m:r>
                      <m:rPr>
                        <m:nor/>
                      </m:rPr>
                      <a:rPr lang="en-US" b="0" i="0" dirty="0" smtClean="0"/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 baseline="30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𝑎𝑏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+1)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5"/>
                <a:ext cx="10018713" cy="4849312"/>
              </a:xfrm>
              <a:blipFill>
                <a:blip r:embed="rId7"/>
                <a:stretch>
                  <a:fillRect l="-1521" t="-3894" b="-2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4133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Factoring involves factoring out a common value from some given terms and finding what is left.</a:t>
            </a:r>
          </a:p>
          <a:p>
            <a:r>
              <a:rPr lang="en-US" dirty="0" smtClean="0"/>
              <a:t>If the quantity to factor out is given, you can use one of several techniques to find what is left after factoring it out.</a:t>
            </a:r>
            <a:endParaRPr lang="en-US" dirty="0"/>
          </a:p>
          <a:p>
            <a:r>
              <a:rPr lang="en-US" dirty="0" smtClean="0"/>
              <a:t>Some techniques will work better for different problems; if one doesn’t work out, try a different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57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186</TotalTime>
  <Words>507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Cambria Math</vt:lpstr>
      <vt:lpstr>Corbel</vt:lpstr>
      <vt:lpstr>Courier New</vt:lpstr>
      <vt:lpstr>Parallax</vt:lpstr>
      <vt:lpstr>Factoring</vt:lpstr>
      <vt:lpstr>Distributive Property and Factoring</vt:lpstr>
      <vt:lpstr>Technique 1: Dividing by the factor</vt:lpstr>
      <vt:lpstr>Technique 2: Comparing Exponents</vt:lpstr>
      <vt:lpstr>Technique 3: Eliminating Common Factors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34</cp:revision>
  <dcterms:created xsi:type="dcterms:W3CDTF">2016-07-25T20:55:54Z</dcterms:created>
  <dcterms:modified xsi:type="dcterms:W3CDTF">2017-02-14T19:41:41Z</dcterms:modified>
</cp:coreProperties>
</file>