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0"/>
  </p:handoutMasterIdLst>
  <p:sldIdLst>
    <p:sldId id="256" r:id="rId2"/>
    <p:sldId id="259" r:id="rId3"/>
    <p:sldId id="260" r:id="rId4"/>
    <p:sldId id="261" r:id="rId5"/>
    <p:sldId id="264" r:id="rId6"/>
    <p:sldId id="265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Properties of Operations for Real Numbers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Properties?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rules that are always true…</a:t>
            </a:r>
          </a:p>
          <a:p>
            <a:pPr lvl="1"/>
            <a:r>
              <a:rPr lang="en-US" dirty="0" smtClean="0"/>
              <a:t>… for the set we are working with (the set of real numbers)</a:t>
            </a:r>
          </a:p>
          <a:p>
            <a:pPr lvl="1"/>
            <a:r>
              <a:rPr lang="en-US" dirty="0" smtClean="0"/>
              <a:t>… for the operations we are working with (addition and multiplication)</a:t>
            </a:r>
          </a:p>
          <a:p>
            <a:r>
              <a:rPr lang="en-US" dirty="0" smtClean="0"/>
              <a:t>They may seem ‘obvious’ because we are so familiar with them</a:t>
            </a:r>
          </a:p>
          <a:p>
            <a:pPr lvl="1"/>
            <a:r>
              <a:rPr lang="en-US" dirty="0" smtClean="0"/>
              <a:t>The are not always true for other sets of things</a:t>
            </a:r>
          </a:p>
          <a:p>
            <a:r>
              <a:rPr lang="en-US" dirty="0" smtClean="0"/>
              <a:t>They form an important foundation for higher mathematics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885407"/>
          </a:xfrm>
        </p:spPr>
        <p:txBody>
          <a:bodyPr>
            <a:normAutofit/>
          </a:bodyPr>
          <a:lstStyle/>
          <a:p>
            <a:r>
              <a:rPr lang="en-US" dirty="0" smtClean="0"/>
              <a:t>Associative property of addition of real numbers (</a:t>
            </a:r>
            <a:r>
              <a:rPr lang="en-US" i="1" dirty="0" smtClean="0"/>
              <a:t>associate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This answers the question “When we add numbers together, does </a:t>
            </a:r>
            <a:r>
              <a:rPr lang="en-US" i="1" u="sng" dirty="0" smtClean="0"/>
              <a:t>grouping</a:t>
            </a:r>
            <a:r>
              <a:rPr lang="en-US" dirty="0" smtClean="0"/>
              <a:t> matter?”</a:t>
            </a:r>
          </a:p>
          <a:p>
            <a:pPr lvl="1"/>
            <a:r>
              <a:rPr lang="en-US" dirty="0" smtClean="0"/>
              <a:t>No, it does not.  In general,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(A + B) + C = A + (B + C)</a:t>
            </a:r>
            <a:r>
              <a:rPr lang="en-US" dirty="0" smtClean="0"/>
              <a:t>   and A, B, and C are any real number</a:t>
            </a:r>
          </a:p>
          <a:p>
            <a:pPr lvl="2"/>
            <a:r>
              <a:rPr lang="en-US" dirty="0"/>
              <a:t>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+ 2) + 3 =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+ (2 + 3) = 4</a:t>
            </a:r>
          </a:p>
          <a:p>
            <a:pPr lvl="1"/>
            <a:r>
              <a:rPr lang="en-US" dirty="0" smtClean="0"/>
              <a:t>Does this work for subtraction?</a:t>
            </a:r>
            <a:endParaRPr lang="en-US" dirty="0"/>
          </a:p>
          <a:p>
            <a:pPr lvl="2"/>
            <a:r>
              <a:rPr lang="en-US" dirty="0" smtClean="0"/>
              <a:t>Counter-example: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1 - 2) - 3 </a:t>
            </a:r>
            <a:r>
              <a:rPr lang="en-US" dirty="0" smtClean="0"/>
              <a:t>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1 - (2 - 3)</a:t>
            </a:r>
          </a:p>
          <a:p>
            <a:pPr lvl="2"/>
            <a:r>
              <a:rPr lang="en-US" sz="2000" dirty="0" smtClean="0"/>
              <a:t>But </a:t>
            </a:r>
            <a:r>
              <a:rPr lang="en-US" sz="2000" dirty="0"/>
              <a:t>you </a:t>
            </a:r>
            <a:r>
              <a:rPr lang="en-US" sz="2000" dirty="0" smtClean="0"/>
              <a:t>can convert subtraction problems into addition problems, and it will work.</a:t>
            </a:r>
            <a:endParaRPr lang="en-US" sz="2000" dirty="0"/>
          </a:p>
          <a:p>
            <a:r>
              <a:rPr lang="en-US" dirty="0"/>
              <a:t>Associative property of </a:t>
            </a:r>
            <a:r>
              <a:rPr lang="en-US" dirty="0" smtClean="0"/>
              <a:t>multiplication </a:t>
            </a:r>
            <a:r>
              <a:rPr lang="en-US" dirty="0"/>
              <a:t>of real </a:t>
            </a:r>
            <a:r>
              <a:rPr lang="en-US" dirty="0" smtClean="0"/>
              <a:t>numbers</a:t>
            </a:r>
          </a:p>
          <a:p>
            <a:pPr lvl="1"/>
            <a:r>
              <a:rPr lang="en-US" dirty="0" smtClean="0"/>
              <a:t>Since multiplication is a series of additions, multiplication is also associative.</a:t>
            </a:r>
          </a:p>
          <a:p>
            <a:pPr lvl="1"/>
            <a:r>
              <a:rPr lang="en-US" dirty="0" smtClean="0"/>
              <a:t>In general,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(A*B)*C = A*(B*C)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lvl="2"/>
            <a:r>
              <a:rPr lang="en-US" dirty="0"/>
              <a:t>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 =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(2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3) =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06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Commutative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6929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Commutative </a:t>
            </a:r>
            <a:r>
              <a:rPr lang="en-US" dirty="0"/>
              <a:t>property of addition of real </a:t>
            </a:r>
            <a:r>
              <a:rPr lang="en-US" dirty="0" smtClean="0"/>
              <a:t>numbers (</a:t>
            </a:r>
            <a:r>
              <a:rPr lang="en-US" i="1" dirty="0" smtClean="0"/>
              <a:t>commute</a:t>
            </a:r>
            <a:r>
              <a:rPr lang="en-US" dirty="0" smtClean="0"/>
              <a:t> or </a:t>
            </a:r>
            <a:r>
              <a:rPr lang="en-US" i="1" dirty="0" smtClean="0"/>
              <a:t>travel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This answers the question “When we add numbers together, does </a:t>
            </a:r>
            <a:r>
              <a:rPr lang="en-US" i="1" u="sng" dirty="0" smtClean="0"/>
              <a:t>order</a:t>
            </a:r>
            <a:r>
              <a:rPr lang="en-US" dirty="0" smtClean="0"/>
              <a:t> </a:t>
            </a:r>
            <a:r>
              <a:rPr lang="en-US" dirty="0"/>
              <a:t>matter?”</a:t>
            </a:r>
          </a:p>
          <a:p>
            <a:pPr lvl="1"/>
            <a:r>
              <a:rPr lang="en-US" dirty="0"/>
              <a:t>No, it does not.  In general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 + A  </a:t>
            </a:r>
            <a:r>
              <a:rPr lang="en-US" dirty="0"/>
              <a:t>and </a:t>
            </a:r>
            <a:r>
              <a:rPr lang="en-US" dirty="0" smtClean="0"/>
              <a:t>A and B </a:t>
            </a:r>
            <a:r>
              <a:rPr lang="en-US" dirty="0"/>
              <a:t>are any real number</a:t>
            </a:r>
          </a:p>
          <a:p>
            <a:pPr lvl="2"/>
            <a:r>
              <a:rPr lang="en-US" dirty="0"/>
              <a:t>Example: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+ 3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</a:p>
          <a:p>
            <a:pPr lvl="1"/>
            <a:r>
              <a:rPr lang="en-US" dirty="0"/>
              <a:t>Does this work for subtraction?</a:t>
            </a:r>
          </a:p>
          <a:p>
            <a:pPr lvl="2"/>
            <a:r>
              <a:rPr lang="en-US" dirty="0"/>
              <a:t>Counter-example: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dirty="0"/>
              <a:t>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000" dirty="0"/>
              <a:t>But you can convert subtraction problems into addition problems, and it will work.</a:t>
            </a:r>
          </a:p>
          <a:p>
            <a:r>
              <a:rPr lang="en-US" dirty="0"/>
              <a:t>Commutative</a:t>
            </a:r>
            <a:r>
              <a:rPr lang="en-US" dirty="0" smtClean="0"/>
              <a:t> </a:t>
            </a:r>
            <a:r>
              <a:rPr lang="en-US" dirty="0"/>
              <a:t>property of multiplication of real numbers</a:t>
            </a:r>
          </a:p>
          <a:p>
            <a:pPr lvl="1"/>
            <a:r>
              <a:rPr lang="en-US" dirty="0"/>
              <a:t>Since multiplication is a series of additions, multiplication is also </a:t>
            </a:r>
            <a:r>
              <a:rPr lang="en-US" dirty="0" smtClean="0"/>
              <a:t>commutative.</a:t>
            </a:r>
            <a:endParaRPr lang="en-US" dirty="0"/>
          </a:p>
          <a:p>
            <a:pPr lvl="1"/>
            <a:r>
              <a:rPr lang="en-US" dirty="0"/>
              <a:t>In general,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A*B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B*A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lvl="2"/>
            <a:r>
              <a:rPr lang="en-US" dirty="0"/>
              <a:t>Example: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4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4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the Order of Operations Ever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so used to order not making a difference for addition of real numbers that we may wonder if it’s true for addition of anything.</a:t>
            </a:r>
          </a:p>
          <a:p>
            <a:r>
              <a:rPr lang="en-US" dirty="0" smtClean="0"/>
              <a:t>Here’s a counter-example: Rotations of an object</a:t>
            </a:r>
          </a:p>
          <a:p>
            <a:pPr lvl="1"/>
            <a:r>
              <a:rPr lang="en-US" dirty="0" smtClean="0"/>
              <a:t>Hold an object (like a can) orientated like this:</a:t>
            </a:r>
          </a:p>
          <a:p>
            <a:pPr lvl="1"/>
            <a:r>
              <a:rPr lang="en-US" dirty="0" smtClean="0"/>
              <a:t>First, rotate it </a:t>
            </a:r>
            <a:r>
              <a:rPr lang="en-US" i="1" dirty="0" smtClean="0"/>
              <a:t>forward</a:t>
            </a:r>
            <a:r>
              <a:rPr lang="en-US" dirty="0" smtClean="0"/>
              <a:t>, then to your </a:t>
            </a:r>
            <a:r>
              <a:rPr lang="en-US" i="1" dirty="0" smtClean="0"/>
              <a:t>left</a:t>
            </a:r>
            <a:r>
              <a:rPr lang="en-US" dirty="0" smtClean="0"/>
              <a:t>.  Note the final orientation.</a:t>
            </a:r>
          </a:p>
          <a:p>
            <a:pPr lvl="1"/>
            <a:r>
              <a:rPr lang="en-US" dirty="0" smtClean="0"/>
              <a:t>Now start over with your original orientation.</a:t>
            </a:r>
          </a:p>
          <a:p>
            <a:pPr lvl="1"/>
            <a:r>
              <a:rPr lang="en-US" dirty="0" smtClean="0"/>
              <a:t>Now, rotate it to your </a:t>
            </a:r>
            <a:r>
              <a:rPr lang="en-US" i="1" dirty="0" smtClean="0"/>
              <a:t>left</a:t>
            </a:r>
            <a:r>
              <a:rPr lang="en-US" dirty="0" smtClean="0"/>
              <a:t> first, then </a:t>
            </a:r>
            <a:r>
              <a:rPr lang="en-US" i="1" dirty="0" smtClean="0"/>
              <a:t>forward</a:t>
            </a:r>
            <a:r>
              <a:rPr lang="en-US" dirty="0" smtClean="0"/>
              <a:t>.  </a:t>
            </a:r>
          </a:p>
          <a:p>
            <a:pPr lvl="2"/>
            <a:r>
              <a:rPr lang="en-US" dirty="0" smtClean="0"/>
              <a:t>The orientation is different than the first time</a:t>
            </a:r>
          </a:p>
          <a:p>
            <a:pPr lvl="1"/>
            <a:r>
              <a:rPr lang="en-US" dirty="0" smtClean="0"/>
              <a:t>The order of adding rotations matters, so rotations </a:t>
            </a:r>
            <a:r>
              <a:rPr lang="en-US" i="1" u="sng" dirty="0" smtClean="0"/>
              <a:t>don’t </a:t>
            </a:r>
            <a:r>
              <a:rPr lang="en-US" dirty="0" smtClean="0"/>
              <a:t>commute.</a:t>
            </a:r>
          </a:p>
          <a:p>
            <a:pPr lvl="1"/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8617527" y="2500745"/>
            <a:ext cx="775126" cy="1022684"/>
          </a:xfrm>
          <a:prstGeom prst="can">
            <a:avLst>
              <a:gd name="adj" fmla="val 16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8617527" y="4145973"/>
            <a:ext cx="775126" cy="1022684"/>
          </a:xfrm>
          <a:prstGeom prst="can">
            <a:avLst>
              <a:gd name="adj" fmla="val 16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9653206" y="2066235"/>
            <a:ext cx="775126" cy="1457194"/>
            <a:chOff x="9653206" y="2066235"/>
            <a:chExt cx="775126" cy="1457194"/>
          </a:xfrm>
        </p:grpSpPr>
        <p:sp>
          <p:nvSpPr>
            <p:cNvPr id="5" name="Can 4"/>
            <p:cNvSpPr/>
            <p:nvPr/>
          </p:nvSpPr>
          <p:spPr>
            <a:xfrm>
              <a:off x="9653206" y="2500745"/>
              <a:ext cx="775126" cy="1022684"/>
            </a:xfrm>
            <a:prstGeom prst="can">
              <a:avLst>
                <a:gd name="adj" fmla="val 659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urved Down Arrow 9"/>
            <p:cNvSpPr/>
            <p:nvPr/>
          </p:nvSpPr>
          <p:spPr>
            <a:xfrm>
              <a:off x="10002235" y="2066235"/>
              <a:ext cx="419777" cy="333787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0688885" y="2066235"/>
            <a:ext cx="1022684" cy="1333415"/>
            <a:chOff x="10688885" y="2066235"/>
            <a:chExt cx="1022684" cy="1333415"/>
          </a:xfrm>
        </p:grpSpPr>
        <p:sp>
          <p:nvSpPr>
            <p:cNvPr id="6" name="Can 5"/>
            <p:cNvSpPr/>
            <p:nvPr/>
          </p:nvSpPr>
          <p:spPr>
            <a:xfrm rot="5400000">
              <a:off x="10812664" y="2500745"/>
              <a:ext cx="775126" cy="1022684"/>
            </a:xfrm>
            <a:prstGeom prst="can">
              <a:avLst>
                <a:gd name="adj" fmla="val 659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ular Arrow 12"/>
            <p:cNvSpPr/>
            <p:nvPr/>
          </p:nvSpPr>
          <p:spPr>
            <a:xfrm>
              <a:off x="10835469" y="2066235"/>
              <a:ext cx="849605" cy="769771"/>
            </a:xfrm>
            <a:prstGeom prst="circular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9529427" y="3761087"/>
            <a:ext cx="1022684" cy="1272124"/>
            <a:chOff x="9529427" y="3761087"/>
            <a:chExt cx="1022684" cy="1272124"/>
          </a:xfrm>
        </p:grpSpPr>
        <p:sp>
          <p:nvSpPr>
            <p:cNvPr id="8" name="Can 7"/>
            <p:cNvSpPr/>
            <p:nvPr/>
          </p:nvSpPr>
          <p:spPr>
            <a:xfrm rot="5400000">
              <a:off x="9653206" y="4134306"/>
              <a:ext cx="775126" cy="1022684"/>
            </a:xfrm>
            <a:prstGeom prst="can">
              <a:avLst>
                <a:gd name="adj" fmla="val 162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ircular Arrow 13"/>
            <p:cNvSpPr/>
            <p:nvPr/>
          </p:nvSpPr>
          <p:spPr>
            <a:xfrm>
              <a:off x="9615966" y="3761087"/>
              <a:ext cx="849605" cy="769771"/>
            </a:xfrm>
            <a:prstGeom prst="circular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0688885" y="3736832"/>
            <a:ext cx="1022684" cy="1296379"/>
            <a:chOff x="10688885" y="3736832"/>
            <a:chExt cx="1022684" cy="1296379"/>
          </a:xfrm>
        </p:grpSpPr>
        <p:sp>
          <p:nvSpPr>
            <p:cNvPr id="9" name="Can 8"/>
            <p:cNvSpPr/>
            <p:nvPr/>
          </p:nvSpPr>
          <p:spPr>
            <a:xfrm rot="5400000">
              <a:off x="10812664" y="4134306"/>
              <a:ext cx="775126" cy="1022684"/>
            </a:xfrm>
            <a:prstGeom prst="can">
              <a:avLst>
                <a:gd name="adj" fmla="val 162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urved Down Arrow 14"/>
            <p:cNvSpPr/>
            <p:nvPr/>
          </p:nvSpPr>
          <p:spPr>
            <a:xfrm>
              <a:off x="11083246" y="3736832"/>
              <a:ext cx="419777" cy="4422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941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Subtraction &amp;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As we’ve seen, the properties for real numbers involve addition (and not subtraction) and multiplication (and not division).</a:t>
                </a:r>
              </a:p>
              <a:p>
                <a:r>
                  <a:rPr lang="en-US" dirty="0" smtClean="0"/>
                  <a:t>Subtraction problems can be converted to addition problems.</a:t>
                </a:r>
              </a:p>
              <a:p>
                <a:pPr lvl="1"/>
                <a:r>
                  <a:rPr lang="en-US" dirty="0"/>
                  <a:t>Example: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baseline="30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1 -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2)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 </a:t>
                </a:r>
                <a:r>
                  <a:rPr lang="en-US" dirty="0"/>
                  <a:t>turns into 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+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2)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endParaRPr lang="en-US" dirty="0" smtClean="0"/>
              </a:p>
              <a:p>
                <a:r>
                  <a:rPr lang="en-US" dirty="0" smtClean="0"/>
                  <a:t>Division problems can be converted into multiplication problems.</a:t>
                </a:r>
              </a:p>
              <a:p>
                <a:pPr lvl="1"/>
                <a:r>
                  <a:rPr lang="en-US" dirty="0" smtClean="0"/>
                  <a:t>Example</a:t>
                </a:r>
                <a:r>
                  <a:rPr lang="en-US" dirty="0"/>
                  <a:t>: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dirty="0" smtClean="0"/>
                  <a:t>÷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 </a:t>
                </a:r>
                <a:r>
                  <a:rPr lang="en-US" dirty="0" smtClean="0"/>
                  <a:t>or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2/3 </a:t>
                </a:r>
                <a:r>
                  <a:rPr lang="en-US" dirty="0" smtClean="0"/>
                  <a:t>or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3</m:t>
                        </m:r>
                      </m:den>
                    </m:f>
                  </m:oMath>
                </a14:m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smtClean="0"/>
                  <a:t>turns </a:t>
                </a:r>
                <a:r>
                  <a:rPr lang="en-US" dirty="0"/>
                  <a:t>into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2*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 3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So any problem involving the four basic operations can be manipulated using properties, like </a:t>
                </a:r>
                <a:r>
                  <a:rPr lang="en-US" i="1" dirty="0" smtClean="0"/>
                  <a:t>associative</a:t>
                </a:r>
                <a:r>
                  <a:rPr lang="en-US" dirty="0" smtClean="0"/>
                  <a:t> or </a:t>
                </a:r>
                <a:r>
                  <a:rPr lang="en-US" i="1" dirty="0" smtClean="0"/>
                  <a:t>commutative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/>
                  <a:t>Example: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2 - 4/5 </a:t>
                </a:r>
                <a:r>
                  <a:rPr lang="en-US" dirty="0"/>
                  <a:t>turns into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 + </a:t>
                </a:r>
                <a:r>
                  <a:rPr lang="en-US" baseline="30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</a:t>
                </a:r>
                <a:r>
                  <a:rPr lang="en-US" dirty="0"/>
                  <a:t>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 5</m:t>
                        </m:r>
                      </m:den>
                    </m:f>
                  </m:oMath>
                </a14:m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*4 + 2 </a:t>
                </a:r>
                <a:r>
                  <a:rPr lang="en-US" sz="2400" dirty="0" smtClean="0"/>
                  <a:t>(used </a:t>
                </a:r>
                <a:r>
                  <a:rPr lang="en-US" sz="2400" dirty="0" err="1" smtClean="0"/>
                  <a:t>commutivity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7"/>
                <a:stretch>
                  <a:fillRect l="-1521" t="-5490" b="-11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9112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Distributive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5645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property combines both multiplication and addition</a:t>
            </a:r>
          </a:p>
          <a:p>
            <a:pPr lvl="1"/>
            <a:r>
              <a:rPr lang="en-US" dirty="0"/>
              <a:t>This </a:t>
            </a:r>
            <a:r>
              <a:rPr lang="en-US" dirty="0" smtClean="0"/>
              <a:t>changes the addition of two terms into the multiplication of two factors</a:t>
            </a:r>
          </a:p>
          <a:p>
            <a:pPr lvl="1"/>
            <a:r>
              <a:rPr lang="en-US" dirty="0" smtClean="0"/>
              <a:t>We say ‘</a:t>
            </a:r>
            <a:r>
              <a:rPr lang="en-US" i="1" dirty="0"/>
              <a:t>m</a:t>
            </a:r>
            <a:r>
              <a:rPr lang="en-US" i="1" dirty="0" smtClean="0"/>
              <a:t>ultiplication distributes over addition</a:t>
            </a:r>
            <a:r>
              <a:rPr lang="en-US" dirty="0" smtClean="0"/>
              <a:t>’ for real numbers</a:t>
            </a:r>
            <a:endParaRPr lang="en-US" dirty="0"/>
          </a:p>
          <a:p>
            <a:pPr lvl="1"/>
            <a:r>
              <a:rPr lang="en-US" dirty="0" smtClean="0"/>
              <a:t>In </a:t>
            </a:r>
            <a:r>
              <a:rPr lang="en-US" dirty="0"/>
              <a:t>general, 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A*(B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C)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A*B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A*C   </a:t>
            </a:r>
            <a:r>
              <a:rPr lang="en-US" dirty="0"/>
              <a:t>and A, B, and C are any real number</a:t>
            </a:r>
          </a:p>
          <a:p>
            <a:pPr lvl="2"/>
            <a:r>
              <a:rPr lang="en-US" dirty="0"/>
              <a:t>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2*(3 + 4)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2*4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Does </a:t>
            </a:r>
            <a:r>
              <a:rPr lang="en-US" dirty="0" smtClean="0"/>
              <a:t>multiplication distribute over subtraction</a:t>
            </a:r>
            <a:r>
              <a:rPr lang="en-US" dirty="0"/>
              <a:t>?</a:t>
            </a:r>
          </a:p>
          <a:p>
            <a:pPr lvl="2"/>
            <a:r>
              <a:rPr lang="en-US" dirty="0" smtClean="0"/>
              <a:t>Actually, yes, but it is because you can convert subtraction of a number into addition of its negative.</a:t>
            </a:r>
          </a:p>
          <a:p>
            <a:pPr lvl="2"/>
            <a:r>
              <a:rPr lang="en-US" dirty="0" smtClean="0"/>
              <a:t>Example</a:t>
            </a:r>
            <a:r>
              <a:rPr lang="en-US" dirty="0"/>
              <a:t>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2*(3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4) = 2*(3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2*3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2000" dirty="0" smtClean="0"/>
          </a:p>
          <a:p>
            <a:r>
              <a:rPr lang="en-US" dirty="0" smtClean="0"/>
              <a:t>Careful!  Don’t distribute multiplication over multiplication</a:t>
            </a:r>
          </a:p>
          <a:p>
            <a:pPr lvl="1"/>
            <a:r>
              <a:rPr lang="en-US" dirty="0" smtClean="0"/>
              <a:t>This is wrong: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2*(3 * 4) </a:t>
            </a:r>
            <a:r>
              <a:rPr lang="en-US" dirty="0"/>
              <a:t>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2*3 * 2*4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146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Operations on real numbers have some rules that are always true:</a:t>
            </a:r>
          </a:p>
          <a:p>
            <a:pPr lvl="1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Associativity</a:t>
            </a:r>
            <a:r>
              <a:rPr lang="en-US" dirty="0" smtClean="0"/>
              <a:t> of addition (and multiplication):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grouping</a:t>
            </a:r>
            <a:r>
              <a:rPr lang="en-US" dirty="0" smtClean="0"/>
              <a:t> doesn’t matter</a:t>
            </a:r>
          </a:p>
          <a:p>
            <a:pPr lvl="1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Commutativity</a:t>
            </a:r>
            <a:r>
              <a:rPr lang="en-US" dirty="0" smtClean="0"/>
              <a:t> of addition (and multiplication):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order</a:t>
            </a:r>
            <a:r>
              <a:rPr lang="en-US" dirty="0" smtClean="0"/>
              <a:t> doesn’t matter</a:t>
            </a:r>
          </a:p>
          <a:p>
            <a:pPr lvl="1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Distributive</a:t>
            </a:r>
            <a:r>
              <a:rPr lang="en-US" dirty="0" smtClean="0"/>
              <a:t> property: Governs how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addition and multiplication interact</a:t>
            </a:r>
          </a:p>
          <a:p>
            <a:r>
              <a:rPr lang="en-US" dirty="0" smtClean="0"/>
              <a:t>Knowing the properties of real numbers lets us manipulate equations to get them into a more useful form without ‘breaking’ the equality.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09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251</TotalTime>
  <Words>788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Corbel</vt:lpstr>
      <vt:lpstr>Courier New</vt:lpstr>
      <vt:lpstr>Parallax</vt:lpstr>
      <vt:lpstr>Properties of Operations for Real Numbers</vt:lpstr>
      <vt:lpstr>What Are Properties?</vt:lpstr>
      <vt:lpstr>Associative Property</vt:lpstr>
      <vt:lpstr>Commutative Property</vt:lpstr>
      <vt:lpstr>Does the Order of Operations Ever Matter?</vt:lpstr>
      <vt:lpstr>Converting Subtraction &amp; Division</vt:lpstr>
      <vt:lpstr>Distributive Property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38</cp:revision>
  <dcterms:created xsi:type="dcterms:W3CDTF">2016-07-25T20:55:54Z</dcterms:created>
  <dcterms:modified xsi:type="dcterms:W3CDTF">2017-02-14T19:42:58Z</dcterms:modified>
</cp:coreProperties>
</file>