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handoutMasterIdLst>
    <p:handoutMasterId r:id="rId12"/>
  </p:handoutMasterIdLst>
  <p:sldIdLst>
    <p:sldId id="256" r:id="rId2"/>
    <p:sldId id="267" r:id="rId3"/>
    <p:sldId id="259" r:id="rId4"/>
    <p:sldId id="260" r:id="rId5"/>
    <p:sldId id="261" r:id="rId6"/>
    <p:sldId id="262" r:id="rId7"/>
    <p:sldId id="263" r:id="rId8"/>
    <p:sldId id="264" r:id="rId9"/>
    <p:sldId id="269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5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58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6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7501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107366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2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6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6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Functions and Graphing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426020"/>
          </a:xfrm>
        </p:spPr>
        <p:txBody>
          <a:bodyPr>
            <a:normAutofit/>
          </a:bodyPr>
          <a:lstStyle/>
          <a:p>
            <a:r>
              <a:rPr lang="en-US" dirty="0" smtClean="0"/>
              <a:t>Functions operate on a number and give a result</a:t>
            </a:r>
          </a:p>
          <a:p>
            <a:r>
              <a:rPr lang="en-US" dirty="0" smtClean="0"/>
              <a:t>Functions are reversible</a:t>
            </a:r>
          </a:p>
          <a:p>
            <a:r>
              <a:rPr lang="en-US" dirty="0" smtClean="0"/>
              <a:t>Functions can be expressed as a series of points, as a table, as an equation, and as a graph</a:t>
            </a:r>
          </a:p>
          <a:p>
            <a:r>
              <a:rPr lang="en-US" dirty="0" smtClean="0"/>
              <a:t>To graph a function:</a:t>
            </a:r>
          </a:p>
          <a:p>
            <a:pPr lvl="1"/>
            <a:r>
              <a:rPr lang="en-US" dirty="0" smtClean="0"/>
              <a:t>Figure out a good number of x-values to use (based on the domain)</a:t>
            </a:r>
          </a:p>
          <a:p>
            <a:pPr lvl="1"/>
            <a:r>
              <a:rPr lang="en-US" dirty="0" smtClean="0"/>
              <a:t>Compute the corresponding y-values (using a calculator)</a:t>
            </a:r>
          </a:p>
          <a:p>
            <a:pPr lvl="1"/>
            <a:r>
              <a:rPr lang="en-US" dirty="0" smtClean="0"/>
              <a:t>Sketch a set of axes and plot the points</a:t>
            </a:r>
          </a:p>
          <a:p>
            <a:pPr lvl="1"/>
            <a:r>
              <a:rPr lang="en-US" dirty="0" smtClean="0"/>
              <a:t>Connect the dots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644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on a Graph and Coordinates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6295" y="1683835"/>
            <a:ext cx="8193505" cy="47891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can describe all the points in a plane by laying out two number lines that cross each other.  We call these number lines </a:t>
            </a:r>
            <a:r>
              <a:rPr lang="en-US" i="1" dirty="0" smtClean="0"/>
              <a:t>axes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The intersection of the two is called the </a:t>
            </a:r>
            <a:r>
              <a:rPr lang="en-US" i="1" dirty="0"/>
              <a:t>origin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The horizontal one is usually called the </a:t>
            </a:r>
            <a:r>
              <a:rPr lang="en-US" i="1" dirty="0" smtClean="0"/>
              <a:t>x-axis</a:t>
            </a:r>
            <a:r>
              <a:rPr lang="en-US" dirty="0" smtClean="0"/>
              <a:t>, and the vertical is the </a:t>
            </a:r>
            <a:r>
              <a:rPr lang="en-US" i="1" dirty="0" smtClean="0"/>
              <a:t>y-axis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The scale and spacing can be the same or different between the axes.</a:t>
            </a:r>
          </a:p>
          <a:p>
            <a:r>
              <a:rPr lang="en-US" dirty="0" smtClean="0"/>
              <a:t>We notice that every point in the plane can be located by its value along the x-axis and its value along the y-axis.</a:t>
            </a:r>
          </a:p>
          <a:p>
            <a:pPr lvl="1"/>
            <a:r>
              <a:rPr lang="en-US" dirty="0" smtClean="0"/>
              <a:t>The x and y values put together in that order are called the coordinates of the point they represent.</a:t>
            </a:r>
          </a:p>
          <a:p>
            <a:pPr lvl="1"/>
            <a:r>
              <a:rPr lang="en-US" dirty="0" smtClean="0"/>
              <a:t>There is a one-to-one mapping of every point to two unique coordinates. Coordinates are always in order (</a:t>
            </a:r>
            <a:r>
              <a:rPr lang="en-US" dirty="0" err="1" smtClean="0"/>
              <a:t>x,y</a:t>
            </a:r>
            <a:r>
              <a:rPr lang="en-US" dirty="0" smtClean="0"/>
              <a:t>).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0311064" y="3842886"/>
            <a:ext cx="1341120" cy="0"/>
          </a:xfrm>
          <a:prstGeom prst="straightConnector1">
            <a:avLst/>
          </a:prstGeom>
          <a:ln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0978448" y="2235066"/>
            <a:ext cx="0" cy="3215640"/>
          </a:xfrm>
          <a:prstGeom prst="straightConnector1">
            <a:avLst/>
          </a:prstGeom>
          <a:ln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830811" y="1776693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1633359" y="365822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10673648" y="3658220"/>
            <a:ext cx="774881" cy="738813"/>
            <a:chOff x="10673648" y="3658220"/>
            <a:chExt cx="774881" cy="738813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11298488" y="3658220"/>
              <a:ext cx="0" cy="3693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0673648" y="3673460"/>
              <a:ext cx="0" cy="3693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1148447" y="3996923"/>
              <a:ext cx="3000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1</a:t>
              </a:r>
              <a:endParaRPr lang="en-US" sz="2000" dirty="0"/>
            </a:p>
          </p:txBody>
        </p:sp>
      </p:grpSp>
      <p:cxnSp>
        <p:nvCxnSpPr>
          <p:cNvPr id="29" name="Straight Connector 28"/>
          <p:cNvCxnSpPr/>
          <p:nvPr/>
        </p:nvCxnSpPr>
        <p:spPr>
          <a:xfrm>
            <a:off x="10978448" y="3842886"/>
            <a:ext cx="320040" cy="0"/>
          </a:xfrm>
          <a:prstGeom prst="line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11298488" y="2745606"/>
            <a:ext cx="0" cy="1097280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 flipH="1">
            <a:off x="11275628" y="2699886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10554904" y="2532247"/>
            <a:ext cx="586421" cy="2545079"/>
            <a:chOff x="10554904" y="2532247"/>
            <a:chExt cx="586421" cy="2545079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10830811" y="2745606"/>
              <a:ext cx="29527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0846051" y="5077326"/>
              <a:ext cx="29527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0554904" y="2532247"/>
              <a:ext cx="3161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2</a:t>
              </a:r>
              <a:endParaRPr lang="en-US" sz="2000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10830811" y="3294246"/>
              <a:ext cx="29527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0846051" y="4376286"/>
              <a:ext cx="29527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11108071" y="2129905"/>
            <a:ext cx="747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(1,2)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90472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8" grpId="0"/>
      <p:bldP spid="19" grpId="0"/>
      <p:bldP spid="32" grpId="0" animBg="1"/>
      <p:bldP spid="32" grpId="1" animBg="1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 and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i="1" dirty="0" smtClean="0"/>
              <a:t>Relation</a:t>
            </a:r>
            <a:r>
              <a:rPr lang="en-US" dirty="0" smtClean="0"/>
              <a:t> is a collection of points (or their coordinates) that are related in some way.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Function</a:t>
            </a:r>
            <a:r>
              <a:rPr lang="en-US" dirty="0" smtClean="0"/>
              <a:t> is a relation that follows this rule:</a:t>
            </a:r>
          </a:p>
          <a:p>
            <a:pPr lvl="1"/>
            <a:r>
              <a:rPr lang="en-US" dirty="0" smtClean="0"/>
              <a:t>No two unique coordinates have the same first number (x-value)</a:t>
            </a:r>
          </a:p>
          <a:p>
            <a:r>
              <a:rPr lang="en-US" dirty="0" smtClean="0"/>
              <a:t>A function can consist of discrete points or a continuous set of points.</a:t>
            </a:r>
          </a:p>
          <a:p>
            <a:r>
              <a:rPr lang="en-US" dirty="0" smtClean="0"/>
              <a:t>A function can be a finite or an infinite number of points.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val 35"/>
          <p:cNvSpPr/>
          <p:nvPr/>
        </p:nvSpPr>
        <p:spPr>
          <a:xfrm>
            <a:off x="8335346" y="3646317"/>
            <a:ext cx="2117558" cy="3666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8528820" y="3829651"/>
            <a:ext cx="1705657" cy="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10572579" y="2064292"/>
            <a:ext cx="336884" cy="13852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Battleship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5713087" cy="472899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the game of Battleship, ships are placed on a grid, and guessing the points underneath them is the goal of the game.</a:t>
            </a:r>
          </a:p>
          <a:p>
            <a:r>
              <a:rPr lang="en-US" dirty="0" smtClean="0"/>
              <a:t>Ship 1’s points </a:t>
            </a:r>
            <a:r>
              <a:rPr lang="en-US" dirty="0"/>
              <a:t>(5,3), (5,4), and (5,5) are a relation, but not a function: </a:t>
            </a:r>
          </a:p>
          <a:p>
            <a:pPr lvl="1"/>
            <a:r>
              <a:rPr lang="en-US" dirty="0"/>
              <a:t>The three unique points share the same first number.</a:t>
            </a:r>
          </a:p>
          <a:p>
            <a:pPr lvl="1"/>
            <a:r>
              <a:rPr lang="en-US" dirty="0"/>
              <a:t>Essentially, functions can’t have points on the same vertical line.</a:t>
            </a:r>
          </a:p>
          <a:p>
            <a:r>
              <a:rPr lang="en-US" dirty="0" smtClean="0"/>
              <a:t>Ship 2’s points (1,2), (2,2), (3,2), and (4,2) are a relation and also a function.</a:t>
            </a:r>
          </a:p>
          <a:p>
            <a:pPr lvl="1"/>
            <a:r>
              <a:rPr lang="en-US" dirty="0" smtClean="0"/>
              <a:t>If every point between (1,2) and (4,2) are also included, then:</a:t>
            </a:r>
          </a:p>
          <a:p>
            <a:pPr lvl="2"/>
            <a:r>
              <a:rPr lang="en-US" dirty="0"/>
              <a:t>x is continuous, and y is discrete.</a:t>
            </a:r>
          </a:p>
          <a:p>
            <a:pPr lvl="2"/>
            <a:r>
              <a:rPr lang="en-US" dirty="0" smtClean="0"/>
              <a:t>Points are specified by: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≤ 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≤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</a:t>
            </a:r>
            <a:r>
              <a:rPr lang="en-US" dirty="0" smtClean="0"/>
              <a:t>and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y=2</a:t>
            </a:r>
            <a:r>
              <a:rPr lang="en-US" dirty="0" smtClean="0"/>
              <a:t>.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7344399" y="1418561"/>
            <a:ext cx="4341469" cy="4061786"/>
            <a:chOff x="7344399" y="1418561"/>
            <a:chExt cx="4341469" cy="4061786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7964905" y="4836695"/>
              <a:ext cx="3250130" cy="8226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7970520" y="1798320"/>
              <a:ext cx="0" cy="3032760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8564880" y="4693920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9128760" y="4693920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9692640" y="4693920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0226040" y="4693920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0789920" y="4693920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7802880" y="4328160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7802880" y="3810000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7804885" y="3261360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802880" y="2697480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802880" y="2164080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7827646" y="1418561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1395404" y="4646414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 flipH="1">
              <a:off x="8456594" y="5111015"/>
              <a:ext cx="27584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1   2   3   4   5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 flipH="1">
              <a:off x="7344399" y="1982599"/>
              <a:ext cx="337285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</a:p>
            <a:p>
              <a:endParaRPr lang="en-US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4</a:t>
              </a:r>
            </a:p>
            <a:p>
              <a:endParaRPr lang="en-US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3</a:t>
              </a:r>
            </a:p>
            <a:p>
              <a:endParaRPr lang="en-US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</a:p>
            <a:p>
              <a:endParaRPr lang="en-US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endParaRPr lang="en-US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8520383" y="3806793"/>
            <a:ext cx="1714094" cy="53736"/>
            <a:chOff x="8520383" y="3806793"/>
            <a:chExt cx="1714094" cy="53736"/>
          </a:xfrm>
        </p:grpSpPr>
        <p:sp>
          <p:nvSpPr>
            <p:cNvPr id="28" name="Oval 27"/>
            <p:cNvSpPr/>
            <p:nvPr/>
          </p:nvSpPr>
          <p:spPr>
            <a:xfrm flipH="1">
              <a:off x="8520383" y="3806793"/>
              <a:ext cx="45719" cy="457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 flipH="1">
              <a:off x="9093897" y="3814810"/>
              <a:ext cx="45719" cy="457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 flipH="1">
              <a:off x="9635310" y="3814809"/>
              <a:ext cx="45719" cy="457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 flipH="1">
              <a:off x="10188758" y="3814809"/>
              <a:ext cx="45719" cy="457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0710130" y="2206596"/>
            <a:ext cx="53751" cy="1076429"/>
            <a:chOff x="10710130" y="2206596"/>
            <a:chExt cx="53751" cy="1076429"/>
          </a:xfrm>
        </p:grpSpPr>
        <p:sp>
          <p:nvSpPr>
            <p:cNvPr id="32" name="Oval 31"/>
            <p:cNvSpPr/>
            <p:nvPr/>
          </p:nvSpPr>
          <p:spPr>
            <a:xfrm flipH="1">
              <a:off x="10718162" y="3237306"/>
              <a:ext cx="45719" cy="457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 flipH="1">
              <a:off x="10714146" y="2715932"/>
              <a:ext cx="45719" cy="457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 flipH="1">
              <a:off x="10710130" y="2206596"/>
              <a:ext cx="45719" cy="457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8504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Gun Analogy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569145" cy="3664021"/>
          </a:xfrm>
        </p:spPr>
        <p:txBody>
          <a:bodyPr/>
          <a:lstStyle/>
          <a:p>
            <a:r>
              <a:rPr lang="en-US" dirty="0" smtClean="0"/>
              <a:t>Functions take a number, perform an operation on it, and return another number.</a:t>
            </a:r>
          </a:p>
          <a:p>
            <a:r>
              <a:rPr lang="en-US" dirty="0" smtClean="0"/>
              <a:t>One way to understand how a function operates is visualize it as a function gun.</a:t>
            </a:r>
          </a:p>
          <a:p>
            <a:pPr lvl="1"/>
            <a:r>
              <a:rPr lang="en-US" dirty="0" smtClean="0"/>
              <a:t>The function gun can take any type of bullet (e.g. BB, .22 caliber, 9 mm, etc.)</a:t>
            </a:r>
          </a:p>
          <a:p>
            <a:pPr lvl="1"/>
            <a:r>
              <a:rPr lang="en-US" dirty="0" smtClean="0"/>
              <a:t>For each type of bullet, the function gun always hits the same point on the target.</a:t>
            </a:r>
          </a:p>
          <a:p>
            <a:pPr lvl="1"/>
            <a:r>
              <a:rPr lang="en-US" dirty="0" smtClean="0"/>
              <a:t>The bullet is the x-value, and the hole in the target is the y-value</a:t>
            </a:r>
          </a:p>
          <a:p>
            <a:r>
              <a:rPr lang="en-US" dirty="0" smtClean="0"/>
              <a:t>The rules of functions make them reversible.</a:t>
            </a:r>
          </a:p>
          <a:p>
            <a:pPr lvl="1"/>
            <a:r>
              <a:rPr lang="en-US" dirty="0" smtClean="0"/>
              <a:t>Observing the hole in the target, one can deduce the bullet that made it.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147" y="5570878"/>
            <a:ext cx="3809524" cy="7365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883" y="5212444"/>
            <a:ext cx="1429571" cy="14295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10372" y="5777573"/>
            <a:ext cx="540715" cy="76471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6448" y="5980786"/>
            <a:ext cx="254266" cy="76471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7" t="4758" r="81782" b="84079"/>
          <a:stretch/>
        </p:blipFill>
        <p:spPr>
          <a:xfrm>
            <a:off x="10938013" y="5457255"/>
            <a:ext cx="300638" cy="3584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7" t="4758" r="81782" b="84079"/>
          <a:stretch/>
        </p:blipFill>
        <p:spPr>
          <a:xfrm>
            <a:off x="11557702" y="5648513"/>
            <a:ext cx="300638" cy="35845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69897" y="5345257"/>
            <a:ext cx="540715" cy="7647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10678" y="5333996"/>
            <a:ext cx="254266" cy="764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797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00898 -0.06783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3" y="-340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4.81481E-6 L 0.60065 -0.01158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26" y="-57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8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00221 -0.0926 " pathEditMode="relative" rAng="0" ptsTypes="AA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-488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6"/>
                                            </p:cond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81481E-6 L 0.61745 0.01644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72" y="81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3"/>
                                            </p:cond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Express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018713" cy="4924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Now we have several ways of expressing a function:</a:t>
            </a:r>
          </a:p>
          <a:p>
            <a:r>
              <a:rPr lang="en-US" dirty="0" smtClean="0"/>
              <a:t>We can simply list the points that the function relates: 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If there are an infinite number of them, we can list a representative sample.</a:t>
            </a:r>
          </a:p>
          <a:p>
            <a:r>
              <a:rPr lang="en-US" dirty="0" smtClean="0"/>
              <a:t>We can instead list the points in table format.</a:t>
            </a:r>
          </a:p>
          <a:p>
            <a:pPr lvl="1"/>
            <a:r>
              <a:rPr lang="en-US" dirty="0" smtClean="0"/>
              <a:t>One column holds the x’s, the other column holds the y’s.</a:t>
            </a:r>
          </a:p>
          <a:p>
            <a:r>
              <a:rPr lang="en-US" dirty="0" smtClean="0"/>
              <a:t>We can draw the points on a graph</a:t>
            </a:r>
          </a:p>
          <a:p>
            <a:pPr lvl="1"/>
            <a:r>
              <a:rPr lang="en-US" dirty="0" smtClean="0"/>
              <a:t>If there are an infinite number of them, we can draw a few and connect the dots</a:t>
            </a:r>
          </a:p>
          <a:p>
            <a:r>
              <a:rPr lang="en-US" dirty="0" smtClean="0"/>
              <a:t>We can write the relationship between x and y as an equation.</a:t>
            </a:r>
          </a:p>
          <a:p>
            <a:pPr lvl="1"/>
            <a:r>
              <a:rPr lang="en-US" dirty="0" smtClean="0"/>
              <a:t>y is a function of x, written y = </a:t>
            </a:r>
            <a:r>
              <a:rPr lang="en-US" i="1" dirty="0" smtClean="0"/>
              <a:t>f </a:t>
            </a:r>
            <a:r>
              <a:rPr lang="en-US" dirty="0" smtClean="0"/>
              <a:t>(x)</a:t>
            </a:r>
          </a:p>
          <a:p>
            <a:pPr lvl="1"/>
            <a:r>
              <a:rPr lang="en-US" dirty="0" smtClean="0"/>
              <a:t>The function </a:t>
            </a:r>
            <a:r>
              <a:rPr lang="en-US" i="1" dirty="0" smtClean="0"/>
              <a:t>f</a:t>
            </a:r>
            <a:r>
              <a:rPr lang="en-US" dirty="0" smtClean="0"/>
              <a:t> takes an </a:t>
            </a:r>
            <a:r>
              <a:rPr lang="en-US" i="1" dirty="0" smtClean="0"/>
              <a:t>x</a:t>
            </a:r>
            <a:r>
              <a:rPr lang="en-US" dirty="0" smtClean="0"/>
              <a:t> value and turns it into a </a:t>
            </a:r>
            <a:r>
              <a:rPr lang="en-US" i="1" dirty="0" smtClean="0"/>
              <a:t>y</a:t>
            </a:r>
            <a:r>
              <a:rPr lang="en-US" dirty="0" smtClean="0"/>
              <a:t> 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590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Graphing an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8692" y="1683835"/>
            <a:ext cx="9854332" cy="495249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If a function in equation form is to be put into graphical form, the possible x-values must be provided.</a:t>
            </a:r>
          </a:p>
          <a:p>
            <a:pPr lvl="1"/>
            <a:r>
              <a:rPr lang="en-US" dirty="0" smtClean="0"/>
              <a:t>The possible x values are called the Domain</a:t>
            </a:r>
          </a:p>
          <a:p>
            <a:pPr lvl="1"/>
            <a:r>
              <a:rPr lang="en-US" dirty="0" smtClean="0"/>
              <a:t>The resulting possible y values are called the Range</a:t>
            </a:r>
          </a:p>
          <a:p>
            <a:r>
              <a:rPr lang="en-US" dirty="0" smtClean="0"/>
              <a:t>You can form a table of the x and y values .</a:t>
            </a:r>
          </a:p>
          <a:p>
            <a:pPr lvl="1"/>
            <a:r>
              <a:rPr lang="en-US" dirty="0" smtClean="0"/>
              <a:t>List the x-values (or a representative set of them)</a:t>
            </a:r>
          </a:p>
          <a:p>
            <a:pPr lvl="1"/>
            <a:r>
              <a:rPr lang="en-US" dirty="0" smtClean="0"/>
              <a:t>Use the equation to find the corresponding y values</a:t>
            </a:r>
          </a:p>
          <a:p>
            <a:r>
              <a:rPr lang="en-US" dirty="0" smtClean="0"/>
              <a:t>You can now sketch the axes.</a:t>
            </a:r>
          </a:p>
          <a:p>
            <a:pPr lvl="1"/>
            <a:r>
              <a:rPr lang="en-US" dirty="0" smtClean="0"/>
              <a:t>You need to wait until the table is formed to know where to start and end the axes.</a:t>
            </a:r>
          </a:p>
          <a:p>
            <a:r>
              <a:rPr lang="en-US" dirty="0" smtClean="0"/>
              <a:t>Now draw the points for each (</a:t>
            </a:r>
            <a:r>
              <a:rPr lang="en-US" dirty="0" err="1" smtClean="0"/>
              <a:t>x,y</a:t>
            </a:r>
            <a:r>
              <a:rPr lang="en-US" dirty="0" smtClean="0"/>
              <a:t>) pair, and then connect the dots.</a:t>
            </a:r>
          </a:p>
          <a:p>
            <a:pPr lvl="1"/>
            <a:r>
              <a:rPr lang="en-US" dirty="0" smtClean="0"/>
              <a:t>5-20 points is usually enough to get an idea of the complete graph.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706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4"/>
            <a:ext cx="6129891" cy="48653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Let’s start with a simple example: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y=2x+1 </a:t>
            </a:r>
            <a:r>
              <a:rPr lang="en-US" dirty="0" smtClean="0"/>
              <a:t> with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≤ x ≤ 4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We need 5-20 points, so if we step the x-value from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 smtClean="0"/>
              <a:t> to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dirty="0" smtClean="0"/>
              <a:t> with steps of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 smtClean="0"/>
              <a:t>, we’ll get 5 points.</a:t>
            </a:r>
          </a:p>
          <a:p>
            <a:r>
              <a:rPr lang="en-US" dirty="0" smtClean="0"/>
              <a:t>We form a table and fill in the x-values:</a:t>
            </a:r>
          </a:p>
          <a:p>
            <a:r>
              <a:rPr lang="en-US" dirty="0" smtClean="0"/>
              <a:t>We put each x-value into our equation to get the corresponding y-value</a:t>
            </a:r>
          </a:p>
          <a:p>
            <a:r>
              <a:rPr lang="en-US" dirty="0" smtClean="0"/>
              <a:t>We note that x and y are always positive, so we sketch the following axes:</a:t>
            </a:r>
          </a:p>
          <a:p>
            <a:r>
              <a:rPr lang="en-US" dirty="0" smtClean="0"/>
              <a:t>We plot each point.</a:t>
            </a:r>
          </a:p>
          <a:p>
            <a:r>
              <a:rPr lang="en-US" dirty="0" smtClean="0"/>
              <a:t>We connect the dots. Our graph looks like a line (and it is).  We can even predict how it will look outside of our plot range.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349378"/>
              </p:ext>
            </p:extLst>
          </p:nvPr>
        </p:nvGraphicFramePr>
        <p:xfrm>
          <a:off x="10107340" y="1148603"/>
          <a:ext cx="184727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636">
                  <a:extLst>
                    <a:ext uri="{9D8B030D-6E8A-4147-A177-3AD203B41FA5}">
                      <a16:colId xmlns:a16="http://schemas.microsoft.com/office/drawing/2014/main" val="3838523365"/>
                    </a:ext>
                  </a:extLst>
                </a:gridCol>
                <a:gridCol w="923636">
                  <a:extLst>
                    <a:ext uri="{9D8B030D-6E8A-4147-A177-3AD203B41FA5}">
                      <a16:colId xmlns:a16="http://schemas.microsoft.com/office/drawing/2014/main" val="28059452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13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42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623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58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65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35609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788622"/>
              </p:ext>
            </p:extLst>
          </p:nvPr>
        </p:nvGraphicFramePr>
        <p:xfrm>
          <a:off x="10107340" y="1135212"/>
          <a:ext cx="184727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636">
                  <a:extLst>
                    <a:ext uri="{9D8B030D-6E8A-4147-A177-3AD203B41FA5}">
                      <a16:colId xmlns:a16="http://schemas.microsoft.com/office/drawing/2014/main" val="3838523365"/>
                    </a:ext>
                  </a:extLst>
                </a:gridCol>
                <a:gridCol w="923636">
                  <a:extLst>
                    <a:ext uri="{9D8B030D-6E8A-4147-A177-3AD203B41FA5}">
                      <a16:colId xmlns:a16="http://schemas.microsoft.com/office/drawing/2014/main" val="28059452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13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42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623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58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65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356096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7687114" y="2796214"/>
            <a:ext cx="4341470" cy="4061786"/>
            <a:chOff x="7344398" y="1418561"/>
            <a:chExt cx="4341470" cy="4061786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7964905" y="4836695"/>
              <a:ext cx="3250130" cy="8226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7970520" y="1798320"/>
              <a:ext cx="0" cy="3032760"/>
            </a:xfrm>
            <a:prstGeom prst="straightConnector1">
              <a:avLst/>
            </a:prstGeom>
            <a:ln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8564880" y="4693920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9128760" y="4693920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9692640" y="4693920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0226040" y="4693920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0789920" y="4693920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7802880" y="4328160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7802880" y="3810000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7804885" y="3261360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7802880" y="2697480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7802880" y="2164080"/>
              <a:ext cx="32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7827646" y="1418561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395404" y="4646414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 flipH="1">
              <a:off x="8456594" y="5111015"/>
              <a:ext cx="27584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1   2   3   4   5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flipH="1">
              <a:off x="7344398" y="1982599"/>
              <a:ext cx="473722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10</a:t>
              </a:r>
            </a:p>
            <a:p>
              <a:endParaRPr lang="en-US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  <a:p>
              <a:endParaRPr lang="en-US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6</a:t>
              </a:r>
            </a:p>
            <a:p>
              <a:endParaRPr lang="en-US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4</a:t>
              </a:r>
            </a:p>
            <a:p>
              <a:endParaRPr lang="en-US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</a:p>
            <a:p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3" name="Oval 22"/>
          <p:cNvSpPr/>
          <p:nvPr/>
        </p:nvSpPr>
        <p:spPr>
          <a:xfrm>
            <a:off x="8233226" y="5870501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8799310" y="5345086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9360986" y="4837898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9875336" y="4373232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0488746" y="3798458"/>
            <a:ext cx="160020" cy="1640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8305616" y="3792843"/>
            <a:ext cx="2312096" cy="2212084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1354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Graphing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4"/>
            <a:ext cx="6370768" cy="4865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Let’s start with a simple example: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y=x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              with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≤ x ≤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r>
              <a:rPr lang="en-US" dirty="0" smtClean="0"/>
              <a:t>If we step the x-value from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-3</a:t>
            </a:r>
            <a:r>
              <a:rPr lang="en-US" dirty="0" smtClean="0"/>
              <a:t> to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/>
              <a:t> with steps of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 smtClean="0"/>
              <a:t>, we’ll get 7 points.</a:t>
            </a:r>
          </a:p>
          <a:p>
            <a:r>
              <a:rPr lang="en-US" dirty="0" smtClean="0"/>
              <a:t>We form a table, fill in the x-values, and compute the y-values.</a:t>
            </a:r>
          </a:p>
          <a:p>
            <a:r>
              <a:rPr lang="en-US" dirty="0" smtClean="0"/>
              <a:t>We note that y is always positive, so we sketch the following axes:</a:t>
            </a:r>
          </a:p>
          <a:p>
            <a:r>
              <a:rPr lang="en-US" dirty="0" smtClean="0"/>
              <a:t>We plot each point and connect the dots.</a:t>
            </a:r>
          </a:p>
          <a:p>
            <a:r>
              <a:rPr lang="en-US" dirty="0" smtClean="0"/>
              <a:t>This graph looks quite different from the first.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107230"/>
              </p:ext>
            </p:extLst>
          </p:nvPr>
        </p:nvGraphicFramePr>
        <p:xfrm>
          <a:off x="10165258" y="294027"/>
          <a:ext cx="184727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636">
                  <a:extLst>
                    <a:ext uri="{9D8B030D-6E8A-4147-A177-3AD203B41FA5}">
                      <a16:colId xmlns:a16="http://schemas.microsoft.com/office/drawing/2014/main" val="3838523365"/>
                    </a:ext>
                  </a:extLst>
                </a:gridCol>
                <a:gridCol w="923636">
                  <a:extLst>
                    <a:ext uri="{9D8B030D-6E8A-4147-A177-3AD203B41FA5}">
                      <a16:colId xmlns:a16="http://schemas.microsoft.com/office/drawing/2014/main" val="28059452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13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42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623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58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65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356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495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519326"/>
                  </a:ext>
                </a:extLst>
              </a:tr>
            </a:tbl>
          </a:graphicData>
        </a:graphic>
      </p:graphicFrame>
      <p:sp>
        <p:nvSpPr>
          <p:cNvPr id="35" name="Arc 34"/>
          <p:cNvSpPr/>
          <p:nvPr/>
        </p:nvSpPr>
        <p:spPr>
          <a:xfrm rot="16200000">
            <a:off x="5958946" y="272959"/>
            <a:ext cx="8133907" cy="3671799"/>
          </a:xfrm>
          <a:prstGeom prst="arc">
            <a:avLst>
              <a:gd name="adj1" fmla="val 8098116"/>
              <a:gd name="adj2" fmla="val 13567295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8086957" y="2844137"/>
            <a:ext cx="4003443" cy="3961723"/>
            <a:chOff x="8086957" y="2844137"/>
            <a:chExt cx="4003443" cy="3961723"/>
          </a:xfrm>
        </p:grpSpPr>
        <p:grpSp>
          <p:nvGrpSpPr>
            <p:cNvPr id="100" name="Group 99"/>
            <p:cNvGrpSpPr/>
            <p:nvPr/>
          </p:nvGrpSpPr>
          <p:grpSpPr>
            <a:xfrm>
              <a:off x="8086957" y="2844137"/>
              <a:ext cx="4003443" cy="3961723"/>
              <a:chOff x="8086957" y="2825475"/>
              <a:chExt cx="4003443" cy="3961723"/>
            </a:xfrm>
          </p:grpSpPr>
          <p:sp>
            <p:nvSpPr>
              <p:cNvPr id="21" name="TextBox 20"/>
              <p:cNvSpPr txBox="1"/>
              <p:nvPr/>
            </p:nvSpPr>
            <p:spPr>
              <a:xfrm flipH="1">
                <a:off x="8086957" y="6417866"/>
                <a:ext cx="377484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-3  -2  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-1   0   1   </a:t>
                </a:r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2   3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cxnSp>
            <p:nvCxnSpPr>
              <p:cNvPr id="7" name="Straight Arrow Connector 6"/>
              <p:cNvCxnSpPr>
                <a:endCxn id="20" idx="1"/>
              </p:cNvCxnSpPr>
              <p:nvPr/>
            </p:nvCxnSpPr>
            <p:spPr>
              <a:xfrm flipV="1">
                <a:off x="8294914" y="6193137"/>
                <a:ext cx="3505022" cy="1975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 flipV="1">
                <a:off x="10035356" y="3205234"/>
                <a:ext cx="0" cy="303276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8907596" y="6071573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9471476" y="6071573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10035356" y="6071573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0568756" y="6071573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1132636" y="6071573"/>
                <a:ext cx="0" cy="27432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9867716" y="5735074"/>
                <a:ext cx="32004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9867716" y="5216914"/>
                <a:ext cx="32004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9869721" y="4668274"/>
                <a:ext cx="32004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9867716" y="4104394"/>
                <a:ext cx="32004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9867716" y="3570994"/>
                <a:ext cx="32004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8"/>
              <p:cNvSpPr txBox="1"/>
              <p:nvPr/>
            </p:nvSpPr>
            <p:spPr>
              <a:xfrm>
                <a:off x="9892482" y="2825475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y</a:t>
                </a:r>
                <a:endParaRPr lang="en-US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1799936" y="6008471"/>
                <a:ext cx="290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flipH="1">
                <a:off x="9409234" y="3389513"/>
                <a:ext cx="473722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10</a:t>
                </a:r>
                <a:endPara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8</a:t>
                </a:r>
                <a:endPara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6</a:t>
                </a:r>
                <a:endPara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4</a:t>
                </a:r>
                <a:endPara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endPara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8378861" y="6071573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1634098" y="6090235"/>
              <a:ext cx="0" cy="2743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8302109" y="3769739"/>
            <a:ext cx="3457117" cy="2515284"/>
            <a:chOff x="8302109" y="3769739"/>
            <a:chExt cx="3457117" cy="2515284"/>
          </a:xfrm>
        </p:grpSpPr>
        <p:grpSp>
          <p:nvGrpSpPr>
            <p:cNvPr id="99" name="Group 98"/>
            <p:cNvGrpSpPr/>
            <p:nvPr/>
          </p:nvGrpSpPr>
          <p:grpSpPr>
            <a:xfrm>
              <a:off x="8788586" y="5153167"/>
              <a:ext cx="2482298" cy="1131856"/>
              <a:chOff x="8788587" y="5153358"/>
              <a:chExt cx="2482298" cy="1131856"/>
            </a:xfrm>
          </p:grpSpPr>
          <p:sp>
            <p:nvSpPr>
              <p:cNvPr id="27" name="Oval 26"/>
              <p:cNvSpPr/>
              <p:nvPr/>
            </p:nvSpPr>
            <p:spPr>
              <a:xfrm>
                <a:off x="9962967" y="6121146"/>
                <a:ext cx="160020" cy="16406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8788587" y="5153733"/>
                <a:ext cx="160020" cy="16406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9409234" y="5897327"/>
                <a:ext cx="160020" cy="16406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11110865" y="5153358"/>
                <a:ext cx="160020" cy="16406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10503987" y="5894513"/>
                <a:ext cx="160020" cy="164068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" name="Oval 36"/>
            <p:cNvSpPr/>
            <p:nvPr/>
          </p:nvSpPr>
          <p:spPr>
            <a:xfrm>
              <a:off x="8302109" y="3769739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11599206" y="3769739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39927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311</TotalTime>
  <Words>1096</Words>
  <Application>Microsoft Office PowerPoint</Application>
  <PresentationFormat>Widescreen</PresentationFormat>
  <Paragraphs>155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Corbel</vt:lpstr>
      <vt:lpstr>Courier New</vt:lpstr>
      <vt:lpstr>Parallax</vt:lpstr>
      <vt:lpstr>Functions and Graphing</vt:lpstr>
      <vt:lpstr>Points on a Graph and Coordinates</vt:lpstr>
      <vt:lpstr>Relations and Functions</vt:lpstr>
      <vt:lpstr>Battleship Example</vt:lpstr>
      <vt:lpstr>Function Gun Analogy</vt:lpstr>
      <vt:lpstr>Ways to Express Functions</vt:lpstr>
      <vt:lpstr>Graphing an Equation</vt:lpstr>
      <vt:lpstr>Graphing Example</vt:lpstr>
      <vt:lpstr>Another Graphing Example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53</cp:revision>
  <dcterms:created xsi:type="dcterms:W3CDTF">2016-07-25T20:55:54Z</dcterms:created>
  <dcterms:modified xsi:type="dcterms:W3CDTF">2017-02-22T17:09:31Z</dcterms:modified>
</cp:coreProperties>
</file>