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67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7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Graphing Lines and Quadratics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>
            <a:endCxn id="56" idx="1"/>
          </p:cNvCxnSpPr>
          <p:nvPr/>
        </p:nvCxnSpPr>
        <p:spPr>
          <a:xfrm flipV="1">
            <a:off x="9732736" y="6166026"/>
            <a:ext cx="1623912" cy="1384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0150128" y="4159610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10150128" y="4232859"/>
            <a:ext cx="152036" cy="4786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9669226" y="4639903"/>
            <a:ext cx="556920" cy="177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452264" cy="517416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Functions that have the form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ax+b</a:t>
            </a:r>
            <a:r>
              <a:rPr lang="en-US" dirty="0"/>
              <a:t> appear as lines when graphed.</a:t>
            </a:r>
          </a:p>
          <a:p>
            <a:pPr lvl="1"/>
            <a:r>
              <a:rPr lang="en-US" sz="2100" dirty="0"/>
              <a:t>They can be graphed in the normal way, plotting each point (</a:t>
            </a:r>
            <a:r>
              <a:rPr lang="en-US" sz="2100" dirty="0" err="1"/>
              <a:t>x,y</a:t>
            </a:r>
            <a:r>
              <a:rPr lang="en-US" sz="2100" dirty="0"/>
              <a:t>).</a:t>
            </a:r>
          </a:p>
          <a:p>
            <a:pPr lvl="1"/>
            <a:r>
              <a:rPr lang="en-US" sz="2100" dirty="0"/>
              <a:t>But we know they are lines, so we can graph them in a smarter way.</a:t>
            </a:r>
          </a:p>
          <a:p>
            <a:r>
              <a:rPr lang="en-US" dirty="0"/>
              <a:t>The number in front of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, labeled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here, is called the ‘slope’.</a:t>
            </a:r>
          </a:p>
          <a:p>
            <a:pPr lvl="1"/>
            <a:r>
              <a:rPr lang="en-US" dirty="0"/>
              <a:t>Slope is defined as ‘rise over run’</a:t>
            </a:r>
          </a:p>
          <a:p>
            <a:pPr lvl="2"/>
            <a:r>
              <a:rPr lang="en-US" sz="1900" dirty="0"/>
              <a:t>‘run’ is a unit step to the right along the x-axis</a:t>
            </a:r>
          </a:p>
          <a:p>
            <a:pPr lvl="2"/>
            <a:r>
              <a:rPr lang="en-US" sz="1900" dirty="0"/>
              <a:t>‘rise’ is the amount the line increases (or decreases) in the y-direction.</a:t>
            </a:r>
          </a:p>
          <a:p>
            <a:pPr lvl="2"/>
            <a:r>
              <a:rPr lang="en-US" sz="1900" dirty="0"/>
              <a:t>A slope that is upward (from left to right) is a positive slope.</a:t>
            </a:r>
          </a:p>
          <a:p>
            <a:pPr lvl="2"/>
            <a:r>
              <a:rPr lang="en-US" sz="1900" dirty="0"/>
              <a:t>A slope that is downward is a negative slope.  </a:t>
            </a:r>
          </a:p>
          <a:p>
            <a:pPr lvl="2"/>
            <a:r>
              <a:rPr lang="en-US" sz="1900" dirty="0"/>
              <a:t>A steep slope has a large value for a</a:t>
            </a:r>
          </a:p>
          <a:p>
            <a:pPr lvl="2"/>
            <a:r>
              <a:rPr lang="en-US" sz="1900" dirty="0"/>
              <a:t>A shallow slope has a small value for a. </a:t>
            </a:r>
          </a:p>
          <a:p>
            <a:pPr lvl="2"/>
            <a:r>
              <a:rPr lang="en-US" sz="1900" dirty="0"/>
              <a:t>A slope of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900" dirty="0"/>
              <a:t> is a horizontal line. </a:t>
            </a:r>
          </a:p>
          <a:p>
            <a:r>
              <a:rPr lang="en-US" dirty="0"/>
              <a:t>The term with no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in it, labeled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here, is called the ‘y-intercept’.</a:t>
            </a:r>
          </a:p>
          <a:p>
            <a:pPr lvl="1"/>
            <a:r>
              <a:rPr lang="en-US" dirty="0"/>
              <a:t>It is the location where the line crosses the y-axis.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498411" y="1327863"/>
            <a:ext cx="3720963" cy="3963332"/>
            <a:chOff x="8307621" y="2825475"/>
            <a:chExt cx="3720963" cy="3963332"/>
          </a:xfrm>
        </p:grpSpPr>
        <p:sp>
          <p:nvSpPr>
            <p:cNvPr id="5" name="TextBox 4"/>
            <p:cNvSpPr txBox="1"/>
            <p:nvPr/>
          </p:nvSpPr>
          <p:spPr>
            <a:xfrm flipH="1">
              <a:off x="8513260" y="6419475"/>
              <a:ext cx="31333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 -2  -1   0   1   2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8307621" y="6214348"/>
              <a:ext cx="3250130" cy="8226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10035356" y="3205234"/>
              <a:ext cx="0" cy="303276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90759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47147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003535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056875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113263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9867716" y="573507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9867716" y="521691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9869721" y="466827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9867716" y="410439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9867716" y="357099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9892482" y="2825475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738120" y="6024067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 flipH="1">
              <a:off x="9409234" y="3389513"/>
              <a:ext cx="47372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22" name="Straight Connector 21"/>
          <p:cNvCxnSpPr/>
          <p:nvPr/>
        </p:nvCxnSpPr>
        <p:spPr>
          <a:xfrm flipV="1">
            <a:off x="9064202" y="2878445"/>
            <a:ext cx="2780523" cy="23513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733976" y="4744630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run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238983" y="4302239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0206418" y="685801"/>
                <a:ext cx="172340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6418" y="685801"/>
                <a:ext cx="1723402" cy="276999"/>
              </a:xfrm>
              <a:prstGeom prst="rect">
                <a:avLst/>
              </a:prstGeom>
              <a:blipFill>
                <a:blip r:embed="rId7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0336698" y="1023456"/>
                <a:ext cx="172340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1∗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6698" y="1023456"/>
                <a:ext cx="1723402" cy="276999"/>
              </a:xfrm>
              <a:prstGeom prst="rect">
                <a:avLst/>
              </a:prstGeom>
              <a:blipFill>
                <a:blip r:embed="rId8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0336698" y="1332945"/>
                <a:ext cx="1723402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m:t>1</m:t>
                          </m:r>
                        </m:den>
                      </m:f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6698" y="1332945"/>
                <a:ext cx="1723402" cy="5186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9984869" y="5098564"/>
            <a:ext cx="1662243" cy="1624279"/>
            <a:chOff x="9507893" y="4976227"/>
            <a:chExt cx="1662243" cy="1624279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9507893" y="6057530"/>
              <a:ext cx="119141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10054018" y="5355986"/>
              <a:ext cx="0" cy="124452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9911144" y="4976227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0879672" y="5859023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</p:grpSp>
      <p:cxnSp>
        <p:nvCxnSpPr>
          <p:cNvPr id="61" name="Straight Connector 60"/>
          <p:cNvCxnSpPr/>
          <p:nvPr/>
        </p:nvCxnSpPr>
        <p:spPr>
          <a:xfrm flipV="1">
            <a:off x="10115498" y="5692713"/>
            <a:ext cx="877078" cy="9236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9991601" y="5722893"/>
            <a:ext cx="1079525" cy="90010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10383160" y="5543644"/>
            <a:ext cx="295665" cy="122181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9930676" y="6010015"/>
            <a:ext cx="1200635" cy="31104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29" grpId="0" animBg="1"/>
      <p:bldP spid="28" grpId="0" animBg="1"/>
      <p:bldP spid="3" grpId="0" uiExpand="1" build="p"/>
      <p:bldP spid="30" grpId="0"/>
      <p:bldP spid="3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0475597" y="2250872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10469000" y="2332460"/>
            <a:ext cx="173215" cy="11031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0564521" y="2495503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rise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10007601" y="3362304"/>
            <a:ext cx="556920" cy="177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072351" y="3467031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run</a:t>
            </a:r>
          </a:p>
        </p:txBody>
      </p:sp>
      <p:sp>
        <p:nvSpPr>
          <p:cNvPr id="21" name="Oval 20"/>
          <p:cNvSpPr/>
          <p:nvPr/>
        </p:nvSpPr>
        <p:spPr>
          <a:xfrm>
            <a:off x="9940436" y="3357988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Line 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7101004" cy="4107366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Let’s use these definitions to graph the equation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−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 y-intercept is </a:t>
                </a:r>
                <a:r>
                  <a:rPr lang="en-US" baseline="30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dirty="0"/>
                  <a:t>, so the line crosses the y-axis at </a:t>
                </a:r>
                <a:r>
                  <a:rPr lang="en-US" baseline="30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slope is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2.</a:t>
                </a:r>
              </a:p>
              <a:p>
                <a:pPr lvl="1"/>
                <a:r>
                  <a:rPr lang="en-US" sz="2100" dirty="0"/>
                  <a:t>In fractional form, this is </a:t>
                </a:r>
                <a:r>
                  <a:rPr lang="en-US" sz="21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2/1</a:t>
                </a:r>
                <a:r>
                  <a:rPr lang="en-US" sz="2100" dirty="0"/>
                  <a:t>, so the run is </a:t>
                </a:r>
                <a:r>
                  <a:rPr lang="en-US" sz="21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en-US" sz="2100" dirty="0"/>
                  <a:t>and the rise is </a:t>
                </a:r>
                <a:r>
                  <a:rPr lang="en-US" sz="21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2100" dirty="0"/>
                  <a:t> .</a:t>
                </a:r>
              </a:p>
              <a:p>
                <a:pPr lvl="1"/>
                <a:r>
                  <a:rPr lang="en-US" sz="2100" dirty="0"/>
                  <a:t>The slope is positive, so it runs upward (from left to right).</a:t>
                </a:r>
              </a:p>
              <a:p>
                <a:pPr lvl="1"/>
                <a:r>
                  <a:rPr lang="en-US" sz="2100" dirty="0"/>
                  <a:t>Starting at the intercept, step </a:t>
                </a:r>
                <a:r>
                  <a:rPr lang="en-US" sz="21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2100" dirty="0"/>
                  <a:t> to the right, then </a:t>
                </a:r>
                <a:r>
                  <a:rPr lang="en-US" sz="21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2100" dirty="0"/>
                  <a:t> up, and place a point here.</a:t>
                </a:r>
              </a:p>
              <a:p>
                <a:pPr lvl="1"/>
                <a:r>
                  <a:rPr lang="en-US" sz="2100" dirty="0"/>
                  <a:t>The line connects these two points and continues on past them.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7101004" cy="4107366"/>
              </a:xfrm>
              <a:blipFill>
                <a:blip r:embed="rId2"/>
                <a:stretch>
                  <a:fillRect l="-1888" t="-4154" r="-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8286079" y="1053541"/>
            <a:ext cx="3720963" cy="3426360"/>
            <a:chOff x="8286079" y="1053541"/>
            <a:chExt cx="3720963" cy="3426360"/>
          </a:xfrm>
        </p:grpSpPr>
        <p:grpSp>
          <p:nvGrpSpPr>
            <p:cNvPr id="39" name="Group 38"/>
            <p:cNvGrpSpPr/>
            <p:nvPr/>
          </p:nvGrpSpPr>
          <p:grpSpPr>
            <a:xfrm>
              <a:off x="8286079" y="2697833"/>
              <a:ext cx="3720963" cy="708608"/>
              <a:chOff x="8286079" y="2697833"/>
              <a:chExt cx="3720963" cy="708608"/>
            </a:xfrm>
          </p:grpSpPr>
          <p:sp>
            <p:nvSpPr>
              <p:cNvPr id="5" name="TextBox 4"/>
              <p:cNvSpPr txBox="1"/>
              <p:nvPr/>
            </p:nvSpPr>
            <p:spPr>
              <a:xfrm flipH="1">
                <a:off x="8487364" y="3037109"/>
                <a:ext cx="313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-2  -1       1   2</a:t>
                </a:r>
              </a:p>
            </p:txBody>
          </p:sp>
          <p:cxnSp>
            <p:nvCxnSpPr>
              <p:cNvPr id="6" name="Straight Arrow Connector 5"/>
              <p:cNvCxnSpPr/>
              <p:nvPr/>
            </p:nvCxnSpPr>
            <p:spPr>
              <a:xfrm>
                <a:off x="8286079" y="2888114"/>
                <a:ext cx="3250130" cy="82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888605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944993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1054721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111109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11716578" y="2697833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x</a:t>
                </a: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9389796" y="1053541"/>
              <a:ext cx="768997" cy="3426360"/>
              <a:chOff x="9389796" y="1053541"/>
              <a:chExt cx="768997" cy="3426360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9838753" y="1053541"/>
                <a:ext cx="320040" cy="3412519"/>
                <a:chOff x="9838753" y="1053541"/>
                <a:chExt cx="320040" cy="3412519"/>
              </a:xfrm>
            </p:grpSpPr>
            <p:cxnSp>
              <p:nvCxnSpPr>
                <p:cNvPr id="7" name="Straight Arrow Connector 6"/>
                <p:cNvCxnSpPr/>
                <p:nvPr/>
              </p:nvCxnSpPr>
              <p:spPr>
                <a:xfrm flipV="1">
                  <a:off x="10006393" y="1433300"/>
                  <a:ext cx="0" cy="303276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H="1">
                  <a:off x="9838753" y="396314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H="1">
                  <a:off x="9838753" y="344498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9838753" y="23324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H="1">
                  <a:off x="9838753" y="17990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9863519" y="1053541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y</a:t>
                  </a:r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 flipH="1">
                <a:off x="9389796" y="1617579"/>
                <a:ext cx="473722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cxnSp>
        <p:nvCxnSpPr>
          <p:cNvPr id="27" name="Straight Connector 26"/>
          <p:cNvCxnSpPr/>
          <p:nvPr/>
        </p:nvCxnSpPr>
        <p:spPr>
          <a:xfrm flipV="1">
            <a:off x="9467850" y="1466850"/>
            <a:ext cx="1495425" cy="30861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138408" y="802875"/>
                <a:ext cx="172340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2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−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8408" y="802875"/>
                <a:ext cx="1723402" cy="276999"/>
              </a:xfrm>
              <a:prstGeom prst="rect">
                <a:avLst/>
              </a:prstGeom>
              <a:blipFill>
                <a:blip r:embed="rId8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821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3" grpId="0" animBg="1"/>
      <p:bldP spid="26" grpId="0"/>
      <p:bldP spid="24" grpId="0" animBg="1"/>
      <p:bldP spid="25" grpId="0"/>
      <p:bldP spid="21" grpId="0" animBg="1"/>
      <p:bldP spid="21" grpId="1" animBg="1"/>
      <p:bldP spid="3" grpId="0" uiExpand="1" build="p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Up Arrow 26"/>
          <p:cNvSpPr/>
          <p:nvPr/>
        </p:nvSpPr>
        <p:spPr>
          <a:xfrm flipV="1">
            <a:off x="11021117" y="2906861"/>
            <a:ext cx="190569" cy="510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10035504" y="2834158"/>
            <a:ext cx="1075589" cy="1454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031084" y="3339606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935356" y="2808877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Line 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7708503" cy="503969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Here, the graph is shown, and we can pick out the details from it.</a:t>
                </a:r>
              </a:p>
              <a:p>
                <a:r>
                  <a:rPr lang="en-US" dirty="0"/>
                  <a:t>The line crosses the y-axis at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/>
                  <a:t>, so the y-intercept (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/>
                  <a:t>) is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Starting from this point, if you step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/>
                  <a:t> units to the right, the graph drops down by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sz="2200" dirty="0"/>
                  <a:t>The run is </a:t>
                </a:r>
                <a:r>
                  <a:rPr lang="en-US" sz="2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2.</a:t>
                </a:r>
              </a:p>
              <a:p>
                <a:pPr lvl="1"/>
                <a:r>
                  <a:rPr lang="en-US" sz="2200" dirty="0"/>
                  <a:t>The ‘rise’ is </a:t>
                </a:r>
                <a:r>
                  <a:rPr lang="en-US" sz="2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-1.</a:t>
                </a:r>
              </a:p>
              <a:p>
                <a:pPr lvl="1"/>
                <a:r>
                  <a:rPr lang="en-US" sz="2200" dirty="0"/>
                  <a:t>The slope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a</m:t>
                    </m:r>
                  </m:oMath>
                </a14:m>
                <a:r>
                  <a:rPr lang="en-US" sz="2200" dirty="0"/>
                  <a:t>) is rise/run = </a:t>
                </a:r>
                <a:r>
                  <a:rPr lang="en-US" sz="2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-1/2</a:t>
                </a:r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a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b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−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dirty="0" smtClean="0"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7708503" cy="5039694"/>
              </a:xfrm>
              <a:blipFill>
                <a:blip r:embed="rId2"/>
                <a:stretch>
                  <a:fillRect l="-1976" t="-3748" r="-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8286079" y="2139391"/>
            <a:ext cx="3720963" cy="3426360"/>
            <a:chOff x="8286079" y="1053541"/>
            <a:chExt cx="3720963" cy="3426360"/>
          </a:xfrm>
        </p:grpSpPr>
        <p:grpSp>
          <p:nvGrpSpPr>
            <p:cNvPr id="5" name="Group 4"/>
            <p:cNvGrpSpPr/>
            <p:nvPr/>
          </p:nvGrpSpPr>
          <p:grpSpPr>
            <a:xfrm>
              <a:off x="8286079" y="2697833"/>
              <a:ext cx="3720963" cy="708608"/>
              <a:chOff x="8286079" y="2697833"/>
              <a:chExt cx="3720963" cy="708608"/>
            </a:xfrm>
          </p:grpSpPr>
          <p:sp>
            <p:nvSpPr>
              <p:cNvPr id="15" name="TextBox 14"/>
              <p:cNvSpPr txBox="1"/>
              <p:nvPr/>
            </p:nvSpPr>
            <p:spPr>
              <a:xfrm flipH="1">
                <a:off x="8487364" y="3037109"/>
                <a:ext cx="313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-2  -1       1   2</a:t>
                </a: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>
                <a:off x="8286079" y="2888114"/>
                <a:ext cx="3250130" cy="82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888605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944993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1054721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1111109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1716578" y="2697833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x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9389796" y="1053541"/>
              <a:ext cx="768997" cy="3426360"/>
              <a:chOff x="9389796" y="1053541"/>
              <a:chExt cx="768997" cy="3426360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838753" y="1053541"/>
                <a:ext cx="320040" cy="3412519"/>
                <a:chOff x="9838753" y="1053541"/>
                <a:chExt cx="320040" cy="3412519"/>
              </a:xfrm>
            </p:grpSpPr>
            <p:cxnSp>
              <p:nvCxnSpPr>
                <p:cNvPr id="9" name="Straight Arrow Connector 8"/>
                <p:cNvCxnSpPr/>
                <p:nvPr/>
              </p:nvCxnSpPr>
              <p:spPr>
                <a:xfrm flipV="1">
                  <a:off x="10006393" y="1433300"/>
                  <a:ext cx="0" cy="303276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9838753" y="396314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9838753" y="344498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H="1">
                  <a:off x="9838753" y="23324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H="1">
                  <a:off x="9838753" y="17990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xtBox 13"/>
                <p:cNvSpPr txBox="1"/>
                <p:nvPr/>
              </p:nvSpPr>
              <p:spPr>
                <a:xfrm>
                  <a:off x="9863519" y="1053541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y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 flipH="1">
                <a:off x="9389796" y="1617579"/>
                <a:ext cx="473722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cxnSp>
        <p:nvCxnSpPr>
          <p:cNvPr id="22" name="Straight Connector 21"/>
          <p:cNvCxnSpPr>
            <a:endCxn id="21" idx="0"/>
          </p:cNvCxnSpPr>
          <p:nvPr/>
        </p:nvCxnSpPr>
        <p:spPr>
          <a:xfrm>
            <a:off x="8801100" y="2293700"/>
            <a:ext cx="3060710" cy="148998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163378" y="2899135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09868" y="2529803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run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0101442" y="1463461"/>
                <a:ext cx="1723402" cy="5062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−</m:t>
                      </m:r>
                      <m:f>
                        <m:fPr>
                          <m:ctrlPr>
                            <a:rPr lang="en-US" i="1" dirty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1442" y="1463461"/>
                <a:ext cx="1723402" cy="5062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71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26" grpId="0" animBg="1"/>
      <p:bldP spid="26" grpId="1" animBg="1"/>
      <p:bldP spid="31" grpId="0" animBg="1"/>
      <p:bldP spid="31" grpId="1" animBg="1"/>
      <p:bldP spid="3" grpId="0" uiExpand="1" build="p"/>
      <p:bldP spid="28" grpId="0"/>
      <p:bldP spid="30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9873761" y="3453238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7360036" cy="478364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Functions that have the form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y=ax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+bx+c</a:t>
            </a:r>
            <a:r>
              <a:rPr lang="en-US" dirty="0"/>
              <a:t> appear as parabolas or quadratics when graphed.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/>
              <a:t> could be zero.)</a:t>
            </a:r>
          </a:p>
          <a:p>
            <a:pPr lvl="1"/>
            <a:r>
              <a:rPr lang="en-US" sz="2100" dirty="0"/>
              <a:t>They can be graphed in the normal way, plotting each point (</a:t>
            </a:r>
            <a:r>
              <a:rPr lang="en-US" sz="2100" dirty="0" err="1"/>
              <a:t>x,y</a:t>
            </a:r>
            <a:r>
              <a:rPr lang="en-US" sz="2100" dirty="0"/>
              <a:t>).</a:t>
            </a:r>
          </a:p>
          <a:p>
            <a:pPr lvl="1"/>
            <a:r>
              <a:rPr lang="en-US" sz="2100" dirty="0"/>
              <a:t>Knowing they are parabolas, we can look at certain features.</a:t>
            </a:r>
          </a:p>
          <a:p>
            <a:r>
              <a:rPr lang="en-US" dirty="0"/>
              <a:t>The number in front of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, labeled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here, is called the ‘curvature’.</a:t>
            </a:r>
          </a:p>
          <a:p>
            <a:pPr lvl="1"/>
            <a:r>
              <a:rPr lang="en-US" sz="2100" dirty="0"/>
              <a:t>A parabola that opens upward has a positive curvature.</a:t>
            </a:r>
          </a:p>
          <a:p>
            <a:pPr lvl="1"/>
            <a:r>
              <a:rPr lang="en-US" sz="2100" dirty="0"/>
              <a:t>A parabola that opens downward has a negative curvature.</a:t>
            </a:r>
          </a:p>
          <a:p>
            <a:pPr lvl="1"/>
            <a:r>
              <a:rPr lang="en-US" sz="2100" dirty="0"/>
              <a:t>A narrow curvature has a large value for a.</a:t>
            </a:r>
          </a:p>
          <a:p>
            <a:pPr lvl="1"/>
            <a:r>
              <a:rPr lang="en-US" sz="2100" dirty="0"/>
              <a:t>A shallow curvature has a small value for a. </a:t>
            </a:r>
          </a:p>
          <a:p>
            <a:r>
              <a:rPr lang="en-US" dirty="0"/>
              <a:t>The term with no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in it, labeled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/>
              <a:t> here, is called the ‘y-intercept’.</a:t>
            </a:r>
          </a:p>
          <a:p>
            <a:pPr lvl="1"/>
            <a:r>
              <a:rPr lang="en-US" sz="2100" dirty="0"/>
              <a:t>It is the location where the line crosses the y-axis.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214994" y="629683"/>
            <a:ext cx="3720963" cy="3963332"/>
            <a:chOff x="8307621" y="2825475"/>
            <a:chExt cx="3720963" cy="3963332"/>
          </a:xfrm>
        </p:grpSpPr>
        <p:sp>
          <p:nvSpPr>
            <p:cNvPr id="5" name="TextBox 4"/>
            <p:cNvSpPr txBox="1"/>
            <p:nvPr/>
          </p:nvSpPr>
          <p:spPr>
            <a:xfrm flipH="1">
              <a:off x="8513260" y="6419475"/>
              <a:ext cx="31333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 -2  -1   0   1   2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8307621" y="6214348"/>
              <a:ext cx="3250130" cy="8226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10035356" y="3205234"/>
              <a:ext cx="0" cy="303276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90759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47147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003535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056875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1132636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9867716" y="573507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9867716" y="521691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9869721" y="466827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9867716" y="410439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9867716" y="3570994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9892482" y="2825475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738120" y="6024067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 flipH="1">
              <a:off x="9409234" y="3389513"/>
              <a:ext cx="47372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1" name="Arc 20"/>
          <p:cNvSpPr/>
          <p:nvPr/>
        </p:nvSpPr>
        <p:spPr>
          <a:xfrm rot="16200000">
            <a:off x="6511222" y="-1051027"/>
            <a:ext cx="6836604" cy="2346173"/>
          </a:xfrm>
          <a:prstGeom prst="arc">
            <a:avLst>
              <a:gd name="adj1" fmla="val 8098116"/>
              <a:gd name="adj2" fmla="val 1356729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9656220" y="4652881"/>
            <a:ext cx="1662243" cy="1624279"/>
            <a:chOff x="9507893" y="4976227"/>
            <a:chExt cx="1662243" cy="1624279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9507893" y="6057530"/>
              <a:ext cx="119141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10054018" y="5355986"/>
              <a:ext cx="0" cy="124452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9911144" y="4976227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879672" y="5859023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</p:grpSp>
      <p:sp>
        <p:nvSpPr>
          <p:cNvPr id="27" name="Arc 26"/>
          <p:cNvSpPr/>
          <p:nvPr/>
        </p:nvSpPr>
        <p:spPr>
          <a:xfrm rot="16200000">
            <a:off x="8843264" y="3536335"/>
            <a:ext cx="2681589" cy="1714108"/>
          </a:xfrm>
          <a:prstGeom prst="arc">
            <a:avLst>
              <a:gd name="adj1" fmla="val 8098116"/>
              <a:gd name="adj2" fmla="val 13567295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5400000">
            <a:off x="8843264" y="6204084"/>
            <a:ext cx="2681589" cy="1714108"/>
          </a:xfrm>
          <a:prstGeom prst="arc">
            <a:avLst>
              <a:gd name="adj1" fmla="val 8098116"/>
              <a:gd name="adj2" fmla="val 13567295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6200000">
            <a:off x="9033740" y="4328924"/>
            <a:ext cx="2315831" cy="494689"/>
          </a:xfrm>
          <a:prstGeom prst="arc">
            <a:avLst>
              <a:gd name="adj1" fmla="val 8098116"/>
              <a:gd name="adj2" fmla="val 13567295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6200000">
            <a:off x="8879306" y="2688343"/>
            <a:ext cx="2681589" cy="3430948"/>
          </a:xfrm>
          <a:prstGeom prst="arc">
            <a:avLst>
              <a:gd name="adj1" fmla="val 8098116"/>
              <a:gd name="adj2" fmla="val 13567295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0067323" y="387355"/>
                <a:ext cx="172340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baseline="30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323" y="387355"/>
                <a:ext cx="1723402" cy="276999"/>
              </a:xfrm>
              <a:prstGeom prst="rect">
                <a:avLst/>
              </a:prstGeom>
              <a:blipFill>
                <a:blip r:embed="rId7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0187581" y="707335"/>
                <a:ext cx="172340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1∗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baseline="30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7581" y="707335"/>
                <a:ext cx="1723402" cy="276999"/>
              </a:xfrm>
              <a:prstGeom prst="rect">
                <a:avLst/>
              </a:prstGeom>
              <a:blipFill>
                <a:blip r:embed="rId8"/>
                <a:stretch>
                  <a:fillRect l="-353" r="-1060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88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" grpId="0" uiExpand="1" build="p"/>
      <p:bldP spid="21" grpId="0" animBg="1"/>
      <p:bldP spid="27" grpId="0" animBg="1"/>
      <p:bldP spid="28" grpId="0" animBg="1"/>
      <p:bldP spid="29" grpId="0" animBg="1"/>
      <p:bldP spid="30" grpId="0" animBg="1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9974008" y="4109262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895475" y="5809972"/>
            <a:ext cx="2247900" cy="581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Quadratic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7449369" cy="470744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Here, the graph is shown, and we can pick out the details from it.</a:t>
                </a:r>
              </a:p>
              <a:p>
                <a:r>
                  <a:rPr lang="en-US" dirty="0"/>
                  <a:t>The line crosses the y-axis at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  <a:r>
                  <a:rPr lang="en-US" dirty="0"/>
                  <a:t>, so the y-intercept (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/>
                  <a:t>) is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graph opens downward, so the curvature (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) must be negative.</a:t>
                </a:r>
              </a:p>
              <a:p>
                <a:r>
                  <a:rPr lang="en-US" dirty="0"/>
                  <a:t>So which of the equations in the following list can have generated this graph?</a:t>
                </a:r>
              </a:p>
              <a:p>
                <a:pPr marL="914400" lvl="1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="0" i="0" baseline="3000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+1</m:t>
                    </m:r>
                  </m:oMath>
                </a14:m>
                <a:endParaRPr lang="en-US" dirty="0"/>
              </a:p>
              <a:p>
                <a:pPr marL="914400" lvl="1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aseline="30000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pPr marL="914400" lvl="1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−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aseline="30000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marL="914400" lvl="1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y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−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baseline="30000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7449369" cy="4707440"/>
              </a:xfrm>
              <a:blipFill>
                <a:blip r:embed="rId7"/>
                <a:stretch>
                  <a:fillRect l="-1800" t="-3627" r="-245" b="-1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8333704" y="1796491"/>
            <a:ext cx="3720963" cy="3426360"/>
            <a:chOff x="8286079" y="1053541"/>
            <a:chExt cx="3720963" cy="3426360"/>
          </a:xfrm>
        </p:grpSpPr>
        <p:grpSp>
          <p:nvGrpSpPr>
            <p:cNvPr id="5" name="Group 4"/>
            <p:cNvGrpSpPr/>
            <p:nvPr/>
          </p:nvGrpSpPr>
          <p:grpSpPr>
            <a:xfrm>
              <a:off x="8286079" y="2697833"/>
              <a:ext cx="3720963" cy="708608"/>
              <a:chOff x="8286079" y="2697833"/>
              <a:chExt cx="3720963" cy="708608"/>
            </a:xfrm>
          </p:grpSpPr>
          <p:sp>
            <p:nvSpPr>
              <p:cNvPr id="15" name="TextBox 14"/>
              <p:cNvSpPr txBox="1"/>
              <p:nvPr/>
            </p:nvSpPr>
            <p:spPr>
              <a:xfrm flipH="1">
                <a:off x="8487364" y="3037109"/>
                <a:ext cx="313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-2  -1       1   2</a:t>
                </a: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>
                <a:off x="8286079" y="2888114"/>
                <a:ext cx="3250130" cy="82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888605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944993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1054721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11111094" y="2745339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1716578" y="2697833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x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9389796" y="1053541"/>
              <a:ext cx="768997" cy="3426360"/>
              <a:chOff x="9389796" y="1053541"/>
              <a:chExt cx="768997" cy="3426360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838753" y="1053541"/>
                <a:ext cx="320040" cy="3412519"/>
                <a:chOff x="9838753" y="1053541"/>
                <a:chExt cx="320040" cy="3412519"/>
              </a:xfrm>
            </p:grpSpPr>
            <p:cxnSp>
              <p:nvCxnSpPr>
                <p:cNvPr id="9" name="Straight Arrow Connector 8"/>
                <p:cNvCxnSpPr/>
                <p:nvPr/>
              </p:nvCxnSpPr>
              <p:spPr>
                <a:xfrm flipV="1">
                  <a:off x="10006393" y="1433300"/>
                  <a:ext cx="0" cy="303276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9838753" y="396314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9838753" y="344498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H="1">
                  <a:off x="9838753" y="23324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H="1">
                  <a:off x="9838753" y="1799060"/>
                  <a:ext cx="32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xtBox 13"/>
                <p:cNvSpPr txBox="1"/>
                <p:nvPr/>
              </p:nvSpPr>
              <p:spPr>
                <a:xfrm>
                  <a:off x="9863519" y="1053541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y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 flipH="1">
                <a:off x="9389796" y="1617579"/>
                <a:ext cx="473722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-2</a:t>
                </a: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23" name="Arc 22"/>
          <p:cNvSpPr/>
          <p:nvPr/>
        </p:nvSpPr>
        <p:spPr>
          <a:xfrm rot="16200000" flipH="1">
            <a:off x="8424158" y="5003089"/>
            <a:ext cx="4341362" cy="1613767"/>
          </a:xfrm>
          <a:prstGeom prst="arc">
            <a:avLst>
              <a:gd name="adj1" fmla="val 8098116"/>
              <a:gd name="adj2" fmla="val 1356729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787955" y="1406836"/>
                <a:ext cx="21214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y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−</m:t>
                      </m:r>
                      <m:r>
                        <m:rPr>
                          <m:nor/>
                        </m:rP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baseline="30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+2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m:t> − 1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7955" y="1406836"/>
                <a:ext cx="2121480" cy="276999"/>
              </a:xfrm>
              <a:prstGeom prst="rect">
                <a:avLst/>
              </a:prstGeom>
              <a:blipFill>
                <a:blip r:embed="rId8"/>
                <a:stretch>
                  <a:fillRect l="-862" r="-114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965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uiExpand="1" animBg="1"/>
      <p:bldP spid="28" grpId="1" uiExpand="1" animBg="1"/>
      <p:bldP spid="26" grpId="0" animBg="1"/>
      <p:bldP spid="3" grpId="0" uiExpand="1" build="p"/>
      <p:bldP spid="23" grpId="0" uiExpand="1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 graphs are generated from equations of the form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ax+b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They have a slope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) and a y-intercept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We can construct or identify the graph from these two values.</a:t>
            </a:r>
          </a:p>
          <a:p>
            <a:r>
              <a:rPr lang="en-US" dirty="0"/>
              <a:t>Quadratic graphs (parabolas) are generated from equations of the form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y=ax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+bx+c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have a curvature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) and a y-intercept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We can identify the graph from these two values.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182</TotalTime>
  <Words>855</Words>
  <Application>Microsoft Office PowerPoint</Application>
  <PresentationFormat>Widescreen</PresentationFormat>
  <Paragraphs>138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Corbel</vt:lpstr>
      <vt:lpstr>Courier New</vt:lpstr>
      <vt:lpstr>Parallax</vt:lpstr>
      <vt:lpstr>Graphing Lines and Quadratics</vt:lpstr>
      <vt:lpstr>Lines</vt:lpstr>
      <vt:lpstr>A Line Example</vt:lpstr>
      <vt:lpstr>Another Line Example</vt:lpstr>
      <vt:lpstr>Quadratics</vt:lpstr>
      <vt:lpstr>A Quadratic Example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36</cp:revision>
  <dcterms:created xsi:type="dcterms:W3CDTF">2016-07-25T20:55:54Z</dcterms:created>
  <dcterms:modified xsi:type="dcterms:W3CDTF">2018-02-27T17:40:38Z</dcterms:modified>
</cp:coreProperties>
</file>