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14"/>
  </p:handoutMasterIdLst>
  <p:sldIdLst>
    <p:sldId id="256" r:id="rId2"/>
    <p:sldId id="267" r:id="rId3"/>
    <p:sldId id="26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81" y="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11/7/2016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go.hrw.com/math/midma/gradecontent/manipulatives/GraphCalc/graphCalc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Graphing Logarithm and Trigonometry Functions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ID1050– Quantitative &amp; Qualitative Reasoning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Logarithms: Natural Log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1912" y="2376824"/>
            <a:ext cx="5851111" cy="2895919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484311" y="1683835"/>
            <a:ext cx="10018712" cy="6929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Graph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y=ln(x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/>
              <a:t>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 &lt; x ≤ 2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84311" y="2376824"/>
            <a:ext cx="4163367" cy="41073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Observations:</a:t>
            </a:r>
          </a:p>
          <a:p>
            <a:pPr lvl="1"/>
            <a:r>
              <a:rPr lang="en-US" dirty="0" smtClean="0"/>
              <a:t>This looks almost identical to the graph for log(x).  They are similar, but the curving is slightly different</a:t>
            </a:r>
          </a:p>
          <a:p>
            <a:pPr lvl="1"/>
            <a:r>
              <a:rPr lang="en-US" dirty="0" smtClean="0"/>
              <a:t>This function goes to infinity for x=0, and crosses the x-axis at x=1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181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Logarithms: Natural Anti-log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7678" y="2376824"/>
            <a:ext cx="5868047" cy="2878984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484311" y="1683835"/>
            <a:ext cx="10018712" cy="6929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Graph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y=ln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smtClean="0"/>
              <a:t>(or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y=e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 smtClean="0"/>
              <a:t>) 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-2 ≤ x ≤ 2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84311" y="2376824"/>
            <a:ext cx="4163367" cy="41073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Observations:</a:t>
            </a:r>
          </a:p>
          <a:p>
            <a:pPr lvl="1"/>
            <a:r>
              <a:rPr lang="en-US" dirty="0" smtClean="0"/>
              <a:t>This graph looks very similar to the common anti-log graph</a:t>
            </a:r>
          </a:p>
          <a:p>
            <a:pPr lvl="1"/>
            <a:r>
              <a:rPr lang="en-US" dirty="0" smtClean="0"/>
              <a:t>The differ in the amount of curvature they have, but are otherwise quite similar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877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the graphs of some important functions used in mathematics</a:t>
            </a:r>
          </a:p>
          <a:p>
            <a:r>
              <a:rPr lang="en-US" dirty="0" smtClean="0"/>
              <a:t>Without knowing what the functions do, we can get a sense of how they behave by looking at their graphs</a:t>
            </a:r>
          </a:p>
          <a:p>
            <a:pPr lvl="1"/>
            <a:r>
              <a:rPr lang="en-US" dirty="0" smtClean="0"/>
              <a:t>When the cross axes</a:t>
            </a:r>
          </a:p>
          <a:p>
            <a:pPr lvl="1"/>
            <a:r>
              <a:rPr lang="en-US" dirty="0" smtClean="0"/>
              <a:t>When they aren’t defined</a:t>
            </a:r>
          </a:p>
          <a:p>
            <a:pPr lvl="1"/>
            <a:r>
              <a:rPr lang="en-US" dirty="0" smtClean="0"/>
              <a:t>Where they are positive or negative</a:t>
            </a:r>
          </a:p>
          <a:p>
            <a:pPr lvl="1"/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16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Trigonometry Graphing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5"/>
            <a:ext cx="10018712" cy="410736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In a previous tutorial, we graphed point-by-point some simple functions involving the basic operations of addition, subtraction, multiplication, and division.</a:t>
            </a:r>
          </a:p>
          <a:p>
            <a:pPr marL="0" indent="0">
              <a:buNone/>
            </a:pPr>
            <a:r>
              <a:rPr lang="en-US" dirty="0" smtClean="0"/>
              <a:t>What about a function with which we may not be familiar?</a:t>
            </a:r>
          </a:p>
          <a:p>
            <a:r>
              <a:rPr lang="en-US" dirty="0" smtClean="0"/>
              <a:t>Graph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y=sin(x)</a:t>
            </a:r>
            <a:r>
              <a:rPr lang="en-US" dirty="0" smtClean="0"/>
              <a:t>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-360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≤ x ≤ 360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endParaRPr lang="en-US" dirty="0" smtClean="0"/>
          </a:p>
          <a:p>
            <a:r>
              <a:rPr lang="en-US" dirty="0" smtClean="0"/>
              <a:t>What should our step size be?</a:t>
            </a:r>
          </a:p>
          <a:p>
            <a:pPr lvl="1"/>
            <a:r>
              <a:rPr lang="en-US" dirty="0" smtClean="0"/>
              <a:t>If we choose 1 degree steps, we’ll need 360-(-360)=720 points.  Too many!</a:t>
            </a:r>
          </a:p>
          <a:p>
            <a:pPr lvl="1"/>
            <a:r>
              <a:rPr lang="en-US" dirty="0" smtClean="0"/>
              <a:t>If we want about 15 points, divide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720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dirty="0" smtClean="0"/>
              <a:t> by 15.  That gives us a step size of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48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dirty="0" smtClean="0"/>
              <a:t>.  Let’s round that to an even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45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dirty="0" smtClean="0"/>
              <a:t>, which will give us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720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/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45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 </a:t>
            </a:r>
            <a:r>
              <a:rPr lang="en-US" dirty="0" smtClean="0"/>
              <a:t>= 16 points.</a:t>
            </a:r>
          </a:p>
          <a:p>
            <a:pPr lvl="1"/>
            <a:r>
              <a:rPr lang="en-US" dirty="0" smtClean="0"/>
              <a:t>The interval size doesn’t matter;  in the end, the graph will look the same.  Choose the step size for convenience and to give you enough points to plot.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08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dirty="0" smtClean="0"/>
              <a:t>Trigonometry Graphing Example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6095585" cy="456055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Our table will be a bit bigger than usual.</a:t>
            </a:r>
          </a:p>
          <a:p>
            <a:r>
              <a:rPr lang="en-US" dirty="0" smtClean="0"/>
              <a:t>First, fill out the x values, starting at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360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/>
              <a:t>and stepping up by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45</a:t>
            </a:r>
            <a:r>
              <a:rPr lang="en-US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dirty="0" smtClean="0"/>
              <a:t> each time.</a:t>
            </a:r>
          </a:p>
          <a:p>
            <a:r>
              <a:rPr lang="en-US" dirty="0" smtClean="0"/>
              <a:t>Enter each x value in the calculator and compute the sine function of it.</a:t>
            </a:r>
          </a:p>
          <a:p>
            <a:r>
              <a:rPr lang="en-US" dirty="0" smtClean="0"/>
              <a:t>Round your answers to a reasonable amount.  Since we’re graphing, let’s keep only one or two digits of accuracy.</a:t>
            </a:r>
          </a:p>
          <a:p>
            <a:r>
              <a:rPr lang="en-US" dirty="0" smtClean="0"/>
              <a:t>We note that the y-value only goes between -1 and +1, so we scale our axes to match the table values.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8819147" y="1460811"/>
          <a:ext cx="2863516" cy="5064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758">
                  <a:extLst>
                    <a:ext uri="{9D8B030D-6E8A-4147-A177-3AD203B41FA5}">
                      <a16:colId xmlns:a16="http://schemas.microsoft.com/office/drawing/2014/main" val="3838523365"/>
                    </a:ext>
                  </a:extLst>
                </a:gridCol>
                <a:gridCol w="1431758">
                  <a:extLst>
                    <a:ext uri="{9D8B030D-6E8A-4147-A177-3AD203B41FA5}">
                      <a16:colId xmlns:a16="http://schemas.microsoft.com/office/drawing/2014/main" val="2805945225"/>
                    </a:ext>
                  </a:extLst>
                </a:gridCol>
              </a:tblGrid>
              <a:tr h="3793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 (degrees)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136732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-360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424394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623973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-270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58373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-225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65482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-180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356096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-135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497907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-90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847944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-45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610387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542649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034656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216998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135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393536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180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078878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225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739785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279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638887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317047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360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74266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8819147" y="1460811"/>
          <a:ext cx="2863516" cy="5064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758">
                  <a:extLst>
                    <a:ext uri="{9D8B030D-6E8A-4147-A177-3AD203B41FA5}">
                      <a16:colId xmlns:a16="http://schemas.microsoft.com/office/drawing/2014/main" val="3838523365"/>
                    </a:ext>
                  </a:extLst>
                </a:gridCol>
                <a:gridCol w="1431758">
                  <a:extLst>
                    <a:ext uri="{9D8B030D-6E8A-4147-A177-3AD203B41FA5}">
                      <a16:colId xmlns:a16="http://schemas.microsoft.com/office/drawing/2014/main" val="2805945225"/>
                    </a:ext>
                  </a:extLst>
                </a:gridCol>
              </a:tblGrid>
              <a:tr h="3793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 (degrees)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0136732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-360</a:t>
                      </a:r>
                      <a:endParaRPr lang="en-US" sz="120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424394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0.71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623973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-270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9258373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-225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0.71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65482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-180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356096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-135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-0.71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4497907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-90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847944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-45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-0.71</a:t>
                      </a:r>
                      <a:endParaRPr lang="en-US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610387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3542649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45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0.71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034656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90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216998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135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0.71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393536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180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4078878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225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-0.71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739785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279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-1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638887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315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-0.71</a:t>
                      </a:r>
                      <a:endParaRPr lang="en-US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317047"/>
                  </a:ext>
                </a:extLst>
              </a:tr>
              <a:tr h="27557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360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74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231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smtClean="0"/>
              <a:t>Trigonometry Graphing </a:t>
            </a:r>
            <a:r>
              <a:rPr lang="en-US" dirty="0"/>
              <a:t>Example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1119523"/>
          </a:xfrm>
        </p:spPr>
        <p:txBody>
          <a:bodyPr/>
          <a:lstStyle/>
          <a:p>
            <a:r>
              <a:rPr lang="en-US" dirty="0" smtClean="0"/>
              <a:t>Here are the axes.  Plot the points, and connect the dots.</a:t>
            </a:r>
          </a:p>
          <a:p>
            <a:r>
              <a:rPr lang="en-US" dirty="0" smtClean="0"/>
              <a:t>We see a wave shape emerge, and it looks like it continues on left and right. </a:t>
            </a:r>
            <a:endParaRPr lang="en-US" dirty="0"/>
          </a:p>
        </p:txBody>
      </p:sp>
      <p:grpSp>
        <p:nvGrpSpPr>
          <p:cNvPr id="118" name="Group 117"/>
          <p:cNvGrpSpPr/>
          <p:nvPr/>
        </p:nvGrpSpPr>
        <p:grpSpPr>
          <a:xfrm>
            <a:off x="1600200" y="3153731"/>
            <a:ext cx="9436778" cy="3090658"/>
            <a:chOff x="1600200" y="3153731"/>
            <a:chExt cx="9436778" cy="3090658"/>
          </a:xfrm>
        </p:grpSpPr>
        <p:grpSp>
          <p:nvGrpSpPr>
            <p:cNvPr id="73" name="Group 72"/>
            <p:cNvGrpSpPr/>
            <p:nvPr/>
          </p:nvGrpSpPr>
          <p:grpSpPr>
            <a:xfrm>
              <a:off x="1600200" y="4621931"/>
              <a:ext cx="9436778" cy="752517"/>
              <a:chOff x="1600200" y="4621931"/>
              <a:chExt cx="9436778" cy="752517"/>
            </a:xfrm>
          </p:grpSpPr>
          <p:cxnSp>
            <p:nvCxnSpPr>
              <p:cNvPr id="5" name="Straight Arrow Connector 4"/>
              <p:cNvCxnSpPr/>
              <p:nvPr/>
            </p:nvCxnSpPr>
            <p:spPr>
              <a:xfrm>
                <a:off x="1600200" y="4812632"/>
                <a:ext cx="9059779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stealth" w="lg" len="lg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2033335" y="4716382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2546681" y="4712361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3060031" y="4708345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3565352" y="4708345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4078702" y="4704329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>
                <a:off x="4588051" y="4708345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5101401" y="4704329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>
                <a:off x="5606722" y="4704329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>
                <a:off x="6120072" y="4700313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>
                <a:off x="6120077" y="4712366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>
                <a:off x="6633423" y="4708345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>
                <a:off x="7146773" y="4704329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7652094" y="4704329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8165444" y="4700313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8674793" y="4704329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9188143" y="4700313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9693464" y="4700313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10206814" y="4696297"/>
                <a:ext cx="0" cy="20453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TextBox 70"/>
              <p:cNvSpPr txBox="1"/>
              <p:nvPr/>
            </p:nvSpPr>
            <p:spPr>
              <a:xfrm>
                <a:off x="1716508" y="5005116"/>
                <a:ext cx="89434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-360  -315  -270  -225   -180   -135   -90     -45       0      45      90     135     180    225    270    315    360 </a:t>
                </a:r>
                <a:endParaRPr lang="en-US" dirty="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10788300" y="4621931"/>
                <a:ext cx="24867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</p:grpSp>
        <p:cxnSp>
          <p:nvCxnSpPr>
            <p:cNvPr id="75" name="Straight Arrow Connector 74"/>
            <p:cNvCxnSpPr/>
            <p:nvPr/>
          </p:nvCxnSpPr>
          <p:spPr>
            <a:xfrm>
              <a:off x="6120072" y="3561347"/>
              <a:ext cx="0" cy="2683042"/>
            </a:xfrm>
            <a:prstGeom prst="straightConnector1">
              <a:avLst/>
            </a:prstGeom>
            <a:ln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5999744" y="3153731"/>
              <a:ext cx="3769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5931573" y="4295269"/>
              <a:ext cx="37699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5939591" y="3797955"/>
              <a:ext cx="37699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5939591" y="5867395"/>
              <a:ext cx="37699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5947609" y="5370081"/>
              <a:ext cx="37699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extBox 85"/>
            <p:cNvSpPr txBox="1"/>
            <p:nvPr/>
          </p:nvSpPr>
          <p:spPr>
            <a:xfrm>
              <a:off x="6366750" y="3504104"/>
              <a:ext cx="505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292536" y="4101653"/>
              <a:ext cx="505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0.5</a:t>
              </a:r>
              <a:endParaRPr lang="en-US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292536" y="5742892"/>
              <a:ext cx="505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-1</a:t>
              </a:r>
              <a:endParaRPr lang="en-US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204324" y="5282016"/>
              <a:ext cx="6817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-0.5</a:t>
              </a:r>
              <a:endParaRPr lang="en-US" dirty="0"/>
            </a:p>
          </p:txBody>
        </p:sp>
        <p:cxnSp>
          <p:nvCxnSpPr>
            <p:cNvPr id="91" name="Straight Connector 90"/>
            <p:cNvCxnSpPr/>
            <p:nvPr/>
          </p:nvCxnSpPr>
          <p:spPr>
            <a:xfrm>
              <a:off x="1704465" y="4065580"/>
              <a:ext cx="880715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1700455" y="5601612"/>
              <a:ext cx="880715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1949030" y="3688770"/>
            <a:ext cx="8342083" cy="2359639"/>
            <a:chOff x="1961160" y="3671824"/>
            <a:chExt cx="8342083" cy="2359639"/>
          </a:xfrm>
        </p:grpSpPr>
        <p:sp>
          <p:nvSpPr>
            <p:cNvPr id="94" name="Oval 93"/>
            <p:cNvSpPr/>
            <p:nvPr/>
          </p:nvSpPr>
          <p:spPr>
            <a:xfrm>
              <a:off x="3990901" y="4716531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1961160" y="4716531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>
              <a:off x="2466671" y="3983546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>
              <a:off x="3481951" y="3985935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>
              <a:off x="2980021" y="3671824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>
              <a:off x="5530727" y="5542308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4510042" y="5519578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>
              <a:off x="5097768" y="5867395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>
              <a:off x="6056098" y="4720547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>
              <a:off x="6557221" y="3977521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8588944" y="5513679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7066342" y="3675287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8093459" y="4706873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9112523" y="5867395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7570083" y="3987783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9609629" y="5519578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10143223" y="4707969"/>
              <a:ext cx="160020" cy="16406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Freeform 5"/>
          <p:cNvSpPr/>
          <p:nvPr/>
        </p:nvSpPr>
        <p:spPr>
          <a:xfrm>
            <a:off x="1973179" y="3765884"/>
            <a:ext cx="8253663" cy="2225842"/>
          </a:xfrm>
          <a:custGeom>
            <a:avLst/>
            <a:gdLst>
              <a:gd name="connsiteX0" fmla="*/ 0 w 8253663"/>
              <a:gd name="connsiteY0" fmla="*/ 1118937 h 2225842"/>
              <a:gd name="connsiteX1" fmla="*/ 36095 w 8253663"/>
              <a:gd name="connsiteY1" fmla="*/ 1046748 h 2225842"/>
              <a:gd name="connsiteX2" fmla="*/ 60158 w 8253663"/>
              <a:gd name="connsiteY2" fmla="*/ 1022684 h 2225842"/>
              <a:gd name="connsiteX3" fmla="*/ 84221 w 8253663"/>
              <a:gd name="connsiteY3" fmla="*/ 950495 h 2225842"/>
              <a:gd name="connsiteX4" fmla="*/ 108284 w 8253663"/>
              <a:gd name="connsiteY4" fmla="*/ 914400 h 2225842"/>
              <a:gd name="connsiteX5" fmla="*/ 120316 w 8253663"/>
              <a:gd name="connsiteY5" fmla="*/ 878305 h 2225842"/>
              <a:gd name="connsiteX6" fmla="*/ 156410 w 8253663"/>
              <a:gd name="connsiteY6" fmla="*/ 842211 h 2225842"/>
              <a:gd name="connsiteX7" fmla="*/ 204537 w 8253663"/>
              <a:gd name="connsiteY7" fmla="*/ 782053 h 2225842"/>
              <a:gd name="connsiteX8" fmla="*/ 252663 w 8253663"/>
              <a:gd name="connsiteY8" fmla="*/ 709863 h 2225842"/>
              <a:gd name="connsiteX9" fmla="*/ 276726 w 8253663"/>
              <a:gd name="connsiteY9" fmla="*/ 673769 h 2225842"/>
              <a:gd name="connsiteX10" fmla="*/ 288758 w 8253663"/>
              <a:gd name="connsiteY10" fmla="*/ 637674 h 2225842"/>
              <a:gd name="connsiteX11" fmla="*/ 336884 w 8253663"/>
              <a:gd name="connsiteY11" fmla="*/ 565484 h 2225842"/>
              <a:gd name="connsiteX12" fmla="*/ 348916 w 8253663"/>
              <a:gd name="connsiteY12" fmla="*/ 529390 h 2225842"/>
              <a:gd name="connsiteX13" fmla="*/ 385010 w 8253663"/>
              <a:gd name="connsiteY13" fmla="*/ 505327 h 2225842"/>
              <a:gd name="connsiteX14" fmla="*/ 445168 w 8253663"/>
              <a:gd name="connsiteY14" fmla="*/ 445169 h 2225842"/>
              <a:gd name="connsiteX15" fmla="*/ 469232 w 8253663"/>
              <a:gd name="connsiteY15" fmla="*/ 421105 h 2225842"/>
              <a:gd name="connsiteX16" fmla="*/ 505326 w 8253663"/>
              <a:gd name="connsiteY16" fmla="*/ 397042 h 2225842"/>
              <a:gd name="connsiteX17" fmla="*/ 529389 w 8253663"/>
              <a:gd name="connsiteY17" fmla="*/ 360948 h 2225842"/>
              <a:gd name="connsiteX18" fmla="*/ 541421 w 8253663"/>
              <a:gd name="connsiteY18" fmla="*/ 324853 h 2225842"/>
              <a:gd name="connsiteX19" fmla="*/ 613610 w 8253663"/>
              <a:gd name="connsiteY19" fmla="*/ 264695 h 2225842"/>
              <a:gd name="connsiteX20" fmla="*/ 637674 w 8253663"/>
              <a:gd name="connsiteY20" fmla="*/ 240632 h 2225842"/>
              <a:gd name="connsiteX21" fmla="*/ 709863 w 8253663"/>
              <a:gd name="connsiteY21" fmla="*/ 192505 h 2225842"/>
              <a:gd name="connsiteX22" fmla="*/ 782053 w 8253663"/>
              <a:gd name="connsiteY22" fmla="*/ 144379 h 2225842"/>
              <a:gd name="connsiteX23" fmla="*/ 818147 w 8253663"/>
              <a:gd name="connsiteY23" fmla="*/ 120316 h 2225842"/>
              <a:gd name="connsiteX24" fmla="*/ 914400 w 8253663"/>
              <a:gd name="connsiteY24" fmla="*/ 36095 h 2225842"/>
              <a:gd name="connsiteX25" fmla="*/ 986589 w 8253663"/>
              <a:gd name="connsiteY25" fmla="*/ 12032 h 2225842"/>
              <a:gd name="connsiteX26" fmla="*/ 1022684 w 8253663"/>
              <a:gd name="connsiteY26" fmla="*/ 0 h 2225842"/>
              <a:gd name="connsiteX27" fmla="*/ 1287379 w 8253663"/>
              <a:gd name="connsiteY27" fmla="*/ 36095 h 2225842"/>
              <a:gd name="connsiteX28" fmla="*/ 1323474 w 8253663"/>
              <a:gd name="connsiteY28" fmla="*/ 60158 h 2225842"/>
              <a:gd name="connsiteX29" fmla="*/ 1347537 w 8253663"/>
              <a:gd name="connsiteY29" fmla="*/ 96253 h 2225842"/>
              <a:gd name="connsiteX30" fmla="*/ 1419726 w 8253663"/>
              <a:gd name="connsiteY30" fmla="*/ 132348 h 2225842"/>
              <a:gd name="connsiteX31" fmla="*/ 1491916 w 8253663"/>
              <a:gd name="connsiteY31" fmla="*/ 168442 h 2225842"/>
              <a:gd name="connsiteX32" fmla="*/ 1552074 w 8253663"/>
              <a:gd name="connsiteY32" fmla="*/ 216569 h 2225842"/>
              <a:gd name="connsiteX33" fmla="*/ 1612232 w 8253663"/>
              <a:gd name="connsiteY33" fmla="*/ 264695 h 2225842"/>
              <a:gd name="connsiteX34" fmla="*/ 1660358 w 8253663"/>
              <a:gd name="connsiteY34" fmla="*/ 336884 h 2225842"/>
              <a:gd name="connsiteX35" fmla="*/ 1684421 w 8253663"/>
              <a:gd name="connsiteY35" fmla="*/ 360948 h 2225842"/>
              <a:gd name="connsiteX36" fmla="*/ 1708484 w 8253663"/>
              <a:gd name="connsiteY36" fmla="*/ 397042 h 2225842"/>
              <a:gd name="connsiteX37" fmla="*/ 1744579 w 8253663"/>
              <a:gd name="connsiteY37" fmla="*/ 421105 h 2225842"/>
              <a:gd name="connsiteX38" fmla="*/ 1852863 w 8253663"/>
              <a:gd name="connsiteY38" fmla="*/ 553453 h 2225842"/>
              <a:gd name="connsiteX39" fmla="*/ 1913021 w 8253663"/>
              <a:gd name="connsiteY39" fmla="*/ 661737 h 2225842"/>
              <a:gd name="connsiteX40" fmla="*/ 1937084 w 8253663"/>
              <a:gd name="connsiteY40" fmla="*/ 697832 h 2225842"/>
              <a:gd name="connsiteX41" fmla="*/ 1973179 w 8253663"/>
              <a:gd name="connsiteY41" fmla="*/ 770021 h 2225842"/>
              <a:gd name="connsiteX42" fmla="*/ 2009274 w 8253663"/>
              <a:gd name="connsiteY42" fmla="*/ 830179 h 2225842"/>
              <a:gd name="connsiteX43" fmla="*/ 2033337 w 8253663"/>
              <a:gd name="connsiteY43" fmla="*/ 914400 h 2225842"/>
              <a:gd name="connsiteX44" fmla="*/ 2069432 w 8253663"/>
              <a:gd name="connsiteY44" fmla="*/ 986590 h 2225842"/>
              <a:gd name="connsiteX45" fmla="*/ 2117558 w 8253663"/>
              <a:gd name="connsiteY45" fmla="*/ 1094874 h 2225842"/>
              <a:gd name="connsiteX46" fmla="*/ 2165684 w 8253663"/>
              <a:gd name="connsiteY46" fmla="*/ 1191127 h 2225842"/>
              <a:gd name="connsiteX47" fmla="*/ 2225842 w 8253663"/>
              <a:gd name="connsiteY47" fmla="*/ 1299411 h 2225842"/>
              <a:gd name="connsiteX48" fmla="*/ 2249905 w 8253663"/>
              <a:gd name="connsiteY48" fmla="*/ 1335505 h 2225842"/>
              <a:gd name="connsiteX49" fmla="*/ 2273968 w 8253663"/>
              <a:gd name="connsiteY49" fmla="*/ 1359569 h 2225842"/>
              <a:gd name="connsiteX50" fmla="*/ 2298032 w 8253663"/>
              <a:gd name="connsiteY50" fmla="*/ 1395663 h 2225842"/>
              <a:gd name="connsiteX51" fmla="*/ 2322095 w 8253663"/>
              <a:gd name="connsiteY51" fmla="*/ 1419727 h 2225842"/>
              <a:gd name="connsiteX52" fmla="*/ 2370221 w 8253663"/>
              <a:gd name="connsiteY52" fmla="*/ 1491916 h 2225842"/>
              <a:gd name="connsiteX53" fmla="*/ 2394284 w 8253663"/>
              <a:gd name="connsiteY53" fmla="*/ 1528011 h 2225842"/>
              <a:gd name="connsiteX54" fmla="*/ 2454442 w 8253663"/>
              <a:gd name="connsiteY54" fmla="*/ 1588169 h 2225842"/>
              <a:gd name="connsiteX55" fmla="*/ 2502568 w 8253663"/>
              <a:gd name="connsiteY55" fmla="*/ 1672390 h 2225842"/>
              <a:gd name="connsiteX56" fmla="*/ 2526632 w 8253663"/>
              <a:gd name="connsiteY56" fmla="*/ 1696453 h 2225842"/>
              <a:gd name="connsiteX57" fmla="*/ 2550695 w 8253663"/>
              <a:gd name="connsiteY57" fmla="*/ 1732548 h 2225842"/>
              <a:gd name="connsiteX58" fmla="*/ 2658979 w 8253663"/>
              <a:gd name="connsiteY58" fmla="*/ 1828800 h 2225842"/>
              <a:gd name="connsiteX59" fmla="*/ 2743200 w 8253663"/>
              <a:gd name="connsiteY59" fmla="*/ 1925053 h 2225842"/>
              <a:gd name="connsiteX60" fmla="*/ 2767263 w 8253663"/>
              <a:gd name="connsiteY60" fmla="*/ 1961148 h 2225842"/>
              <a:gd name="connsiteX61" fmla="*/ 2803358 w 8253663"/>
              <a:gd name="connsiteY61" fmla="*/ 1997242 h 2225842"/>
              <a:gd name="connsiteX62" fmla="*/ 2815389 w 8253663"/>
              <a:gd name="connsiteY62" fmla="*/ 2033337 h 2225842"/>
              <a:gd name="connsiteX63" fmla="*/ 2875547 w 8253663"/>
              <a:gd name="connsiteY63" fmla="*/ 2093495 h 2225842"/>
              <a:gd name="connsiteX64" fmla="*/ 2911642 w 8253663"/>
              <a:gd name="connsiteY64" fmla="*/ 2129590 h 2225842"/>
              <a:gd name="connsiteX65" fmla="*/ 2935705 w 8253663"/>
              <a:gd name="connsiteY65" fmla="*/ 2165684 h 2225842"/>
              <a:gd name="connsiteX66" fmla="*/ 3043989 w 8253663"/>
              <a:gd name="connsiteY66" fmla="*/ 2213811 h 2225842"/>
              <a:gd name="connsiteX67" fmla="*/ 3080084 w 8253663"/>
              <a:gd name="connsiteY67" fmla="*/ 2225842 h 2225842"/>
              <a:gd name="connsiteX68" fmla="*/ 3248526 w 8253663"/>
              <a:gd name="connsiteY68" fmla="*/ 2189748 h 2225842"/>
              <a:gd name="connsiteX69" fmla="*/ 3284621 w 8253663"/>
              <a:gd name="connsiteY69" fmla="*/ 2177716 h 2225842"/>
              <a:gd name="connsiteX70" fmla="*/ 3320716 w 8253663"/>
              <a:gd name="connsiteY70" fmla="*/ 2165684 h 2225842"/>
              <a:gd name="connsiteX71" fmla="*/ 3356810 w 8253663"/>
              <a:gd name="connsiteY71" fmla="*/ 2141621 h 2225842"/>
              <a:gd name="connsiteX72" fmla="*/ 3429000 w 8253663"/>
              <a:gd name="connsiteY72" fmla="*/ 2117558 h 2225842"/>
              <a:gd name="connsiteX73" fmla="*/ 3465095 w 8253663"/>
              <a:gd name="connsiteY73" fmla="*/ 2093495 h 2225842"/>
              <a:gd name="connsiteX74" fmla="*/ 3561347 w 8253663"/>
              <a:gd name="connsiteY74" fmla="*/ 2009274 h 2225842"/>
              <a:gd name="connsiteX75" fmla="*/ 3585410 w 8253663"/>
              <a:gd name="connsiteY75" fmla="*/ 1937084 h 2225842"/>
              <a:gd name="connsiteX76" fmla="*/ 3633537 w 8253663"/>
              <a:gd name="connsiteY76" fmla="*/ 1864895 h 2225842"/>
              <a:gd name="connsiteX77" fmla="*/ 3669632 w 8253663"/>
              <a:gd name="connsiteY77" fmla="*/ 1828800 h 2225842"/>
              <a:gd name="connsiteX78" fmla="*/ 3741821 w 8253663"/>
              <a:gd name="connsiteY78" fmla="*/ 1720516 h 2225842"/>
              <a:gd name="connsiteX79" fmla="*/ 3765884 w 8253663"/>
              <a:gd name="connsiteY79" fmla="*/ 1684421 h 2225842"/>
              <a:gd name="connsiteX80" fmla="*/ 3789947 w 8253663"/>
              <a:gd name="connsiteY80" fmla="*/ 1648327 h 2225842"/>
              <a:gd name="connsiteX81" fmla="*/ 3801979 w 8253663"/>
              <a:gd name="connsiteY81" fmla="*/ 1612232 h 2225842"/>
              <a:gd name="connsiteX82" fmla="*/ 3850105 w 8253663"/>
              <a:gd name="connsiteY82" fmla="*/ 1540042 h 2225842"/>
              <a:gd name="connsiteX83" fmla="*/ 3886200 w 8253663"/>
              <a:gd name="connsiteY83" fmla="*/ 1431758 h 2225842"/>
              <a:gd name="connsiteX84" fmla="*/ 3898232 w 8253663"/>
              <a:gd name="connsiteY84" fmla="*/ 1395663 h 2225842"/>
              <a:gd name="connsiteX85" fmla="*/ 3946358 w 8253663"/>
              <a:gd name="connsiteY85" fmla="*/ 1335505 h 2225842"/>
              <a:gd name="connsiteX86" fmla="*/ 3982453 w 8253663"/>
              <a:gd name="connsiteY86" fmla="*/ 1275348 h 2225842"/>
              <a:gd name="connsiteX87" fmla="*/ 4030579 w 8253663"/>
              <a:gd name="connsiteY87" fmla="*/ 1203158 h 2225842"/>
              <a:gd name="connsiteX88" fmla="*/ 4066674 w 8253663"/>
              <a:gd name="connsiteY88" fmla="*/ 1130969 h 2225842"/>
              <a:gd name="connsiteX89" fmla="*/ 4090737 w 8253663"/>
              <a:gd name="connsiteY89" fmla="*/ 1106905 h 2225842"/>
              <a:gd name="connsiteX90" fmla="*/ 4150895 w 8253663"/>
              <a:gd name="connsiteY90" fmla="*/ 1022684 h 2225842"/>
              <a:gd name="connsiteX91" fmla="*/ 4199021 w 8253663"/>
              <a:gd name="connsiteY91" fmla="*/ 962527 h 2225842"/>
              <a:gd name="connsiteX92" fmla="*/ 4211053 w 8253663"/>
              <a:gd name="connsiteY92" fmla="*/ 926432 h 2225842"/>
              <a:gd name="connsiteX93" fmla="*/ 4259179 w 8253663"/>
              <a:gd name="connsiteY93" fmla="*/ 854242 h 2225842"/>
              <a:gd name="connsiteX94" fmla="*/ 4283242 w 8253663"/>
              <a:gd name="connsiteY94" fmla="*/ 818148 h 2225842"/>
              <a:gd name="connsiteX95" fmla="*/ 4307305 w 8253663"/>
              <a:gd name="connsiteY95" fmla="*/ 794084 h 2225842"/>
              <a:gd name="connsiteX96" fmla="*/ 4355432 w 8253663"/>
              <a:gd name="connsiteY96" fmla="*/ 721895 h 2225842"/>
              <a:gd name="connsiteX97" fmla="*/ 4391526 w 8253663"/>
              <a:gd name="connsiteY97" fmla="*/ 685800 h 2225842"/>
              <a:gd name="connsiteX98" fmla="*/ 4415589 w 8253663"/>
              <a:gd name="connsiteY98" fmla="*/ 637674 h 2225842"/>
              <a:gd name="connsiteX99" fmla="*/ 4427621 w 8253663"/>
              <a:gd name="connsiteY99" fmla="*/ 601579 h 2225842"/>
              <a:gd name="connsiteX100" fmla="*/ 4463716 w 8253663"/>
              <a:gd name="connsiteY100" fmla="*/ 565484 h 2225842"/>
              <a:gd name="connsiteX101" fmla="*/ 4547937 w 8253663"/>
              <a:gd name="connsiteY101" fmla="*/ 457200 h 2225842"/>
              <a:gd name="connsiteX102" fmla="*/ 4584032 w 8253663"/>
              <a:gd name="connsiteY102" fmla="*/ 433137 h 2225842"/>
              <a:gd name="connsiteX103" fmla="*/ 4608095 w 8253663"/>
              <a:gd name="connsiteY103" fmla="*/ 397042 h 2225842"/>
              <a:gd name="connsiteX104" fmla="*/ 4668253 w 8253663"/>
              <a:gd name="connsiteY104" fmla="*/ 348916 h 2225842"/>
              <a:gd name="connsiteX105" fmla="*/ 4692316 w 8253663"/>
              <a:gd name="connsiteY105" fmla="*/ 312821 h 2225842"/>
              <a:gd name="connsiteX106" fmla="*/ 4788568 w 8253663"/>
              <a:gd name="connsiteY106" fmla="*/ 228600 h 2225842"/>
              <a:gd name="connsiteX107" fmla="*/ 4848726 w 8253663"/>
              <a:gd name="connsiteY107" fmla="*/ 180474 h 2225842"/>
              <a:gd name="connsiteX108" fmla="*/ 4872789 w 8253663"/>
              <a:gd name="connsiteY108" fmla="*/ 144379 h 2225842"/>
              <a:gd name="connsiteX109" fmla="*/ 4908884 w 8253663"/>
              <a:gd name="connsiteY109" fmla="*/ 132348 h 2225842"/>
              <a:gd name="connsiteX110" fmla="*/ 4957010 w 8253663"/>
              <a:gd name="connsiteY110" fmla="*/ 108284 h 2225842"/>
              <a:gd name="connsiteX111" fmla="*/ 4981074 w 8253663"/>
              <a:gd name="connsiteY111" fmla="*/ 84221 h 2225842"/>
              <a:gd name="connsiteX112" fmla="*/ 5077326 w 8253663"/>
              <a:gd name="connsiteY112" fmla="*/ 48127 h 2225842"/>
              <a:gd name="connsiteX113" fmla="*/ 5233737 w 8253663"/>
              <a:gd name="connsiteY113" fmla="*/ 72190 h 2225842"/>
              <a:gd name="connsiteX114" fmla="*/ 5305926 w 8253663"/>
              <a:gd name="connsiteY114" fmla="*/ 96253 h 2225842"/>
              <a:gd name="connsiteX115" fmla="*/ 5378116 w 8253663"/>
              <a:gd name="connsiteY115" fmla="*/ 120316 h 2225842"/>
              <a:gd name="connsiteX116" fmla="*/ 5450305 w 8253663"/>
              <a:gd name="connsiteY116" fmla="*/ 168442 h 2225842"/>
              <a:gd name="connsiteX117" fmla="*/ 5558589 w 8253663"/>
              <a:gd name="connsiteY117" fmla="*/ 228600 h 2225842"/>
              <a:gd name="connsiteX118" fmla="*/ 5582653 w 8253663"/>
              <a:gd name="connsiteY118" fmla="*/ 252663 h 2225842"/>
              <a:gd name="connsiteX119" fmla="*/ 5630779 w 8253663"/>
              <a:gd name="connsiteY119" fmla="*/ 288758 h 2225842"/>
              <a:gd name="connsiteX120" fmla="*/ 5666874 w 8253663"/>
              <a:gd name="connsiteY120" fmla="*/ 336884 h 2225842"/>
              <a:gd name="connsiteX121" fmla="*/ 5715000 w 8253663"/>
              <a:gd name="connsiteY121" fmla="*/ 409074 h 2225842"/>
              <a:gd name="connsiteX122" fmla="*/ 5751095 w 8253663"/>
              <a:gd name="connsiteY122" fmla="*/ 445169 h 2225842"/>
              <a:gd name="connsiteX123" fmla="*/ 5799221 w 8253663"/>
              <a:gd name="connsiteY123" fmla="*/ 517358 h 2225842"/>
              <a:gd name="connsiteX124" fmla="*/ 5835316 w 8253663"/>
              <a:gd name="connsiteY124" fmla="*/ 553453 h 2225842"/>
              <a:gd name="connsiteX125" fmla="*/ 5883442 w 8253663"/>
              <a:gd name="connsiteY125" fmla="*/ 649705 h 2225842"/>
              <a:gd name="connsiteX126" fmla="*/ 5943600 w 8253663"/>
              <a:gd name="connsiteY126" fmla="*/ 709863 h 2225842"/>
              <a:gd name="connsiteX127" fmla="*/ 5967663 w 8253663"/>
              <a:gd name="connsiteY127" fmla="*/ 733927 h 2225842"/>
              <a:gd name="connsiteX128" fmla="*/ 5991726 w 8253663"/>
              <a:gd name="connsiteY128" fmla="*/ 770021 h 2225842"/>
              <a:gd name="connsiteX129" fmla="*/ 6003758 w 8253663"/>
              <a:gd name="connsiteY129" fmla="*/ 806116 h 2225842"/>
              <a:gd name="connsiteX130" fmla="*/ 6039853 w 8253663"/>
              <a:gd name="connsiteY130" fmla="*/ 842211 h 2225842"/>
              <a:gd name="connsiteX131" fmla="*/ 6075947 w 8253663"/>
              <a:gd name="connsiteY131" fmla="*/ 902369 h 2225842"/>
              <a:gd name="connsiteX132" fmla="*/ 6087979 w 8253663"/>
              <a:gd name="connsiteY132" fmla="*/ 938463 h 2225842"/>
              <a:gd name="connsiteX133" fmla="*/ 6112042 w 8253663"/>
              <a:gd name="connsiteY133" fmla="*/ 962527 h 2225842"/>
              <a:gd name="connsiteX134" fmla="*/ 6184232 w 8253663"/>
              <a:gd name="connsiteY134" fmla="*/ 1034716 h 2225842"/>
              <a:gd name="connsiteX135" fmla="*/ 6268453 w 8253663"/>
              <a:gd name="connsiteY135" fmla="*/ 1143000 h 2225842"/>
              <a:gd name="connsiteX136" fmla="*/ 6304547 w 8253663"/>
              <a:gd name="connsiteY136" fmla="*/ 1203158 h 2225842"/>
              <a:gd name="connsiteX137" fmla="*/ 6352674 w 8253663"/>
              <a:gd name="connsiteY137" fmla="*/ 1299411 h 2225842"/>
              <a:gd name="connsiteX138" fmla="*/ 6376737 w 8253663"/>
              <a:gd name="connsiteY138" fmla="*/ 1335505 h 2225842"/>
              <a:gd name="connsiteX139" fmla="*/ 6424863 w 8253663"/>
              <a:gd name="connsiteY139" fmla="*/ 1431758 h 2225842"/>
              <a:gd name="connsiteX140" fmla="*/ 6436895 w 8253663"/>
              <a:gd name="connsiteY140" fmla="*/ 1467853 h 2225842"/>
              <a:gd name="connsiteX141" fmla="*/ 6485021 w 8253663"/>
              <a:gd name="connsiteY141" fmla="*/ 1540042 h 2225842"/>
              <a:gd name="connsiteX142" fmla="*/ 6509084 w 8253663"/>
              <a:gd name="connsiteY142" fmla="*/ 1576137 h 2225842"/>
              <a:gd name="connsiteX143" fmla="*/ 6545179 w 8253663"/>
              <a:gd name="connsiteY143" fmla="*/ 1648327 h 2225842"/>
              <a:gd name="connsiteX144" fmla="*/ 6557210 w 8253663"/>
              <a:gd name="connsiteY144" fmla="*/ 1696453 h 2225842"/>
              <a:gd name="connsiteX145" fmla="*/ 6569242 w 8253663"/>
              <a:gd name="connsiteY145" fmla="*/ 1756611 h 2225842"/>
              <a:gd name="connsiteX146" fmla="*/ 6617368 w 8253663"/>
              <a:gd name="connsiteY146" fmla="*/ 1792705 h 2225842"/>
              <a:gd name="connsiteX147" fmla="*/ 6629400 w 8253663"/>
              <a:gd name="connsiteY147" fmla="*/ 1828800 h 2225842"/>
              <a:gd name="connsiteX148" fmla="*/ 6665495 w 8253663"/>
              <a:gd name="connsiteY148" fmla="*/ 1852863 h 2225842"/>
              <a:gd name="connsiteX149" fmla="*/ 6689558 w 8253663"/>
              <a:gd name="connsiteY149" fmla="*/ 1876927 h 2225842"/>
              <a:gd name="connsiteX150" fmla="*/ 6737684 w 8253663"/>
              <a:gd name="connsiteY150" fmla="*/ 1913021 h 2225842"/>
              <a:gd name="connsiteX151" fmla="*/ 6773779 w 8253663"/>
              <a:gd name="connsiteY151" fmla="*/ 1937084 h 2225842"/>
              <a:gd name="connsiteX152" fmla="*/ 6821905 w 8253663"/>
              <a:gd name="connsiteY152" fmla="*/ 1997242 h 2225842"/>
              <a:gd name="connsiteX153" fmla="*/ 6894095 w 8253663"/>
              <a:gd name="connsiteY153" fmla="*/ 2069432 h 2225842"/>
              <a:gd name="connsiteX154" fmla="*/ 6930189 w 8253663"/>
              <a:gd name="connsiteY154" fmla="*/ 2105527 h 2225842"/>
              <a:gd name="connsiteX155" fmla="*/ 7014410 w 8253663"/>
              <a:gd name="connsiteY155" fmla="*/ 2141621 h 2225842"/>
              <a:gd name="connsiteX156" fmla="*/ 7086600 w 8253663"/>
              <a:gd name="connsiteY156" fmla="*/ 2165684 h 2225842"/>
              <a:gd name="connsiteX157" fmla="*/ 7122695 w 8253663"/>
              <a:gd name="connsiteY157" fmla="*/ 2177716 h 2225842"/>
              <a:gd name="connsiteX158" fmla="*/ 7158789 w 8253663"/>
              <a:gd name="connsiteY158" fmla="*/ 2189748 h 2225842"/>
              <a:gd name="connsiteX159" fmla="*/ 7279105 w 8253663"/>
              <a:gd name="connsiteY159" fmla="*/ 2201779 h 2225842"/>
              <a:gd name="connsiteX160" fmla="*/ 7315200 w 8253663"/>
              <a:gd name="connsiteY160" fmla="*/ 2189748 h 2225842"/>
              <a:gd name="connsiteX161" fmla="*/ 7363326 w 8253663"/>
              <a:gd name="connsiteY161" fmla="*/ 2177716 h 2225842"/>
              <a:gd name="connsiteX162" fmla="*/ 7435516 w 8253663"/>
              <a:gd name="connsiteY162" fmla="*/ 2153653 h 2225842"/>
              <a:gd name="connsiteX163" fmla="*/ 7471610 w 8253663"/>
              <a:gd name="connsiteY163" fmla="*/ 2129590 h 2225842"/>
              <a:gd name="connsiteX164" fmla="*/ 7495674 w 8253663"/>
              <a:gd name="connsiteY164" fmla="*/ 2105527 h 2225842"/>
              <a:gd name="connsiteX165" fmla="*/ 7567863 w 8253663"/>
              <a:gd name="connsiteY165" fmla="*/ 2057400 h 2225842"/>
              <a:gd name="connsiteX166" fmla="*/ 7603958 w 8253663"/>
              <a:gd name="connsiteY166" fmla="*/ 2033337 h 2225842"/>
              <a:gd name="connsiteX167" fmla="*/ 7640053 w 8253663"/>
              <a:gd name="connsiteY167" fmla="*/ 1997242 h 2225842"/>
              <a:gd name="connsiteX168" fmla="*/ 7664116 w 8253663"/>
              <a:gd name="connsiteY168" fmla="*/ 1961148 h 2225842"/>
              <a:gd name="connsiteX169" fmla="*/ 7700210 w 8253663"/>
              <a:gd name="connsiteY169" fmla="*/ 1937084 h 2225842"/>
              <a:gd name="connsiteX170" fmla="*/ 7760368 w 8253663"/>
              <a:gd name="connsiteY170" fmla="*/ 1876927 h 2225842"/>
              <a:gd name="connsiteX171" fmla="*/ 7784432 w 8253663"/>
              <a:gd name="connsiteY171" fmla="*/ 1852863 h 2225842"/>
              <a:gd name="connsiteX172" fmla="*/ 7796463 w 8253663"/>
              <a:gd name="connsiteY172" fmla="*/ 1816769 h 2225842"/>
              <a:gd name="connsiteX173" fmla="*/ 7856621 w 8253663"/>
              <a:gd name="connsiteY173" fmla="*/ 1768642 h 2225842"/>
              <a:gd name="connsiteX174" fmla="*/ 7916779 w 8253663"/>
              <a:gd name="connsiteY174" fmla="*/ 1672390 h 2225842"/>
              <a:gd name="connsiteX175" fmla="*/ 7952874 w 8253663"/>
              <a:gd name="connsiteY175" fmla="*/ 1636295 h 2225842"/>
              <a:gd name="connsiteX176" fmla="*/ 8001000 w 8253663"/>
              <a:gd name="connsiteY176" fmla="*/ 1564105 h 2225842"/>
              <a:gd name="connsiteX177" fmla="*/ 8049126 w 8253663"/>
              <a:gd name="connsiteY177" fmla="*/ 1491916 h 2225842"/>
              <a:gd name="connsiteX178" fmla="*/ 8073189 w 8253663"/>
              <a:gd name="connsiteY178" fmla="*/ 1455821 h 2225842"/>
              <a:gd name="connsiteX179" fmla="*/ 8085221 w 8253663"/>
              <a:gd name="connsiteY179" fmla="*/ 1419727 h 2225842"/>
              <a:gd name="connsiteX180" fmla="*/ 8133347 w 8253663"/>
              <a:gd name="connsiteY180" fmla="*/ 1347537 h 2225842"/>
              <a:gd name="connsiteX181" fmla="*/ 8157410 w 8253663"/>
              <a:gd name="connsiteY181" fmla="*/ 1311442 h 2225842"/>
              <a:gd name="connsiteX182" fmla="*/ 8205537 w 8253663"/>
              <a:gd name="connsiteY182" fmla="*/ 1203158 h 2225842"/>
              <a:gd name="connsiteX183" fmla="*/ 8217568 w 8253663"/>
              <a:gd name="connsiteY183" fmla="*/ 1167063 h 2225842"/>
              <a:gd name="connsiteX184" fmla="*/ 8229600 w 8253663"/>
              <a:gd name="connsiteY184" fmla="*/ 1118937 h 2225842"/>
              <a:gd name="connsiteX185" fmla="*/ 8253663 w 8253663"/>
              <a:gd name="connsiteY185" fmla="*/ 1046748 h 2225842"/>
              <a:gd name="connsiteX186" fmla="*/ 8241632 w 8253663"/>
              <a:gd name="connsiteY186" fmla="*/ 998621 h 2225842"/>
              <a:gd name="connsiteX187" fmla="*/ 8217568 w 8253663"/>
              <a:gd name="connsiteY187" fmla="*/ 974558 h 2225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8253663" h="2225842">
                <a:moveTo>
                  <a:pt x="0" y="1118937"/>
                </a:moveTo>
                <a:cubicBezTo>
                  <a:pt x="12032" y="1094874"/>
                  <a:pt x="21836" y="1069562"/>
                  <a:pt x="36095" y="1046748"/>
                </a:cubicBezTo>
                <a:cubicBezTo>
                  <a:pt x="42107" y="1037129"/>
                  <a:pt x="55085" y="1032830"/>
                  <a:pt x="60158" y="1022684"/>
                </a:cubicBezTo>
                <a:cubicBezTo>
                  <a:pt x="71501" y="999997"/>
                  <a:pt x="70151" y="971600"/>
                  <a:pt x="84221" y="950495"/>
                </a:cubicBezTo>
                <a:cubicBezTo>
                  <a:pt x="92242" y="938463"/>
                  <a:pt x="101817" y="927334"/>
                  <a:pt x="108284" y="914400"/>
                </a:cubicBezTo>
                <a:cubicBezTo>
                  <a:pt x="113956" y="903056"/>
                  <a:pt x="113281" y="888857"/>
                  <a:pt x="120316" y="878305"/>
                </a:cubicBezTo>
                <a:cubicBezTo>
                  <a:pt x="129754" y="864148"/>
                  <a:pt x="144379" y="854242"/>
                  <a:pt x="156410" y="842211"/>
                </a:cubicBezTo>
                <a:cubicBezTo>
                  <a:pt x="183506" y="760925"/>
                  <a:pt x="145928" y="849035"/>
                  <a:pt x="204537" y="782053"/>
                </a:cubicBezTo>
                <a:cubicBezTo>
                  <a:pt x="223581" y="760288"/>
                  <a:pt x="236621" y="733926"/>
                  <a:pt x="252663" y="709863"/>
                </a:cubicBezTo>
                <a:cubicBezTo>
                  <a:pt x="260684" y="697832"/>
                  <a:pt x="272153" y="687487"/>
                  <a:pt x="276726" y="673769"/>
                </a:cubicBezTo>
                <a:cubicBezTo>
                  <a:pt x="280737" y="661737"/>
                  <a:pt x="282599" y="648761"/>
                  <a:pt x="288758" y="637674"/>
                </a:cubicBezTo>
                <a:cubicBezTo>
                  <a:pt x="302803" y="612393"/>
                  <a:pt x="327738" y="592920"/>
                  <a:pt x="336884" y="565484"/>
                </a:cubicBezTo>
                <a:cubicBezTo>
                  <a:pt x="340895" y="553453"/>
                  <a:pt x="340993" y="539293"/>
                  <a:pt x="348916" y="529390"/>
                </a:cubicBezTo>
                <a:cubicBezTo>
                  <a:pt x="357949" y="518099"/>
                  <a:pt x="374128" y="514849"/>
                  <a:pt x="385010" y="505327"/>
                </a:cubicBezTo>
                <a:cubicBezTo>
                  <a:pt x="406352" y="486653"/>
                  <a:pt x="425115" y="465222"/>
                  <a:pt x="445168" y="445169"/>
                </a:cubicBezTo>
                <a:cubicBezTo>
                  <a:pt x="453189" y="437148"/>
                  <a:pt x="459793" y="427398"/>
                  <a:pt x="469232" y="421105"/>
                </a:cubicBezTo>
                <a:lnTo>
                  <a:pt x="505326" y="397042"/>
                </a:lnTo>
                <a:cubicBezTo>
                  <a:pt x="513347" y="385011"/>
                  <a:pt x="522922" y="373881"/>
                  <a:pt x="529389" y="360948"/>
                </a:cubicBezTo>
                <a:cubicBezTo>
                  <a:pt x="535061" y="349604"/>
                  <a:pt x="534386" y="335405"/>
                  <a:pt x="541421" y="324853"/>
                </a:cubicBezTo>
                <a:cubicBezTo>
                  <a:pt x="565918" y="288108"/>
                  <a:pt x="581904" y="290060"/>
                  <a:pt x="613610" y="264695"/>
                </a:cubicBezTo>
                <a:cubicBezTo>
                  <a:pt x="622468" y="257609"/>
                  <a:pt x="628599" y="247438"/>
                  <a:pt x="637674" y="240632"/>
                </a:cubicBezTo>
                <a:cubicBezTo>
                  <a:pt x="660810" y="223280"/>
                  <a:pt x="685800" y="208547"/>
                  <a:pt x="709863" y="192505"/>
                </a:cubicBezTo>
                <a:lnTo>
                  <a:pt x="782053" y="144379"/>
                </a:lnTo>
                <a:lnTo>
                  <a:pt x="818147" y="120316"/>
                </a:lnTo>
                <a:cubicBezTo>
                  <a:pt x="846221" y="78205"/>
                  <a:pt x="854241" y="56148"/>
                  <a:pt x="914400" y="36095"/>
                </a:cubicBezTo>
                <a:lnTo>
                  <a:pt x="986589" y="12032"/>
                </a:lnTo>
                <a:lnTo>
                  <a:pt x="1022684" y="0"/>
                </a:lnTo>
                <a:cubicBezTo>
                  <a:pt x="1054248" y="1973"/>
                  <a:pt x="1227676" y="-3706"/>
                  <a:pt x="1287379" y="36095"/>
                </a:cubicBezTo>
                <a:lnTo>
                  <a:pt x="1323474" y="60158"/>
                </a:lnTo>
                <a:cubicBezTo>
                  <a:pt x="1331495" y="72190"/>
                  <a:pt x="1337312" y="86028"/>
                  <a:pt x="1347537" y="96253"/>
                </a:cubicBezTo>
                <a:cubicBezTo>
                  <a:pt x="1382016" y="130732"/>
                  <a:pt x="1380586" y="112778"/>
                  <a:pt x="1419726" y="132348"/>
                </a:cubicBezTo>
                <a:cubicBezTo>
                  <a:pt x="1513009" y="178990"/>
                  <a:pt x="1401200" y="138205"/>
                  <a:pt x="1491916" y="168442"/>
                </a:cubicBezTo>
                <a:cubicBezTo>
                  <a:pt x="1603006" y="242503"/>
                  <a:pt x="1466355" y="147993"/>
                  <a:pt x="1552074" y="216569"/>
                </a:cubicBezTo>
                <a:cubicBezTo>
                  <a:pt x="1581669" y="240245"/>
                  <a:pt x="1590446" y="235647"/>
                  <a:pt x="1612232" y="264695"/>
                </a:cubicBezTo>
                <a:cubicBezTo>
                  <a:pt x="1629584" y="287831"/>
                  <a:pt x="1639909" y="316434"/>
                  <a:pt x="1660358" y="336884"/>
                </a:cubicBezTo>
                <a:cubicBezTo>
                  <a:pt x="1668379" y="344905"/>
                  <a:pt x="1677335" y="352090"/>
                  <a:pt x="1684421" y="360948"/>
                </a:cubicBezTo>
                <a:cubicBezTo>
                  <a:pt x="1693454" y="372239"/>
                  <a:pt x="1698259" y="386817"/>
                  <a:pt x="1708484" y="397042"/>
                </a:cubicBezTo>
                <a:cubicBezTo>
                  <a:pt x="1718709" y="407267"/>
                  <a:pt x="1733697" y="411583"/>
                  <a:pt x="1744579" y="421105"/>
                </a:cubicBezTo>
                <a:cubicBezTo>
                  <a:pt x="1776247" y="448814"/>
                  <a:pt x="1838916" y="511614"/>
                  <a:pt x="1852863" y="553453"/>
                </a:cubicBezTo>
                <a:cubicBezTo>
                  <a:pt x="1874041" y="616984"/>
                  <a:pt x="1857860" y="578995"/>
                  <a:pt x="1913021" y="661737"/>
                </a:cubicBezTo>
                <a:cubicBezTo>
                  <a:pt x="1921042" y="673769"/>
                  <a:pt x="1932511" y="684114"/>
                  <a:pt x="1937084" y="697832"/>
                </a:cubicBezTo>
                <a:cubicBezTo>
                  <a:pt x="1953689" y="747645"/>
                  <a:pt x="1942081" y="723375"/>
                  <a:pt x="1973179" y="770021"/>
                </a:cubicBezTo>
                <a:cubicBezTo>
                  <a:pt x="2007261" y="872272"/>
                  <a:pt x="1959727" y="747602"/>
                  <a:pt x="2009274" y="830179"/>
                </a:cubicBezTo>
                <a:cubicBezTo>
                  <a:pt x="2017139" y="843287"/>
                  <a:pt x="2030479" y="904395"/>
                  <a:pt x="2033337" y="914400"/>
                </a:cubicBezTo>
                <a:cubicBezTo>
                  <a:pt x="2045791" y="957989"/>
                  <a:pt x="2043064" y="947039"/>
                  <a:pt x="2069432" y="986590"/>
                </a:cubicBezTo>
                <a:cubicBezTo>
                  <a:pt x="2098068" y="1072497"/>
                  <a:pt x="2079425" y="1037674"/>
                  <a:pt x="2117558" y="1094874"/>
                </a:cubicBezTo>
                <a:cubicBezTo>
                  <a:pt x="2145208" y="1177825"/>
                  <a:pt x="2123686" y="1149127"/>
                  <a:pt x="2165684" y="1191127"/>
                </a:cubicBezTo>
                <a:cubicBezTo>
                  <a:pt x="2186862" y="1254656"/>
                  <a:pt x="2170682" y="1216670"/>
                  <a:pt x="2225842" y="1299411"/>
                </a:cubicBezTo>
                <a:cubicBezTo>
                  <a:pt x="2233863" y="1311442"/>
                  <a:pt x="2239681" y="1325280"/>
                  <a:pt x="2249905" y="1335505"/>
                </a:cubicBezTo>
                <a:cubicBezTo>
                  <a:pt x="2257926" y="1343526"/>
                  <a:pt x="2266882" y="1350711"/>
                  <a:pt x="2273968" y="1359569"/>
                </a:cubicBezTo>
                <a:cubicBezTo>
                  <a:pt x="2283001" y="1370860"/>
                  <a:pt x="2288999" y="1384372"/>
                  <a:pt x="2298032" y="1395663"/>
                </a:cubicBezTo>
                <a:cubicBezTo>
                  <a:pt x="2305118" y="1404521"/>
                  <a:pt x="2315289" y="1410652"/>
                  <a:pt x="2322095" y="1419727"/>
                </a:cubicBezTo>
                <a:cubicBezTo>
                  <a:pt x="2339447" y="1442863"/>
                  <a:pt x="2354179" y="1467853"/>
                  <a:pt x="2370221" y="1491916"/>
                </a:cubicBezTo>
                <a:cubicBezTo>
                  <a:pt x="2378242" y="1503948"/>
                  <a:pt x="2384059" y="1517786"/>
                  <a:pt x="2394284" y="1528011"/>
                </a:cubicBezTo>
                <a:cubicBezTo>
                  <a:pt x="2414337" y="1548064"/>
                  <a:pt x="2441760" y="1562804"/>
                  <a:pt x="2454442" y="1588169"/>
                </a:cubicBezTo>
                <a:cubicBezTo>
                  <a:pt x="2470908" y="1621101"/>
                  <a:pt x="2479895" y="1644049"/>
                  <a:pt x="2502568" y="1672390"/>
                </a:cubicBezTo>
                <a:cubicBezTo>
                  <a:pt x="2509654" y="1681248"/>
                  <a:pt x="2519546" y="1687595"/>
                  <a:pt x="2526632" y="1696453"/>
                </a:cubicBezTo>
                <a:cubicBezTo>
                  <a:pt x="2535665" y="1707744"/>
                  <a:pt x="2541088" y="1721740"/>
                  <a:pt x="2550695" y="1732548"/>
                </a:cubicBezTo>
                <a:cubicBezTo>
                  <a:pt x="2610632" y="1799978"/>
                  <a:pt x="2604120" y="1792228"/>
                  <a:pt x="2658979" y="1828800"/>
                </a:cubicBezTo>
                <a:cubicBezTo>
                  <a:pt x="2715126" y="1913022"/>
                  <a:pt x="2683042" y="1884948"/>
                  <a:pt x="2743200" y="1925053"/>
                </a:cubicBezTo>
                <a:cubicBezTo>
                  <a:pt x="2751221" y="1937085"/>
                  <a:pt x="2758006" y="1950039"/>
                  <a:pt x="2767263" y="1961148"/>
                </a:cubicBezTo>
                <a:cubicBezTo>
                  <a:pt x="2778156" y="1974219"/>
                  <a:pt x="2793920" y="1983085"/>
                  <a:pt x="2803358" y="1997242"/>
                </a:cubicBezTo>
                <a:cubicBezTo>
                  <a:pt x="2810393" y="2007794"/>
                  <a:pt x="2807780" y="2023191"/>
                  <a:pt x="2815389" y="2033337"/>
                </a:cubicBezTo>
                <a:cubicBezTo>
                  <a:pt x="2832404" y="2056024"/>
                  <a:pt x="2855494" y="2073442"/>
                  <a:pt x="2875547" y="2093495"/>
                </a:cubicBezTo>
                <a:cubicBezTo>
                  <a:pt x="2887579" y="2105527"/>
                  <a:pt x="2902203" y="2115432"/>
                  <a:pt x="2911642" y="2129590"/>
                </a:cubicBezTo>
                <a:cubicBezTo>
                  <a:pt x="2919663" y="2141621"/>
                  <a:pt x="2925480" y="2155459"/>
                  <a:pt x="2935705" y="2165684"/>
                </a:cubicBezTo>
                <a:cubicBezTo>
                  <a:pt x="2964306" y="2194285"/>
                  <a:pt x="3008245" y="2201897"/>
                  <a:pt x="3043989" y="2213811"/>
                </a:cubicBezTo>
                <a:lnTo>
                  <a:pt x="3080084" y="2225842"/>
                </a:lnTo>
                <a:cubicBezTo>
                  <a:pt x="3201504" y="2210665"/>
                  <a:pt x="3145664" y="2224036"/>
                  <a:pt x="3248526" y="2189748"/>
                </a:cubicBezTo>
                <a:lnTo>
                  <a:pt x="3284621" y="2177716"/>
                </a:lnTo>
                <a:cubicBezTo>
                  <a:pt x="3296653" y="2173705"/>
                  <a:pt x="3310164" y="2172719"/>
                  <a:pt x="3320716" y="2165684"/>
                </a:cubicBezTo>
                <a:cubicBezTo>
                  <a:pt x="3332747" y="2157663"/>
                  <a:pt x="3343596" y="2147494"/>
                  <a:pt x="3356810" y="2141621"/>
                </a:cubicBezTo>
                <a:cubicBezTo>
                  <a:pt x="3379989" y="2131319"/>
                  <a:pt x="3407895" y="2131628"/>
                  <a:pt x="3429000" y="2117558"/>
                </a:cubicBezTo>
                <a:cubicBezTo>
                  <a:pt x="3441032" y="2109537"/>
                  <a:pt x="3454213" y="2103017"/>
                  <a:pt x="3465095" y="2093495"/>
                </a:cubicBezTo>
                <a:cubicBezTo>
                  <a:pt x="3577711" y="1994956"/>
                  <a:pt x="3480123" y="2063424"/>
                  <a:pt x="3561347" y="2009274"/>
                </a:cubicBezTo>
                <a:cubicBezTo>
                  <a:pt x="3569368" y="1985211"/>
                  <a:pt x="3571340" y="1958189"/>
                  <a:pt x="3585410" y="1937084"/>
                </a:cubicBezTo>
                <a:cubicBezTo>
                  <a:pt x="3601452" y="1913021"/>
                  <a:pt x="3613087" y="1885345"/>
                  <a:pt x="3633537" y="1864895"/>
                </a:cubicBezTo>
                <a:cubicBezTo>
                  <a:pt x="3645569" y="1852863"/>
                  <a:pt x="3659186" y="1842231"/>
                  <a:pt x="3669632" y="1828800"/>
                </a:cubicBezTo>
                <a:cubicBezTo>
                  <a:pt x="3669637" y="1828793"/>
                  <a:pt x="3729787" y="1738567"/>
                  <a:pt x="3741821" y="1720516"/>
                </a:cubicBezTo>
                <a:lnTo>
                  <a:pt x="3765884" y="1684421"/>
                </a:lnTo>
                <a:cubicBezTo>
                  <a:pt x="3773905" y="1672390"/>
                  <a:pt x="3785374" y="1662045"/>
                  <a:pt x="3789947" y="1648327"/>
                </a:cubicBezTo>
                <a:cubicBezTo>
                  <a:pt x="3793958" y="1636295"/>
                  <a:pt x="3795820" y="1623319"/>
                  <a:pt x="3801979" y="1612232"/>
                </a:cubicBezTo>
                <a:cubicBezTo>
                  <a:pt x="3816024" y="1586951"/>
                  <a:pt x="3840960" y="1567478"/>
                  <a:pt x="3850105" y="1540042"/>
                </a:cubicBezTo>
                <a:lnTo>
                  <a:pt x="3886200" y="1431758"/>
                </a:lnTo>
                <a:cubicBezTo>
                  <a:pt x="3890211" y="1419726"/>
                  <a:pt x="3891197" y="1406215"/>
                  <a:pt x="3898232" y="1395663"/>
                </a:cubicBezTo>
                <a:cubicBezTo>
                  <a:pt x="3928587" y="1350131"/>
                  <a:pt x="3912071" y="1369794"/>
                  <a:pt x="3946358" y="1335505"/>
                </a:cubicBezTo>
                <a:cubicBezTo>
                  <a:pt x="3969362" y="1266490"/>
                  <a:pt x="3942814" y="1328199"/>
                  <a:pt x="3982453" y="1275348"/>
                </a:cubicBezTo>
                <a:cubicBezTo>
                  <a:pt x="3999805" y="1252212"/>
                  <a:pt x="4030579" y="1203158"/>
                  <a:pt x="4030579" y="1203158"/>
                </a:cubicBezTo>
                <a:cubicBezTo>
                  <a:pt x="4043287" y="1165031"/>
                  <a:pt x="4040016" y="1164291"/>
                  <a:pt x="4066674" y="1130969"/>
                </a:cubicBezTo>
                <a:cubicBezTo>
                  <a:pt x="4073760" y="1122111"/>
                  <a:pt x="4083475" y="1115619"/>
                  <a:pt x="4090737" y="1106905"/>
                </a:cubicBezTo>
                <a:cubicBezTo>
                  <a:pt x="4115615" y="1077052"/>
                  <a:pt x="4130054" y="1053945"/>
                  <a:pt x="4150895" y="1022684"/>
                </a:cubicBezTo>
                <a:cubicBezTo>
                  <a:pt x="4181135" y="931962"/>
                  <a:pt x="4136826" y="1040270"/>
                  <a:pt x="4199021" y="962527"/>
                </a:cubicBezTo>
                <a:cubicBezTo>
                  <a:pt x="4206944" y="952624"/>
                  <a:pt x="4204894" y="937519"/>
                  <a:pt x="4211053" y="926432"/>
                </a:cubicBezTo>
                <a:cubicBezTo>
                  <a:pt x="4225098" y="901151"/>
                  <a:pt x="4243137" y="878305"/>
                  <a:pt x="4259179" y="854242"/>
                </a:cubicBezTo>
                <a:cubicBezTo>
                  <a:pt x="4267200" y="842211"/>
                  <a:pt x="4273018" y="828373"/>
                  <a:pt x="4283242" y="818148"/>
                </a:cubicBezTo>
                <a:cubicBezTo>
                  <a:pt x="4291263" y="810127"/>
                  <a:pt x="4300499" y="803159"/>
                  <a:pt x="4307305" y="794084"/>
                </a:cubicBezTo>
                <a:cubicBezTo>
                  <a:pt x="4324657" y="770948"/>
                  <a:pt x="4334983" y="742345"/>
                  <a:pt x="4355432" y="721895"/>
                </a:cubicBezTo>
                <a:cubicBezTo>
                  <a:pt x="4367463" y="709863"/>
                  <a:pt x="4381636" y="699646"/>
                  <a:pt x="4391526" y="685800"/>
                </a:cubicBezTo>
                <a:cubicBezTo>
                  <a:pt x="4401951" y="671205"/>
                  <a:pt x="4408524" y="654159"/>
                  <a:pt x="4415589" y="637674"/>
                </a:cubicBezTo>
                <a:cubicBezTo>
                  <a:pt x="4420585" y="626017"/>
                  <a:pt x="4420586" y="612131"/>
                  <a:pt x="4427621" y="601579"/>
                </a:cubicBezTo>
                <a:cubicBezTo>
                  <a:pt x="4437059" y="587421"/>
                  <a:pt x="4453270" y="578915"/>
                  <a:pt x="4463716" y="565484"/>
                </a:cubicBezTo>
                <a:cubicBezTo>
                  <a:pt x="4513140" y="501939"/>
                  <a:pt x="4496182" y="500329"/>
                  <a:pt x="4547937" y="457200"/>
                </a:cubicBezTo>
                <a:cubicBezTo>
                  <a:pt x="4559046" y="447943"/>
                  <a:pt x="4572000" y="441158"/>
                  <a:pt x="4584032" y="433137"/>
                </a:cubicBezTo>
                <a:cubicBezTo>
                  <a:pt x="4592053" y="421105"/>
                  <a:pt x="4597870" y="407267"/>
                  <a:pt x="4608095" y="397042"/>
                </a:cubicBezTo>
                <a:cubicBezTo>
                  <a:pt x="4670628" y="334508"/>
                  <a:pt x="4620628" y="408447"/>
                  <a:pt x="4668253" y="348916"/>
                </a:cubicBezTo>
                <a:cubicBezTo>
                  <a:pt x="4677286" y="337625"/>
                  <a:pt x="4682794" y="323703"/>
                  <a:pt x="4692316" y="312821"/>
                </a:cubicBezTo>
                <a:cubicBezTo>
                  <a:pt x="4778890" y="213879"/>
                  <a:pt x="4720622" y="282956"/>
                  <a:pt x="4788568" y="228600"/>
                </a:cubicBezTo>
                <a:cubicBezTo>
                  <a:pt x="4874287" y="160025"/>
                  <a:pt x="4737634" y="254536"/>
                  <a:pt x="4848726" y="180474"/>
                </a:cubicBezTo>
                <a:cubicBezTo>
                  <a:pt x="4856747" y="168442"/>
                  <a:pt x="4861497" y="153412"/>
                  <a:pt x="4872789" y="144379"/>
                </a:cubicBezTo>
                <a:cubicBezTo>
                  <a:pt x="4882692" y="136456"/>
                  <a:pt x="4897227" y="137344"/>
                  <a:pt x="4908884" y="132348"/>
                </a:cubicBezTo>
                <a:cubicBezTo>
                  <a:pt x="4925369" y="125283"/>
                  <a:pt x="4942087" y="118233"/>
                  <a:pt x="4957010" y="108284"/>
                </a:cubicBezTo>
                <a:cubicBezTo>
                  <a:pt x="4966448" y="101992"/>
                  <a:pt x="4971635" y="90513"/>
                  <a:pt x="4981074" y="84221"/>
                </a:cubicBezTo>
                <a:cubicBezTo>
                  <a:pt x="5018825" y="59054"/>
                  <a:pt x="5035001" y="58708"/>
                  <a:pt x="5077326" y="48127"/>
                </a:cubicBezTo>
                <a:cubicBezTo>
                  <a:pt x="5122372" y="53757"/>
                  <a:pt x="5187093" y="59469"/>
                  <a:pt x="5233737" y="72190"/>
                </a:cubicBezTo>
                <a:cubicBezTo>
                  <a:pt x="5258208" y="78864"/>
                  <a:pt x="5281863" y="88232"/>
                  <a:pt x="5305926" y="96253"/>
                </a:cubicBezTo>
                <a:cubicBezTo>
                  <a:pt x="5305931" y="96255"/>
                  <a:pt x="5378112" y="120313"/>
                  <a:pt x="5378116" y="120316"/>
                </a:cubicBezTo>
                <a:cubicBezTo>
                  <a:pt x="5402179" y="136358"/>
                  <a:pt x="5422869" y="159296"/>
                  <a:pt x="5450305" y="168442"/>
                </a:cubicBezTo>
                <a:cubicBezTo>
                  <a:pt x="5495694" y="183572"/>
                  <a:pt x="5517216" y="187229"/>
                  <a:pt x="5558589" y="228600"/>
                </a:cubicBezTo>
                <a:cubicBezTo>
                  <a:pt x="5566610" y="236621"/>
                  <a:pt x="5573939" y="245401"/>
                  <a:pt x="5582653" y="252663"/>
                </a:cubicBezTo>
                <a:cubicBezTo>
                  <a:pt x="5598058" y="265500"/>
                  <a:pt x="5616600" y="274579"/>
                  <a:pt x="5630779" y="288758"/>
                </a:cubicBezTo>
                <a:cubicBezTo>
                  <a:pt x="5644958" y="302937"/>
                  <a:pt x="5655375" y="320456"/>
                  <a:pt x="5666874" y="336884"/>
                </a:cubicBezTo>
                <a:cubicBezTo>
                  <a:pt x="5683459" y="360577"/>
                  <a:pt x="5694550" y="388624"/>
                  <a:pt x="5715000" y="409074"/>
                </a:cubicBezTo>
                <a:cubicBezTo>
                  <a:pt x="5727032" y="421106"/>
                  <a:pt x="5740649" y="431738"/>
                  <a:pt x="5751095" y="445169"/>
                </a:cubicBezTo>
                <a:cubicBezTo>
                  <a:pt x="5768850" y="467997"/>
                  <a:pt x="5778771" y="496908"/>
                  <a:pt x="5799221" y="517358"/>
                </a:cubicBezTo>
                <a:cubicBezTo>
                  <a:pt x="5811253" y="529390"/>
                  <a:pt x="5826181" y="539098"/>
                  <a:pt x="5835316" y="553453"/>
                </a:cubicBezTo>
                <a:cubicBezTo>
                  <a:pt x="5854574" y="583716"/>
                  <a:pt x="5858077" y="624340"/>
                  <a:pt x="5883442" y="649705"/>
                </a:cubicBezTo>
                <a:lnTo>
                  <a:pt x="5943600" y="709863"/>
                </a:lnTo>
                <a:cubicBezTo>
                  <a:pt x="5951621" y="717884"/>
                  <a:pt x="5961371" y="724489"/>
                  <a:pt x="5967663" y="733927"/>
                </a:cubicBezTo>
                <a:cubicBezTo>
                  <a:pt x="5975684" y="745958"/>
                  <a:pt x="5985259" y="757088"/>
                  <a:pt x="5991726" y="770021"/>
                </a:cubicBezTo>
                <a:cubicBezTo>
                  <a:pt x="5997398" y="781365"/>
                  <a:pt x="5996723" y="795564"/>
                  <a:pt x="6003758" y="806116"/>
                </a:cubicBezTo>
                <a:cubicBezTo>
                  <a:pt x="6013196" y="820274"/>
                  <a:pt x="6027821" y="830179"/>
                  <a:pt x="6039853" y="842211"/>
                </a:cubicBezTo>
                <a:cubicBezTo>
                  <a:pt x="6073932" y="944452"/>
                  <a:pt x="6026404" y="819797"/>
                  <a:pt x="6075947" y="902369"/>
                </a:cubicBezTo>
                <a:cubicBezTo>
                  <a:pt x="6082472" y="913244"/>
                  <a:pt x="6081454" y="927588"/>
                  <a:pt x="6087979" y="938463"/>
                </a:cubicBezTo>
                <a:cubicBezTo>
                  <a:pt x="6093815" y="948190"/>
                  <a:pt x="6104780" y="953813"/>
                  <a:pt x="6112042" y="962527"/>
                </a:cubicBezTo>
                <a:cubicBezTo>
                  <a:pt x="6206363" y="1075713"/>
                  <a:pt x="6095721" y="960956"/>
                  <a:pt x="6184232" y="1034716"/>
                </a:cubicBezTo>
                <a:cubicBezTo>
                  <a:pt x="6222690" y="1066764"/>
                  <a:pt x="6241628" y="1098290"/>
                  <a:pt x="6268453" y="1143000"/>
                </a:cubicBezTo>
                <a:cubicBezTo>
                  <a:pt x="6280484" y="1163053"/>
                  <a:pt x="6293460" y="1182568"/>
                  <a:pt x="6304547" y="1203158"/>
                </a:cubicBezTo>
                <a:cubicBezTo>
                  <a:pt x="6321554" y="1234742"/>
                  <a:pt x="6332776" y="1269564"/>
                  <a:pt x="6352674" y="1299411"/>
                </a:cubicBezTo>
                <a:cubicBezTo>
                  <a:pt x="6360695" y="1311442"/>
                  <a:pt x="6369813" y="1322811"/>
                  <a:pt x="6376737" y="1335505"/>
                </a:cubicBezTo>
                <a:cubicBezTo>
                  <a:pt x="6393914" y="1366996"/>
                  <a:pt x="6413519" y="1397728"/>
                  <a:pt x="6424863" y="1431758"/>
                </a:cubicBezTo>
                <a:cubicBezTo>
                  <a:pt x="6428874" y="1443790"/>
                  <a:pt x="6430736" y="1456766"/>
                  <a:pt x="6436895" y="1467853"/>
                </a:cubicBezTo>
                <a:cubicBezTo>
                  <a:pt x="6450940" y="1493134"/>
                  <a:pt x="6468979" y="1515979"/>
                  <a:pt x="6485021" y="1540042"/>
                </a:cubicBezTo>
                <a:cubicBezTo>
                  <a:pt x="6493042" y="1552074"/>
                  <a:pt x="6504511" y="1562419"/>
                  <a:pt x="6509084" y="1576137"/>
                </a:cubicBezTo>
                <a:cubicBezTo>
                  <a:pt x="6525689" y="1625950"/>
                  <a:pt x="6514081" y="1601679"/>
                  <a:pt x="6545179" y="1648327"/>
                </a:cubicBezTo>
                <a:cubicBezTo>
                  <a:pt x="6549189" y="1664369"/>
                  <a:pt x="6553623" y="1680311"/>
                  <a:pt x="6557210" y="1696453"/>
                </a:cubicBezTo>
                <a:cubicBezTo>
                  <a:pt x="6561646" y="1716416"/>
                  <a:pt x="6558404" y="1739270"/>
                  <a:pt x="6569242" y="1756611"/>
                </a:cubicBezTo>
                <a:cubicBezTo>
                  <a:pt x="6579870" y="1773615"/>
                  <a:pt x="6601326" y="1780674"/>
                  <a:pt x="6617368" y="1792705"/>
                </a:cubicBezTo>
                <a:cubicBezTo>
                  <a:pt x="6621379" y="1804737"/>
                  <a:pt x="6621477" y="1818897"/>
                  <a:pt x="6629400" y="1828800"/>
                </a:cubicBezTo>
                <a:cubicBezTo>
                  <a:pt x="6638433" y="1840091"/>
                  <a:pt x="6654204" y="1843830"/>
                  <a:pt x="6665495" y="1852863"/>
                </a:cubicBezTo>
                <a:cubicBezTo>
                  <a:pt x="6674353" y="1859949"/>
                  <a:pt x="6680844" y="1869665"/>
                  <a:pt x="6689558" y="1876927"/>
                </a:cubicBezTo>
                <a:cubicBezTo>
                  <a:pt x="6704963" y="1889764"/>
                  <a:pt x="6721367" y="1901366"/>
                  <a:pt x="6737684" y="1913021"/>
                </a:cubicBezTo>
                <a:cubicBezTo>
                  <a:pt x="6749451" y="1921426"/>
                  <a:pt x="6762488" y="1928051"/>
                  <a:pt x="6773779" y="1937084"/>
                </a:cubicBezTo>
                <a:cubicBezTo>
                  <a:pt x="6814439" y="1969613"/>
                  <a:pt x="6783426" y="1953953"/>
                  <a:pt x="6821905" y="1997242"/>
                </a:cubicBezTo>
                <a:cubicBezTo>
                  <a:pt x="6844514" y="2022677"/>
                  <a:pt x="6870032" y="2045369"/>
                  <a:pt x="6894095" y="2069432"/>
                </a:cubicBezTo>
                <a:cubicBezTo>
                  <a:pt x="6906126" y="2081464"/>
                  <a:pt x="6914047" y="2100147"/>
                  <a:pt x="6930189" y="2105527"/>
                </a:cubicBezTo>
                <a:cubicBezTo>
                  <a:pt x="7046364" y="2144250"/>
                  <a:pt x="6865754" y="2082159"/>
                  <a:pt x="7014410" y="2141621"/>
                </a:cubicBezTo>
                <a:cubicBezTo>
                  <a:pt x="7037961" y="2151041"/>
                  <a:pt x="7062537" y="2157663"/>
                  <a:pt x="7086600" y="2165684"/>
                </a:cubicBezTo>
                <a:lnTo>
                  <a:pt x="7122695" y="2177716"/>
                </a:lnTo>
                <a:cubicBezTo>
                  <a:pt x="7134726" y="2181727"/>
                  <a:pt x="7146170" y="2188486"/>
                  <a:pt x="7158789" y="2189748"/>
                </a:cubicBezTo>
                <a:lnTo>
                  <a:pt x="7279105" y="2201779"/>
                </a:lnTo>
                <a:cubicBezTo>
                  <a:pt x="7291137" y="2197769"/>
                  <a:pt x="7303006" y="2193232"/>
                  <a:pt x="7315200" y="2189748"/>
                </a:cubicBezTo>
                <a:cubicBezTo>
                  <a:pt x="7331100" y="2185205"/>
                  <a:pt x="7347488" y="2182468"/>
                  <a:pt x="7363326" y="2177716"/>
                </a:cubicBezTo>
                <a:cubicBezTo>
                  <a:pt x="7387621" y="2170427"/>
                  <a:pt x="7435516" y="2153653"/>
                  <a:pt x="7435516" y="2153653"/>
                </a:cubicBezTo>
                <a:cubicBezTo>
                  <a:pt x="7447547" y="2145632"/>
                  <a:pt x="7460319" y="2138623"/>
                  <a:pt x="7471610" y="2129590"/>
                </a:cubicBezTo>
                <a:cubicBezTo>
                  <a:pt x="7480468" y="2122504"/>
                  <a:pt x="7486599" y="2112333"/>
                  <a:pt x="7495674" y="2105527"/>
                </a:cubicBezTo>
                <a:cubicBezTo>
                  <a:pt x="7518810" y="2088175"/>
                  <a:pt x="7543800" y="2073442"/>
                  <a:pt x="7567863" y="2057400"/>
                </a:cubicBezTo>
                <a:cubicBezTo>
                  <a:pt x="7579895" y="2049379"/>
                  <a:pt x="7593733" y="2043562"/>
                  <a:pt x="7603958" y="2033337"/>
                </a:cubicBezTo>
                <a:cubicBezTo>
                  <a:pt x="7615990" y="2021305"/>
                  <a:pt x="7629160" y="2010314"/>
                  <a:pt x="7640053" y="1997242"/>
                </a:cubicBezTo>
                <a:cubicBezTo>
                  <a:pt x="7649310" y="1986134"/>
                  <a:pt x="7653891" y="1971373"/>
                  <a:pt x="7664116" y="1961148"/>
                </a:cubicBezTo>
                <a:cubicBezTo>
                  <a:pt x="7674341" y="1950923"/>
                  <a:pt x="7689328" y="1946606"/>
                  <a:pt x="7700210" y="1937084"/>
                </a:cubicBezTo>
                <a:cubicBezTo>
                  <a:pt x="7721552" y="1918410"/>
                  <a:pt x="7740315" y="1896979"/>
                  <a:pt x="7760368" y="1876927"/>
                </a:cubicBezTo>
                <a:lnTo>
                  <a:pt x="7784432" y="1852863"/>
                </a:lnTo>
                <a:cubicBezTo>
                  <a:pt x="7788442" y="1840832"/>
                  <a:pt x="7789938" y="1827644"/>
                  <a:pt x="7796463" y="1816769"/>
                </a:cubicBezTo>
                <a:cubicBezTo>
                  <a:pt x="7814324" y="1787000"/>
                  <a:pt x="7832027" y="1793236"/>
                  <a:pt x="7856621" y="1768642"/>
                </a:cubicBezTo>
                <a:cubicBezTo>
                  <a:pt x="7919825" y="1705438"/>
                  <a:pt x="7869126" y="1739104"/>
                  <a:pt x="7916779" y="1672390"/>
                </a:cubicBezTo>
                <a:cubicBezTo>
                  <a:pt x="7926669" y="1658544"/>
                  <a:pt x="7942428" y="1649726"/>
                  <a:pt x="7952874" y="1636295"/>
                </a:cubicBezTo>
                <a:cubicBezTo>
                  <a:pt x="7970629" y="1613467"/>
                  <a:pt x="7984958" y="1588168"/>
                  <a:pt x="8001000" y="1564105"/>
                </a:cubicBezTo>
                <a:lnTo>
                  <a:pt x="8049126" y="1491916"/>
                </a:lnTo>
                <a:cubicBezTo>
                  <a:pt x="8057147" y="1479884"/>
                  <a:pt x="8068616" y="1469539"/>
                  <a:pt x="8073189" y="1455821"/>
                </a:cubicBezTo>
                <a:cubicBezTo>
                  <a:pt x="8077200" y="1443790"/>
                  <a:pt x="8079062" y="1430813"/>
                  <a:pt x="8085221" y="1419727"/>
                </a:cubicBezTo>
                <a:cubicBezTo>
                  <a:pt x="8099266" y="1394446"/>
                  <a:pt x="8117305" y="1371600"/>
                  <a:pt x="8133347" y="1347537"/>
                </a:cubicBezTo>
                <a:cubicBezTo>
                  <a:pt x="8141368" y="1335505"/>
                  <a:pt x="8152837" y="1325160"/>
                  <a:pt x="8157410" y="1311442"/>
                </a:cubicBezTo>
                <a:cubicBezTo>
                  <a:pt x="8186047" y="1225535"/>
                  <a:pt x="8167404" y="1260358"/>
                  <a:pt x="8205537" y="1203158"/>
                </a:cubicBezTo>
                <a:cubicBezTo>
                  <a:pt x="8209547" y="1191126"/>
                  <a:pt x="8214084" y="1179257"/>
                  <a:pt x="8217568" y="1167063"/>
                </a:cubicBezTo>
                <a:cubicBezTo>
                  <a:pt x="8222111" y="1151163"/>
                  <a:pt x="8224848" y="1134775"/>
                  <a:pt x="8229600" y="1118937"/>
                </a:cubicBezTo>
                <a:cubicBezTo>
                  <a:pt x="8236889" y="1094642"/>
                  <a:pt x="8253663" y="1046748"/>
                  <a:pt x="8253663" y="1046748"/>
                </a:cubicBezTo>
                <a:cubicBezTo>
                  <a:pt x="8249653" y="1030706"/>
                  <a:pt x="8249027" y="1013411"/>
                  <a:pt x="8241632" y="998621"/>
                </a:cubicBezTo>
                <a:cubicBezTo>
                  <a:pt x="8236559" y="988475"/>
                  <a:pt x="8217568" y="974558"/>
                  <a:pt x="8217568" y="974558"/>
                </a:cubicBezTo>
              </a:path>
            </a:pathLst>
          </a:cu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6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Trigonometry: Sine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1847244"/>
          </a:xfrm>
        </p:spPr>
        <p:txBody>
          <a:bodyPr/>
          <a:lstStyle/>
          <a:p>
            <a:r>
              <a:rPr lang="en-US" dirty="0" smtClean="0"/>
              <a:t>Computers can patiently plot many more points than we can</a:t>
            </a:r>
          </a:p>
          <a:p>
            <a:r>
              <a:rPr lang="en-US" dirty="0" smtClean="0"/>
              <a:t>Many calculators can plot functions, and there are many applications on the internet that can do the same.  Here is </a:t>
            </a:r>
            <a:r>
              <a:rPr lang="en-US" dirty="0"/>
              <a:t>one: </a:t>
            </a: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go.hrw.com/math/midma/gradecontent/manipulatives/GraphCalc/graphCalc.html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754" y="3658480"/>
            <a:ext cx="5846878" cy="2853581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444971" y="3578770"/>
            <a:ext cx="4424783" cy="27760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25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Let’s use this application to plot the sine function.  We’ll talk about the details of how to do this in a later tutorial, but here is the result:</a:t>
            </a:r>
          </a:p>
          <a:p>
            <a:r>
              <a:rPr lang="en-US" dirty="0" smtClean="0"/>
              <a:t>Observations</a:t>
            </a:r>
          </a:p>
          <a:p>
            <a:pPr lvl="1"/>
            <a:r>
              <a:rPr lang="en-US" dirty="0" smtClean="0"/>
              <a:t>The sine crosses through the origin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Trigonometry: Cosine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7678" y="2376824"/>
            <a:ext cx="5855345" cy="2849347"/>
          </a:xfr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1484311" y="1683835"/>
            <a:ext cx="10018712" cy="6929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Graph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y=cos(x)</a:t>
            </a:r>
            <a:r>
              <a:rPr lang="en-US" dirty="0" smtClean="0"/>
              <a:t>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-360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≤ x ≤ 360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484311" y="2376824"/>
            <a:ext cx="4163367" cy="41073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Observations:</a:t>
            </a:r>
          </a:p>
          <a:p>
            <a:pPr lvl="1"/>
            <a:r>
              <a:rPr lang="en-US" dirty="0" smtClean="0"/>
              <a:t>This graph looks very similar to the sine function</a:t>
            </a:r>
          </a:p>
          <a:p>
            <a:pPr lvl="1"/>
            <a:r>
              <a:rPr lang="en-US" dirty="0" smtClean="0"/>
              <a:t>It is different because it does not pass through the origin</a:t>
            </a:r>
          </a:p>
          <a:p>
            <a:pPr lvl="1"/>
            <a:r>
              <a:rPr lang="en-US" dirty="0" smtClean="0"/>
              <a:t>This is also a wave function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367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8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Trigonometry: Tangent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561" y="2376824"/>
            <a:ext cx="5859579" cy="2849347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484311" y="1683835"/>
            <a:ext cx="10018712" cy="6929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Graph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y=tan(x)</a:t>
            </a:r>
            <a:r>
              <a:rPr lang="en-US" dirty="0" smtClean="0"/>
              <a:t>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-90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&lt; x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90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84311" y="2376824"/>
            <a:ext cx="4163367" cy="41073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Observations:</a:t>
            </a:r>
          </a:p>
          <a:p>
            <a:pPr lvl="1"/>
            <a:r>
              <a:rPr lang="en-US" dirty="0" smtClean="0"/>
              <a:t>We can’t compute the tangent function at x=-90</a:t>
            </a:r>
            <a:r>
              <a:rPr lang="en-US" baseline="30000" dirty="0"/>
              <a:t>0</a:t>
            </a:r>
            <a:r>
              <a:rPr lang="en-US" dirty="0" smtClean="0"/>
              <a:t> or at x=90</a:t>
            </a:r>
            <a:r>
              <a:rPr lang="en-US" baseline="30000" dirty="0" smtClean="0"/>
              <a:t>0</a:t>
            </a:r>
          </a:p>
          <a:p>
            <a:pPr lvl="1"/>
            <a:r>
              <a:rPr lang="en-US" dirty="0" smtClean="0"/>
              <a:t>It looks like the function becomes infinite at these two values</a:t>
            </a:r>
          </a:p>
          <a:p>
            <a:pPr lvl="1"/>
            <a:r>
              <a:rPr lang="en-US" dirty="0" smtClean="0"/>
              <a:t>Tangent is negative for negative angles and positive for positive angles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9891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Logarithms: Common Log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3444" y="2376824"/>
            <a:ext cx="5863813" cy="2845114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484311" y="1683835"/>
            <a:ext cx="10018712" cy="6929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Graph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y=log(x)</a:t>
            </a:r>
            <a:r>
              <a:rPr lang="en-US" dirty="0" smtClean="0"/>
              <a:t>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 &lt; x ≤ 2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84311" y="2376824"/>
            <a:ext cx="4163367" cy="41073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Observations:</a:t>
            </a:r>
          </a:p>
          <a:p>
            <a:pPr lvl="1"/>
            <a:r>
              <a:rPr lang="en-US" dirty="0" smtClean="0"/>
              <a:t>We can’t compute the logarithm for x=0</a:t>
            </a:r>
          </a:p>
          <a:p>
            <a:pPr lvl="1"/>
            <a:r>
              <a:rPr lang="en-US" dirty="0" smtClean="0"/>
              <a:t>The function goes to negative infinity at x=0</a:t>
            </a:r>
          </a:p>
          <a:p>
            <a:pPr lvl="1"/>
            <a:r>
              <a:rPr lang="en-US" dirty="0" smtClean="0"/>
              <a:t>The function crosses the x-axis at x=1 and gradually keeps rising</a:t>
            </a:r>
          </a:p>
          <a:p>
            <a:pPr lvl="1"/>
            <a:r>
              <a:rPr lang="en-US" dirty="0" smtClean="0"/>
              <a:t>There is no graph for negative x-values (log is not defined here)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308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Logarithms: Common Anti-log</a:t>
            </a:r>
            <a:endParaRPr lang="en-US" baseline="30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7678" y="2376824"/>
            <a:ext cx="5868047" cy="2853581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484311" y="1683835"/>
            <a:ext cx="10018712" cy="69298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Graph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y=log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/>
              <a:t>(or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y=10</a:t>
            </a:r>
            <a:r>
              <a:rPr lang="en-US" baseline="30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) </a:t>
            </a:r>
            <a:r>
              <a:rPr lang="en-US" dirty="0" smtClean="0"/>
              <a:t>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 ≤ x ≤ 2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84311" y="2376824"/>
            <a:ext cx="4163367" cy="41073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Observations:</a:t>
            </a:r>
          </a:p>
          <a:p>
            <a:pPr lvl="1"/>
            <a:r>
              <a:rPr lang="en-US" dirty="0" smtClean="0"/>
              <a:t>The function is always a positive number</a:t>
            </a:r>
          </a:p>
          <a:p>
            <a:pPr lvl="1"/>
            <a:r>
              <a:rPr lang="en-US" dirty="0" smtClean="0"/>
              <a:t>It is very small for large negative numbers</a:t>
            </a:r>
          </a:p>
          <a:p>
            <a:pPr lvl="1"/>
            <a:r>
              <a:rPr lang="en-US" dirty="0" smtClean="0"/>
              <a:t>It is very large for large positive numbers</a:t>
            </a:r>
          </a:p>
          <a:p>
            <a:pPr lvl="1"/>
            <a:r>
              <a:rPr lang="en-US" dirty="0" smtClean="0"/>
              <a:t>It crosses the y-axis at y=1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136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97</TotalTime>
  <Words>830</Words>
  <Application>Microsoft Office PowerPoint</Application>
  <PresentationFormat>Widescreen</PresentationFormat>
  <Paragraphs>130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Courier New</vt:lpstr>
      <vt:lpstr>Parallax</vt:lpstr>
      <vt:lpstr>Graphing Logarithm and Trigonometry Functions</vt:lpstr>
      <vt:lpstr>A Trigonometry Graphing Example</vt:lpstr>
      <vt:lpstr>A Trigonometry Graphing Example (continued)</vt:lpstr>
      <vt:lpstr>A Trigonometry Graphing Example (continued)</vt:lpstr>
      <vt:lpstr>Trigonometry: Sine</vt:lpstr>
      <vt:lpstr>Trigonometry: Cosine</vt:lpstr>
      <vt:lpstr>Trigonometry: Tangent</vt:lpstr>
      <vt:lpstr>Logarithms: Common Log</vt:lpstr>
      <vt:lpstr>Logarithms: Common Anti-log</vt:lpstr>
      <vt:lpstr>Logarithms: Natural Log</vt:lpstr>
      <vt:lpstr>Logarithms: Natural Anti-log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26</cp:revision>
  <dcterms:created xsi:type="dcterms:W3CDTF">2016-07-25T20:55:54Z</dcterms:created>
  <dcterms:modified xsi:type="dcterms:W3CDTF">2016-11-07T22:47:30Z</dcterms:modified>
</cp:coreProperties>
</file>