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handoutMasterIdLst>
    <p:handoutMasterId r:id="rId15"/>
  </p:handoutMasterIdLst>
  <p:sldIdLst>
    <p:sldId id="256" r:id="rId2"/>
    <p:sldId id="267" r:id="rId3"/>
    <p:sldId id="260" r:id="rId4"/>
    <p:sldId id="264" r:id="rId5"/>
    <p:sldId id="261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3/10/2018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5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58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6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750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107366"/>
          </a:xfrm>
        </p:spPr>
        <p:txBody>
          <a:bodyPr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2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6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6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Functions and Inverses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ID1050– Quantitative &amp; Qualitative Reasoning</a:t>
            </a:r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018713" cy="4645119"/>
          </a:xfrm>
        </p:spPr>
        <p:txBody>
          <a:bodyPr>
            <a:noAutofit/>
          </a:bodyPr>
          <a:lstStyle/>
          <a:p>
            <a:r>
              <a:rPr lang="en-US" sz="2800" dirty="0"/>
              <a:t>Example:  </a:t>
            </a:r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=25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dirty="0"/>
              <a:t> has had the </a:t>
            </a:r>
            <a:r>
              <a:rPr lang="en-US" sz="2400" i="1" dirty="0"/>
              <a:t>square </a:t>
            </a:r>
            <a:r>
              <a:rPr lang="en-US" sz="2400" dirty="0"/>
              <a:t>function applied to it, so invert by applying the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square-root </a:t>
            </a:r>
            <a:r>
              <a:rPr lang="en-US" sz="2400" dirty="0"/>
              <a:t>function to both sides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√(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√(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25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lvl="1"/>
            <a:r>
              <a:rPr lang="en-US" sz="2400" dirty="0"/>
              <a:t>So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=5</a:t>
            </a:r>
          </a:p>
          <a:p>
            <a:r>
              <a:rPr lang="en-US" sz="2800" dirty="0"/>
              <a:t>Example:   </a:t>
            </a:r>
            <a:r>
              <a:rPr lang="en-US" sz="28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√</a:t>
            </a:r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=2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dirty="0"/>
              <a:t> has had the </a:t>
            </a:r>
            <a:r>
              <a:rPr lang="en-US" sz="2400" i="1" dirty="0"/>
              <a:t>cube-root </a:t>
            </a:r>
            <a:r>
              <a:rPr lang="en-US" sz="2400" dirty="0"/>
              <a:t>function applied to it, so invert by applying the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cube</a:t>
            </a:r>
            <a:r>
              <a:rPr lang="en-US" sz="2400" i="1" dirty="0"/>
              <a:t> </a:t>
            </a:r>
            <a:r>
              <a:rPr lang="en-US" sz="2400" dirty="0"/>
              <a:t>function to both sides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√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400" b="1" baseline="30000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400" b="1" baseline="30000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lvl="1"/>
            <a:r>
              <a:rPr lang="en-US" sz="2400" dirty="0"/>
              <a:t>So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=8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5724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Operations and Inversions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8303796" cy="410736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When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evaluating an expression</a:t>
            </a:r>
            <a:r>
              <a:rPr lang="en-US" dirty="0"/>
              <a:t>, we adhere to a specified order when we apply operations like addition, squaring, etc.  This is called the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order of operations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order is listed to the right.  Expressions in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parentheses</a:t>
            </a:r>
            <a:r>
              <a:rPr lang="en-US" dirty="0"/>
              <a:t> should be evaluated first.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Exponent</a:t>
            </a:r>
            <a:r>
              <a:rPr lang="en-US" dirty="0"/>
              <a:t> operations should be evaluated next, followed by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multiplication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One mnemonic for </a:t>
            </a:r>
            <a:r>
              <a:rPr lang="en-US" dirty="0" err="1"/>
              <a:t>PEMDAS</a:t>
            </a:r>
            <a:r>
              <a:rPr lang="en-US" dirty="0"/>
              <a:t> is “please excuse my dear Aunt Sally”.</a:t>
            </a:r>
          </a:p>
          <a:p>
            <a:r>
              <a:rPr lang="en-US" dirty="0"/>
              <a:t>When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inverting an equation</a:t>
            </a:r>
            <a:r>
              <a:rPr lang="en-US" dirty="0"/>
              <a:t>, we must go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backwards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through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PEMDAS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invert the operations on the unknown x in reverse order of how the operations would have been applied if we had known x from the start.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ym typeface="Wingdings" panose="05000000000000000000" pitchFamily="2" charset="2"/>
              </a:rPr>
              <a:t>(evaluating)</a:t>
            </a:r>
            <a:r>
              <a:rPr lang="en-US" dirty="0">
                <a:sym typeface="Wingdings" panose="05000000000000000000" pitchFamily="2" charset="2"/>
              </a:rPr>
              <a:t></a:t>
            </a:r>
            <a:endParaRPr lang="en-US" dirty="0"/>
          </a:p>
          <a:p>
            <a:r>
              <a:rPr lang="en-US" b="1" u="sng" dirty="0"/>
              <a:t>   </a:t>
            </a:r>
            <a:r>
              <a:rPr lang="en-US" b="1" u="sng" dirty="0" err="1"/>
              <a:t>PEMDAS</a:t>
            </a:r>
            <a:endParaRPr lang="en-US" b="1" u="sng" dirty="0"/>
          </a:p>
          <a:p>
            <a:r>
              <a:rPr lang="en-US" dirty="0">
                <a:sym typeface="Wingdings" panose="05000000000000000000" pitchFamily="2" charset="2"/>
              </a:rPr>
              <a:t></a:t>
            </a:r>
            <a:r>
              <a:rPr lang="en-US" sz="1400" dirty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/>
              <a:t>   </a:t>
            </a:r>
          </a:p>
          <a:p>
            <a:r>
              <a:rPr lang="en-US" b="1" dirty="0"/>
              <a:t>   P</a:t>
            </a:r>
            <a:r>
              <a:rPr lang="en-US" dirty="0"/>
              <a:t>arentheses</a:t>
            </a:r>
          </a:p>
          <a:p>
            <a:r>
              <a:rPr lang="en-US" dirty="0"/>
              <a:t>   </a:t>
            </a:r>
            <a:r>
              <a:rPr lang="en-US" b="1" dirty="0"/>
              <a:t>E</a:t>
            </a:r>
            <a:r>
              <a:rPr lang="en-US" dirty="0"/>
              <a:t>xponents</a:t>
            </a:r>
          </a:p>
          <a:p>
            <a:r>
              <a:rPr lang="en-US" dirty="0"/>
              <a:t>   </a:t>
            </a:r>
            <a:r>
              <a:rPr lang="en-US" b="1" dirty="0"/>
              <a:t>M</a:t>
            </a:r>
            <a:r>
              <a:rPr lang="en-US" dirty="0"/>
              <a:t>ultiplication</a:t>
            </a:r>
          </a:p>
          <a:p>
            <a:r>
              <a:rPr lang="en-US" dirty="0"/>
              <a:t>   </a:t>
            </a:r>
            <a:r>
              <a:rPr lang="en-US" b="1" dirty="0"/>
              <a:t>D</a:t>
            </a:r>
            <a:r>
              <a:rPr lang="en-US" dirty="0"/>
              <a:t>ivision</a:t>
            </a:r>
          </a:p>
          <a:p>
            <a:r>
              <a:rPr lang="en-US" dirty="0"/>
              <a:t>   </a:t>
            </a:r>
            <a:r>
              <a:rPr lang="en-US" b="1" dirty="0"/>
              <a:t>A</a:t>
            </a:r>
            <a:r>
              <a:rPr lang="en-US" dirty="0"/>
              <a:t>ddition</a:t>
            </a:r>
          </a:p>
          <a:p>
            <a:r>
              <a:rPr lang="en-US" dirty="0"/>
              <a:t>   </a:t>
            </a:r>
            <a:r>
              <a:rPr lang="en-US" b="1" dirty="0"/>
              <a:t>S</a:t>
            </a:r>
            <a:r>
              <a:rPr lang="en-US" dirty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61632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8194528" cy="490674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have seen examples of inverting single operations like addition or division.  We don’t need </a:t>
            </a:r>
            <a:r>
              <a:rPr lang="en-US" dirty="0" err="1"/>
              <a:t>PEMDAS</a:t>
            </a:r>
            <a:r>
              <a:rPr lang="en-US" dirty="0"/>
              <a:t> for this.</a:t>
            </a:r>
          </a:p>
          <a:p>
            <a:r>
              <a:rPr lang="en-US" dirty="0"/>
              <a:t>When we have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two or more operations</a:t>
            </a:r>
            <a:r>
              <a:rPr lang="en-US" dirty="0"/>
              <a:t>, we need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PEMDAS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to determine the correct order</a:t>
            </a:r>
            <a:r>
              <a:rPr lang="en-US" dirty="0"/>
              <a:t>.  If the two operations are the same (addition and addition), the order doesn’t matter.</a:t>
            </a:r>
          </a:p>
          <a:p>
            <a:pPr lvl="1"/>
            <a:r>
              <a:rPr lang="en-US" dirty="0"/>
              <a:t>2-step inversion example: 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=3</a:t>
            </a:r>
          </a:p>
          <a:p>
            <a:pPr lvl="1"/>
            <a:r>
              <a:rPr lang="en-US" dirty="0"/>
              <a:t>We ask “what operations are acting on x?”  They are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multiplication</a:t>
            </a:r>
            <a:r>
              <a:rPr lang="en-US" dirty="0"/>
              <a:t> by 4 and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subtraction</a:t>
            </a:r>
            <a:r>
              <a:rPr lang="en-US" dirty="0"/>
              <a:t> of 1.  </a:t>
            </a:r>
          </a:p>
          <a:p>
            <a:pPr lvl="1"/>
            <a:r>
              <a:rPr lang="en-US" dirty="0" err="1"/>
              <a:t>PEMDAS</a:t>
            </a:r>
            <a:r>
              <a:rPr lang="en-US" dirty="0"/>
              <a:t> says we invert Subtraction first (by addition of 1), then invert Multiplication next (by division by 4.)</a:t>
            </a:r>
          </a:p>
          <a:p>
            <a:pPr lvl="1"/>
            <a:r>
              <a:rPr lang="en-US" dirty="0"/>
              <a:t>Remember to apply the inversion operation to </a:t>
            </a:r>
            <a:r>
              <a:rPr lang="en-US" i="1" dirty="0"/>
              <a:t>both sides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Invert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subtraction</a:t>
            </a:r>
            <a:r>
              <a:rPr lang="en-US" dirty="0"/>
              <a:t>: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-1+1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/>
              <a:t>or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=4</a:t>
            </a:r>
          </a:p>
          <a:p>
            <a:pPr lvl="2"/>
            <a:r>
              <a:rPr lang="en-US" dirty="0"/>
              <a:t>Invert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multiplication</a:t>
            </a:r>
            <a:r>
              <a:rPr lang="en-US" dirty="0"/>
              <a:t>: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/4</a:t>
            </a:r>
            <a:r>
              <a:rPr lang="en-US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4/4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or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53599" y="4769181"/>
            <a:ext cx="243840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/>
              <a:t>Function/Inverse Pairs</a:t>
            </a:r>
          </a:p>
          <a:p>
            <a:r>
              <a:rPr lang="en-US" dirty="0"/>
              <a:t>Multiply  and divide</a:t>
            </a:r>
          </a:p>
          <a:p>
            <a:r>
              <a:rPr lang="en-US" dirty="0"/>
              <a:t>Addition and subtract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ym typeface="Wingdings" panose="05000000000000000000" pitchFamily="2" charset="2"/>
              </a:rPr>
              <a:t>(evaluating)</a:t>
            </a:r>
            <a:r>
              <a:rPr lang="en-US" dirty="0">
                <a:sym typeface="Wingdings" panose="05000000000000000000" pitchFamily="2" charset="2"/>
              </a:rPr>
              <a:t></a:t>
            </a:r>
            <a:endParaRPr lang="en-US" dirty="0"/>
          </a:p>
          <a:p>
            <a:r>
              <a:rPr lang="en-US" b="1" u="sng" dirty="0"/>
              <a:t>   </a:t>
            </a:r>
            <a:r>
              <a:rPr lang="en-US" b="1" u="sng" dirty="0" err="1"/>
              <a:t>PEMDAS</a:t>
            </a:r>
            <a:endParaRPr lang="en-US" b="1" u="sng" dirty="0"/>
          </a:p>
          <a:p>
            <a:r>
              <a:rPr lang="en-US" dirty="0">
                <a:sym typeface="Wingdings" panose="05000000000000000000" pitchFamily="2" charset="2"/>
              </a:rPr>
              <a:t></a:t>
            </a:r>
            <a:r>
              <a:rPr lang="en-US" sz="1400" dirty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/>
              <a:t>   </a:t>
            </a:r>
          </a:p>
          <a:p>
            <a:r>
              <a:rPr lang="en-US" b="1" dirty="0"/>
              <a:t>   P</a:t>
            </a:r>
            <a:r>
              <a:rPr lang="en-US" dirty="0"/>
              <a:t>arentheses</a:t>
            </a:r>
          </a:p>
          <a:p>
            <a:r>
              <a:rPr lang="en-US" dirty="0"/>
              <a:t>   </a:t>
            </a:r>
            <a:r>
              <a:rPr lang="en-US" b="1" dirty="0"/>
              <a:t>E</a:t>
            </a:r>
            <a:r>
              <a:rPr lang="en-US" dirty="0"/>
              <a:t>xponents</a:t>
            </a:r>
          </a:p>
          <a:p>
            <a:r>
              <a:rPr lang="en-US" dirty="0"/>
              <a:t>   </a:t>
            </a:r>
            <a:r>
              <a:rPr lang="en-US" b="1" dirty="0"/>
              <a:t>M</a:t>
            </a:r>
            <a:r>
              <a:rPr lang="en-US" dirty="0"/>
              <a:t>ultiplication</a:t>
            </a:r>
          </a:p>
          <a:p>
            <a:r>
              <a:rPr lang="en-US" dirty="0"/>
              <a:t>   </a:t>
            </a:r>
            <a:r>
              <a:rPr lang="en-US" b="1" dirty="0"/>
              <a:t>D</a:t>
            </a:r>
            <a:r>
              <a:rPr lang="en-US" dirty="0"/>
              <a:t>ivision</a:t>
            </a:r>
          </a:p>
          <a:p>
            <a:r>
              <a:rPr lang="en-US" dirty="0"/>
              <a:t>   </a:t>
            </a:r>
            <a:r>
              <a:rPr lang="en-US" b="1" dirty="0"/>
              <a:t>A</a:t>
            </a:r>
            <a:r>
              <a:rPr lang="en-US" dirty="0"/>
              <a:t>ddition</a:t>
            </a:r>
          </a:p>
          <a:p>
            <a:r>
              <a:rPr lang="en-US" dirty="0"/>
              <a:t>   </a:t>
            </a:r>
            <a:r>
              <a:rPr lang="en-US" b="1" dirty="0"/>
              <a:t>S</a:t>
            </a:r>
            <a:r>
              <a:rPr lang="en-US" dirty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10454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552415" cy="4941252"/>
          </a:xfrm>
        </p:spPr>
        <p:txBody>
          <a:bodyPr>
            <a:normAutofit/>
          </a:bodyPr>
          <a:lstStyle/>
          <a:p>
            <a:r>
              <a:rPr lang="en-US" dirty="0"/>
              <a:t>All functions have an inverse function that reverses their effect</a:t>
            </a:r>
          </a:p>
          <a:p>
            <a:pPr lvl="1"/>
            <a:r>
              <a:rPr lang="en-US" dirty="0"/>
              <a:t>Applying a function on a number results in another number.</a:t>
            </a:r>
          </a:p>
          <a:p>
            <a:pPr lvl="1"/>
            <a:r>
              <a:rPr lang="en-US" dirty="0"/>
              <a:t>Applying the inverse function to that number results in the original number.</a:t>
            </a:r>
          </a:p>
          <a:p>
            <a:r>
              <a:rPr lang="en-US" dirty="0"/>
              <a:t>Applying the inverse function to a function acting on the variable </a:t>
            </a:r>
            <a:r>
              <a:rPr lang="en-US" i="1" dirty="0"/>
              <a:t>x</a:t>
            </a:r>
            <a:r>
              <a:rPr lang="en-US" dirty="0"/>
              <a:t> results in the two ‘cancelling’ each other, leaving just the variable </a:t>
            </a:r>
            <a:r>
              <a:rPr lang="en-US" i="1" dirty="0"/>
              <a:t>x</a:t>
            </a:r>
            <a:r>
              <a:rPr lang="en-US" dirty="0"/>
              <a:t>.</a:t>
            </a:r>
          </a:p>
          <a:p>
            <a:r>
              <a:rPr lang="en-US" dirty="0"/>
              <a:t>Applying a function or its inverse to a number can be done on a calculator.</a:t>
            </a:r>
          </a:p>
          <a:p>
            <a:pPr lvl="1"/>
            <a:r>
              <a:rPr lang="en-US" dirty="0"/>
              <a:t>See the tutorials for the TI-30Xa, if you have that calculator.</a:t>
            </a:r>
          </a:p>
          <a:p>
            <a:pPr lvl="1"/>
            <a:r>
              <a:rPr lang="en-US" dirty="0"/>
              <a:t>Consult your user’s manual if you have a different calculator.</a:t>
            </a:r>
          </a:p>
          <a:p>
            <a:pPr lvl="1"/>
            <a:r>
              <a:rPr lang="en-US" dirty="0"/>
              <a:t>Often, a function and its inverse share the same button on a calculator, and you can use ‘2</a:t>
            </a:r>
            <a:r>
              <a:rPr lang="en-US" baseline="30000" dirty="0"/>
              <a:t>nd</a:t>
            </a:r>
            <a:r>
              <a:rPr lang="en-US" dirty="0"/>
              <a:t> function’ or ‘3</a:t>
            </a:r>
            <a:r>
              <a:rPr lang="en-US" baseline="30000" dirty="0"/>
              <a:t>rd</a:t>
            </a:r>
            <a:r>
              <a:rPr lang="en-US" dirty="0"/>
              <a:t> function’ keys to access them.</a:t>
            </a:r>
          </a:p>
        </p:txBody>
      </p:sp>
    </p:spTree>
    <p:extLst>
      <p:ext uri="{BB962C8B-B14F-4D97-AF65-F5344CB8AC3E}">
        <p14:creationId xmlns:p14="http://schemas.microsoft.com/office/powerpoint/2010/main" val="377795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and Inverse Function Gun Analogy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569145" cy="3664021"/>
          </a:xfrm>
        </p:spPr>
        <p:txBody>
          <a:bodyPr>
            <a:normAutofit fontScale="92500"/>
          </a:bodyPr>
          <a:lstStyle/>
          <a:p>
            <a:r>
              <a:rPr lang="en-US" dirty="0"/>
              <a:t>Functions take a number, perform an operation on it, and return another number.</a:t>
            </a:r>
          </a:p>
          <a:p>
            <a:r>
              <a:rPr lang="en-US" dirty="0"/>
              <a:t>The inverse of that function takes that result and returns the original number.</a:t>
            </a:r>
          </a:p>
          <a:p>
            <a:r>
              <a:rPr lang="en-US" dirty="0"/>
              <a:t>In our function gun analogy,</a:t>
            </a:r>
          </a:p>
          <a:p>
            <a:pPr lvl="1"/>
            <a:r>
              <a:rPr lang="en-US" dirty="0"/>
              <a:t>For each type of bullet, the function gun always hits the same point on the target.</a:t>
            </a:r>
          </a:p>
          <a:p>
            <a:pPr lvl="1"/>
            <a:r>
              <a:rPr lang="en-US" dirty="0"/>
              <a:t>The bullet is the x-value, and the hole in the target is the y-value</a:t>
            </a:r>
          </a:p>
          <a:p>
            <a:r>
              <a:rPr lang="en-US" dirty="0"/>
              <a:t>The inverse function runs this scenario in reverse:</a:t>
            </a:r>
          </a:p>
          <a:p>
            <a:pPr lvl="1"/>
            <a:r>
              <a:rPr lang="en-US" dirty="0"/>
              <a:t>Observing the hole in the target, one can deduce the bullet that made it.</a:t>
            </a:r>
          </a:p>
          <a:p>
            <a:pPr lvl="1"/>
            <a:r>
              <a:rPr lang="en-US" dirty="0"/>
              <a:t>Analogously, if we know the y-value, we can use the inverse function to solve for the x-value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147" y="5570878"/>
            <a:ext cx="3809524" cy="7365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883" y="5212444"/>
            <a:ext cx="1429571" cy="142957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7" t="4758" r="81782" b="84079"/>
          <a:stretch/>
        </p:blipFill>
        <p:spPr>
          <a:xfrm>
            <a:off x="10938013" y="5457255"/>
            <a:ext cx="300638" cy="35845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31994" y="5989302"/>
            <a:ext cx="540715" cy="764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86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02031 -0.0988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" y="-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31 -0.09885 L 0.63164 -0.1127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60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164 -0.11274 L 0.02031 -0.09884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81" y="1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32 -0.09884 L 1.04167E-6 4.81481E-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" y="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Operations and Their Inverses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018713" cy="4788811"/>
          </a:xfrm>
        </p:spPr>
        <p:txBody>
          <a:bodyPr>
            <a:normAutofit/>
          </a:bodyPr>
          <a:lstStyle/>
          <a:p>
            <a:r>
              <a:rPr lang="en-US" sz="2800" dirty="0"/>
              <a:t>You already know the inverse functions of the basic operations:</a:t>
            </a:r>
          </a:p>
          <a:p>
            <a:pPr lvl="1"/>
            <a:r>
              <a:rPr lang="en-US" sz="2400" dirty="0"/>
              <a:t>Subtraction is the inverse of addition</a:t>
            </a:r>
          </a:p>
          <a:p>
            <a:pPr lvl="1"/>
            <a:r>
              <a:rPr lang="en-US" sz="2400" dirty="0"/>
              <a:t>Addition is the inverse of subtraction</a:t>
            </a:r>
          </a:p>
          <a:p>
            <a:pPr lvl="1"/>
            <a:r>
              <a:rPr lang="en-US" sz="2400" dirty="0"/>
              <a:t>Division is the inverse of multiplication</a:t>
            </a:r>
          </a:p>
          <a:p>
            <a:pPr lvl="1"/>
            <a:r>
              <a:rPr lang="en-US" sz="2400" dirty="0"/>
              <a:t>Multiplication is the inverse of division</a:t>
            </a:r>
          </a:p>
          <a:p>
            <a:r>
              <a:rPr lang="en-US" sz="2800" dirty="0"/>
              <a:t>Example:  </a:t>
            </a:r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*2=4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dirty="0"/>
              <a:t> is </a:t>
            </a:r>
            <a:r>
              <a:rPr lang="en-US" sz="2400" i="1" dirty="0"/>
              <a:t>multiplied by 2</a:t>
            </a:r>
            <a:r>
              <a:rPr lang="en-US" sz="2400" dirty="0"/>
              <a:t>, so invert with </a:t>
            </a:r>
            <a:r>
              <a:rPr lang="en-US" sz="2400" i="1" dirty="0">
                <a:solidFill>
                  <a:schemeClr val="accent3">
                    <a:lumMod val="75000"/>
                  </a:schemeClr>
                </a:solidFill>
              </a:rPr>
              <a:t>division by 2 </a:t>
            </a:r>
            <a:r>
              <a:rPr lang="en-US" sz="2400" u="sng" dirty="0"/>
              <a:t>on both sides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*2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÷2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÷2</a:t>
            </a:r>
          </a:p>
          <a:p>
            <a:pPr lvl="1"/>
            <a:r>
              <a:rPr lang="en-US" sz="2400" dirty="0"/>
              <a:t>So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=2</a:t>
            </a:r>
          </a:p>
          <a:p>
            <a:pPr marL="0" indent="0" algn="ctr">
              <a:buNone/>
            </a:pP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7770976" y="2157437"/>
            <a:ext cx="12089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+   -</a:t>
            </a:r>
          </a:p>
        </p:txBody>
      </p:sp>
      <p:sp>
        <p:nvSpPr>
          <p:cNvPr id="5" name="Rectangle 4"/>
          <p:cNvSpPr/>
          <p:nvPr/>
        </p:nvSpPr>
        <p:spPr>
          <a:xfrm>
            <a:off x="9484883" y="3672729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24778" y="2814188"/>
            <a:ext cx="11961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x  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÷</a:t>
            </a:r>
          </a:p>
        </p:txBody>
      </p:sp>
      <p:sp>
        <p:nvSpPr>
          <p:cNvPr id="7" name="Curved Down Arrow 6"/>
          <p:cNvSpPr/>
          <p:nvPr/>
        </p:nvSpPr>
        <p:spPr>
          <a:xfrm>
            <a:off x="8020594" y="2090057"/>
            <a:ext cx="796835" cy="3265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Up Arrow 7"/>
          <p:cNvSpPr/>
          <p:nvPr/>
        </p:nvSpPr>
        <p:spPr>
          <a:xfrm flipH="1">
            <a:off x="7966492" y="2890231"/>
            <a:ext cx="878311" cy="37435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>
            <a:off x="10116729" y="2650902"/>
            <a:ext cx="796835" cy="3265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Up Arrow 9"/>
          <p:cNvSpPr/>
          <p:nvPr/>
        </p:nvSpPr>
        <p:spPr>
          <a:xfrm flipH="1">
            <a:off x="10035253" y="3629956"/>
            <a:ext cx="878311" cy="37435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78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683834"/>
                <a:ext cx="10018713" cy="4645119"/>
              </a:xfrm>
            </p:spPr>
            <p:txBody>
              <a:bodyPr>
                <a:normAutofit/>
              </a:bodyPr>
              <a:lstStyle/>
              <a:p>
                <a:r>
                  <a:rPr lang="en-US" sz="2800" dirty="0"/>
                  <a:t>Example:  </a:t>
                </a:r>
                <a:r>
                  <a:rPr lang="en-US" sz="2800" b="1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sz="28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+1=2</a:t>
                </a:r>
              </a:p>
              <a:p>
                <a:pPr lvl="1"/>
                <a:r>
                  <a:rPr lang="en-US" sz="2400" b="1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2400" dirty="0"/>
                  <a:t>has had </a:t>
                </a:r>
                <a:r>
                  <a:rPr lang="en-US" sz="2400" i="1" dirty="0"/>
                  <a:t>addition of 1</a:t>
                </a:r>
                <a:r>
                  <a:rPr lang="en-US" sz="2400" dirty="0"/>
                  <a:t>, so invert with </a:t>
                </a:r>
                <a:r>
                  <a:rPr lang="en-US" sz="2400" i="1" dirty="0">
                    <a:solidFill>
                      <a:schemeClr val="accent2">
                        <a:lumMod val="75000"/>
                      </a:schemeClr>
                    </a:solidFill>
                  </a:rPr>
                  <a:t>subtraction of 1 </a:t>
                </a:r>
                <a:r>
                  <a:rPr lang="en-US" sz="2400" u="sng" dirty="0"/>
                  <a:t>on both sides</a:t>
                </a:r>
              </a:p>
              <a:p>
                <a:pPr lvl="1"/>
                <a:r>
                  <a:rPr lang="en-US" sz="2400" b="1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sz="2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+1</a:t>
                </a:r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-1</a:t>
                </a:r>
                <a:r>
                  <a:rPr lang="en-US" sz="2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2</a:t>
                </a:r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-1</a:t>
                </a:r>
              </a:p>
              <a:p>
                <a:pPr lvl="1"/>
                <a:r>
                  <a:rPr lang="en-US" sz="2400" dirty="0"/>
                  <a:t>So </a:t>
                </a:r>
                <a:r>
                  <a:rPr lang="en-US" sz="2400" b="1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sz="2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=1</a:t>
                </a:r>
              </a:p>
              <a:p>
                <a:r>
                  <a:rPr lang="en-US" sz="2800" dirty="0"/>
                  <a:t>Example: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fPr>
                      <m:num>
                        <m:r>
                          <a:rPr lang="en-US" sz="2800" b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𝑥</m:t>
                        </m:r>
                      </m:num>
                      <m:den>
                        <m:r>
                          <a:rPr lang="en-US" sz="2800" b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=1</a:t>
                </a:r>
              </a:p>
              <a:p>
                <a:pPr lvl="1"/>
                <a:r>
                  <a:rPr lang="en-US" sz="2400" b="1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sz="2400" dirty="0"/>
                  <a:t> has been </a:t>
                </a:r>
                <a:r>
                  <a:rPr lang="en-US" sz="2400" i="1" dirty="0"/>
                  <a:t>divided by 3</a:t>
                </a:r>
                <a:r>
                  <a:rPr lang="en-US" sz="2400" dirty="0"/>
                  <a:t>, so invert with </a:t>
                </a:r>
                <a:r>
                  <a:rPr lang="en-US" sz="2400" i="1" dirty="0">
                    <a:solidFill>
                      <a:schemeClr val="accent2">
                        <a:lumMod val="75000"/>
                      </a:schemeClr>
                    </a:solidFill>
                  </a:rPr>
                  <a:t>multiplication by 3 </a:t>
                </a:r>
                <a:r>
                  <a:rPr lang="en-US" sz="2400" u="sng" dirty="0"/>
                  <a:t>on both sides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fPr>
                      <m:num>
                        <m:r>
                          <a:rPr lang="en-US" sz="2400" b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𝑥</m:t>
                        </m:r>
                      </m:num>
                      <m:den>
                        <m:r>
                          <a:rPr lang="en-US" sz="2400" b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en-US" sz="24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∗3</m:t>
                    </m:r>
                  </m:oMath>
                </a14:m>
                <a:r>
                  <a:rPr lang="en-US" sz="2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=1</a:t>
                </a:r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*3</a:t>
                </a:r>
              </a:p>
              <a:p>
                <a:pPr lvl="1"/>
                <a:r>
                  <a:rPr lang="en-US" sz="2400" dirty="0"/>
                  <a:t>So </a:t>
                </a:r>
                <a:r>
                  <a:rPr lang="en-US" sz="2400" b="1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sz="2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=3</a:t>
                </a:r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683834"/>
                <a:ext cx="10018713" cy="4645119"/>
              </a:xfrm>
              <a:blipFill>
                <a:blip r:embed="rId2"/>
                <a:stretch>
                  <a:fillRect l="-2007" t="-5512" b="-13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87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Trigonometry Functions and Their Inverses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7496404" cy="4730028"/>
          </a:xfrm>
        </p:spPr>
        <p:txBody>
          <a:bodyPr>
            <a:normAutofit/>
          </a:bodyPr>
          <a:lstStyle/>
          <a:p>
            <a:r>
              <a:rPr lang="en-US" dirty="0"/>
              <a:t>The trigonometry functions sin(x), cos(x), and tan(x) each have their own inverses</a:t>
            </a:r>
          </a:p>
          <a:p>
            <a:pPr lvl="1"/>
            <a:r>
              <a:rPr lang="en-US" dirty="0"/>
              <a:t>Sin(x) is inverted with the </a:t>
            </a:r>
            <a:r>
              <a:rPr lang="en-US" i="1" dirty="0"/>
              <a:t>inverse sine function </a:t>
            </a:r>
            <a:r>
              <a:rPr lang="en-US" dirty="0"/>
              <a:t>[also called arc-sine] and written sin</a:t>
            </a:r>
            <a:r>
              <a:rPr lang="en-US" baseline="30000" dirty="0"/>
              <a:t>-1</a:t>
            </a:r>
            <a:r>
              <a:rPr lang="en-US" dirty="0"/>
              <a:t>(x) [also written </a:t>
            </a:r>
            <a:r>
              <a:rPr lang="en-US" dirty="0" err="1"/>
              <a:t>arcsin</a:t>
            </a:r>
            <a:r>
              <a:rPr lang="en-US" dirty="0"/>
              <a:t>(x) or </a:t>
            </a:r>
            <a:r>
              <a:rPr lang="en-US" dirty="0" err="1"/>
              <a:t>asin</a:t>
            </a:r>
            <a:r>
              <a:rPr lang="en-US" dirty="0"/>
              <a:t>(x) ]</a:t>
            </a:r>
          </a:p>
          <a:p>
            <a:pPr lvl="1"/>
            <a:r>
              <a:rPr lang="en-US" dirty="0"/>
              <a:t>Cos(x) is inverted with the </a:t>
            </a:r>
            <a:r>
              <a:rPr lang="en-US" i="1" dirty="0"/>
              <a:t>inverse cosine function </a:t>
            </a:r>
            <a:r>
              <a:rPr lang="en-US" dirty="0"/>
              <a:t>[also called arc-cosine] and written cos</a:t>
            </a:r>
            <a:r>
              <a:rPr lang="en-US" baseline="30000" dirty="0"/>
              <a:t>-1</a:t>
            </a:r>
            <a:r>
              <a:rPr lang="en-US" dirty="0"/>
              <a:t>(x) [also written </a:t>
            </a:r>
            <a:r>
              <a:rPr lang="en-US" dirty="0" err="1"/>
              <a:t>arccos</a:t>
            </a:r>
            <a:r>
              <a:rPr lang="en-US" dirty="0"/>
              <a:t>(x) or </a:t>
            </a:r>
            <a:r>
              <a:rPr lang="en-US" dirty="0" err="1"/>
              <a:t>acos</a:t>
            </a:r>
            <a:r>
              <a:rPr lang="en-US" dirty="0"/>
              <a:t>(x) ]</a:t>
            </a:r>
          </a:p>
          <a:p>
            <a:pPr lvl="1"/>
            <a:r>
              <a:rPr lang="en-US" dirty="0"/>
              <a:t>Tan(x) is inverted with the </a:t>
            </a:r>
            <a:r>
              <a:rPr lang="en-US" i="1" dirty="0"/>
              <a:t>inverse tangent function </a:t>
            </a:r>
            <a:r>
              <a:rPr lang="en-US" dirty="0"/>
              <a:t>[also called arc-tangent] and written tan</a:t>
            </a:r>
            <a:r>
              <a:rPr lang="en-US" baseline="30000" dirty="0"/>
              <a:t>-1</a:t>
            </a:r>
            <a:r>
              <a:rPr lang="en-US" dirty="0"/>
              <a:t>(x) [also written </a:t>
            </a:r>
            <a:r>
              <a:rPr lang="en-US" dirty="0" err="1"/>
              <a:t>arctan</a:t>
            </a:r>
            <a:r>
              <a:rPr lang="en-US" dirty="0"/>
              <a:t>(x) or </a:t>
            </a:r>
            <a:r>
              <a:rPr lang="en-US" dirty="0" err="1"/>
              <a:t>atan</a:t>
            </a:r>
            <a:r>
              <a:rPr lang="en-US" dirty="0"/>
              <a:t>(x) ]</a:t>
            </a:r>
          </a:p>
          <a:p>
            <a:r>
              <a:rPr lang="en-US" dirty="0"/>
              <a:t>The </a:t>
            </a:r>
            <a:r>
              <a:rPr lang="en-US" i="1" dirty="0"/>
              <a:t>inverse</a:t>
            </a:r>
            <a:r>
              <a:rPr lang="en-US" dirty="0"/>
              <a:t> of the inverse function is the </a:t>
            </a:r>
            <a:r>
              <a:rPr lang="en-US" i="1" dirty="0"/>
              <a:t>original function </a:t>
            </a:r>
            <a:r>
              <a:rPr lang="en-US" dirty="0"/>
              <a:t>itself</a:t>
            </a:r>
          </a:p>
        </p:txBody>
      </p:sp>
      <p:sp>
        <p:nvSpPr>
          <p:cNvPr id="8" name="Rectangle 7"/>
          <p:cNvSpPr/>
          <p:nvPr/>
        </p:nvSpPr>
        <p:spPr>
          <a:xfrm>
            <a:off x="8892804" y="1952040"/>
            <a:ext cx="329930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sin(x)   </a:t>
            </a:r>
            <a:r>
              <a:rPr lang="en-US" sz="4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</a:t>
            </a:r>
            <a:r>
              <a:rPr lang="en-US" sz="4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sin</a:t>
            </a: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(x) </a:t>
            </a:r>
          </a:p>
        </p:txBody>
      </p:sp>
      <p:sp>
        <p:nvSpPr>
          <p:cNvPr id="9" name="Curved Down Arrow 8"/>
          <p:cNvSpPr/>
          <p:nvPr/>
        </p:nvSpPr>
        <p:spPr>
          <a:xfrm>
            <a:off x="9712235" y="1744374"/>
            <a:ext cx="1442992" cy="2711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Up Arrow 9"/>
          <p:cNvSpPr/>
          <p:nvPr/>
        </p:nvSpPr>
        <p:spPr>
          <a:xfrm flipH="1">
            <a:off x="9654713" y="2659926"/>
            <a:ext cx="1558033" cy="35106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796519" y="3466869"/>
            <a:ext cx="34916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cos(x)   </a:t>
            </a:r>
            <a:r>
              <a:rPr lang="en-US" sz="4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</a:t>
            </a:r>
            <a:r>
              <a:rPr lang="en-US" sz="4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cos</a:t>
            </a: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(x) </a:t>
            </a:r>
          </a:p>
        </p:txBody>
      </p:sp>
      <p:sp>
        <p:nvSpPr>
          <p:cNvPr id="12" name="Curved Down Arrow 11"/>
          <p:cNvSpPr/>
          <p:nvPr/>
        </p:nvSpPr>
        <p:spPr>
          <a:xfrm>
            <a:off x="9712130" y="3259203"/>
            <a:ext cx="1442992" cy="2711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urved Up Arrow 12"/>
          <p:cNvSpPr/>
          <p:nvPr/>
        </p:nvSpPr>
        <p:spPr>
          <a:xfrm flipH="1">
            <a:off x="9654608" y="4174755"/>
            <a:ext cx="1558033" cy="35106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780489" y="4958153"/>
            <a:ext cx="352372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tan(x)   </a:t>
            </a:r>
            <a:r>
              <a:rPr lang="en-US" sz="4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</a:t>
            </a:r>
            <a:r>
              <a:rPr lang="en-US" sz="4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tan</a:t>
            </a: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(x) </a:t>
            </a:r>
          </a:p>
        </p:txBody>
      </p:sp>
      <p:sp>
        <p:nvSpPr>
          <p:cNvPr id="15" name="Curved Down Arrow 14"/>
          <p:cNvSpPr/>
          <p:nvPr/>
        </p:nvSpPr>
        <p:spPr>
          <a:xfrm>
            <a:off x="9712130" y="4750487"/>
            <a:ext cx="1442992" cy="2711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Curved Up Arrow 15"/>
          <p:cNvSpPr/>
          <p:nvPr/>
        </p:nvSpPr>
        <p:spPr>
          <a:xfrm flipH="1">
            <a:off x="9654608" y="5666039"/>
            <a:ext cx="1558033" cy="35106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0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018713" cy="4645119"/>
          </a:xfrm>
        </p:spPr>
        <p:txBody>
          <a:bodyPr>
            <a:noAutofit/>
          </a:bodyPr>
          <a:lstStyle/>
          <a:p>
            <a:r>
              <a:rPr lang="en-US" sz="2800" dirty="0"/>
              <a:t>Example: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sin(</a:t>
            </a:r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)=0.5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dirty="0"/>
              <a:t> has had the </a:t>
            </a:r>
            <a:r>
              <a:rPr lang="en-US" sz="2400" i="1" dirty="0"/>
              <a:t>sine </a:t>
            </a:r>
            <a:r>
              <a:rPr lang="en-US" sz="2400" dirty="0"/>
              <a:t>function applied to it, so invert by applying the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arc-sine</a:t>
            </a:r>
            <a:r>
              <a:rPr lang="en-US" sz="2400" i="1" dirty="0"/>
              <a:t> </a:t>
            </a:r>
            <a:r>
              <a:rPr lang="en-US" sz="2400" dirty="0"/>
              <a:t>function to both sides</a:t>
            </a:r>
          </a:p>
          <a:p>
            <a:pPr lvl="1"/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sin(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0.5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lvl="1"/>
            <a:r>
              <a:rPr lang="en-US" sz="2400" dirty="0"/>
              <a:t>So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=30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</a:p>
          <a:p>
            <a:r>
              <a:rPr lang="en-US" sz="2800" dirty="0"/>
              <a:t>Example:  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atan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)=45</a:t>
            </a:r>
            <a:r>
              <a:rPr lang="en-US" sz="28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dirty="0"/>
              <a:t> has had the </a:t>
            </a:r>
            <a:r>
              <a:rPr lang="en-US" sz="2400" i="1" dirty="0"/>
              <a:t>arc-tangent </a:t>
            </a:r>
            <a:r>
              <a:rPr lang="en-US" sz="2400" dirty="0"/>
              <a:t>function applied to it, so invert by applying the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tangent</a:t>
            </a:r>
            <a:r>
              <a:rPr lang="en-US" sz="2400" i="1" dirty="0"/>
              <a:t> </a:t>
            </a:r>
            <a:r>
              <a:rPr lang="en-US" sz="2400" dirty="0"/>
              <a:t>function to both sides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tan[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atan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tan[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45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lvl="1"/>
            <a:r>
              <a:rPr lang="en-US" sz="2400" dirty="0"/>
              <a:t>So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=1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01762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Logarithm Function and Its Inverses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7496404" cy="4730028"/>
          </a:xfrm>
        </p:spPr>
        <p:txBody>
          <a:bodyPr>
            <a:normAutofit/>
          </a:bodyPr>
          <a:lstStyle/>
          <a:p>
            <a:r>
              <a:rPr lang="en-US" sz="2800" dirty="0"/>
              <a:t>The logarithm function log(x) has an inverse</a:t>
            </a:r>
          </a:p>
          <a:p>
            <a:pPr lvl="1"/>
            <a:r>
              <a:rPr lang="en-US" sz="2400" dirty="0"/>
              <a:t>log(x) is inverted with the </a:t>
            </a:r>
            <a:r>
              <a:rPr lang="en-US" sz="2400" i="1" dirty="0"/>
              <a:t>inverse log function </a:t>
            </a:r>
            <a:r>
              <a:rPr lang="en-US" sz="2400" dirty="0"/>
              <a:t>[also called anti-log] and written log</a:t>
            </a:r>
            <a:r>
              <a:rPr lang="en-US" sz="2400" baseline="30000" dirty="0"/>
              <a:t>-1</a:t>
            </a:r>
            <a:r>
              <a:rPr lang="en-US" sz="2400" dirty="0"/>
              <a:t>(x) [also written </a:t>
            </a:r>
            <a:r>
              <a:rPr lang="en-US" sz="2400" dirty="0" err="1"/>
              <a:t>alog</a:t>
            </a:r>
            <a:r>
              <a:rPr lang="en-US" sz="2400" dirty="0"/>
              <a:t>(x) or 10</a:t>
            </a:r>
            <a:r>
              <a:rPr lang="en-US" sz="2400" baseline="30000" dirty="0"/>
              <a:t>x</a:t>
            </a:r>
            <a:r>
              <a:rPr lang="en-US" sz="2400" dirty="0"/>
              <a:t> ]</a:t>
            </a:r>
          </a:p>
          <a:p>
            <a:r>
              <a:rPr lang="en-US" sz="2800" dirty="0"/>
              <a:t>The </a:t>
            </a:r>
            <a:r>
              <a:rPr lang="en-US" sz="2800" i="1" dirty="0"/>
              <a:t>inverse</a:t>
            </a:r>
            <a:r>
              <a:rPr lang="en-US" sz="2800" dirty="0"/>
              <a:t> of the anti-logarithm is the </a:t>
            </a:r>
            <a:r>
              <a:rPr lang="en-US" sz="2800" i="1" dirty="0"/>
              <a:t>logarithm </a:t>
            </a:r>
            <a:r>
              <a:rPr lang="en-US" sz="2800" dirty="0"/>
              <a:t>function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28682" y="1952040"/>
            <a:ext cx="342754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log</a:t>
            </a:r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(x)   </a:t>
            </a:r>
            <a:r>
              <a:rPr lang="en-US" sz="4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</a:t>
            </a:r>
            <a:r>
              <a:rPr lang="en-US" sz="4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log</a:t>
            </a: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(x) </a:t>
            </a:r>
          </a:p>
        </p:txBody>
      </p:sp>
      <p:sp>
        <p:nvSpPr>
          <p:cNvPr id="9" name="Curved Down Arrow 8"/>
          <p:cNvSpPr/>
          <p:nvPr/>
        </p:nvSpPr>
        <p:spPr>
          <a:xfrm>
            <a:off x="9712235" y="1744374"/>
            <a:ext cx="1442992" cy="2711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Up Arrow 9"/>
          <p:cNvSpPr/>
          <p:nvPr/>
        </p:nvSpPr>
        <p:spPr>
          <a:xfrm flipH="1">
            <a:off x="9654713" y="2659926"/>
            <a:ext cx="1558033" cy="35106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62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018713" cy="4645119"/>
          </a:xfrm>
        </p:spPr>
        <p:txBody>
          <a:bodyPr>
            <a:noAutofit/>
          </a:bodyPr>
          <a:lstStyle/>
          <a:p>
            <a:r>
              <a:rPr lang="en-US" sz="2800" dirty="0"/>
              <a:t>Example: 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log(</a:t>
            </a:r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)=2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dirty="0"/>
              <a:t> has had the </a:t>
            </a:r>
            <a:r>
              <a:rPr lang="en-US" sz="2400" i="1" dirty="0"/>
              <a:t>logarithm </a:t>
            </a:r>
            <a:r>
              <a:rPr lang="en-US" sz="2400" dirty="0"/>
              <a:t>function applied to it, so invert by applying the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anti-logarithm</a:t>
            </a:r>
            <a:r>
              <a:rPr lang="en-US" sz="2400" i="1" dirty="0"/>
              <a:t> </a:t>
            </a:r>
            <a:r>
              <a:rPr lang="en-US" sz="2400" dirty="0"/>
              <a:t>function to both sides</a:t>
            </a:r>
          </a:p>
          <a:p>
            <a:pPr lvl="1"/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alog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log(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alog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lvl="1"/>
            <a:r>
              <a:rPr lang="en-US" sz="2400" dirty="0"/>
              <a:t>So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=100</a:t>
            </a:r>
          </a:p>
          <a:p>
            <a:r>
              <a:rPr lang="en-US" sz="2800" dirty="0"/>
              <a:t>Example:   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alog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)=1000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dirty="0"/>
              <a:t> has had the </a:t>
            </a:r>
            <a:r>
              <a:rPr lang="en-US" sz="2400" i="1" dirty="0"/>
              <a:t>anti-logarithm </a:t>
            </a:r>
            <a:r>
              <a:rPr lang="en-US" sz="2400" dirty="0"/>
              <a:t>function applied to it, so invert by applying the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logarithm</a:t>
            </a:r>
            <a:r>
              <a:rPr lang="en-US" sz="2400" i="1" dirty="0"/>
              <a:t> </a:t>
            </a:r>
            <a:r>
              <a:rPr lang="en-US" sz="2400" dirty="0"/>
              <a:t>function to both sides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log[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alog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log[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1000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lvl="1"/>
            <a:r>
              <a:rPr lang="en-US" sz="2400" dirty="0"/>
              <a:t>So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=3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58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 and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8010497" cy="4730028"/>
          </a:xfrm>
        </p:spPr>
        <p:txBody>
          <a:bodyPr>
            <a:noAutofit/>
          </a:bodyPr>
          <a:lstStyle/>
          <a:p>
            <a:r>
              <a:rPr lang="en-US" sz="2800" dirty="0"/>
              <a:t>The </a:t>
            </a:r>
            <a:r>
              <a:rPr lang="en-US" sz="2800" dirty="0" err="1"/>
              <a:t>x</a:t>
            </a:r>
            <a:r>
              <a:rPr lang="en-US" sz="2800" baseline="30000" dirty="0" err="1"/>
              <a:t>th</a:t>
            </a:r>
            <a:r>
              <a:rPr lang="en-US" sz="2800" dirty="0"/>
              <a:t> power function, y</a:t>
            </a:r>
            <a:r>
              <a:rPr lang="en-US" sz="2800" baseline="30000" dirty="0"/>
              <a:t>x</a:t>
            </a:r>
            <a:r>
              <a:rPr lang="en-US" sz="2800" dirty="0"/>
              <a:t>, has an inverse called the </a:t>
            </a:r>
            <a:r>
              <a:rPr lang="en-US" sz="2800" dirty="0" err="1"/>
              <a:t>x</a:t>
            </a:r>
            <a:r>
              <a:rPr lang="en-US" sz="2800" baseline="30000" dirty="0" err="1"/>
              <a:t>th</a:t>
            </a:r>
            <a:r>
              <a:rPr lang="en-US" sz="2800" dirty="0"/>
              <a:t> root, </a:t>
            </a:r>
            <a:r>
              <a:rPr lang="en-US" sz="2800" baseline="30000" dirty="0"/>
              <a:t>x</a:t>
            </a:r>
            <a:r>
              <a:rPr lang="en-US" sz="2800" dirty="0"/>
              <a:t>√y</a:t>
            </a:r>
          </a:p>
          <a:p>
            <a:r>
              <a:rPr lang="en-US" sz="2800" dirty="0"/>
              <a:t>The </a:t>
            </a:r>
            <a:r>
              <a:rPr lang="en-US" sz="2800" dirty="0" err="1"/>
              <a:t>x</a:t>
            </a:r>
            <a:r>
              <a:rPr lang="en-US" sz="2800" baseline="30000" dirty="0" err="1"/>
              <a:t>th</a:t>
            </a:r>
            <a:r>
              <a:rPr lang="en-US" sz="2800" dirty="0"/>
              <a:t> root function is inverted with the </a:t>
            </a:r>
            <a:r>
              <a:rPr lang="en-US" sz="2800" dirty="0" err="1"/>
              <a:t>x</a:t>
            </a:r>
            <a:r>
              <a:rPr lang="en-US" sz="2800" baseline="30000" dirty="0" err="1"/>
              <a:t>th</a:t>
            </a:r>
            <a:r>
              <a:rPr lang="en-US" sz="2800" dirty="0"/>
              <a:t> power</a:t>
            </a:r>
          </a:p>
          <a:p>
            <a:r>
              <a:rPr lang="en-US" sz="2800" dirty="0"/>
              <a:t>Examples:</a:t>
            </a:r>
          </a:p>
          <a:p>
            <a:pPr lvl="1"/>
            <a:r>
              <a:rPr lang="en-US" sz="2400" dirty="0"/>
              <a:t>x squared (x</a:t>
            </a:r>
            <a:r>
              <a:rPr lang="en-US" sz="2400" baseline="30000" dirty="0"/>
              <a:t>2</a:t>
            </a:r>
            <a:r>
              <a:rPr lang="en-US" sz="2400" dirty="0"/>
              <a:t>) is inverted by the square root, and vice versa</a:t>
            </a:r>
          </a:p>
          <a:p>
            <a:pPr lvl="1"/>
            <a:r>
              <a:rPr lang="en-US" sz="2400" dirty="0"/>
              <a:t>x cubed (x</a:t>
            </a:r>
            <a:r>
              <a:rPr lang="en-US" sz="2400" baseline="30000" dirty="0"/>
              <a:t>3</a:t>
            </a:r>
            <a:r>
              <a:rPr lang="en-US" sz="2400" dirty="0"/>
              <a:t>) is inverted by the cube root, and vice versa</a:t>
            </a:r>
          </a:p>
          <a:p>
            <a:pPr lvl="1"/>
            <a:r>
              <a:rPr lang="en-US" sz="2400" dirty="0"/>
              <a:t>x to the fourth power is inverted by the fourth root, and vice versa</a:t>
            </a:r>
          </a:p>
          <a:p>
            <a:pPr lvl="1"/>
            <a:r>
              <a:rPr lang="en-US" sz="2400" dirty="0"/>
              <a:t>Etc.</a:t>
            </a:r>
          </a:p>
          <a:p>
            <a:pPr lvl="1"/>
            <a:endParaRPr lang="en-US" sz="2400" dirty="0"/>
          </a:p>
          <a:p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9361685" y="1952040"/>
            <a:ext cx="236154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</a:t>
            </a:r>
            <a:r>
              <a:rPr lang="en-US" sz="4000" b="1" cap="none" spc="0" baseline="300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x</a:t>
            </a:r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</a:t>
            </a:r>
            <a:r>
              <a:rPr lang="en-US" sz="4000" b="1" baseline="300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x</a:t>
            </a: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√y </a:t>
            </a:r>
          </a:p>
        </p:txBody>
      </p:sp>
      <p:sp>
        <p:nvSpPr>
          <p:cNvPr id="9" name="Curved Down Arrow 8"/>
          <p:cNvSpPr/>
          <p:nvPr/>
        </p:nvSpPr>
        <p:spPr>
          <a:xfrm>
            <a:off x="9712235" y="1744374"/>
            <a:ext cx="1442992" cy="2711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Up Arrow 9"/>
          <p:cNvSpPr/>
          <p:nvPr/>
        </p:nvSpPr>
        <p:spPr>
          <a:xfrm flipH="1">
            <a:off x="9654713" y="2659926"/>
            <a:ext cx="1558033" cy="35106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449849" y="3511976"/>
            <a:ext cx="218521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x</a:t>
            </a:r>
            <a:r>
              <a:rPr lang="en-US" sz="4000" b="1" cap="none" spc="0" baseline="300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2</a:t>
            </a:r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</a:t>
            </a: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√x </a:t>
            </a:r>
          </a:p>
        </p:txBody>
      </p:sp>
      <p:sp>
        <p:nvSpPr>
          <p:cNvPr id="18" name="Curved Down Arrow 17"/>
          <p:cNvSpPr/>
          <p:nvPr/>
        </p:nvSpPr>
        <p:spPr>
          <a:xfrm>
            <a:off x="9712235" y="3304310"/>
            <a:ext cx="1442992" cy="2711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urved Up Arrow 18"/>
          <p:cNvSpPr/>
          <p:nvPr/>
        </p:nvSpPr>
        <p:spPr>
          <a:xfrm flipH="1">
            <a:off x="9654713" y="4219862"/>
            <a:ext cx="1558033" cy="35106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326418" y="5071912"/>
            <a:ext cx="24320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x</a:t>
            </a:r>
            <a:r>
              <a:rPr lang="en-US" sz="4000" b="1" cap="none" spc="0" baseline="300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</a:t>
            </a:r>
            <a:r>
              <a:rPr lang="en-US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       </a:t>
            </a:r>
            <a:r>
              <a:rPr lang="en-US" sz="4000" b="1" baseline="300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</a:t>
            </a: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√x </a:t>
            </a:r>
          </a:p>
        </p:txBody>
      </p:sp>
      <p:sp>
        <p:nvSpPr>
          <p:cNvPr id="21" name="Curved Down Arrow 20"/>
          <p:cNvSpPr/>
          <p:nvPr/>
        </p:nvSpPr>
        <p:spPr>
          <a:xfrm>
            <a:off x="9712235" y="4864246"/>
            <a:ext cx="1442992" cy="2711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urved Up Arrow 21"/>
          <p:cNvSpPr/>
          <p:nvPr/>
        </p:nvSpPr>
        <p:spPr>
          <a:xfrm flipH="1">
            <a:off x="9654713" y="5779798"/>
            <a:ext cx="1558033" cy="35106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44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 animBg="1"/>
      <p:bldP spid="10" grpId="0" animBg="1"/>
      <p:bldP spid="17" grpId="0"/>
      <p:bldP spid="18" grpId="0" animBg="1"/>
      <p:bldP spid="19" grpId="0" animBg="1"/>
      <p:bldP spid="20" grpId="0"/>
      <p:bldP spid="21" grpId="0" animBg="1"/>
      <p:bldP spid="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263</TotalTime>
  <Words>1277</Words>
  <Application>Microsoft Office PowerPoint</Application>
  <PresentationFormat>Widescreen</PresentationFormat>
  <Paragraphs>131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Corbel</vt:lpstr>
      <vt:lpstr>Courier New</vt:lpstr>
      <vt:lpstr>Wingdings</vt:lpstr>
      <vt:lpstr>Parallax</vt:lpstr>
      <vt:lpstr>Functions and Inverses</vt:lpstr>
      <vt:lpstr>Function and Inverse Function Gun Analogy</vt:lpstr>
      <vt:lpstr>Basic Operations and Their Inverses</vt:lpstr>
      <vt:lpstr>More Examples</vt:lpstr>
      <vt:lpstr>Trigonometry Functions and Their Inverses</vt:lpstr>
      <vt:lpstr>Examples</vt:lpstr>
      <vt:lpstr>Logarithm Function and Its Inverses</vt:lpstr>
      <vt:lpstr>Examples</vt:lpstr>
      <vt:lpstr>Powers and Roots</vt:lpstr>
      <vt:lpstr>Examples</vt:lpstr>
      <vt:lpstr>Order of Operations and Inversions</vt:lpstr>
      <vt:lpstr>Basic Operations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46</cp:revision>
  <dcterms:created xsi:type="dcterms:W3CDTF">2016-07-25T20:55:54Z</dcterms:created>
  <dcterms:modified xsi:type="dcterms:W3CDTF">2018-03-10T21:58:22Z</dcterms:modified>
</cp:coreProperties>
</file>