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7" r:id="rId1"/>
  </p:sldMasterIdLst>
  <p:handoutMasterIdLst>
    <p:handoutMasterId r:id="rId13"/>
  </p:handoutMasterIdLst>
  <p:sldIdLst>
    <p:sldId id="256" r:id="rId2"/>
    <p:sldId id="259" r:id="rId3"/>
    <p:sldId id="270" r:id="rId4"/>
    <p:sldId id="262" r:id="rId5"/>
    <p:sldId id="267" r:id="rId6"/>
    <p:sldId id="271" r:id="rId7"/>
    <p:sldId id="268" r:id="rId8"/>
    <p:sldId id="269" r:id="rId9"/>
    <p:sldId id="273" r:id="rId10"/>
    <p:sldId id="27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87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96A1AB-B4B3-464C-9F81-35FEEEBE1F40}" type="datetimeFigureOut">
              <a:rPr lang="en-US" smtClean="0"/>
              <a:t>4/20/2018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5F1B-2C04-48D1-AC7D-778E1FD32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2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18-04-20T18:30:20.991"/>
    </inkml:context>
    <inkml:brush xml:id="br0">
      <inkml:brushProperty name="height" value="0.053" units="cm"/>
    </inkml:brush>
  </inkml:definitions>
  <inkml:trace contextRef="#ctx0" brushRef="#br0">0 0 9984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6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0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5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661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9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46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68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58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865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7750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107366"/>
          </a:xfrm>
        </p:spPr>
        <p:txBody>
          <a:bodyPr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2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68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66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317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32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8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81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0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1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8W6ycguGk0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Logarithms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ID1050– Quantitative &amp; Qualitative Reasoning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D0BBE1D-DEC2-4C91-9A69-1899881064CD}"/>
                  </a:ext>
                </a:extLst>
              </p14:cNvPr>
              <p14:cNvContentPartPr/>
              <p14:nvPr/>
            </p14:nvContentPartPr>
            <p14:xfrm>
              <a:off x="4830736" y="5808349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D0BBE1D-DEC2-4C91-9A69-1899881064C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821376" y="5798989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43581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E7CB3-F044-41E9-855E-83D2E895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Equations: Single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EE9D3-D6CF-40D1-AEAF-9735F7109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683834"/>
            <a:ext cx="10204968" cy="530931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To solve an equation for an </a:t>
            </a:r>
            <a:r>
              <a:rPr lang="en-US" dirty="0">
                <a:solidFill>
                  <a:srgbClr val="FF0000"/>
                </a:solidFill>
              </a:rPr>
              <a:t>unknown variable </a:t>
            </a:r>
            <a:r>
              <a:rPr lang="en-US" dirty="0"/>
              <a:t>that is affected by </a:t>
            </a:r>
            <a:r>
              <a:rPr lang="en-US" b="1" dirty="0"/>
              <a:t>only one logarithmic or exponential operation</a:t>
            </a:r>
            <a:r>
              <a:rPr lang="en-US" dirty="0"/>
              <a:t>, you must apply the </a:t>
            </a:r>
            <a:r>
              <a:rPr lang="en-US" b="1" dirty="0"/>
              <a:t>inverse</a:t>
            </a:r>
            <a:r>
              <a:rPr lang="en-US" dirty="0"/>
              <a:t> of that operation to </a:t>
            </a:r>
            <a:r>
              <a:rPr lang="en-US" b="1" dirty="0"/>
              <a:t>both sides</a:t>
            </a:r>
            <a:r>
              <a:rPr lang="en-US" dirty="0"/>
              <a:t> of the equation.  </a:t>
            </a:r>
          </a:p>
          <a:p>
            <a:r>
              <a:rPr lang="en-US" dirty="0"/>
              <a:t>The operation and its inverse ‘cancel each other’, leaving just the unknown on one side, and its value on the other.</a:t>
            </a:r>
          </a:p>
          <a:p>
            <a:pPr lvl="1"/>
            <a:r>
              <a:rPr lang="en-US" dirty="0"/>
              <a:t>Example: 10</a:t>
            </a:r>
            <a:r>
              <a:rPr lang="en-US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45</a:t>
            </a:r>
          </a:p>
          <a:p>
            <a:pPr lvl="2"/>
            <a:r>
              <a:rPr lang="en-US" sz="2100" dirty="0"/>
              <a:t>The operation affecting ‘</a:t>
            </a:r>
            <a:r>
              <a:rPr lang="en-US" sz="2100" dirty="0">
                <a:solidFill>
                  <a:srgbClr val="FF0000"/>
                </a:solidFill>
              </a:rPr>
              <a:t>x</a:t>
            </a:r>
            <a:r>
              <a:rPr lang="en-US" sz="2100" dirty="0"/>
              <a:t>’ is ’10</a:t>
            </a:r>
            <a:r>
              <a:rPr lang="en-US" sz="2100" baseline="30000" dirty="0"/>
              <a:t>x</a:t>
            </a:r>
            <a:r>
              <a:rPr lang="en-US" sz="2100" dirty="0"/>
              <a:t>’ or common anti-logarithm or exponential.  </a:t>
            </a:r>
          </a:p>
          <a:p>
            <a:pPr lvl="2"/>
            <a:r>
              <a:rPr lang="en-US" sz="2100" dirty="0"/>
              <a:t>Its inverse is ‘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common logarithm</a:t>
            </a:r>
            <a:r>
              <a:rPr lang="en-US" sz="2100" dirty="0"/>
              <a:t>’ or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log().</a:t>
            </a:r>
            <a:r>
              <a:rPr lang="en-US" sz="2100" dirty="0"/>
              <a:t>  Taking the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logarithm </a:t>
            </a:r>
            <a:r>
              <a:rPr lang="en-US" sz="2100" dirty="0"/>
              <a:t>of both sides yields:</a:t>
            </a:r>
          </a:p>
          <a:p>
            <a:pPr lvl="2"/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s-E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100" dirty="0"/>
              <a:t>10</a:t>
            </a:r>
            <a:r>
              <a:rPr lang="en-US" sz="2100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s-E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 = </a:t>
            </a:r>
            <a:r>
              <a:rPr lang="es-E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</a:t>
            </a:r>
            <a:r>
              <a:rPr lang="es-E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45</a:t>
            </a:r>
            <a:r>
              <a:rPr lang="es-E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</a:p>
          <a:p>
            <a:pPr lvl="2"/>
            <a:r>
              <a:rPr lang="es-ES" sz="2100" b="1" dirty="0">
                <a:solidFill>
                  <a:srgbClr val="FF0000"/>
                </a:solidFill>
              </a:rPr>
              <a:t>x</a:t>
            </a:r>
            <a:r>
              <a:rPr lang="es-ES" sz="2100" b="1" dirty="0"/>
              <a:t> = 1.65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ln(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-4</a:t>
            </a:r>
          </a:p>
          <a:p>
            <a:pPr lvl="2"/>
            <a:r>
              <a:rPr lang="en-US" sz="2100" dirty="0"/>
              <a:t>The operation affecting ‘</a:t>
            </a:r>
            <a:r>
              <a:rPr lang="en-US" sz="2100" dirty="0">
                <a:solidFill>
                  <a:srgbClr val="FF0000"/>
                </a:solidFill>
              </a:rPr>
              <a:t>x</a:t>
            </a:r>
            <a:r>
              <a:rPr lang="en-US" sz="2100" dirty="0"/>
              <a:t>’ is ‘natural logarithm’ or LN().</a:t>
            </a:r>
          </a:p>
          <a:p>
            <a:pPr lvl="2"/>
            <a:r>
              <a:rPr lang="en-US" sz="2100" dirty="0"/>
              <a:t>Its inverse is ‘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e</a:t>
            </a:r>
            <a:r>
              <a:rPr lang="en-US" sz="2100" baseline="300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x</a:t>
            </a:r>
            <a:r>
              <a:rPr lang="en-US" sz="2100" dirty="0"/>
              <a:t>’ or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natural anti-logarithm </a:t>
            </a:r>
            <a:r>
              <a:rPr lang="en-US" sz="2100" dirty="0"/>
              <a:t>or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 exponential.</a:t>
            </a:r>
            <a:r>
              <a:rPr lang="en-US" sz="2100" dirty="0"/>
              <a:t>  Taking the </a:t>
            </a:r>
            <a:r>
              <a:rPr lang="en-US" sz="2100" dirty="0">
                <a:solidFill>
                  <a:schemeClr val="accent3">
                    <a:lumMod val="75000"/>
                  </a:schemeClr>
                </a:solidFill>
                <a:cs typeface="Courier New" panose="02070309020205020404" pitchFamily="49" charset="0"/>
              </a:rPr>
              <a:t>anti-logarithm </a:t>
            </a:r>
            <a:r>
              <a:rPr lang="en-US" sz="2100" dirty="0"/>
              <a:t>of both sides yields:</a:t>
            </a:r>
          </a:p>
          <a:p>
            <a:pPr lvl="2"/>
            <a:r>
              <a:rPr lang="en-US" sz="2100" b="1" dirty="0" err="1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100" b="1" baseline="30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ln</a:t>
            </a:r>
            <a:r>
              <a:rPr lang="en-US" sz="21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100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21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100" b="1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1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-4</a:t>
            </a:r>
            <a:endParaRPr lang="en-US" sz="2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sz="21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</a:t>
            </a:r>
            <a:r>
              <a:rPr lang="en-US" sz="21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0.0183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63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Logarithm functions and their inverses can be used to simplify complicated arithmetic operations:</a:t>
            </a: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Multiplication</a:t>
            </a:r>
            <a:r>
              <a:rPr lang="en-US" sz="2400" dirty="0"/>
              <a:t> problems become </a:t>
            </a:r>
            <a:r>
              <a:rPr lang="en-US" sz="2400" dirty="0">
                <a:solidFill>
                  <a:srgbClr val="0070C0"/>
                </a:solidFill>
              </a:rPr>
              <a:t>addition</a:t>
            </a:r>
            <a:r>
              <a:rPr lang="en-US" sz="2400" dirty="0"/>
              <a:t> problems.</a:t>
            </a:r>
          </a:p>
          <a:p>
            <a:pPr lvl="1"/>
            <a:r>
              <a:rPr lang="en-US" sz="2400" dirty="0">
                <a:solidFill>
                  <a:srgbClr val="0070C0"/>
                </a:solidFill>
              </a:rPr>
              <a:t>Exponent</a:t>
            </a:r>
            <a:r>
              <a:rPr lang="en-US" sz="2400" dirty="0"/>
              <a:t> problems become </a:t>
            </a:r>
            <a:r>
              <a:rPr lang="en-US" sz="2400" dirty="0">
                <a:solidFill>
                  <a:srgbClr val="0070C0"/>
                </a:solidFill>
              </a:rPr>
              <a:t>multiplication</a:t>
            </a:r>
            <a:r>
              <a:rPr lang="en-US" sz="2400" dirty="0"/>
              <a:t> problems.</a:t>
            </a:r>
          </a:p>
          <a:p>
            <a:r>
              <a:rPr lang="en-US" sz="2800" dirty="0"/>
              <a:t>The base of the logarithm is not important; the method works the same for any base as long as an appropriate table (or calculator function) is available.</a:t>
            </a:r>
          </a:p>
          <a:p>
            <a:pPr lvl="1"/>
            <a:r>
              <a:rPr lang="en-US" sz="2400" dirty="0"/>
              <a:t>Usually </a:t>
            </a:r>
            <a:r>
              <a:rPr lang="en-US" sz="2400" dirty="0">
                <a:solidFill>
                  <a:srgbClr val="0070C0"/>
                </a:solidFill>
              </a:rPr>
              <a:t>base-10 (common log) </a:t>
            </a:r>
            <a:r>
              <a:rPr lang="en-US" sz="2400" dirty="0"/>
              <a:t>or </a:t>
            </a:r>
            <a:r>
              <a:rPr lang="en-US" sz="2400" dirty="0">
                <a:solidFill>
                  <a:srgbClr val="0070C0"/>
                </a:solidFill>
              </a:rPr>
              <a:t>base-e (natural log) </a:t>
            </a:r>
            <a:r>
              <a:rPr lang="en-US" sz="2400" dirty="0"/>
              <a:t>are used.</a:t>
            </a:r>
          </a:p>
          <a:p>
            <a:r>
              <a:rPr lang="en-US" sz="2800" dirty="0"/>
              <a:t>Logarithms show up in many other areas in </a:t>
            </a:r>
            <a:r>
              <a:rPr lang="en-US" sz="2800"/>
              <a:t>mathematics and</a:t>
            </a:r>
            <a:br>
              <a:rPr lang="en-US" sz="2800"/>
            </a:br>
            <a:r>
              <a:rPr lang="en-US" sz="2800"/>
              <a:t>     </a:t>
            </a:r>
            <a:r>
              <a:rPr lang="en-US" sz="2800" dirty="0"/>
              <a:t>science.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447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and 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322377" cy="4923999"/>
          </a:xfrm>
        </p:spPr>
        <p:txBody>
          <a:bodyPr>
            <a:noAutofit/>
          </a:bodyPr>
          <a:lstStyle/>
          <a:p>
            <a:r>
              <a:rPr lang="en-US" dirty="0"/>
              <a:t>We noticed that when we multiply two numbers that are the same base raised to different exponents, that the result is the base raised to the sum of the exponents</a:t>
            </a:r>
          </a:p>
          <a:p>
            <a:pPr lvl="1"/>
            <a:r>
              <a:rPr lang="en-US" dirty="0"/>
              <a:t>Example: </a:t>
            </a:r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10</a:t>
            </a:r>
            <a:r>
              <a:rPr lang="en-US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2 </a:t>
            </a:r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</a:rPr>
              <a:t>* 10</a:t>
            </a:r>
            <a:r>
              <a:rPr lang="en-US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3</a:t>
            </a:r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</a:rPr>
              <a:t>=10</a:t>
            </a:r>
            <a:r>
              <a:rPr lang="en-US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2+3</a:t>
            </a:r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</a:rPr>
              <a:t>=10</a:t>
            </a:r>
            <a:r>
              <a:rPr lang="en-US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5</a:t>
            </a:r>
          </a:p>
          <a:p>
            <a:r>
              <a:rPr lang="en-US" dirty="0"/>
              <a:t>This is the basis of the idea of logarithms: We can do complicated multiplication operations by working with only the exponents, which are added (an easier task).</a:t>
            </a:r>
          </a:p>
          <a:p>
            <a:r>
              <a:rPr lang="en-US" dirty="0"/>
              <a:t>There are two bases typically used: </a:t>
            </a:r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10</a:t>
            </a:r>
            <a:r>
              <a:rPr lang="en-US" dirty="0"/>
              <a:t>, and the natural number </a:t>
            </a:r>
            <a:r>
              <a:rPr lang="en-US" dirty="0">
                <a:solidFill>
                  <a:srgbClr val="0070C0"/>
                </a:solidFill>
                <a:latin typeface="Arial Rounded MT Bold" panose="020F0704030504030204" pitchFamily="34" charset="0"/>
              </a:rPr>
              <a:t>e=2.71828…</a:t>
            </a:r>
          </a:p>
          <a:p>
            <a:pPr lvl="1"/>
            <a:r>
              <a:rPr lang="en-US" dirty="0"/>
              <a:t>If the base is 10, this is called the ‘</a:t>
            </a:r>
            <a:r>
              <a:rPr lang="en-US" dirty="0">
                <a:solidFill>
                  <a:srgbClr val="0070C0"/>
                </a:solidFill>
              </a:rPr>
              <a:t>common</a:t>
            </a:r>
            <a:r>
              <a:rPr lang="en-US" dirty="0"/>
              <a:t>’ log</a:t>
            </a:r>
          </a:p>
          <a:p>
            <a:pPr lvl="1"/>
            <a:r>
              <a:rPr lang="en-US" dirty="0"/>
              <a:t>If the base is e, this is called the ‘</a:t>
            </a:r>
            <a:r>
              <a:rPr lang="en-US" dirty="0">
                <a:solidFill>
                  <a:srgbClr val="0070C0"/>
                </a:solidFill>
              </a:rPr>
              <a:t>natural</a:t>
            </a:r>
            <a:r>
              <a:rPr lang="en-US" dirty="0"/>
              <a:t>’ log (abbreviated </a:t>
            </a:r>
            <a:r>
              <a:rPr lang="en-US" i="1" dirty="0">
                <a:solidFill>
                  <a:srgbClr val="0070C0"/>
                </a:solidFill>
              </a:rPr>
              <a:t>ln</a:t>
            </a:r>
            <a:r>
              <a:rPr lang="en-US" dirty="0"/>
              <a:t>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9626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and 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4"/>
            <a:ext cx="10442474" cy="4923999"/>
          </a:xfrm>
        </p:spPr>
        <p:txBody>
          <a:bodyPr>
            <a:normAutofit/>
          </a:bodyPr>
          <a:lstStyle/>
          <a:p>
            <a:r>
              <a:rPr lang="en-US" sz="2800" dirty="0"/>
              <a:t>The trick is to find the exponent to which the base must be raised to get the desired number.  </a:t>
            </a:r>
          </a:p>
          <a:p>
            <a:pPr lvl="1"/>
            <a:r>
              <a:rPr lang="en-US" sz="2400" dirty="0"/>
              <a:t>Example: What is the logarithm of 10? We know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10=10</a:t>
            </a:r>
            <a:r>
              <a:rPr lang="en-US" sz="24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/>
              <a:t>, so the answer is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</a:t>
            </a:r>
          </a:p>
          <a:p>
            <a:pPr lvl="1"/>
            <a:r>
              <a:rPr lang="en-US" sz="2400" dirty="0"/>
              <a:t>To what power do we raise 10 to get 100? 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100=10</a:t>
            </a:r>
            <a:r>
              <a:rPr lang="en-US" sz="24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2</a:t>
            </a:r>
            <a:r>
              <a:rPr lang="en-US" sz="2400" dirty="0"/>
              <a:t> , so the answer is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2</a:t>
            </a:r>
          </a:p>
          <a:p>
            <a:pPr lvl="1"/>
            <a:r>
              <a:rPr lang="en-US" sz="2400" dirty="0"/>
              <a:t>Now one that is not obvious: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45 = 10</a:t>
            </a:r>
            <a:r>
              <a:rPr lang="en-US" sz="24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?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  </a:t>
            </a:r>
            <a:r>
              <a:rPr lang="en-US" sz="2400" dirty="0"/>
              <a:t>The answer must be between 1 and 2, but what is it?</a:t>
            </a:r>
            <a:endParaRPr lang="en-US" sz="2400" baseline="30000" dirty="0"/>
          </a:p>
          <a:p>
            <a:pPr lvl="1"/>
            <a:r>
              <a:rPr lang="en-US" sz="2400" dirty="0"/>
              <a:t>This used to be done using a table, but is now done using a calculator.  The answer to our example is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45 = 10</a:t>
            </a:r>
            <a:r>
              <a:rPr lang="en-US" sz="24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1.653212514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</a:t>
            </a:r>
            <a:r>
              <a:rPr lang="en-US" sz="2400" dirty="0"/>
              <a:t>or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log(45)=1.653212514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677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Common Logarithms to Perform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Let’s start with our simple example: 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10</a:t>
            </a:r>
            <a:r>
              <a:rPr lang="en-US" sz="28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2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* 10</a:t>
            </a:r>
            <a:r>
              <a:rPr lang="en-US" sz="28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3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= ?</a:t>
            </a:r>
          </a:p>
          <a:p>
            <a:r>
              <a:rPr lang="en-US" sz="2800" dirty="0"/>
              <a:t>We reduce 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10</a:t>
            </a:r>
            <a:r>
              <a:rPr lang="en-US" sz="28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2</a:t>
            </a:r>
            <a:r>
              <a:rPr lang="en-US" sz="2800" dirty="0">
                <a:latin typeface="Arial Rounded MT Bold" panose="020F0704030504030204" pitchFamily="34" charset="0"/>
              </a:rPr>
              <a:t> </a:t>
            </a:r>
            <a:r>
              <a:rPr lang="en-US" sz="2800" dirty="0"/>
              <a:t>to just its exponent by looking up 100 in a log table or using a calculator.  We find that 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log(100)=2</a:t>
            </a:r>
            <a:r>
              <a:rPr lang="en-US" sz="2800" dirty="0"/>
              <a:t>.</a:t>
            </a:r>
          </a:p>
          <a:p>
            <a:r>
              <a:rPr lang="en-US" sz="2800" dirty="0"/>
              <a:t>We reduce 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10</a:t>
            </a:r>
            <a:r>
              <a:rPr lang="en-US" sz="28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3</a:t>
            </a:r>
            <a:r>
              <a:rPr lang="en-US" sz="2800" dirty="0"/>
              <a:t> in the same way: 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log(1000)=3</a:t>
            </a:r>
            <a:r>
              <a:rPr lang="en-US" sz="2800" dirty="0"/>
              <a:t>.</a:t>
            </a:r>
          </a:p>
          <a:p>
            <a:r>
              <a:rPr lang="en-US" sz="2800" dirty="0"/>
              <a:t>Now we add the exponents: 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2+3=5</a:t>
            </a:r>
          </a:p>
          <a:p>
            <a:r>
              <a:rPr lang="en-US" sz="2800" dirty="0"/>
              <a:t>Finally, we convert from an exponent back to a normal number by using a reverse look-up in our log table, or using the inverse log function on the calculator: 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10</a:t>
            </a:r>
            <a:r>
              <a:rPr lang="en-US" sz="28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x</a:t>
            </a:r>
          </a:p>
          <a:p>
            <a:r>
              <a:rPr lang="en-US" sz="2800" dirty="0"/>
              <a:t>We get the answer: 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10</a:t>
            </a:r>
            <a:r>
              <a:rPr lang="en-US" sz="28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992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Common Logarithms to Perform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178603" cy="4774474"/>
          </a:xfrm>
        </p:spPr>
        <p:txBody>
          <a:bodyPr>
            <a:normAutofit/>
          </a:bodyPr>
          <a:lstStyle/>
          <a:p>
            <a:r>
              <a:rPr lang="en-US" sz="2800" dirty="0"/>
              <a:t>Let’s see how this works for a more complicated example: </a:t>
            </a:r>
            <a:br>
              <a:rPr lang="en-US" sz="2800" dirty="0"/>
            </a:b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45 * 16 = ?</a:t>
            </a:r>
          </a:p>
          <a:p>
            <a:pPr lvl="1"/>
            <a:r>
              <a:rPr lang="en-US" sz="2400" dirty="0"/>
              <a:t>We know a procedure for multiplication of multi-digit numbers, but this method can be error-prone, especially for numbers with many digits.</a:t>
            </a:r>
          </a:p>
          <a:p>
            <a:r>
              <a:rPr lang="en-US" sz="2800" dirty="0"/>
              <a:t>Using the logarithm method:</a:t>
            </a:r>
          </a:p>
          <a:p>
            <a:pPr lvl="1"/>
            <a:r>
              <a:rPr lang="en-US" sz="2400" dirty="0"/>
              <a:t>Convert 45 to an exponent using logarithms: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log(45)=1.653212514</a:t>
            </a:r>
          </a:p>
          <a:p>
            <a:pPr lvl="1"/>
            <a:r>
              <a:rPr lang="en-US" sz="2400" dirty="0"/>
              <a:t>Convert 16 to an exponent using logarithms: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log(16)=1.204119983</a:t>
            </a:r>
          </a:p>
          <a:p>
            <a:pPr lvl="1"/>
            <a:r>
              <a:rPr lang="en-US" sz="2400" dirty="0"/>
              <a:t>Add the exponents: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1.653212514 + 1.204119983 = 2.857332497</a:t>
            </a:r>
          </a:p>
          <a:p>
            <a:pPr lvl="1"/>
            <a:r>
              <a:rPr lang="en-US" sz="2400" dirty="0"/>
              <a:t>Convert back from an exponent: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10</a:t>
            </a:r>
            <a:r>
              <a:rPr lang="en-US" sz="24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2.857332497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= 720 </a:t>
            </a:r>
            <a:r>
              <a:rPr lang="en-US" sz="2400" dirty="0"/>
              <a:t>(this is our answer)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926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Common Logarithms to Perform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774474"/>
          </a:xfrm>
        </p:spPr>
        <p:txBody>
          <a:bodyPr>
            <a:normAutofit/>
          </a:bodyPr>
          <a:lstStyle/>
          <a:p>
            <a:r>
              <a:rPr lang="en-US" sz="3200" dirty="0"/>
              <a:t>For small numbers, doing the multiplication may be easier than all this, but imagine multiplying two 10 digit numbers:</a:t>
            </a:r>
          </a:p>
          <a:p>
            <a:pPr lvl="2"/>
            <a:r>
              <a:rPr lang="en-US" sz="2400" dirty="0"/>
              <a:t>Multiplication involves each digit of one number times the other number (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100 multiplications</a:t>
            </a:r>
            <a:r>
              <a:rPr lang="en-US" sz="2400" dirty="0"/>
              <a:t>), and then adding all the columns to get the result.</a:t>
            </a:r>
          </a:p>
          <a:p>
            <a:pPr lvl="2"/>
            <a:r>
              <a:rPr lang="en-US" sz="2400" dirty="0"/>
              <a:t>The logarithm method involves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three table-look-ups </a:t>
            </a:r>
            <a:r>
              <a:rPr lang="en-US" sz="2400" dirty="0"/>
              <a:t>and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adding two 10-digit numbers</a:t>
            </a:r>
            <a:r>
              <a:rPr lang="en-US" sz="2400" dirty="0"/>
              <a:t>; a much simpler operation!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417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Natural Logarithms to Perform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201607" cy="4107366"/>
          </a:xfrm>
        </p:spPr>
        <p:txBody>
          <a:bodyPr>
            <a:noAutofit/>
          </a:bodyPr>
          <a:lstStyle/>
          <a:p>
            <a:r>
              <a:rPr lang="en-US" sz="2800" dirty="0"/>
              <a:t>The method is exactly the same if you are using </a:t>
            </a:r>
            <a:r>
              <a:rPr lang="en-US" sz="2800" dirty="0">
                <a:solidFill>
                  <a:srgbClr val="0070C0"/>
                </a:solidFill>
              </a:rPr>
              <a:t>natural logarithms</a:t>
            </a:r>
            <a:r>
              <a:rPr lang="en-US" sz="2800" dirty="0"/>
              <a:t>, except you would use the natural logarithm table or the natural logarithm function, </a:t>
            </a:r>
            <a:r>
              <a:rPr lang="en-US" sz="2800" dirty="0">
                <a:solidFill>
                  <a:srgbClr val="0070C0"/>
                </a:solidFill>
              </a:rPr>
              <a:t>ln(x)</a:t>
            </a:r>
          </a:p>
          <a:p>
            <a:pPr lvl="1"/>
            <a:r>
              <a:rPr lang="en-US" sz="2400" dirty="0"/>
              <a:t>We reduce one number to just its </a:t>
            </a:r>
            <a:r>
              <a:rPr lang="en-US" sz="2400" dirty="0">
                <a:solidFill>
                  <a:srgbClr val="0070C0"/>
                </a:solidFill>
              </a:rPr>
              <a:t>exponent</a:t>
            </a:r>
            <a:r>
              <a:rPr lang="en-US" sz="2400" dirty="0"/>
              <a:t> by looking it up in a </a:t>
            </a:r>
            <a:r>
              <a:rPr lang="en-US" sz="2400" dirty="0">
                <a:solidFill>
                  <a:srgbClr val="0070C0"/>
                </a:solidFill>
              </a:rPr>
              <a:t>natural log table</a:t>
            </a:r>
            <a:r>
              <a:rPr lang="en-US" sz="2400" dirty="0"/>
              <a:t> or using a calculator.</a:t>
            </a:r>
          </a:p>
          <a:p>
            <a:pPr lvl="1"/>
            <a:r>
              <a:rPr lang="en-US" sz="2400" dirty="0"/>
              <a:t>We reduce the other number in the same way.</a:t>
            </a:r>
          </a:p>
          <a:p>
            <a:pPr lvl="1"/>
            <a:r>
              <a:rPr lang="en-US" sz="2400" dirty="0"/>
              <a:t>Now we </a:t>
            </a:r>
            <a:r>
              <a:rPr lang="en-US" sz="2400" dirty="0">
                <a:solidFill>
                  <a:srgbClr val="0070C0"/>
                </a:solidFill>
              </a:rPr>
              <a:t>add the exponents</a:t>
            </a:r>
            <a:r>
              <a:rPr lang="en-US" sz="2400" dirty="0"/>
              <a:t>.</a:t>
            </a:r>
          </a:p>
          <a:p>
            <a:pPr lvl="1"/>
            <a:r>
              <a:rPr lang="en-US" sz="2400" dirty="0"/>
              <a:t>Finally, we convert from an exponent back to a normal number by using a </a:t>
            </a:r>
            <a:r>
              <a:rPr lang="en-US" sz="2400" dirty="0">
                <a:solidFill>
                  <a:srgbClr val="0070C0"/>
                </a:solidFill>
              </a:rPr>
              <a:t>reverse look-up in our natural log table</a:t>
            </a:r>
            <a:r>
              <a:rPr lang="en-US" sz="2400" dirty="0"/>
              <a:t>, or using the inverse natural log function on the calculator: </a:t>
            </a:r>
            <a:r>
              <a:rPr lang="en-US" sz="2400" dirty="0">
                <a:solidFill>
                  <a:srgbClr val="0070C0"/>
                </a:solidFill>
              </a:rPr>
              <a:t>e</a:t>
            </a:r>
            <a:r>
              <a:rPr lang="en-US" sz="2400" baseline="30000" dirty="0">
                <a:solidFill>
                  <a:srgbClr val="0070C0"/>
                </a:solidFill>
              </a:rPr>
              <a:t>x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433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 Natural Logarithms to Perform Calculations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83835"/>
            <a:ext cx="10018713" cy="4774474"/>
          </a:xfrm>
        </p:spPr>
        <p:txBody>
          <a:bodyPr>
            <a:normAutofit/>
          </a:bodyPr>
          <a:lstStyle/>
          <a:p>
            <a:r>
              <a:rPr lang="en-US" sz="2800" dirty="0"/>
              <a:t>Let’s see how this works for our example: </a:t>
            </a:r>
            <a:r>
              <a:rPr lang="en-US" sz="28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45 * 16 = ?</a:t>
            </a:r>
          </a:p>
          <a:p>
            <a:pPr lvl="1"/>
            <a:r>
              <a:rPr lang="en-US" sz="2400" dirty="0"/>
              <a:t>Convert 45 to an exponent using natural logarithms: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ln(45)=3.80666249</a:t>
            </a:r>
          </a:p>
          <a:p>
            <a:pPr lvl="1"/>
            <a:r>
              <a:rPr lang="en-US" sz="2400" dirty="0"/>
              <a:t>Convert 16 to an exponent using natural logarithms: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ln(16)=2.772588722</a:t>
            </a:r>
          </a:p>
          <a:p>
            <a:pPr lvl="1"/>
            <a:r>
              <a:rPr lang="en-US" sz="2400" dirty="0"/>
              <a:t>Add the exponents: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3.80666249 + 2.772588722 = 6.579251212</a:t>
            </a:r>
          </a:p>
          <a:p>
            <a:pPr lvl="1"/>
            <a:r>
              <a:rPr lang="en-US" sz="2400" dirty="0"/>
              <a:t>Convert back from an exponent: 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e</a:t>
            </a:r>
            <a:r>
              <a:rPr lang="en-US" sz="2400" baseline="300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6.579251212</a:t>
            </a:r>
            <a:r>
              <a:rPr lang="en-US" sz="2400" dirty="0">
                <a:solidFill>
                  <a:srgbClr val="0070C0"/>
                </a:solidFill>
                <a:latin typeface="Arial Rounded MT Bold" panose="020F0704030504030204" pitchFamily="34" charset="0"/>
              </a:rPr>
              <a:t> = 720 </a:t>
            </a:r>
            <a:r>
              <a:rPr lang="en-US" sz="2400" dirty="0"/>
              <a:t>(this is our answer)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5964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Examples: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83834"/>
            <a:ext cx="8016248" cy="3348241"/>
          </a:xfrm>
        </p:spPr>
        <p:txBody>
          <a:bodyPr>
            <a:normAutofit/>
          </a:bodyPr>
          <a:lstStyle/>
          <a:p>
            <a:r>
              <a:rPr lang="en-US" dirty="0"/>
              <a:t>The common and natural logarithms are unary functions, as are their inverses.</a:t>
            </a:r>
          </a:p>
          <a:p>
            <a:pPr lvl="1"/>
            <a:r>
              <a:rPr lang="en-US" dirty="0"/>
              <a:t>They take a single argument (number) and return the result.</a:t>
            </a:r>
          </a:p>
          <a:p>
            <a:r>
              <a:rPr lang="en-US" dirty="0"/>
              <a:t>See the </a:t>
            </a:r>
            <a:r>
              <a:rPr lang="en-US" dirty="0">
                <a:hlinkClick r:id="rId3"/>
              </a:rPr>
              <a:t>TI-30Xa calculator tutorial</a:t>
            </a:r>
            <a:r>
              <a:rPr lang="en-US" dirty="0"/>
              <a:t>, or the manual for your calculator, to determine exactly how to enter these functions.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93173" y="1796836"/>
            <a:ext cx="164019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---------</a:t>
            </a:r>
            <a:r>
              <a:rPr lang="en-US" dirty="0">
                <a:sym typeface="Wingdings" panose="05000000000000000000" pitchFamily="2" charset="2"/>
              </a:rPr>
              <a:t></a:t>
            </a:r>
            <a:endParaRPr lang="en-US" dirty="0"/>
          </a:p>
          <a:p>
            <a:r>
              <a:rPr lang="en-US" b="1" dirty="0" err="1"/>
              <a:t>PEMDAS</a:t>
            </a:r>
            <a:endParaRPr lang="en-US" b="1" dirty="0"/>
          </a:p>
          <a:p>
            <a:r>
              <a:rPr lang="en-US" dirty="0"/>
              <a:t>   </a:t>
            </a:r>
            <a:r>
              <a:rPr lang="en-US" b="1" dirty="0"/>
              <a:t>P</a:t>
            </a:r>
            <a:r>
              <a:rPr lang="en-US" dirty="0"/>
              <a:t>arentheses</a:t>
            </a:r>
          </a:p>
          <a:p>
            <a:r>
              <a:rPr lang="en-US" dirty="0"/>
              <a:t>   </a:t>
            </a:r>
            <a:r>
              <a:rPr lang="en-US" b="1" dirty="0"/>
              <a:t>E</a:t>
            </a:r>
            <a:r>
              <a:rPr lang="en-US" dirty="0"/>
              <a:t>xponents</a:t>
            </a:r>
          </a:p>
          <a:p>
            <a:r>
              <a:rPr lang="en-US" dirty="0"/>
              <a:t>   </a:t>
            </a:r>
            <a:r>
              <a:rPr lang="en-US" b="1" dirty="0"/>
              <a:t>M</a:t>
            </a:r>
            <a:r>
              <a:rPr lang="en-US" dirty="0"/>
              <a:t>ultiplication</a:t>
            </a:r>
          </a:p>
          <a:p>
            <a:r>
              <a:rPr lang="en-US" dirty="0"/>
              <a:t>   </a:t>
            </a:r>
            <a:r>
              <a:rPr lang="en-US" b="1" dirty="0"/>
              <a:t>D</a:t>
            </a:r>
            <a:r>
              <a:rPr lang="en-US" dirty="0"/>
              <a:t>ivision</a:t>
            </a:r>
          </a:p>
          <a:p>
            <a:r>
              <a:rPr lang="en-US" dirty="0"/>
              <a:t>   </a:t>
            </a:r>
            <a:r>
              <a:rPr lang="en-US" b="1" dirty="0"/>
              <a:t>A</a:t>
            </a:r>
            <a:r>
              <a:rPr lang="en-US" dirty="0"/>
              <a:t>ddition</a:t>
            </a:r>
          </a:p>
          <a:p>
            <a:r>
              <a:rPr lang="en-US" dirty="0"/>
              <a:t>   </a:t>
            </a:r>
            <a:r>
              <a:rPr lang="en-US" b="1" dirty="0"/>
              <a:t>S</a:t>
            </a:r>
            <a:r>
              <a:rPr lang="en-US" dirty="0"/>
              <a:t>ubtraction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500559" y="2566361"/>
            <a:ext cx="776376" cy="4600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C6DDA2A-F6D9-4E90-B0DE-CA7F835C6A6E}"/>
              </a:ext>
            </a:extLst>
          </p:cNvPr>
          <p:cNvGrpSpPr/>
          <p:nvPr/>
        </p:nvGrpSpPr>
        <p:grpSpPr>
          <a:xfrm>
            <a:off x="3302317" y="5304879"/>
            <a:ext cx="1773915" cy="966158"/>
            <a:chOff x="2201008" y="5304879"/>
            <a:chExt cx="1773915" cy="966158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92846C42-645F-4120-ADD2-0B9F92927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70886" y="5577470"/>
              <a:ext cx="730186" cy="539149"/>
            </a:xfrm>
            <a:prstGeom prst="rect">
              <a:avLst/>
            </a:prstGeom>
          </p:spPr>
        </p:pic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9AFCE1C3-ABD3-4F3F-9947-9BBDEFEAB93C}"/>
                </a:ext>
              </a:extLst>
            </p:cNvPr>
            <p:cNvSpPr/>
            <p:nvPr/>
          </p:nvSpPr>
          <p:spPr>
            <a:xfrm>
              <a:off x="2201008" y="5304879"/>
              <a:ext cx="1773915" cy="96615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02C6C46-93B5-4F04-B8E7-4D795291542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103441" y="5456129"/>
              <a:ext cx="769112" cy="711650"/>
            </a:xfrm>
            <a:prstGeom prst="rect">
              <a:avLst/>
            </a:prstGeom>
          </p:spPr>
        </p:pic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3C2572BA-43E8-4FAA-BBCE-28944777B7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0456" y="5456129"/>
            <a:ext cx="742591" cy="71607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E9CF1951-6743-4B2A-862E-B9D3A75FA9AA}"/>
              </a:ext>
            </a:extLst>
          </p:cNvPr>
          <p:cNvGrpSpPr/>
          <p:nvPr/>
        </p:nvGrpSpPr>
        <p:grpSpPr>
          <a:xfrm>
            <a:off x="7471747" y="5304879"/>
            <a:ext cx="1773915" cy="966158"/>
            <a:chOff x="7471747" y="5304879"/>
            <a:chExt cx="1773915" cy="966158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D78543F7-7612-4D27-A319-CFEC3FBF56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41625" y="5577470"/>
              <a:ext cx="730186" cy="539149"/>
            </a:xfrm>
            <a:prstGeom prst="rect">
              <a:avLst/>
            </a:prstGeom>
          </p:spPr>
        </p:pic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039D44A2-302B-4F1A-A222-4A8C2DDA2180}"/>
                </a:ext>
              </a:extLst>
            </p:cNvPr>
            <p:cNvSpPr/>
            <p:nvPr/>
          </p:nvSpPr>
          <p:spPr>
            <a:xfrm>
              <a:off x="7471747" y="5304879"/>
              <a:ext cx="1773915" cy="96615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38AF0E13-0653-417C-B1F0-F215B750791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387441" y="5456129"/>
              <a:ext cx="742591" cy="716070"/>
            </a:xfrm>
            <a:prstGeom prst="rect">
              <a:avLst/>
            </a:prstGeom>
          </p:spPr>
        </p:pic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id="{90258365-84B8-4779-A27A-1B8399FE2F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9341" y="5456129"/>
            <a:ext cx="769112" cy="7116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4869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11.8|16.1|17.2|20|5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11.6|9.8|6.6|10.9|17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9.7|20.2|16.4|21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24.5|17.8|9|11.3|15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9.4|6.2|1.7|10.4|17.9|8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41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17.1|8.7|3.3|2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6.6|8.8|8.3|9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21.3|15.6|3.9|10.8|3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8.7|11.5|16.9|9.4|10.3|21.3|8.9|9.9|11.1|10.1|28.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190</TotalTime>
  <Words>808</Words>
  <Application>Microsoft Office PowerPoint</Application>
  <PresentationFormat>Widescreen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Rounded MT Bold</vt:lpstr>
      <vt:lpstr>Calibri</vt:lpstr>
      <vt:lpstr>Corbel</vt:lpstr>
      <vt:lpstr>Courier New</vt:lpstr>
      <vt:lpstr>Wingdings</vt:lpstr>
      <vt:lpstr>Parallax</vt:lpstr>
      <vt:lpstr>Logarithms</vt:lpstr>
      <vt:lpstr>History and Uses</vt:lpstr>
      <vt:lpstr>History and Uses</vt:lpstr>
      <vt:lpstr>Using Common Logarithms to Perform Calculations</vt:lpstr>
      <vt:lpstr>Using Common Logarithms to Perform Calculations</vt:lpstr>
      <vt:lpstr>Using Common Logarithms to Perform Calculations</vt:lpstr>
      <vt:lpstr>Using Natural Logarithms to Perform Calculations</vt:lpstr>
      <vt:lpstr>Using Natural Logarithms to Perform Calculations</vt:lpstr>
      <vt:lpstr>Examples: Evaluation</vt:lpstr>
      <vt:lpstr>Solving Equations: Single Function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Gist</dc:creator>
  <cp:lastModifiedBy>Robert Gist</cp:lastModifiedBy>
  <cp:revision>42</cp:revision>
  <dcterms:created xsi:type="dcterms:W3CDTF">2016-07-25T20:55:54Z</dcterms:created>
  <dcterms:modified xsi:type="dcterms:W3CDTF">2018-04-20T21:14:42Z</dcterms:modified>
</cp:coreProperties>
</file>