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7" r:id="rId1"/>
  </p:sldMasterIdLst>
  <p:handoutMasterIdLst>
    <p:handoutMasterId r:id="rId11"/>
  </p:handoutMasterIdLst>
  <p:sldIdLst>
    <p:sldId id="256" r:id="rId2"/>
    <p:sldId id="259" r:id="rId3"/>
    <p:sldId id="261" r:id="rId4"/>
    <p:sldId id="260" r:id="rId5"/>
    <p:sldId id="262" r:id="rId6"/>
    <p:sldId id="266" r:id="rId7"/>
    <p:sldId id="264" r:id="rId8"/>
    <p:sldId id="265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81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565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30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458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661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952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46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968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7584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865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77501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018713" cy="4107366"/>
          </a:xfrm>
        </p:spPr>
        <p:txBody>
          <a:bodyPr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2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96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66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317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32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18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81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0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315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  <p:sldLayoutId id="2147483851" r:id="rId14"/>
    <p:sldLayoutId id="2147483852" r:id="rId15"/>
    <p:sldLayoutId id="2147483853" r:id="rId16"/>
    <p:sldLayoutId id="214748385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3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hyperlink" Target="https://www.youtube.com/watch?v=J8W6ycguGk0" TargetMode="External"/><Relationship Id="rId7" Type="http://schemas.openxmlformats.org/officeDocument/2006/relationships/image" Target="../media/image5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Powers and Roots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ID1050– Quantitative &amp; Qualitative Reasoning</a:t>
            </a:r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What does the notation B</a:t>
                </a:r>
                <a:r>
                  <a:rPr lang="en-US" baseline="30000" dirty="0"/>
                  <a:t>p</a:t>
                </a:r>
                <a:r>
                  <a:rPr lang="en-US" dirty="0"/>
                  <a:t> mean? (B is the ‘base’ and p is the ‘power’)</a:t>
                </a:r>
              </a:p>
              <a:p>
                <a:pPr lvl="1"/>
                <a:r>
                  <a:rPr lang="en-US" dirty="0"/>
                  <a:t>Positive integer powers – If p is a positive integer, then B</a:t>
                </a:r>
                <a:r>
                  <a:rPr lang="en-US" baseline="30000" dirty="0"/>
                  <a:t>p</a:t>
                </a:r>
                <a:r>
                  <a:rPr lang="en-US" dirty="0"/>
                  <a:t> is a short-hand for a series of multiplications of the base</a:t>
                </a:r>
              </a:p>
              <a:p>
                <a:pPr lvl="2"/>
                <a:r>
                  <a:rPr lang="en-US" sz="2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B*B*B*…*B=</a:t>
                </a:r>
                <a:r>
                  <a:rPr lang="en-US" sz="2000" dirty="0" err="1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B</a:t>
                </a:r>
                <a:r>
                  <a:rPr lang="en-US" sz="2000" baseline="30000" dirty="0" err="1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p</a:t>
                </a:r>
                <a:endParaRPr lang="en-US" sz="2000" dirty="0">
                  <a:solidFill>
                    <a:srgbClr val="0070C0"/>
                  </a:solidFill>
                  <a:latin typeface="Arial Rounded MT Bold" panose="020F0704030504030204" pitchFamily="34" charset="0"/>
                  <a:cs typeface="Courier New" panose="02070309020205020404" pitchFamily="49" charset="0"/>
                </a:endParaRPr>
              </a:p>
              <a:p>
                <a:pPr lvl="2"/>
                <a:r>
                  <a:rPr lang="en-US" dirty="0"/>
                  <a:t>Numerical Example: </a:t>
                </a:r>
                <a:r>
                  <a:rPr lang="en-US" sz="2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10</a:t>
                </a:r>
                <a:r>
                  <a:rPr lang="en-US" sz="2000" baseline="30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5</a:t>
                </a:r>
                <a:r>
                  <a:rPr lang="en-US" sz="2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 = 10*10*10*10*10</a:t>
                </a:r>
                <a:endParaRPr lang="en-US" dirty="0">
                  <a:solidFill>
                    <a:srgbClr val="0070C0"/>
                  </a:solidFill>
                  <a:latin typeface="Arial Rounded MT Bold" panose="020F0704030504030204" pitchFamily="34" charset="0"/>
                  <a:cs typeface="Courier New" panose="02070309020205020404" pitchFamily="49" charset="0"/>
                </a:endParaRPr>
              </a:p>
              <a:p>
                <a:pPr lvl="1"/>
                <a:r>
                  <a:rPr lang="en-US" dirty="0"/>
                  <a:t>Negative integer powers – If p is a negative integer, this means the reciprocal of B</a:t>
                </a:r>
                <a:r>
                  <a:rPr lang="en-US" baseline="30000" dirty="0"/>
                  <a:t>|p|</a:t>
                </a:r>
              </a:p>
              <a:p>
                <a:pPr lvl="2"/>
                <a:r>
                  <a:rPr lang="en-US" sz="2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B</a:t>
                </a:r>
                <a:r>
                  <a:rPr lang="en-US" sz="2000" baseline="30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-p</a:t>
                </a:r>
                <a:r>
                  <a:rPr lang="en-US" sz="2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000" b="0" i="0" smtClean="0">
                            <a:solidFill>
                              <a:srgbClr val="0070C0"/>
                            </a:solidFill>
                            <a:latin typeface="Arial Rounded MT Bold" panose="020F0704030504030204" pitchFamily="34" charset="0"/>
                            <a:cs typeface="Courier New" panose="02070309020205020404" pitchFamily="49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sz="2000" b="0" i="0" baseline="30000" dirty="0" smtClean="0">
                            <a:solidFill>
                              <a:srgbClr val="0070C0"/>
                            </a:solidFill>
                            <a:latin typeface="Arial Rounded MT Bold" panose="020F0704030504030204" pitchFamily="34" charset="0"/>
                            <a:cs typeface="Courier New" panose="02070309020205020404" pitchFamily="49" charset="0"/>
                          </a:rPr>
                          <m:t>p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000" b="0" i="0" smtClean="0">
                            <a:solidFill>
                              <a:srgbClr val="0070C0"/>
                            </a:solidFill>
                            <a:latin typeface="Arial Rounded MT Bold" panose="020F0704030504030204" pitchFamily="34" charset="0"/>
                            <a:cs typeface="Courier New" panose="02070309020205020404" pitchFamily="49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sz="2000">
                            <a:solidFill>
                              <a:srgbClr val="0070C0"/>
                            </a:solidFill>
                            <a:latin typeface="Arial Rounded MT Bold" panose="020F0704030504030204" pitchFamily="34" charset="0"/>
                            <a:cs typeface="Courier New" panose="02070309020205020404" pitchFamily="49" charset="0"/>
                          </a:rPr>
                          <m:t>∗</m:t>
                        </m:r>
                        <m:r>
                          <m:rPr>
                            <m:nor/>
                          </m:rPr>
                          <a:rPr lang="en-US" sz="2000" b="0" i="0" smtClean="0">
                            <a:solidFill>
                              <a:srgbClr val="0070C0"/>
                            </a:solidFill>
                            <a:latin typeface="Arial Rounded MT Bold" panose="020F0704030504030204" pitchFamily="34" charset="0"/>
                            <a:cs typeface="Courier New" panose="02070309020205020404" pitchFamily="49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sz="2000">
                            <a:solidFill>
                              <a:srgbClr val="0070C0"/>
                            </a:solidFill>
                            <a:latin typeface="Arial Rounded MT Bold" panose="020F0704030504030204" pitchFamily="34" charset="0"/>
                            <a:cs typeface="Courier New" panose="02070309020205020404" pitchFamily="49" charset="0"/>
                          </a:rPr>
                          <m:t>∗</m:t>
                        </m:r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…</m:t>
                        </m:r>
                        <m:r>
                          <m:rPr>
                            <m:nor/>
                          </m:rPr>
                          <a:rPr lang="en-US" sz="2000">
                            <a:solidFill>
                              <a:srgbClr val="0070C0"/>
                            </a:solidFill>
                            <a:latin typeface="Arial Rounded MT Bold" panose="020F0704030504030204" pitchFamily="34" charset="0"/>
                            <a:cs typeface="Courier New" panose="02070309020205020404" pitchFamily="49" charset="0"/>
                          </a:rPr>
                          <m:t>∗</m:t>
                        </m:r>
                        <m:r>
                          <m:rPr>
                            <m:nor/>
                          </m:rPr>
                          <a:rPr lang="en-US" sz="2000" b="0" i="0" dirty="0" smtClean="0">
                            <a:solidFill>
                              <a:srgbClr val="0070C0"/>
                            </a:solidFill>
                            <a:latin typeface="Arial Rounded MT Bold" panose="020F0704030504030204" pitchFamily="34" charset="0"/>
                            <a:cs typeface="Courier New" panose="02070309020205020404" pitchFamily="49" charset="0"/>
                          </a:rPr>
                          <m:t>B</m:t>
                        </m:r>
                      </m:den>
                    </m:f>
                  </m:oMath>
                </a14:m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</a:p>
              <a:p>
                <a:pPr lvl="2"/>
                <a:r>
                  <a:rPr lang="en-US" dirty="0"/>
                  <a:t>Numerical Example: </a:t>
                </a:r>
                <a:r>
                  <a:rPr lang="en-US" sz="2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10</a:t>
                </a:r>
                <a:r>
                  <a:rPr lang="en-US" sz="2000" baseline="30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-4</a:t>
                </a:r>
                <a:r>
                  <a:rPr lang="en-US" sz="2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rgbClr val="0070C0"/>
                            </a:solidFill>
                            <a:latin typeface="Arial Rounded MT Bold" panose="020F0704030504030204" pitchFamily="34" charset="0"/>
                            <a:cs typeface="Courier New" panose="02070309020205020404" pitchFamily="49" charset="0"/>
                          </a:rPr>
                          <m:t>10</m:t>
                        </m:r>
                        <m:r>
                          <m:rPr>
                            <m:nor/>
                          </m:rPr>
                          <a:rPr lang="en-US" sz="2000" baseline="30000" dirty="0">
                            <a:solidFill>
                              <a:srgbClr val="0070C0"/>
                            </a:solidFill>
                            <a:latin typeface="Arial Rounded MT Bold" panose="020F0704030504030204" pitchFamily="34" charset="0"/>
                            <a:cs typeface="Courier New" panose="02070309020205020404" pitchFamily="49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rgbClr val="0070C0"/>
                            </a:solidFill>
                            <a:latin typeface="Arial Rounded MT Bold" panose="020F0704030504030204" pitchFamily="34" charset="0"/>
                            <a:cs typeface="Courier New" panose="02070309020205020404" pitchFamily="49" charset="0"/>
                          </a:rPr>
                          <m:t>10</m:t>
                        </m:r>
                        <m:r>
                          <m:rPr>
                            <m:nor/>
                          </m:rPr>
                          <a:rPr lang="en-US" sz="2000" b="0" i="0" dirty="0" smtClean="0">
                            <a:solidFill>
                              <a:srgbClr val="0070C0"/>
                            </a:solidFill>
                            <a:latin typeface="Arial Rounded MT Bold" panose="020F0704030504030204" pitchFamily="34" charset="0"/>
                            <a:cs typeface="Courier New" panose="02070309020205020404" pitchFamily="49" charset="0"/>
                          </a:rPr>
                          <m:t>∗10∗10∗10</m:t>
                        </m:r>
                      </m:den>
                    </m:f>
                  </m:oMath>
                </a14:m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5"/>
                <a:stretch>
                  <a:fillRect l="-1521" t="-4599" r="-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What does the notation B</a:t>
            </a:r>
            <a:r>
              <a:rPr lang="en-US" sz="2000" baseline="30000" dirty="0"/>
              <a:t>1/r</a:t>
            </a:r>
            <a:r>
              <a:rPr lang="en-US" sz="2000" dirty="0"/>
              <a:t> mean? (B is the ‘base’ and r is the ‘root’)</a:t>
            </a:r>
          </a:p>
          <a:p>
            <a:pPr lvl="1"/>
            <a:r>
              <a:rPr lang="en-US" sz="1800" dirty="0"/>
              <a:t>The number (</a:t>
            </a:r>
            <a:r>
              <a:rPr lang="en-US" dirty="0">
                <a:solidFill>
                  <a:srgbClr val="0070C0"/>
                </a:solidFill>
                <a:latin typeface="Arial Rounded MT Bold" panose="020F0704030504030204" pitchFamily="34" charset="0"/>
                <a:cs typeface="Courier New" panose="02070309020205020404" pitchFamily="49" charset="0"/>
              </a:rPr>
              <a:t>B</a:t>
            </a:r>
            <a:r>
              <a:rPr lang="en-US" baseline="30000" dirty="0">
                <a:solidFill>
                  <a:srgbClr val="0070C0"/>
                </a:solidFill>
                <a:latin typeface="Arial Rounded MT Bold" panose="020F0704030504030204" pitchFamily="34" charset="0"/>
                <a:cs typeface="Courier New" panose="02070309020205020404" pitchFamily="49" charset="0"/>
              </a:rPr>
              <a:t>1/r</a:t>
            </a:r>
            <a:r>
              <a:rPr lang="en-US" sz="1800" dirty="0"/>
              <a:t>) times itself r times is B</a:t>
            </a:r>
          </a:p>
          <a:p>
            <a:pPr lvl="1"/>
            <a:r>
              <a:rPr lang="en-US" dirty="0">
                <a:solidFill>
                  <a:srgbClr val="0070C0"/>
                </a:solidFill>
                <a:latin typeface="Arial Rounded MT Bold" panose="020F0704030504030204" pitchFamily="34" charset="0"/>
                <a:cs typeface="Courier New" panose="02070309020205020404" pitchFamily="49" charset="0"/>
              </a:rPr>
              <a:t>(B</a:t>
            </a:r>
            <a:r>
              <a:rPr lang="en-US" baseline="30000" dirty="0">
                <a:solidFill>
                  <a:srgbClr val="0070C0"/>
                </a:solidFill>
                <a:latin typeface="Arial Rounded MT Bold" panose="020F0704030504030204" pitchFamily="34" charset="0"/>
                <a:cs typeface="Courier New" panose="02070309020205020404" pitchFamily="49" charset="0"/>
              </a:rPr>
              <a:t>1/r</a:t>
            </a:r>
            <a:r>
              <a:rPr lang="en-US" dirty="0">
                <a:solidFill>
                  <a:srgbClr val="0070C0"/>
                </a:solidFill>
                <a:latin typeface="Arial Rounded MT Bold" panose="020F0704030504030204" pitchFamily="34" charset="0"/>
                <a:cs typeface="Courier New" panose="02070309020205020404" pitchFamily="49" charset="0"/>
              </a:rPr>
              <a:t>) * (B</a:t>
            </a:r>
            <a:r>
              <a:rPr lang="en-US" baseline="30000" dirty="0">
                <a:solidFill>
                  <a:srgbClr val="0070C0"/>
                </a:solidFill>
                <a:latin typeface="Arial Rounded MT Bold" panose="020F0704030504030204" pitchFamily="34" charset="0"/>
                <a:cs typeface="Courier New" panose="02070309020205020404" pitchFamily="49" charset="0"/>
              </a:rPr>
              <a:t>1/r</a:t>
            </a:r>
            <a:r>
              <a:rPr lang="en-US" dirty="0">
                <a:solidFill>
                  <a:srgbClr val="0070C0"/>
                </a:solidFill>
                <a:latin typeface="Arial Rounded MT Bold" panose="020F0704030504030204" pitchFamily="34" charset="0"/>
                <a:cs typeface="Courier New" panose="02070309020205020404" pitchFamily="49" charset="0"/>
              </a:rPr>
              <a:t>) * … * (B</a:t>
            </a:r>
            <a:r>
              <a:rPr lang="en-US" baseline="30000" dirty="0">
                <a:solidFill>
                  <a:srgbClr val="0070C0"/>
                </a:solidFill>
                <a:latin typeface="Arial Rounded MT Bold" panose="020F0704030504030204" pitchFamily="34" charset="0"/>
                <a:cs typeface="Courier New" panose="02070309020205020404" pitchFamily="49" charset="0"/>
              </a:rPr>
              <a:t>1/r</a:t>
            </a:r>
            <a:r>
              <a:rPr lang="en-US" dirty="0">
                <a:solidFill>
                  <a:srgbClr val="0070C0"/>
                </a:solidFill>
                <a:latin typeface="Arial Rounded MT Bold" panose="020F0704030504030204" pitchFamily="34" charset="0"/>
                <a:cs typeface="Courier New" panose="02070309020205020404" pitchFamily="49" charset="0"/>
              </a:rPr>
              <a:t>) = B</a:t>
            </a:r>
          </a:p>
          <a:p>
            <a:r>
              <a:rPr lang="en-US" sz="2000" dirty="0"/>
              <a:t>Numerical example</a:t>
            </a:r>
          </a:p>
          <a:p>
            <a:pPr lvl="1"/>
            <a:r>
              <a:rPr lang="en-US" sz="1800" dirty="0"/>
              <a:t>Cube root of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= 1.26…</a:t>
            </a:r>
          </a:p>
          <a:p>
            <a:pPr lvl="1"/>
            <a:r>
              <a:rPr lang="en-US" sz="1800" dirty="0"/>
              <a:t>So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(1.26…)*(1.26…)*(1.26…) = 2 </a:t>
            </a:r>
          </a:p>
          <a:p>
            <a:r>
              <a:rPr lang="en-US" sz="2000" dirty="0"/>
              <a:t>Radical Notation</a:t>
            </a:r>
          </a:p>
          <a:p>
            <a:pPr lvl="1"/>
            <a:r>
              <a:rPr lang="en-US" sz="1800" dirty="0"/>
              <a:t>Cube root of </a:t>
            </a:r>
            <a:r>
              <a:rPr lang="en-US" sz="2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= </a:t>
            </a:r>
            <a:r>
              <a:rPr lang="en-US" sz="2400" b="1" baseline="300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√2 </a:t>
            </a:r>
          </a:p>
          <a:p>
            <a:pPr lvl="1"/>
            <a:r>
              <a:rPr lang="en-US" sz="1800" dirty="0"/>
              <a:t>Square root of five  = </a:t>
            </a:r>
            <a:r>
              <a:rPr lang="en-US" sz="2400" b="1" baseline="300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√5  = √5</a:t>
            </a:r>
          </a:p>
          <a:p>
            <a:r>
              <a:rPr lang="en-US" sz="2000" dirty="0"/>
              <a:t>Fractional Notation</a:t>
            </a:r>
          </a:p>
          <a:p>
            <a:pPr lvl="1"/>
            <a:r>
              <a:rPr lang="en-US" sz="1800" dirty="0"/>
              <a:t>Cube root of </a:t>
            </a:r>
            <a:r>
              <a:rPr lang="en-US" sz="2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= 2</a:t>
            </a:r>
            <a:r>
              <a:rPr lang="en-US" sz="2400" b="1" baseline="300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1/3</a:t>
            </a:r>
            <a:endParaRPr lang="en-US" sz="24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sz="1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48421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Combining Powers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84310" y="1683834"/>
                <a:ext cx="10018713" cy="4934679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B</a:t>
                </a:r>
                <a:r>
                  <a:rPr lang="en-US" baseline="30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p</a:t>
                </a:r>
                <a:r>
                  <a:rPr lang="en-US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*</a:t>
                </a:r>
                <a:r>
                  <a:rPr lang="en-US" dirty="0" err="1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B</a:t>
                </a:r>
                <a:r>
                  <a:rPr lang="en-US" baseline="30000" dirty="0" err="1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q</a:t>
                </a:r>
                <a:r>
                  <a:rPr lang="en-US" baseline="30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 </a:t>
                </a:r>
                <a:r>
                  <a:rPr lang="en-US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= </a:t>
                </a:r>
                <a:r>
                  <a:rPr lang="en-US" dirty="0" err="1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B</a:t>
                </a:r>
                <a:r>
                  <a:rPr lang="en-US" baseline="30000" dirty="0" err="1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p+q</a:t>
                </a:r>
                <a:endParaRPr lang="en-US" baseline="30000" dirty="0">
                  <a:solidFill>
                    <a:srgbClr val="0070C0"/>
                  </a:solidFill>
                  <a:latin typeface="Arial Rounded MT Bold" panose="020F0704030504030204" pitchFamily="34" charset="0"/>
                  <a:cs typeface="Courier New" panose="02070309020205020404" pitchFamily="49" charset="0"/>
                </a:endParaRPr>
              </a:p>
              <a:p>
                <a:pPr lvl="1"/>
                <a:r>
                  <a:rPr lang="en-US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b="1" baseline="30000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3</a:t>
                </a:r>
                <a:r>
                  <a:rPr lang="en-US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*2</a:t>
                </a:r>
                <a:r>
                  <a:rPr lang="en-US" b="1" baseline="30000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4 </a:t>
                </a:r>
                <a:r>
                  <a:rPr lang="en-US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=(2*2*2)*(2*2*2*2) = 2</a:t>
                </a:r>
                <a:r>
                  <a:rPr lang="en-US" b="1" baseline="30000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7 </a:t>
                </a:r>
                <a:r>
                  <a:rPr lang="en-US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= 2</a:t>
                </a:r>
                <a:r>
                  <a:rPr lang="en-US" b="1" baseline="30000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3+4</a:t>
                </a:r>
              </a:p>
              <a:p>
                <a:pPr lvl="1"/>
                <a:endParaRPr lang="en-US" b="1" baseline="300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0070C0"/>
                            </a:solidFill>
                            <a:latin typeface="Arial Rounded MT Bold" panose="020F0704030504030204" pitchFamily="34" charset="0"/>
                            <a:cs typeface="Courier New" panose="02070309020205020404" pitchFamily="49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baseline="30000" dirty="0">
                            <a:solidFill>
                              <a:srgbClr val="0070C0"/>
                            </a:solidFill>
                            <a:latin typeface="Arial Rounded MT Bold" panose="020F0704030504030204" pitchFamily="34" charset="0"/>
                            <a:cs typeface="Courier New" panose="02070309020205020404" pitchFamily="49" charset="0"/>
                          </a:rPr>
                          <m:t>p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0070C0"/>
                            </a:solidFill>
                            <a:latin typeface="Arial Rounded MT Bold" panose="020F0704030504030204" pitchFamily="34" charset="0"/>
                            <a:cs typeface="Courier New" panose="02070309020205020404" pitchFamily="49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baseline="30000" dirty="0">
                            <a:solidFill>
                              <a:srgbClr val="0070C0"/>
                            </a:solidFill>
                            <a:latin typeface="Arial Rounded MT Bold" panose="020F0704030504030204" pitchFamily="34" charset="0"/>
                            <a:cs typeface="Courier New" panose="02070309020205020404" pitchFamily="49" charset="0"/>
                          </a:rPr>
                          <m:t>q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 = B</a:t>
                </a:r>
                <a:r>
                  <a:rPr lang="en-US" baseline="30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p-q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i="0" dirty="0" smtClean="0">
                            <a:solidFill>
                              <a:srgbClr val="0070C0"/>
                            </a:solidFill>
                            <a:latin typeface="Courier New" panose="02070309020205020404" pitchFamily="49" charset="0"/>
                            <a:cs typeface="Courier New" panose="02070309020205020404" pitchFamily="49" charset="0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US" b="1" baseline="30000" dirty="0">
                            <a:solidFill>
                              <a:srgbClr val="0070C0"/>
                            </a:solidFill>
                            <a:latin typeface="Courier New" panose="02070309020205020404" pitchFamily="49" charset="0"/>
                            <a:cs typeface="Courier New" panose="02070309020205020404" pitchFamily="49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i="0" dirty="0" smtClean="0">
                            <a:solidFill>
                              <a:srgbClr val="0070C0"/>
                            </a:solidFill>
                            <a:latin typeface="Courier New" panose="02070309020205020404" pitchFamily="49" charset="0"/>
                            <a:cs typeface="Courier New" panose="02070309020205020404" pitchFamily="49" charset="0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US" b="1" i="0" baseline="30000" dirty="0" smtClean="0">
                            <a:solidFill>
                              <a:srgbClr val="0070C0"/>
                            </a:solidFill>
                            <a:latin typeface="Courier New" panose="02070309020205020404" pitchFamily="49" charset="0"/>
                            <a:cs typeface="Courier New" panose="02070309020205020404" pitchFamily="49" charset="0"/>
                          </a:rPr>
                          <m:t>2</m:t>
                        </m:r>
                      </m:den>
                    </m:f>
                    <m:r>
                      <a:rPr lang="en-US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  </m:t>
                    </m:r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=</a:t>
                </a:r>
                <a:r>
                  <a:rPr lang="en-US" b="1" dirty="0">
                    <a:solidFill>
                      <a:srgbClr val="0070C0"/>
                    </a:solidFill>
                    <a:cs typeface="Courier New" panose="02070309020205020404" pitchFamily="49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i="0" dirty="0" smtClean="0">
                            <a:solidFill>
                              <a:srgbClr val="0070C0"/>
                            </a:solidFill>
                            <a:latin typeface="Courier New" panose="02070309020205020404" pitchFamily="49" charset="0"/>
                            <a:cs typeface="Courier New" panose="02070309020205020404" pitchFamily="49" charset="0"/>
                          </a:rPr>
                          <m:t>5∗5∗5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i="0" dirty="0" smtClean="0">
                            <a:solidFill>
                              <a:srgbClr val="0070C0"/>
                            </a:solidFill>
                            <a:latin typeface="Courier New" panose="02070309020205020404" pitchFamily="49" charset="0"/>
                            <a:cs typeface="Courier New" panose="02070309020205020404" pitchFamily="49" charset="0"/>
                          </a:rPr>
                          <m:t>5∗5</m:t>
                        </m:r>
                      </m:den>
                    </m:f>
                    <m:r>
                      <a:rPr lang="en-US" b="1" i="1" baseline="30000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 </m:t>
                    </m:r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 = 5</a:t>
                </a:r>
                <a:r>
                  <a:rPr lang="en-US" b="1" baseline="30000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1 </a:t>
                </a:r>
                <a:r>
                  <a:rPr lang="en-US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= 5</a:t>
                </a:r>
                <a:r>
                  <a:rPr lang="en-US" b="1" baseline="30000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3-2</a:t>
                </a:r>
              </a:p>
              <a:p>
                <a:pPr lvl="1"/>
                <a:endParaRPr lang="en-US" b="1" baseline="300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r>
                  <a:rPr lang="en-US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(B</a:t>
                </a:r>
                <a:r>
                  <a:rPr lang="en-US" baseline="50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p</a:t>
                </a:r>
                <a:r>
                  <a:rPr lang="en-US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)</a:t>
                </a:r>
                <a:r>
                  <a:rPr lang="en-US" baseline="70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q </a:t>
                </a:r>
                <a:r>
                  <a:rPr lang="en-US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= </a:t>
                </a:r>
                <a:r>
                  <a:rPr lang="en-US" dirty="0" err="1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B</a:t>
                </a:r>
                <a:r>
                  <a:rPr lang="en-US" baseline="50000" dirty="0" err="1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p</a:t>
                </a:r>
                <a:r>
                  <a:rPr lang="en-US" baseline="50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*q</a:t>
                </a:r>
              </a:p>
              <a:p>
                <a:pPr lvl="1"/>
                <a:r>
                  <a:rPr lang="en-US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(4</a:t>
                </a:r>
                <a:r>
                  <a:rPr lang="en-US" b="1" baseline="30000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3</a:t>
                </a:r>
                <a:r>
                  <a:rPr lang="en-US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)</a:t>
                </a:r>
                <a:r>
                  <a:rPr lang="en-US" b="1" baseline="30000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 =(4*4*4)*(4*4*4) = 4</a:t>
                </a:r>
                <a:r>
                  <a:rPr lang="en-US" b="1" baseline="30000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6 </a:t>
                </a:r>
                <a:r>
                  <a:rPr lang="en-US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= 4</a:t>
                </a:r>
                <a:r>
                  <a:rPr lang="en-US" b="1" baseline="30000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3*2</a:t>
                </a:r>
              </a:p>
              <a:p>
                <a:pPr lvl="1"/>
                <a:endParaRPr lang="en-US" b="1" baseline="30000" dirty="0"/>
              </a:p>
              <a:p>
                <a:r>
                  <a:rPr lang="en-US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(B</a:t>
                </a:r>
                <a:r>
                  <a:rPr lang="en-US" baseline="50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p</a:t>
                </a:r>
                <a:r>
                  <a:rPr lang="en-US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)</a:t>
                </a:r>
                <a:r>
                  <a:rPr lang="en-US" baseline="70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1/q</a:t>
                </a:r>
                <a14:m>
                  <m:oMath xmlns:m="http://schemas.openxmlformats.org/officeDocument/2006/math">
                    <m:r>
                      <a:rPr lang="en-US" b="0" i="1" baseline="3000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= B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baseline="70000" dirty="0" smtClean="0">
                        <a:solidFill>
                          <a:srgbClr val="0070C0"/>
                        </a:solidFill>
                        <a:latin typeface="Arial Rounded MT Bold" panose="020F0704030504030204" pitchFamily="34" charset="0"/>
                        <a:cs typeface="Courier New" panose="02070309020205020404" pitchFamily="49" charset="0"/>
                      </a:rPr>
                      <m:t>p</m:t>
                    </m:r>
                    <m:r>
                      <m:rPr>
                        <m:nor/>
                      </m:rPr>
                      <a:rPr lang="en-US" baseline="70000" dirty="0">
                        <a:solidFill>
                          <a:srgbClr val="0070C0"/>
                        </a:solidFill>
                        <a:latin typeface="Arial Rounded MT Bold" panose="020F0704030504030204" pitchFamily="34" charset="0"/>
                        <a:cs typeface="Courier New" panose="02070309020205020404" pitchFamily="49" charset="0"/>
                      </a:rPr>
                      <m:t>/</m:t>
                    </m:r>
                    <m:r>
                      <m:rPr>
                        <m:nor/>
                      </m:rPr>
                      <a:rPr lang="en-US" baseline="70000" dirty="0">
                        <a:solidFill>
                          <a:srgbClr val="0070C0"/>
                        </a:solidFill>
                        <a:latin typeface="Arial Rounded MT Bold" panose="020F0704030504030204" pitchFamily="34" charset="0"/>
                        <a:cs typeface="Courier New" panose="02070309020205020404" pitchFamily="49" charset="0"/>
                      </a:rPr>
                      <m:t>q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 = (B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aseline="50000" dirty="0">
                        <a:solidFill>
                          <a:srgbClr val="0070C0"/>
                        </a:solidFill>
                        <a:latin typeface="Arial Rounded MT Bold" panose="020F0704030504030204" pitchFamily="34" charset="0"/>
                        <a:cs typeface="Courier New" panose="02070309020205020404" pitchFamily="49" charset="0"/>
                      </a:rPr>
                      <m:t>1/</m:t>
                    </m:r>
                    <m:r>
                      <m:rPr>
                        <m:nor/>
                      </m:rPr>
                      <a:rPr lang="en-US" baseline="50000" dirty="0">
                        <a:solidFill>
                          <a:srgbClr val="0070C0"/>
                        </a:solidFill>
                        <a:latin typeface="Arial Rounded MT Bold" panose="020F0704030504030204" pitchFamily="34" charset="0"/>
                        <a:cs typeface="Courier New" panose="02070309020205020404" pitchFamily="49" charset="0"/>
                      </a:rPr>
                      <m:t>q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)</a:t>
                </a:r>
                <a:r>
                  <a:rPr lang="en-US" baseline="70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p</a:t>
                </a:r>
              </a:p>
              <a:p>
                <a:pPr lvl="1"/>
                <a:r>
                  <a:rPr lang="en-US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(3</a:t>
                </a:r>
                <a:r>
                  <a:rPr lang="en-US" b="1" baseline="30000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)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1" baseline="70000" dirty="0">
                        <a:solidFill>
                          <a:srgbClr val="0070C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1/</m:t>
                    </m:r>
                    <m:r>
                      <m:rPr>
                        <m:nor/>
                      </m:rPr>
                      <a:rPr lang="en-US" sz="2400" b="1" i="0" baseline="70000" dirty="0" smtClean="0">
                        <a:solidFill>
                          <a:srgbClr val="0070C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3</m:t>
                    </m:r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= 3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1" i="0" baseline="70000" dirty="0" smtClean="0">
                        <a:solidFill>
                          <a:srgbClr val="0070C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2/3</m:t>
                    </m:r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= (3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1" baseline="30000" dirty="0">
                        <a:solidFill>
                          <a:srgbClr val="0070C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1/</m:t>
                    </m:r>
                    <m:r>
                      <m:rPr>
                        <m:nor/>
                      </m:rPr>
                      <a:rPr lang="en-US" sz="2400" b="1" i="0" baseline="30000" dirty="0" smtClean="0">
                        <a:solidFill>
                          <a:srgbClr val="0070C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3</m:t>
                    </m:r>
                  </m:oMath>
                </a14:m>
                <a:r>
                  <a:rPr lang="en-US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)</a:t>
                </a:r>
                <a:r>
                  <a:rPr lang="en-US" sz="2400" b="1" baseline="70000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2</a:t>
                </a:r>
                <a:r>
                  <a:rPr lang="en-US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 = 2.08008…</a:t>
                </a:r>
                <a:endParaRPr lang="en-US" b="1" baseline="700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0" y="1683834"/>
                <a:ext cx="10018713" cy="4934679"/>
              </a:xfrm>
              <a:blipFill>
                <a:blip r:embed="rId5"/>
                <a:stretch>
                  <a:fillRect l="-1338" t="-3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333640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Powers and Roots Are Inverses of Each Other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(B</a:t>
                </a:r>
                <a:r>
                  <a:rPr lang="en-US" baseline="50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p</a:t>
                </a:r>
                <a:r>
                  <a:rPr lang="en-US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)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aseline="70000" dirty="0">
                        <a:solidFill>
                          <a:srgbClr val="0070C0"/>
                        </a:solidFill>
                        <a:latin typeface="Arial Rounded MT Bold" panose="020F0704030504030204" pitchFamily="34" charset="0"/>
                        <a:cs typeface="Courier New" panose="02070309020205020404" pitchFamily="49" charset="0"/>
                      </a:rPr>
                      <m:t>1/</m:t>
                    </m:r>
                    <m:r>
                      <m:rPr>
                        <m:nor/>
                      </m:rPr>
                      <a:rPr lang="en-US" b="0" i="0" baseline="70000" dirty="0" smtClean="0">
                        <a:solidFill>
                          <a:srgbClr val="0070C0"/>
                        </a:solidFill>
                        <a:latin typeface="Arial Rounded MT Bold" panose="020F0704030504030204" pitchFamily="34" charset="0"/>
                        <a:cs typeface="Courier New" panose="02070309020205020404" pitchFamily="49" charset="0"/>
                      </a:rPr>
                      <m:t>p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=B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aseline="70000" dirty="0">
                        <a:solidFill>
                          <a:srgbClr val="0070C0"/>
                        </a:solidFill>
                        <a:latin typeface="Arial Rounded MT Bold" panose="020F0704030504030204" pitchFamily="34" charset="0"/>
                        <a:cs typeface="Courier New" panose="02070309020205020404" pitchFamily="49" charset="0"/>
                      </a:rPr>
                      <m:t>p</m:t>
                    </m:r>
                    <m:r>
                      <m:rPr>
                        <m:nor/>
                      </m:rPr>
                      <a:rPr lang="en-US" baseline="70000" dirty="0">
                        <a:solidFill>
                          <a:srgbClr val="0070C0"/>
                        </a:solidFill>
                        <a:latin typeface="Arial Rounded MT Bold" panose="020F0704030504030204" pitchFamily="34" charset="0"/>
                        <a:cs typeface="Courier New" panose="02070309020205020404" pitchFamily="49" charset="0"/>
                      </a:rPr>
                      <m:t>/</m:t>
                    </m:r>
                    <m:r>
                      <m:rPr>
                        <m:nor/>
                      </m:rPr>
                      <a:rPr lang="en-US" b="0" i="0" baseline="70000" dirty="0" smtClean="0">
                        <a:solidFill>
                          <a:srgbClr val="0070C0"/>
                        </a:solidFill>
                        <a:latin typeface="Arial Rounded MT Bold" panose="020F0704030504030204" pitchFamily="34" charset="0"/>
                        <a:cs typeface="Courier New" panose="02070309020205020404" pitchFamily="49" charset="0"/>
                      </a:rPr>
                      <m:t>p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= B</a:t>
                </a:r>
                <a:r>
                  <a:rPr lang="en-US" baseline="30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1</a:t>
                </a:r>
                <a:r>
                  <a:rPr lang="en-US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= B</a:t>
                </a:r>
                <a:endParaRPr lang="en-US" baseline="30000" dirty="0">
                  <a:solidFill>
                    <a:srgbClr val="0070C0"/>
                  </a:solidFill>
                  <a:latin typeface="Arial Rounded MT Bold" panose="020F0704030504030204" pitchFamily="34" charset="0"/>
                  <a:cs typeface="Courier New" panose="02070309020205020404" pitchFamily="49" charset="0"/>
                </a:endParaRPr>
              </a:p>
              <a:p>
                <a:r>
                  <a:rPr lang="en-US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(B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baseline="50000" dirty="0" smtClean="0">
                        <a:solidFill>
                          <a:srgbClr val="0070C0"/>
                        </a:solidFill>
                        <a:latin typeface="Arial Rounded MT Bold" panose="020F0704030504030204" pitchFamily="34" charset="0"/>
                        <a:cs typeface="Courier New" panose="02070309020205020404" pitchFamily="49" charset="0"/>
                      </a:rPr>
                      <m:t>p</m:t>
                    </m:r>
                    <m:r>
                      <m:rPr>
                        <m:nor/>
                      </m:rPr>
                      <a:rPr lang="en-US" baseline="50000" dirty="0">
                        <a:solidFill>
                          <a:srgbClr val="0070C0"/>
                        </a:solidFill>
                        <a:latin typeface="Arial Rounded MT Bold" panose="020F0704030504030204" pitchFamily="34" charset="0"/>
                        <a:cs typeface="Courier New" panose="02070309020205020404" pitchFamily="49" charset="0"/>
                      </a:rPr>
                      <m:t>/</m:t>
                    </m:r>
                    <m:r>
                      <m:rPr>
                        <m:nor/>
                      </m:rPr>
                      <a:rPr lang="en-US" b="0" i="0" baseline="50000" dirty="0" smtClean="0">
                        <a:solidFill>
                          <a:srgbClr val="0070C0"/>
                        </a:solidFill>
                        <a:latin typeface="Arial Rounded MT Bold" panose="020F0704030504030204" pitchFamily="34" charset="0"/>
                        <a:cs typeface="Courier New" panose="02070309020205020404" pitchFamily="49" charset="0"/>
                      </a:rPr>
                      <m:t>r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)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baseline="70000" dirty="0" smtClean="0">
                        <a:solidFill>
                          <a:srgbClr val="0070C0"/>
                        </a:solidFill>
                        <a:latin typeface="Arial Rounded MT Bold" panose="020F0704030504030204" pitchFamily="34" charset="0"/>
                        <a:cs typeface="Courier New" panose="02070309020205020404" pitchFamily="49" charset="0"/>
                      </a:rPr>
                      <m:t>r</m:t>
                    </m:r>
                    <m:r>
                      <m:rPr>
                        <m:nor/>
                      </m:rPr>
                      <a:rPr lang="en-US" baseline="70000" dirty="0">
                        <a:solidFill>
                          <a:srgbClr val="0070C0"/>
                        </a:solidFill>
                        <a:latin typeface="Arial Rounded MT Bold" panose="020F0704030504030204" pitchFamily="34" charset="0"/>
                        <a:cs typeface="Courier New" panose="02070309020205020404" pitchFamily="49" charset="0"/>
                      </a:rPr>
                      <m:t>/</m:t>
                    </m:r>
                    <m:r>
                      <m:rPr>
                        <m:nor/>
                      </m:rPr>
                      <a:rPr lang="en-US" b="0" i="0" baseline="70000" dirty="0" smtClean="0">
                        <a:solidFill>
                          <a:srgbClr val="0070C0"/>
                        </a:solidFill>
                        <a:latin typeface="Arial Rounded MT Bold" panose="020F0704030504030204" pitchFamily="34" charset="0"/>
                        <a:cs typeface="Courier New" panose="02070309020205020404" pitchFamily="49" charset="0"/>
                      </a:rPr>
                      <m:t>p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=B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aseline="70000" dirty="0">
                        <a:solidFill>
                          <a:srgbClr val="0070C0"/>
                        </a:solidFill>
                        <a:latin typeface="Arial Rounded MT Bold" panose="020F0704030504030204" pitchFamily="34" charset="0"/>
                        <a:cs typeface="Courier New" panose="02070309020205020404" pitchFamily="49" charset="0"/>
                      </a:rPr>
                      <m:t>p</m:t>
                    </m:r>
                    <m:r>
                      <m:rPr>
                        <m:nor/>
                      </m:rPr>
                      <a:rPr lang="en-US" b="0" i="0" baseline="70000" dirty="0" smtClean="0">
                        <a:solidFill>
                          <a:srgbClr val="0070C0"/>
                        </a:solidFill>
                        <a:latin typeface="Arial Rounded MT Bold" panose="020F0704030504030204" pitchFamily="34" charset="0"/>
                        <a:cs typeface="Courier New" panose="02070309020205020404" pitchFamily="49" charset="0"/>
                      </a:rPr>
                      <m:t>r</m:t>
                    </m:r>
                    <m:r>
                      <m:rPr>
                        <m:nor/>
                      </m:rPr>
                      <a:rPr lang="en-US" baseline="70000" dirty="0">
                        <a:solidFill>
                          <a:srgbClr val="0070C0"/>
                        </a:solidFill>
                        <a:latin typeface="Arial Rounded MT Bold" panose="020F0704030504030204" pitchFamily="34" charset="0"/>
                        <a:cs typeface="Courier New" panose="02070309020205020404" pitchFamily="49" charset="0"/>
                      </a:rPr>
                      <m:t>/</m:t>
                    </m:r>
                    <m:r>
                      <m:rPr>
                        <m:nor/>
                      </m:rPr>
                      <a:rPr lang="en-US" b="0" i="0" baseline="70000" dirty="0" smtClean="0">
                        <a:solidFill>
                          <a:srgbClr val="0070C0"/>
                        </a:solidFill>
                        <a:latin typeface="Arial Rounded MT Bold" panose="020F0704030504030204" pitchFamily="34" charset="0"/>
                        <a:cs typeface="Courier New" panose="02070309020205020404" pitchFamily="49" charset="0"/>
                      </a:rPr>
                      <m:t>pr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= B</a:t>
                </a:r>
                <a:r>
                  <a:rPr lang="en-US" baseline="30000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1</a:t>
                </a:r>
                <a:r>
                  <a:rPr lang="en-US" dirty="0">
                    <a:solidFill>
                      <a:srgbClr val="0070C0"/>
                    </a:solidFill>
                    <a:latin typeface="Arial Rounded MT Bold" panose="020F0704030504030204" pitchFamily="34" charset="0"/>
                    <a:cs typeface="Courier New" panose="02070309020205020404" pitchFamily="49" charset="0"/>
                  </a:rPr>
                  <a:t>= B</a:t>
                </a:r>
              </a:p>
              <a:p>
                <a:r>
                  <a:rPr lang="en-US" dirty="0"/>
                  <a:t>Numerical examples</a:t>
                </a:r>
              </a:p>
              <a:p>
                <a:pPr lvl="1"/>
                <a:r>
                  <a:rPr lang="en-US" dirty="0"/>
                  <a:t>Radical notation example</a:t>
                </a:r>
              </a:p>
              <a:p>
                <a:pPr lvl="2"/>
                <a:r>
                  <a:rPr lang="en-US" sz="2400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(</a:t>
                </a:r>
                <a:r>
                  <a:rPr lang="en-US" sz="2400" b="1" baseline="30000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3</a:t>
                </a:r>
                <a:r>
                  <a:rPr lang="en-US" sz="2400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√2)</a:t>
                </a:r>
                <a:r>
                  <a:rPr lang="en-US" sz="2400" b="1" baseline="50000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3</a:t>
                </a:r>
                <a:r>
                  <a:rPr lang="en-US" sz="2400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 = </a:t>
                </a:r>
                <a:r>
                  <a:rPr lang="en-US" sz="2400" b="1" baseline="30000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3</a:t>
                </a:r>
                <a:r>
                  <a:rPr lang="en-US" sz="2400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√(2</a:t>
                </a:r>
                <a:r>
                  <a:rPr lang="en-US" sz="2400" b="1" baseline="30000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3</a:t>
                </a:r>
                <a:r>
                  <a:rPr lang="en-US" sz="2400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) = 2</a:t>
                </a:r>
              </a:p>
              <a:p>
                <a:pPr lvl="2"/>
                <a:endParaRPr lang="en-US" dirty="0"/>
              </a:p>
              <a:p>
                <a:pPr lvl="1"/>
                <a:r>
                  <a:rPr lang="en-US" dirty="0"/>
                  <a:t>Fractional power notation examples</a:t>
                </a:r>
              </a:p>
              <a:p>
                <a:pPr lvl="2"/>
                <a:r>
                  <a:rPr lang="en-US" sz="2400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(10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1" i="0" baseline="50000" dirty="0" smtClean="0">
                        <a:solidFill>
                          <a:srgbClr val="0070C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3</m:t>
                    </m:r>
                    <m:r>
                      <m:rPr>
                        <m:nor/>
                      </m:rPr>
                      <a:rPr lang="en-US" sz="2400" b="1" baseline="50000" dirty="0">
                        <a:solidFill>
                          <a:srgbClr val="0070C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/</m:t>
                    </m:r>
                    <m:r>
                      <m:rPr>
                        <m:nor/>
                      </m:rPr>
                      <a:rPr lang="en-US" sz="2400" b="1" i="0" baseline="50000" dirty="0" smtClean="0">
                        <a:solidFill>
                          <a:srgbClr val="0070C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2</m:t>
                    </m:r>
                  </m:oMath>
                </a14:m>
                <a:r>
                  <a:rPr lang="en-US" sz="2400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)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1" i="0" baseline="70000" dirty="0" smtClean="0">
                        <a:solidFill>
                          <a:srgbClr val="0070C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2</m:t>
                    </m:r>
                    <m:r>
                      <m:rPr>
                        <m:nor/>
                      </m:rPr>
                      <a:rPr lang="en-US" sz="2400" b="1" baseline="70000" dirty="0">
                        <a:solidFill>
                          <a:srgbClr val="0070C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/</m:t>
                    </m:r>
                    <m:r>
                      <m:rPr>
                        <m:nor/>
                      </m:rPr>
                      <a:rPr lang="en-US" sz="2400" b="1" i="0" baseline="70000" dirty="0" smtClean="0">
                        <a:solidFill>
                          <a:srgbClr val="0070C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rPr>
                      <m:t>3</m:t>
                    </m:r>
                  </m:oMath>
                </a14:m>
                <a:r>
                  <a:rPr lang="en-US" sz="2400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= 10</a:t>
                </a:r>
                <a:r>
                  <a:rPr lang="en-US" sz="2400" b="1" baseline="50000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2400" b="1" dirty="0">
                    <a:solidFill>
                      <a:srgbClr val="0070C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 = 10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5"/>
                <a:stretch>
                  <a:fillRect l="-1521" t="-43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21194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Examples: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683834"/>
            <a:ext cx="8016248" cy="3348241"/>
          </a:xfrm>
        </p:spPr>
        <p:txBody>
          <a:bodyPr>
            <a:normAutofit/>
          </a:bodyPr>
          <a:lstStyle/>
          <a:p>
            <a:r>
              <a:rPr lang="en-US" dirty="0"/>
              <a:t>The integer powers and roots are unary functions.</a:t>
            </a:r>
          </a:p>
          <a:p>
            <a:pPr lvl="1"/>
            <a:r>
              <a:rPr lang="en-US" dirty="0"/>
              <a:t>They take a single argument (number) and return the result.</a:t>
            </a:r>
          </a:p>
          <a:p>
            <a:r>
              <a:rPr lang="en-US" dirty="0"/>
              <a:t>See the </a:t>
            </a:r>
            <a:r>
              <a:rPr lang="en-US" dirty="0">
                <a:hlinkClick r:id="rId3"/>
              </a:rPr>
              <a:t>TI-30Xa calculator tutorial</a:t>
            </a:r>
            <a:r>
              <a:rPr lang="en-US" dirty="0"/>
              <a:t>, or the manual for your calculator, to determine exactly how to enter these functions.</a:t>
            </a:r>
          </a:p>
          <a:p>
            <a:r>
              <a:rPr lang="en-US" dirty="0"/>
              <a:t>Alternative notation:</a:t>
            </a:r>
          </a:p>
          <a:p>
            <a:pPr lvl="1"/>
            <a:r>
              <a:rPr lang="en-US" sz="2400" dirty="0">
                <a:latin typeface="Arial Rounded MT Bold" panose="020F0704030504030204" pitchFamily="34" charset="0"/>
              </a:rPr>
              <a:t>10</a:t>
            </a:r>
            <a:r>
              <a:rPr lang="en-US" sz="2400" baseline="30000" dirty="0">
                <a:latin typeface="Arial Rounded MT Bold" panose="020F0704030504030204" pitchFamily="34" charset="0"/>
              </a:rPr>
              <a:t>2/3</a:t>
            </a:r>
            <a:r>
              <a:rPr lang="en-US" sz="2400" dirty="0">
                <a:latin typeface="Arial Rounded MT Bold" panose="020F0704030504030204" pitchFamily="34" charset="0"/>
              </a:rPr>
              <a:t> = 10^(2/3) = 4.641589…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093173" y="1796836"/>
            <a:ext cx="164019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---------</a:t>
            </a:r>
            <a:r>
              <a:rPr lang="en-US" dirty="0">
                <a:sym typeface="Wingdings" panose="05000000000000000000" pitchFamily="2" charset="2"/>
              </a:rPr>
              <a:t></a:t>
            </a:r>
            <a:endParaRPr lang="en-US" dirty="0"/>
          </a:p>
          <a:p>
            <a:r>
              <a:rPr lang="en-US" b="1" dirty="0" err="1"/>
              <a:t>PEMDAS</a:t>
            </a:r>
            <a:endParaRPr lang="en-US" b="1" dirty="0"/>
          </a:p>
          <a:p>
            <a:r>
              <a:rPr lang="en-US" dirty="0"/>
              <a:t>   </a:t>
            </a:r>
            <a:r>
              <a:rPr lang="en-US" b="1" dirty="0"/>
              <a:t>P</a:t>
            </a:r>
            <a:r>
              <a:rPr lang="en-US" dirty="0"/>
              <a:t>arentheses</a:t>
            </a:r>
          </a:p>
          <a:p>
            <a:r>
              <a:rPr lang="en-US" dirty="0"/>
              <a:t>   </a:t>
            </a:r>
            <a:r>
              <a:rPr lang="en-US" b="1" dirty="0"/>
              <a:t>E</a:t>
            </a:r>
            <a:r>
              <a:rPr lang="en-US" dirty="0"/>
              <a:t>xponents</a:t>
            </a:r>
          </a:p>
          <a:p>
            <a:r>
              <a:rPr lang="en-US" dirty="0"/>
              <a:t>   </a:t>
            </a:r>
            <a:r>
              <a:rPr lang="en-US" b="1" dirty="0"/>
              <a:t>M</a:t>
            </a:r>
            <a:r>
              <a:rPr lang="en-US" dirty="0"/>
              <a:t>ultiplication</a:t>
            </a:r>
          </a:p>
          <a:p>
            <a:r>
              <a:rPr lang="en-US" dirty="0"/>
              <a:t>   </a:t>
            </a:r>
            <a:r>
              <a:rPr lang="en-US" b="1" dirty="0"/>
              <a:t>D</a:t>
            </a:r>
            <a:r>
              <a:rPr lang="en-US" dirty="0"/>
              <a:t>ivision</a:t>
            </a:r>
          </a:p>
          <a:p>
            <a:r>
              <a:rPr lang="en-US" dirty="0"/>
              <a:t>   </a:t>
            </a:r>
            <a:r>
              <a:rPr lang="en-US" b="1" dirty="0"/>
              <a:t>A</a:t>
            </a:r>
            <a:r>
              <a:rPr lang="en-US" dirty="0"/>
              <a:t>ddition</a:t>
            </a:r>
          </a:p>
          <a:p>
            <a:r>
              <a:rPr lang="en-US" dirty="0"/>
              <a:t>   </a:t>
            </a:r>
            <a:r>
              <a:rPr lang="en-US" b="1" dirty="0"/>
              <a:t>S</a:t>
            </a:r>
            <a:r>
              <a:rPr lang="en-US" dirty="0"/>
              <a:t>ubtraction</a:t>
            </a:r>
          </a:p>
        </p:txBody>
      </p:sp>
      <p:sp>
        <p:nvSpPr>
          <p:cNvPr id="5" name="Right Arrow 4"/>
          <p:cNvSpPr/>
          <p:nvPr/>
        </p:nvSpPr>
        <p:spPr>
          <a:xfrm>
            <a:off x="9500559" y="2566361"/>
            <a:ext cx="776376" cy="4600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C469358-03CA-421A-B802-08141E4274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27977" y="5588561"/>
            <a:ext cx="725940" cy="67075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BDE23CF-D006-4F98-BB9B-8EEF5FFD16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61959" y="5564451"/>
            <a:ext cx="704715" cy="67924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D34D11F-EE1D-4493-8187-B15074501A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42654" y="5591178"/>
            <a:ext cx="734431" cy="683488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678C840B-7616-4DD4-8008-24121C61162C}"/>
              </a:ext>
            </a:extLst>
          </p:cNvPr>
          <p:cNvGrpSpPr/>
          <p:nvPr/>
        </p:nvGrpSpPr>
        <p:grpSpPr>
          <a:xfrm>
            <a:off x="4213555" y="5388634"/>
            <a:ext cx="1773915" cy="966158"/>
            <a:chOff x="4213555" y="5388634"/>
            <a:chExt cx="1773915" cy="966158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D74955DF-4695-429A-A94B-89F23042088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148158" y="5582687"/>
              <a:ext cx="730186" cy="691979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8CB0AF1-F08F-4DE7-8E09-359F2DAF91B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341161" y="5649356"/>
              <a:ext cx="730186" cy="539149"/>
            </a:xfrm>
            <a:prstGeom prst="rect">
              <a:avLst/>
            </a:prstGeom>
          </p:spPr>
        </p:pic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4D89EEAE-1B4C-469B-A201-8978F40792FB}"/>
                </a:ext>
              </a:extLst>
            </p:cNvPr>
            <p:cNvSpPr/>
            <p:nvPr/>
          </p:nvSpPr>
          <p:spPr>
            <a:xfrm>
              <a:off x="4213555" y="5388634"/>
              <a:ext cx="1773915" cy="96615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03B3782-150E-44FA-8662-1AF2F9FB86BE}"/>
              </a:ext>
            </a:extLst>
          </p:cNvPr>
          <p:cNvGrpSpPr/>
          <p:nvPr/>
        </p:nvGrpSpPr>
        <p:grpSpPr>
          <a:xfrm>
            <a:off x="6134653" y="5388634"/>
            <a:ext cx="1773915" cy="966158"/>
            <a:chOff x="6134653" y="5388634"/>
            <a:chExt cx="1773915" cy="966158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FBAB0928-BE99-4980-948E-B028E2A8D0F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7017417" y="5564451"/>
              <a:ext cx="734431" cy="696224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92846C42-645F-4120-ADD2-0B9F9292727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204531" y="5661225"/>
              <a:ext cx="730186" cy="539149"/>
            </a:xfrm>
            <a:prstGeom prst="rect">
              <a:avLst/>
            </a:prstGeom>
          </p:spPr>
        </p:pic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9AFCE1C3-ABD3-4F3F-9947-9BBDEFEAB93C}"/>
                </a:ext>
              </a:extLst>
            </p:cNvPr>
            <p:cNvSpPr/>
            <p:nvPr/>
          </p:nvSpPr>
          <p:spPr>
            <a:xfrm>
              <a:off x="6134653" y="5388634"/>
              <a:ext cx="1773915" cy="96615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312FFBC-ECC1-4C57-B059-BAC8BE5F92A7}"/>
              </a:ext>
            </a:extLst>
          </p:cNvPr>
          <p:cNvGrpSpPr/>
          <p:nvPr/>
        </p:nvGrpSpPr>
        <p:grpSpPr>
          <a:xfrm>
            <a:off x="9888747" y="5403425"/>
            <a:ext cx="1773915" cy="966158"/>
            <a:chOff x="9888747" y="5403425"/>
            <a:chExt cx="1773915" cy="966158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B3B565AD-6645-4A46-BDD2-5179E724692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768593" y="5577187"/>
              <a:ext cx="734431" cy="683488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6FD06BC1-735C-44E3-8317-1E3A294D119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9961596" y="5735517"/>
              <a:ext cx="730186" cy="539149"/>
            </a:xfrm>
            <a:prstGeom prst="rect">
              <a:avLst/>
            </a:prstGeom>
          </p:spPr>
        </p:pic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5B746A5D-93C3-4007-85F0-C583DF6BC4BD}"/>
                </a:ext>
              </a:extLst>
            </p:cNvPr>
            <p:cNvSpPr/>
            <p:nvPr/>
          </p:nvSpPr>
          <p:spPr>
            <a:xfrm>
              <a:off x="9888747" y="5403425"/>
              <a:ext cx="1773915" cy="96615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448695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E7CB3-F044-41E9-855E-83D2E8958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Equations: Single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EE9D3-D6CF-40D1-AEAF-9735F7109A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683834"/>
            <a:ext cx="10018713" cy="5174166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To solve an equation for an </a:t>
            </a:r>
            <a:r>
              <a:rPr lang="en-US" dirty="0">
                <a:solidFill>
                  <a:srgbClr val="FF0000"/>
                </a:solidFill>
              </a:rPr>
              <a:t>unknown variable </a:t>
            </a:r>
            <a:r>
              <a:rPr lang="en-US" dirty="0"/>
              <a:t>that is affected by </a:t>
            </a:r>
            <a:r>
              <a:rPr lang="en-US" b="1" dirty="0"/>
              <a:t>only one power or root operation</a:t>
            </a:r>
            <a:r>
              <a:rPr lang="en-US" dirty="0"/>
              <a:t>, you must apply the </a:t>
            </a:r>
            <a:r>
              <a:rPr lang="en-US" b="1" dirty="0"/>
              <a:t>inverse</a:t>
            </a:r>
            <a:r>
              <a:rPr lang="en-US" dirty="0"/>
              <a:t> of that operation to </a:t>
            </a:r>
            <a:r>
              <a:rPr lang="en-US" b="1" dirty="0"/>
              <a:t>both sides</a:t>
            </a:r>
            <a:r>
              <a:rPr lang="en-US" dirty="0"/>
              <a:t> of the equation.  </a:t>
            </a:r>
          </a:p>
          <a:p>
            <a:r>
              <a:rPr lang="en-US" dirty="0"/>
              <a:t>The operation and its inverse ‘cancel each other’, leaving just the unknown on one side, and its value on the other.</a:t>
            </a:r>
          </a:p>
          <a:p>
            <a:pPr lvl="1"/>
            <a:r>
              <a:rPr lang="en-US" dirty="0"/>
              <a:t>Example: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3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55</a:t>
            </a:r>
          </a:p>
          <a:p>
            <a:pPr lvl="2"/>
            <a:r>
              <a:rPr lang="en-US" sz="2100" dirty="0"/>
              <a:t>The operation affecting ‘</a:t>
            </a:r>
            <a:r>
              <a:rPr lang="en-US" sz="2100" dirty="0">
                <a:solidFill>
                  <a:srgbClr val="FF0000"/>
                </a:solidFill>
              </a:rPr>
              <a:t>x</a:t>
            </a:r>
            <a:r>
              <a:rPr lang="en-US" sz="2100" dirty="0"/>
              <a:t>’ is ‘cube’ or ‘3</a:t>
            </a:r>
            <a:r>
              <a:rPr lang="en-US" sz="2100" baseline="30000" dirty="0"/>
              <a:t>rd</a:t>
            </a:r>
            <a:r>
              <a:rPr lang="en-US" sz="2100" dirty="0"/>
              <a:t> power’.</a:t>
            </a:r>
          </a:p>
          <a:p>
            <a:pPr lvl="2"/>
            <a:r>
              <a:rPr lang="en-US" sz="2100" dirty="0"/>
              <a:t>Its inverse is ‘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cube root</a:t>
            </a:r>
            <a:r>
              <a:rPr lang="en-US" sz="2100" dirty="0"/>
              <a:t>’ or 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‘3</a:t>
            </a:r>
            <a:r>
              <a:rPr lang="en-US" sz="2100" baseline="300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rd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 root’.</a:t>
            </a:r>
            <a:r>
              <a:rPr lang="en-US" sz="2100" dirty="0"/>
              <a:t>  Taking the 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cube root </a:t>
            </a:r>
            <a:r>
              <a:rPr lang="en-US" sz="2100" dirty="0"/>
              <a:t>of both sides yields:</a:t>
            </a:r>
          </a:p>
          <a:p>
            <a:pPr lvl="2"/>
            <a:r>
              <a:rPr lang="en-US" sz="2100" b="1" baseline="300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1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√( </a:t>
            </a:r>
            <a:r>
              <a:rPr lang="en-US" sz="2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1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9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)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900" b="1" baseline="300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9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√( </a:t>
            </a:r>
            <a:r>
              <a:rPr lang="en-US" sz="1900" b="1" dirty="0">
                <a:latin typeface="Courier New" panose="02070309020205020404" pitchFamily="49" charset="0"/>
                <a:cs typeface="Courier New" panose="02070309020205020404" pitchFamily="49" charset="0"/>
              </a:rPr>
              <a:t>55</a:t>
            </a:r>
            <a:r>
              <a:rPr lang="en-US" sz="21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)</a:t>
            </a:r>
            <a:r>
              <a:rPr lang="en-US" sz="1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2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sz="2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3.80</a:t>
            </a:r>
          </a:p>
          <a:p>
            <a:pPr lvl="1"/>
            <a:r>
              <a:rPr lang="en-US" dirty="0"/>
              <a:t>Example: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√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15</a:t>
            </a:r>
          </a:p>
          <a:p>
            <a:pPr lvl="2"/>
            <a:r>
              <a:rPr lang="en-US" sz="2100" dirty="0"/>
              <a:t>The operation affecting ‘</a:t>
            </a:r>
            <a:r>
              <a:rPr lang="en-US" sz="2100" dirty="0">
                <a:solidFill>
                  <a:srgbClr val="FF0000"/>
                </a:solidFill>
              </a:rPr>
              <a:t>x</a:t>
            </a:r>
            <a:r>
              <a:rPr lang="en-US" sz="2100" dirty="0"/>
              <a:t>’ is ‘square root’ or ‘2</a:t>
            </a:r>
            <a:r>
              <a:rPr lang="en-US" sz="2100" baseline="30000" dirty="0"/>
              <a:t>nd</a:t>
            </a:r>
            <a:r>
              <a:rPr lang="en-US" sz="2100" dirty="0"/>
              <a:t> root’.  </a:t>
            </a:r>
          </a:p>
          <a:p>
            <a:pPr lvl="2"/>
            <a:r>
              <a:rPr lang="en-US" sz="2100" dirty="0"/>
              <a:t>Its inverse is ‘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square</a:t>
            </a:r>
            <a:r>
              <a:rPr lang="en-US" sz="2100" dirty="0"/>
              <a:t>’ or 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‘2</a:t>
            </a:r>
            <a:r>
              <a:rPr lang="en-US" sz="2100" baseline="300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nd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 power’.</a:t>
            </a:r>
            <a:r>
              <a:rPr lang="en-US" sz="2100" dirty="0"/>
              <a:t>  Taking the 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square </a:t>
            </a:r>
            <a:r>
              <a:rPr lang="en-US" sz="2100" dirty="0"/>
              <a:t>of both sides yields:</a:t>
            </a:r>
          </a:p>
          <a:p>
            <a:pPr lvl="2"/>
            <a:r>
              <a:rPr lang="es-ES" sz="2100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√</a:t>
            </a:r>
            <a:r>
              <a:rPr lang="en-US" sz="2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s-ES" sz="2100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s-ES" sz="2100" b="1" baseline="30000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s-E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s-ES" sz="2100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15 </a:t>
            </a:r>
            <a:r>
              <a:rPr lang="es-ES" sz="2100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s-ES" sz="2100" b="1" baseline="30000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</a:p>
          <a:p>
            <a:pPr lvl="2"/>
            <a:r>
              <a:rPr lang="es-ES" sz="2100" b="1" dirty="0">
                <a:solidFill>
                  <a:srgbClr val="FF0000"/>
                </a:solidFill>
              </a:rPr>
              <a:t>x</a:t>
            </a:r>
            <a:r>
              <a:rPr lang="es-ES" sz="2100" b="1" dirty="0"/>
              <a:t> = 225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634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E7CB3-F044-41E9-855E-83D2E8958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Equations: Single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EE9D3-D6CF-40D1-AEAF-9735F7109A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683835"/>
            <a:ext cx="10018713" cy="383027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To solve an equation for an </a:t>
            </a:r>
            <a:r>
              <a:rPr lang="en-US" dirty="0">
                <a:solidFill>
                  <a:srgbClr val="FF0000"/>
                </a:solidFill>
              </a:rPr>
              <a:t>unknown variable </a:t>
            </a:r>
            <a:r>
              <a:rPr lang="en-US" dirty="0"/>
              <a:t>that is affected by </a:t>
            </a:r>
            <a:r>
              <a:rPr lang="en-US" b="1" dirty="0"/>
              <a:t>only one fractional power operation</a:t>
            </a:r>
            <a:r>
              <a:rPr lang="en-US" dirty="0"/>
              <a:t>, you must apply the </a:t>
            </a:r>
            <a:r>
              <a:rPr lang="en-US" b="1" dirty="0"/>
              <a:t>inverse</a:t>
            </a:r>
            <a:r>
              <a:rPr lang="en-US" dirty="0"/>
              <a:t> of that operation to </a:t>
            </a:r>
            <a:r>
              <a:rPr lang="en-US" b="1" dirty="0"/>
              <a:t>both sides</a:t>
            </a:r>
            <a:r>
              <a:rPr lang="en-US" dirty="0"/>
              <a:t> of the equation.  </a:t>
            </a:r>
          </a:p>
          <a:p>
            <a:r>
              <a:rPr lang="en-US" dirty="0"/>
              <a:t>The inverse of a fraction is its </a:t>
            </a:r>
            <a:r>
              <a:rPr lang="en-US" b="1" dirty="0"/>
              <a:t>reciprocal</a:t>
            </a:r>
            <a:r>
              <a:rPr lang="en-US" dirty="0"/>
              <a:t> (</a:t>
            </a:r>
            <a:r>
              <a:rPr lang="en-US" dirty="0" err="1"/>
              <a:t>e.g</a:t>
            </a:r>
            <a:r>
              <a:rPr lang="en-US" dirty="0"/>
              <a:t> 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3/2</a:t>
            </a:r>
            <a:r>
              <a:rPr lang="en-US" dirty="0"/>
              <a:t> is the reciprocal of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2/3</a:t>
            </a:r>
            <a:r>
              <a:rPr lang="en-US" dirty="0"/>
              <a:t>)</a:t>
            </a:r>
          </a:p>
          <a:p>
            <a:r>
              <a:rPr lang="en-US" dirty="0"/>
              <a:t>A fractional power is inverted by raising it to the </a:t>
            </a:r>
            <a:r>
              <a:rPr lang="en-US" b="1" dirty="0"/>
              <a:t>reciprocal</a:t>
            </a:r>
            <a:r>
              <a:rPr lang="en-US" dirty="0"/>
              <a:t> of that fractional power.</a:t>
            </a:r>
          </a:p>
          <a:p>
            <a:r>
              <a:rPr lang="en-US" dirty="0"/>
              <a:t>The operation and its inverse ‘cancel each other’, leaving just the unknown on one side, and its value on the other.</a:t>
            </a:r>
          </a:p>
          <a:p>
            <a:pPr lvl="1"/>
            <a:r>
              <a:rPr lang="en-US" sz="2100" dirty="0"/>
              <a:t>Example: </a:t>
            </a:r>
            <a:r>
              <a:rPr lang="en-US" sz="2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s-ES" sz="2100" b="1" baseline="30000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2/3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10</a:t>
            </a:r>
          </a:p>
          <a:p>
            <a:pPr lvl="2"/>
            <a:r>
              <a:rPr lang="en-US" sz="2100" dirty="0"/>
              <a:t>The operation affecting ‘</a:t>
            </a:r>
            <a:r>
              <a:rPr lang="en-US" sz="2100" dirty="0">
                <a:solidFill>
                  <a:srgbClr val="FF0000"/>
                </a:solidFill>
              </a:rPr>
              <a:t>x</a:t>
            </a:r>
            <a:r>
              <a:rPr lang="en-US" sz="2100" dirty="0"/>
              <a:t>’ is ‘2/3 power’ or ‘2</a:t>
            </a:r>
            <a:r>
              <a:rPr lang="en-US" sz="2100" baseline="30000" dirty="0"/>
              <a:t>nd</a:t>
            </a:r>
            <a:r>
              <a:rPr lang="en-US" sz="2100" dirty="0"/>
              <a:t> power, 3</a:t>
            </a:r>
            <a:r>
              <a:rPr lang="en-US" sz="2100" baseline="30000" dirty="0"/>
              <a:t>rd</a:t>
            </a:r>
            <a:r>
              <a:rPr lang="en-US" sz="2100" dirty="0"/>
              <a:t> root’.  </a:t>
            </a:r>
          </a:p>
          <a:p>
            <a:pPr lvl="2"/>
            <a:r>
              <a:rPr lang="en-US" sz="2100" dirty="0"/>
              <a:t>Its inverse is ‘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2/3 root</a:t>
            </a:r>
            <a:r>
              <a:rPr lang="en-US" sz="2100" dirty="0"/>
              <a:t>’ or 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‘2</a:t>
            </a:r>
            <a:r>
              <a:rPr lang="en-US" sz="2100" baseline="300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nd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 root, 3</a:t>
            </a:r>
            <a:r>
              <a:rPr lang="en-US" sz="2100" baseline="300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rd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 power’.</a:t>
            </a:r>
            <a:r>
              <a:rPr lang="en-US" sz="2100" dirty="0"/>
              <a:t>  Taking the 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3/2 power </a:t>
            </a:r>
            <a:r>
              <a:rPr lang="en-US" sz="2100" dirty="0"/>
              <a:t>of both sides yields:</a:t>
            </a:r>
          </a:p>
          <a:p>
            <a:pPr lvl="2"/>
            <a:r>
              <a:rPr lang="es-ES" sz="2100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2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s-ES" sz="2100" b="1" baseline="30000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2/3 </a:t>
            </a:r>
            <a:r>
              <a:rPr lang="es-ES" sz="2100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s-ES" sz="2100" b="1" baseline="30000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3/2</a:t>
            </a:r>
            <a:r>
              <a:rPr lang="es-E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s-ES" sz="2100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10 </a:t>
            </a:r>
            <a:r>
              <a:rPr lang="es-ES" sz="2100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s-ES" sz="2100" b="1" baseline="30000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3/2 </a:t>
            </a:r>
          </a:p>
          <a:p>
            <a:pPr lvl="2"/>
            <a:r>
              <a:rPr lang="es-ES" sz="2100" b="1" dirty="0">
                <a:solidFill>
                  <a:srgbClr val="FF0000"/>
                </a:solidFill>
              </a:rPr>
              <a:t>x</a:t>
            </a:r>
            <a:r>
              <a:rPr lang="es-ES" sz="2100" b="1" dirty="0"/>
              <a:t>  =  31.62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9252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functions we call ‘powers’ and ‘roots’ are inverse functions of each other</a:t>
            </a:r>
          </a:p>
          <a:p>
            <a:r>
              <a:rPr lang="en-US" dirty="0"/>
              <a:t>We can express roots in either </a:t>
            </a:r>
            <a:r>
              <a:rPr lang="en-US" i="1" dirty="0"/>
              <a:t>radical</a:t>
            </a:r>
            <a:r>
              <a:rPr lang="en-US" dirty="0"/>
              <a:t> notation or </a:t>
            </a:r>
            <a:r>
              <a:rPr lang="en-US" i="1" dirty="0"/>
              <a:t>fractional power </a:t>
            </a:r>
            <a:r>
              <a:rPr lang="en-US" dirty="0"/>
              <a:t>notation</a:t>
            </a:r>
          </a:p>
          <a:p>
            <a:r>
              <a:rPr lang="en-US" dirty="0"/>
              <a:t>To invert a function that is a fractional power, raise the function to the reciprocal of that fraction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2165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5.6|16.4|11.4|7.8|10.1|14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12.1|12.8|9.5|2.2|16|13.8|4.4|11.6|15|2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7|32.8|30.6|34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24.6|32.9|3.3|2.1|19.8|1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13.4|17.4|6.3|7.3|9.2|4.1|22.1|6.3|3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15.2|9.5|8.1|3.6|8|11.1|8.5|4.1|5|4.3|8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13.5|9.1|9.2|9.9|7.6|5.7|7.3|13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5.2|12.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255</TotalTime>
  <Words>551</Words>
  <Application>Microsoft Office PowerPoint</Application>
  <PresentationFormat>Widescreen</PresentationFormat>
  <Paragraphs>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Rounded MT Bold</vt:lpstr>
      <vt:lpstr>Calibri</vt:lpstr>
      <vt:lpstr>Cambria Math</vt:lpstr>
      <vt:lpstr>Corbel</vt:lpstr>
      <vt:lpstr>Courier New</vt:lpstr>
      <vt:lpstr>Wingdings</vt:lpstr>
      <vt:lpstr>Parallax</vt:lpstr>
      <vt:lpstr>Powers and Roots</vt:lpstr>
      <vt:lpstr>Powers</vt:lpstr>
      <vt:lpstr>Roots</vt:lpstr>
      <vt:lpstr>Rules for Combining Powers</vt:lpstr>
      <vt:lpstr>Powers and Roots Are Inverses of Each Other</vt:lpstr>
      <vt:lpstr>Examples: Evaluation</vt:lpstr>
      <vt:lpstr>Solving Equations: Single Function</vt:lpstr>
      <vt:lpstr>Solving Equations: Single Function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41</cp:revision>
  <dcterms:created xsi:type="dcterms:W3CDTF">2016-07-25T20:55:54Z</dcterms:created>
  <dcterms:modified xsi:type="dcterms:W3CDTF">2018-04-20T21:15:06Z</dcterms:modified>
</cp:coreProperties>
</file>