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7" r:id="rId1"/>
  </p:sldMasterIdLst>
  <p:handoutMasterIdLst>
    <p:handoutMasterId r:id="rId10"/>
  </p:handoutMasterIdLst>
  <p:sldIdLst>
    <p:sldId id="256" r:id="rId2"/>
    <p:sldId id="259" r:id="rId3"/>
    <p:sldId id="260" r:id="rId4"/>
    <p:sldId id="264" r:id="rId5"/>
    <p:sldId id="265" r:id="rId6"/>
    <p:sldId id="266" r:id="rId7"/>
    <p:sldId id="267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565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300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458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661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952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046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968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7584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865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77501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10018713" cy="4107366"/>
          </a:xfrm>
        </p:spPr>
        <p:txBody>
          <a:bodyPr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2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968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664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317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32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18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810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808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315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  <p:sldLayoutId id="2147483850" r:id="rId13"/>
    <p:sldLayoutId id="2147483851" r:id="rId14"/>
    <p:sldLayoutId id="2147483852" r:id="rId15"/>
    <p:sldLayoutId id="2147483853" r:id="rId16"/>
    <p:sldLayoutId id="214748385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het.colorado.edu/en/simulation/trig-tour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8W6ycguGk0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Trigonometry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ID1050– Quantitative &amp; Qualitative Reasoning</a:t>
            </a:r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6970143" y="1519272"/>
            <a:ext cx="3451702" cy="1413541"/>
            <a:chOff x="6970143" y="1519272"/>
            <a:chExt cx="3451702" cy="1413541"/>
          </a:xfrm>
        </p:grpSpPr>
        <p:sp>
          <p:nvSpPr>
            <p:cNvPr id="4" name="Right Triangle 3"/>
            <p:cNvSpPr/>
            <p:nvPr/>
          </p:nvSpPr>
          <p:spPr>
            <a:xfrm flipH="1">
              <a:off x="6970143" y="1519272"/>
              <a:ext cx="3451702" cy="1413541"/>
            </a:xfrm>
            <a:prstGeom prst="rtTriangl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0128547" y="2639515"/>
              <a:ext cx="293298" cy="29329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Triangle and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4"/>
            <a:ext cx="5430330" cy="4900995"/>
          </a:xfrm>
        </p:spPr>
        <p:txBody>
          <a:bodyPr>
            <a:noAutofit/>
          </a:bodyPr>
          <a:lstStyle/>
          <a:p>
            <a:r>
              <a:rPr lang="en-US" sz="2800" dirty="0"/>
              <a:t>Trigonometry is the study of the ratios of the sides of a right triangle.</a:t>
            </a:r>
          </a:p>
          <a:p>
            <a:r>
              <a:rPr lang="en-US" sz="2800" dirty="0"/>
              <a:t>One of the angles that isn’t the 90</a:t>
            </a:r>
            <a:r>
              <a:rPr lang="en-US" sz="2800" baseline="30000" dirty="0"/>
              <a:t>0</a:t>
            </a:r>
            <a:r>
              <a:rPr lang="en-US" sz="2800" dirty="0"/>
              <a:t> angle is labeled x.</a:t>
            </a:r>
          </a:p>
          <a:p>
            <a:r>
              <a:rPr lang="en-US" sz="2800" dirty="0"/>
              <a:t>The sides of the triangle are labeled relative to x:</a:t>
            </a:r>
          </a:p>
          <a:p>
            <a:pPr lvl="1"/>
            <a:r>
              <a:rPr lang="en-US" sz="2400" dirty="0"/>
              <a:t>Adjacent (a)</a:t>
            </a:r>
          </a:p>
          <a:p>
            <a:pPr lvl="1"/>
            <a:r>
              <a:rPr lang="en-US" sz="2400" dirty="0"/>
              <a:t>Opposite (o)</a:t>
            </a:r>
          </a:p>
          <a:p>
            <a:pPr lvl="1"/>
            <a:r>
              <a:rPr lang="en-US" sz="2400" dirty="0"/>
              <a:t>Hypotenuse (h)</a:t>
            </a:r>
          </a:p>
          <a:p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062824" y="2409593"/>
            <a:ext cx="5463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x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07615" y="2018056"/>
            <a:ext cx="1584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pposite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0413219" y="2018056"/>
            <a:ext cx="1584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o</a:t>
            </a:r>
          </a:p>
        </p:txBody>
      </p:sp>
      <p:sp>
        <p:nvSpPr>
          <p:cNvPr id="9" name="TextBox 8"/>
          <p:cNvSpPr txBox="1"/>
          <p:nvPr/>
        </p:nvSpPr>
        <p:spPr>
          <a:xfrm rot="20247062">
            <a:off x="7754755" y="1621799"/>
            <a:ext cx="21709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h</a:t>
            </a:r>
          </a:p>
        </p:txBody>
      </p:sp>
      <p:sp>
        <p:nvSpPr>
          <p:cNvPr id="11" name="TextBox 10"/>
          <p:cNvSpPr txBox="1"/>
          <p:nvPr/>
        </p:nvSpPr>
        <p:spPr>
          <a:xfrm rot="20247062">
            <a:off x="7924717" y="1551229"/>
            <a:ext cx="21709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ypotenuse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8488659" y="2894227"/>
            <a:ext cx="1584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djacent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8320142" y="2894227"/>
            <a:ext cx="1584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ontent Placeholder 2"/>
              <p:cNvSpPr txBox="1">
                <a:spLocks/>
              </p:cNvSpPr>
              <p:nvPr/>
            </p:nvSpPr>
            <p:spPr>
              <a:xfrm>
                <a:off x="6003985" y="4053056"/>
                <a:ext cx="6272644" cy="2507931"/>
              </a:xfrm>
              <a:prstGeom prst="rect">
                <a:avLst/>
              </a:prstGeom>
            </p:spPr>
            <p:txBody>
              <a:bodyPr vert="horz" lIns="91440" tIns="45720" rIns="91440" bIns="45720" rtlCol="0" anchor="t" anchorCtr="0">
                <a:noAutofit/>
              </a:bodyPr>
              <a:lstStyle>
                <a:lvl1pPr marL="285750" indent="-2857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2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20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2pPr>
                <a:lvl3pPr marL="1200150" indent="-2857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8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3pPr>
                <a:lvl4pPr marL="1543050" indent="-1714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6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4pPr>
                <a:lvl5pPr marL="2000250" indent="-1714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800" dirty="0"/>
                  <a:t>There are three possible pairs:</a:t>
                </a:r>
              </a:p>
              <a:p>
                <a:pPr lvl="1"/>
                <a:r>
                  <a:rPr lang="en-US" sz="2400" dirty="0"/>
                  <a:t>Sine is opposite/hypotenuse, or sin(x)=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𝑜</m:t>
                        </m:r>
                      </m:num>
                      <m:den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endParaRPr lang="en-US" sz="2400" dirty="0"/>
              </a:p>
              <a:p>
                <a:pPr lvl="1"/>
                <a:r>
                  <a:rPr lang="en-US" sz="2400" dirty="0"/>
                  <a:t>Cosine is adjacent/hypotenuse, or cos(x)=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endParaRPr lang="en-US" sz="2400" dirty="0"/>
              </a:p>
              <a:p>
                <a:pPr lvl="1"/>
                <a:r>
                  <a:rPr lang="en-US" sz="2400" dirty="0"/>
                  <a:t>Tangent is opposite/adjacent, or tan(x)=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𝑜</m:t>
                        </m:r>
                      </m:num>
                      <m:den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3985" y="4053056"/>
                <a:ext cx="6272644" cy="2507931"/>
              </a:xfrm>
              <a:prstGeom prst="rect">
                <a:avLst/>
              </a:prstGeom>
              <a:blipFill>
                <a:blip r:embed="rId5"/>
                <a:stretch>
                  <a:fillRect l="-3207" t="-9489" b="-55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699626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6" grpId="0"/>
      <p:bldP spid="6" grpId="1"/>
      <p:bldP spid="7" grpId="0"/>
      <p:bldP spid="9" grpId="0"/>
      <p:bldP spid="11" grpId="0"/>
      <p:bldP spid="11" grpId="1"/>
      <p:bldP spid="14" grpId="0"/>
      <p:bldP spid="14" grpId="1"/>
      <p:bldP spid="15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Interactive Simulation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4"/>
            <a:ext cx="4675485" cy="510682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This simulation illustrates the geometric relationship between the trigonometry functions and the right triangle.  Some things to note:</a:t>
            </a:r>
          </a:p>
          <a:p>
            <a:pPr lvl="1"/>
            <a:r>
              <a:rPr lang="en-US" dirty="0"/>
              <a:t>You can select sin, cos, and tan</a:t>
            </a:r>
          </a:p>
          <a:p>
            <a:pPr lvl="1"/>
            <a:r>
              <a:rPr lang="en-US" dirty="0"/>
              <a:t>You can choose degrees or radians</a:t>
            </a:r>
          </a:p>
          <a:p>
            <a:pPr lvl="1"/>
            <a:r>
              <a:rPr lang="en-US" dirty="0"/>
              <a:t>The angle and the function value are shown to the left.</a:t>
            </a:r>
          </a:p>
          <a:p>
            <a:pPr lvl="1"/>
            <a:r>
              <a:rPr lang="en-US" dirty="0"/>
              <a:t>You can display the graph of the function versus angle (at the bottom).  The connection between the triangle and the graph is shown by the red dot</a:t>
            </a:r>
          </a:p>
        </p:txBody>
      </p:sp>
      <p:pic>
        <p:nvPicPr>
          <p:cNvPr id="5" name="Picture 4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74653" y="1796320"/>
            <a:ext cx="4328371" cy="2743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113917" y="4612257"/>
            <a:ext cx="5078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/>
              </a:rPr>
              <a:t>https://phet.colorado.edu/en/simulation/trig-tour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9835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Examples: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4"/>
            <a:ext cx="10018713" cy="505314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trigonometry functions are unary functions.</a:t>
            </a:r>
          </a:p>
          <a:p>
            <a:pPr lvl="1"/>
            <a:r>
              <a:rPr lang="en-US" dirty="0"/>
              <a:t>They take a single argument (number), which is an angle, usually specified in either degrees or radians.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sz="2400" dirty="0">
                <a:latin typeface="Arial Rounded MT Bold" panose="020F0704030504030204" pitchFamily="34" charset="0"/>
              </a:rPr>
              <a:t>Sin(30</a:t>
            </a:r>
            <a:r>
              <a:rPr lang="en-US" sz="2400" baseline="30000" dirty="0">
                <a:latin typeface="Arial Rounded MT Bold" panose="020F0704030504030204" pitchFamily="34" charset="0"/>
              </a:rPr>
              <a:t>o</a:t>
            </a:r>
            <a:r>
              <a:rPr lang="en-US" sz="2400" dirty="0">
                <a:latin typeface="Arial Rounded MT Bold" panose="020F0704030504030204" pitchFamily="34" charset="0"/>
              </a:rPr>
              <a:t>)=0.5</a:t>
            </a:r>
          </a:p>
          <a:p>
            <a:pPr lvl="1"/>
            <a:r>
              <a:rPr lang="en-US" sz="2400" dirty="0">
                <a:latin typeface="Arial Rounded MT Bold" panose="020F0704030504030204" pitchFamily="34" charset="0"/>
              </a:rPr>
              <a:t>Cos(30</a:t>
            </a:r>
            <a:r>
              <a:rPr lang="en-US" sz="2400" baseline="30000" dirty="0">
                <a:latin typeface="Arial Rounded MT Bold" panose="020F0704030504030204" pitchFamily="34" charset="0"/>
              </a:rPr>
              <a:t>o</a:t>
            </a:r>
            <a:r>
              <a:rPr lang="en-US" sz="2400" dirty="0">
                <a:latin typeface="Arial Rounded MT Bold" panose="020F0704030504030204" pitchFamily="34" charset="0"/>
              </a:rPr>
              <a:t>)=0.866…</a:t>
            </a:r>
          </a:p>
          <a:p>
            <a:pPr lvl="1"/>
            <a:r>
              <a:rPr lang="en-US" sz="2400" dirty="0">
                <a:latin typeface="Arial Rounded MT Bold" panose="020F0704030504030204" pitchFamily="34" charset="0"/>
              </a:rPr>
              <a:t>Tan(45</a:t>
            </a:r>
            <a:r>
              <a:rPr lang="en-US" sz="2400" baseline="30000" dirty="0">
                <a:latin typeface="Arial Rounded MT Bold" panose="020F0704030504030204" pitchFamily="34" charset="0"/>
              </a:rPr>
              <a:t>o</a:t>
            </a:r>
            <a:r>
              <a:rPr lang="en-US" sz="2400" dirty="0">
                <a:latin typeface="Arial Rounded MT Bold" panose="020F0704030504030204" pitchFamily="34" charset="0"/>
              </a:rPr>
              <a:t>)=1</a:t>
            </a:r>
          </a:p>
          <a:p>
            <a:r>
              <a:rPr lang="en-US" dirty="0"/>
              <a:t>In the order of operations, the trigonometry functions fall between Parentheses and Exponents</a:t>
            </a:r>
          </a:p>
          <a:p>
            <a:r>
              <a:rPr lang="en-US" dirty="0"/>
              <a:t>See the </a:t>
            </a:r>
            <a:r>
              <a:rPr lang="en-US" dirty="0">
                <a:hlinkClick r:id="rId3"/>
              </a:rPr>
              <a:t>TI-30Xa calculator tutorial</a:t>
            </a:r>
            <a:r>
              <a:rPr lang="en-US" dirty="0"/>
              <a:t>, or the manual for your calculator, to determine exactly how to enter these functions and to choose the </a:t>
            </a:r>
            <a:br>
              <a:rPr lang="en-US" dirty="0"/>
            </a:br>
            <a:r>
              <a:rPr lang="en-US" dirty="0"/>
              <a:t>      angle mode.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28298" y="2360428"/>
            <a:ext cx="164019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---------</a:t>
            </a:r>
            <a:r>
              <a:rPr lang="en-US" dirty="0">
                <a:sym typeface="Wingdings" panose="05000000000000000000" pitchFamily="2" charset="2"/>
              </a:rPr>
              <a:t></a:t>
            </a:r>
            <a:endParaRPr lang="en-US" dirty="0"/>
          </a:p>
          <a:p>
            <a:r>
              <a:rPr lang="en-US" b="1" dirty="0" err="1"/>
              <a:t>PEMDAS</a:t>
            </a:r>
            <a:endParaRPr lang="en-US" b="1" dirty="0"/>
          </a:p>
          <a:p>
            <a:r>
              <a:rPr lang="en-US" dirty="0"/>
              <a:t>   </a:t>
            </a:r>
            <a:r>
              <a:rPr lang="en-US" b="1" dirty="0"/>
              <a:t>P</a:t>
            </a:r>
            <a:r>
              <a:rPr lang="en-US" dirty="0"/>
              <a:t>arentheses</a:t>
            </a:r>
          </a:p>
          <a:p>
            <a:r>
              <a:rPr lang="en-US" dirty="0"/>
              <a:t>   </a:t>
            </a:r>
            <a:r>
              <a:rPr lang="en-US" b="1" dirty="0"/>
              <a:t>E</a:t>
            </a:r>
            <a:r>
              <a:rPr lang="en-US" dirty="0"/>
              <a:t>xponents</a:t>
            </a:r>
          </a:p>
          <a:p>
            <a:r>
              <a:rPr lang="en-US" dirty="0"/>
              <a:t>   </a:t>
            </a:r>
            <a:r>
              <a:rPr lang="en-US" b="1" dirty="0"/>
              <a:t>M</a:t>
            </a:r>
            <a:r>
              <a:rPr lang="en-US" dirty="0"/>
              <a:t>ultiplication</a:t>
            </a:r>
          </a:p>
          <a:p>
            <a:r>
              <a:rPr lang="en-US" dirty="0"/>
              <a:t>   </a:t>
            </a:r>
            <a:r>
              <a:rPr lang="en-US" b="1" dirty="0"/>
              <a:t>D</a:t>
            </a:r>
            <a:r>
              <a:rPr lang="en-US" dirty="0"/>
              <a:t>ivision</a:t>
            </a:r>
          </a:p>
          <a:p>
            <a:r>
              <a:rPr lang="en-US" dirty="0"/>
              <a:t>   </a:t>
            </a:r>
            <a:r>
              <a:rPr lang="en-US" b="1" dirty="0"/>
              <a:t>A</a:t>
            </a:r>
            <a:r>
              <a:rPr lang="en-US" dirty="0"/>
              <a:t>ddition</a:t>
            </a:r>
          </a:p>
          <a:p>
            <a:r>
              <a:rPr lang="en-US" dirty="0"/>
              <a:t>   </a:t>
            </a:r>
            <a:r>
              <a:rPr lang="en-US" b="1" dirty="0"/>
              <a:t>S</a:t>
            </a:r>
            <a:r>
              <a:rPr lang="en-US" dirty="0"/>
              <a:t>ubtraction</a:t>
            </a:r>
          </a:p>
        </p:txBody>
      </p:sp>
      <p:sp>
        <p:nvSpPr>
          <p:cNvPr id="5" name="Right Arrow 4"/>
          <p:cNvSpPr/>
          <p:nvPr/>
        </p:nvSpPr>
        <p:spPr>
          <a:xfrm>
            <a:off x="7706264" y="2996243"/>
            <a:ext cx="1840302" cy="4600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8695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Inverse Trigonometric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4"/>
            <a:ext cx="10367447" cy="4872909"/>
          </a:xfrm>
        </p:spPr>
        <p:txBody>
          <a:bodyPr>
            <a:noAutofit/>
          </a:bodyPr>
          <a:lstStyle/>
          <a:p>
            <a:r>
              <a:rPr lang="en-US" dirty="0"/>
              <a:t>Each trigonometry functions has its own inverse</a:t>
            </a:r>
          </a:p>
          <a:p>
            <a:pPr lvl="1"/>
            <a:r>
              <a:rPr lang="en-US" dirty="0"/>
              <a:t>Sine is inverted by the inverse sine, sin</a:t>
            </a:r>
            <a:r>
              <a:rPr lang="en-US" baseline="30000" dirty="0"/>
              <a:t>-1</a:t>
            </a:r>
            <a:r>
              <a:rPr lang="en-US" dirty="0"/>
              <a:t> (also called arc-sine, anti-sine, or </a:t>
            </a:r>
            <a:r>
              <a:rPr lang="en-US" dirty="0" err="1"/>
              <a:t>asin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Cosine is inverted by the inverse cosine, cos</a:t>
            </a:r>
            <a:r>
              <a:rPr lang="en-US" baseline="30000" dirty="0"/>
              <a:t>-1</a:t>
            </a:r>
            <a:r>
              <a:rPr lang="en-US" dirty="0"/>
              <a:t> (also called arc-cosine, anti-cosine, or </a:t>
            </a:r>
            <a:r>
              <a:rPr lang="en-US" dirty="0" err="1"/>
              <a:t>acos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Tangent is inverted by the inverse tangent, tan</a:t>
            </a:r>
            <a:r>
              <a:rPr lang="en-US" baseline="30000" dirty="0"/>
              <a:t>-1</a:t>
            </a:r>
            <a:r>
              <a:rPr lang="en-US" dirty="0"/>
              <a:t> (also called arc-tangent, anti-tangent, or </a:t>
            </a:r>
            <a:r>
              <a:rPr lang="en-US" dirty="0" err="1"/>
              <a:t>atan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The inverse functions are also unary functions.  They take a single argument (number), and return an angle.</a:t>
            </a:r>
          </a:p>
          <a:p>
            <a:r>
              <a:rPr lang="en-US" dirty="0"/>
              <a:t>Calculators often use the same button for both a function and its inverse.  The inverse function is usually accessed by first hitting the ‘2</a:t>
            </a:r>
            <a:r>
              <a:rPr lang="en-US" baseline="30000" dirty="0"/>
              <a:t>nd</a:t>
            </a:r>
            <a:r>
              <a:rPr lang="en-US" dirty="0"/>
              <a:t>’ button, then the function button.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9872634-704A-4DA4-9BD6-9B978C1BD34F}"/>
              </a:ext>
            </a:extLst>
          </p:cNvPr>
          <p:cNvGrpSpPr/>
          <p:nvPr/>
        </p:nvGrpSpPr>
        <p:grpSpPr>
          <a:xfrm>
            <a:off x="2754971" y="5774366"/>
            <a:ext cx="2243936" cy="917552"/>
            <a:chOff x="8608296" y="4009632"/>
            <a:chExt cx="2243936" cy="917552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46586693-892D-403E-BDBA-8F96BB9EF75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608296" y="4009632"/>
              <a:ext cx="1020853" cy="917552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EFE3C7B-1C73-4D59-BA39-DED9859D2EEC}"/>
                </a:ext>
              </a:extLst>
            </p:cNvPr>
            <p:cNvSpPr txBox="1"/>
            <p:nvPr/>
          </p:nvSpPr>
          <p:spPr>
            <a:xfrm>
              <a:off x="9831379" y="4287840"/>
              <a:ext cx="102085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Sine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087A3AA7-2F31-49C8-A56D-6327E1FB61A4}"/>
              </a:ext>
            </a:extLst>
          </p:cNvPr>
          <p:cNvGrpSpPr/>
          <p:nvPr/>
        </p:nvGrpSpPr>
        <p:grpSpPr>
          <a:xfrm>
            <a:off x="6727077" y="5737811"/>
            <a:ext cx="3582684" cy="954107"/>
            <a:chOff x="7641477" y="5397189"/>
            <a:chExt cx="3582684" cy="954107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897049EE-F406-4A7A-B1CB-9D77CC4301B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641477" y="5397189"/>
              <a:ext cx="873509" cy="644975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F32E04F6-993B-4278-A50E-2747871F6AA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608296" y="5397189"/>
              <a:ext cx="1020853" cy="91755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C2300B3-B5C0-4B2F-B2DF-8CFE26AEC16B}"/>
                </a:ext>
              </a:extLst>
            </p:cNvPr>
            <p:cNvSpPr txBox="1"/>
            <p:nvPr/>
          </p:nvSpPr>
          <p:spPr>
            <a:xfrm>
              <a:off x="9831379" y="5397189"/>
              <a:ext cx="139278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Inverse Sine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278185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Inverse Trigonometric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4"/>
            <a:ext cx="7281117" cy="4872909"/>
          </a:xfrm>
        </p:spPr>
        <p:txBody>
          <a:bodyPr>
            <a:noAutofit/>
          </a:bodyPr>
          <a:lstStyle/>
          <a:p>
            <a:r>
              <a:rPr lang="en-US" dirty="0"/>
              <a:t>In the order of operations, the inverse trigonometry functions also fall between Parentheses and Exponents</a:t>
            </a:r>
          </a:p>
          <a:p>
            <a:r>
              <a:rPr lang="en-US" dirty="0"/>
              <a:t>Evaluation examples:</a:t>
            </a:r>
          </a:p>
          <a:p>
            <a:pPr lvl="1"/>
            <a:r>
              <a:rPr lang="en-US" sz="2400" dirty="0">
                <a:latin typeface="Arial Rounded MT Bold" panose="020F0704030504030204" pitchFamily="34" charset="0"/>
              </a:rPr>
              <a:t>Sin</a:t>
            </a:r>
            <a:r>
              <a:rPr lang="en-US" sz="2400" baseline="30000" dirty="0">
                <a:latin typeface="Arial Rounded MT Bold" panose="020F0704030504030204" pitchFamily="34" charset="0"/>
              </a:rPr>
              <a:t>-1</a:t>
            </a:r>
            <a:r>
              <a:rPr lang="en-US" sz="2400" dirty="0">
                <a:latin typeface="Arial Rounded MT Bold" panose="020F0704030504030204" pitchFamily="34" charset="0"/>
              </a:rPr>
              <a:t>(0.5)=30</a:t>
            </a:r>
            <a:r>
              <a:rPr lang="en-US" sz="2400" baseline="30000" dirty="0">
                <a:latin typeface="Arial Rounded MT Bold" panose="020F0704030504030204" pitchFamily="34" charset="0"/>
              </a:rPr>
              <a:t>o</a:t>
            </a:r>
            <a:r>
              <a:rPr lang="en-US" sz="2400" dirty="0">
                <a:latin typeface="Arial Rounded MT Bold" panose="020F0704030504030204" pitchFamily="34" charset="0"/>
              </a:rPr>
              <a:t>     </a:t>
            </a:r>
            <a:r>
              <a:rPr lang="en-US" dirty="0"/>
              <a:t>[ because </a:t>
            </a:r>
            <a:r>
              <a:rPr lang="en-US" dirty="0">
                <a:latin typeface="Arial Rounded MT Bold" panose="020F0704030504030204" pitchFamily="34" charset="0"/>
              </a:rPr>
              <a:t>Sin(30</a:t>
            </a:r>
            <a:r>
              <a:rPr lang="en-US" baseline="30000" dirty="0">
                <a:latin typeface="Arial Rounded MT Bold" panose="020F0704030504030204" pitchFamily="34" charset="0"/>
              </a:rPr>
              <a:t>o</a:t>
            </a:r>
            <a:r>
              <a:rPr lang="en-US" dirty="0">
                <a:latin typeface="Arial Rounded MT Bold" panose="020F0704030504030204" pitchFamily="34" charset="0"/>
              </a:rPr>
              <a:t>)=0.5 </a:t>
            </a:r>
            <a:r>
              <a:rPr lang="en-US" dirty="0"/>
              <a:t>]</a:t>
            </a:r>
          </a:p>
          <a:p>
            <a:pPr lvl="1"/>
            <a:r>
              <a:rPr lang="en-US" sz="2400" dirty="0">
                <a:latin typeface="Arial Rounded MT Bold" panose="020F0704030504030204" pitchFamily="34" charset="0"/>
              </a:rPr>
              <a:t>Cos</a:t>
            </a:r>
            <a:r>
              <a:rPr lang="en-US" sz="2400" baseline="30000" dirty="0">
                <a:latin typeface="Arial Rounded MT Bold" panose="020F0704030504030204" pitchFamily="34" charset="0"/>
              </a:rPr>
              <a:t>-1 </a:t>
            </a:r>
            <a:r>
              <a:rPr lang="en-US" sz="2400" dirty="0">
                <a:latin typeface="Arial Rounded MT Bold" panose="020F0704030504030204" pitchFamily="34" charset="0"/>
              </a:rPr>
              <a:t>(0.866)= 30</a:t>
            </a:r>
            <a:r>
              <a:rPr lang="en-US" sz="2400" baseline="30000" dirty="0">
                <a:latin typeface="Arial Rounded MT Bold" panose="020F0704030504030204" pitchFamily="34" charset="0"/>
              </a:rPr>
              <a:t>o</a:t>
            </a:r>
            <a:r>
              <a:rPr lang="en-US" sz="2400" dirty="0">
                <a:latin typeface="Arial Rounded MT Bold" panose="020F0704030504030204" pitchFamily="34" charset="0"/>
              </a:rPr>
              <a:t>    </a:t>
            </a:r>
            <a:r>
              <a:rPr lang="en-US" dirty="0"/>
              <a:t>[ because </a:t>
            </a:r>
            <a:r>
              <a:rPr lang="en-US" dirty="0">
                <a:latin typeface="Arial Rounded MT Bold" panose="020F0704030504030204" pitchFamily="34" charset="0"/>
              </a:rPr>
              <a:t>Cos(30</a:t>
            </a:r>
            <a:r>
              <a:rPr lang="en-US" baseline="30000" dirty="0">
                <a:latin typeface="Arial Rounded MT Bold" panose="020F0704030504030204" pitchFamily="34" charset="0"/>
              </a:rPr>
              <a:t>o</a:t>
            </a:r>
            <a:r>
              <a:rPr lang="en-US" dirty="0">
                <a:latin typeface="Arial Rounded MT Bold" panose="020F0704030504030204" pitchFamily="34" charset="0"/>
              </a:rPr>
              <a:t>)=0.866 </a:t>
            </a:r>
            <a:r>
              <a:rPr lang="en-US" dirty="0"/>
              <a:t>]</a:t>
            </a:r>
          </a:p>
          <a:p>
            <a:pPr lvl="1"/>
            <a:r>
              <a:rPr lang="en-US" sz="2400" dirty="0">
                <a:latin typeface="Arial Rounded MT Bold" panose="020F0704030504030204" pitchFamily="34" charset="0"/>
              </a:rPr>
              <a:t>Tan</a:t>
            </a:r>
            <a:r>
              <a:rPr lang="en-US" sz="2400" baseline="30000" dirty="0">
                <a:latin typeface="Arial Rounded MT Bold" panose="020F0704030504030204" pitchFamily="34" charset="0"/>
              </a:rPr>
              <a:t>-1 </a:t>
            </a:r>
            <a:r>
              <a:rPr lang="en-US" sz="2400" dirty="0">
                <a:latin typeface="Arial Rounded MT Bold" panose="020F0704030504030204" pitchFamily="34" charset="0"/>
              </a:rPr>
              <a:t>(1)= 45</a:t>
            </a:r>
            <a:r>
              <a:rPr lang="en-US" sz="2400" baseline="30000" dirty="0">
                <a:latin typeface="Arial Rounded MT Bold" panose="020F0704030504030204" pitchFamily="34" charset="0"/>
              </a:rPr>
              <a:t>o</a:t>
            </a:r>
            <a:r>
              <a:rPr lang="en-US" sz="2400" dirty="0">
                <a:latin typeface="Arial Rounded MT Bold" panose="020F0704030504030204" pitchFamily="34" charset="0"/>
              </a:rPr>
              <a:t>    </a:t>
            </a:r>
            <a:r>
              <a:rPr lang="en-US" dirty="0"/>
              <a:t>[ because </a:t>
            </a:r>
            <a:r>
              <a:rPr lang="en-US" dirty="0">
                <a:latin typeface="Arial Rounded MT Bold" panose="020F0704030504030204" pitchFamily="34" charset="0"/>
              </a:rPr>
              <a:t>Tan(45</a:t>
            </a:r>
            <a:r>
              <a:rPr lang="en-US" baseline="30000" dirty="0">
                <a:latin typeface="Arial Rounded MT Bold" panose="020F0704030504030204" pitchFamily="34" charset="0"/>
              </a:rPr>
              <a:t>o</a:t>
            </a:r>
            <a:r>
              <a:rPr lang="en-US" dirty="0">
                <a:latin typeface="Arial Rounded MT Bold" panose="020F0704030504030204" pitchFamily="34" charset="0"/>
              </a:rPr>
              <a:t>)=1 </a:t>
            </a:r>
            <a:r>
              <a:rPr lang="en-US" dirty="0"/>
              <a:t>]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526614" y="1460811"/>
            <a:ext cx="164019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---------</a:t>
            </a:r>
            <a:r>
              <a:rPr lang="en-US" dirty="0">
                <a:sym typeface="Wingdings" panose="05000000000000000000" pitchFamily="2" charset="2"/>
              </a:rPr>
              <a:t></a:t>
            </a:r>
            <a:endParaRPr lang="en-US" dirty="0"/>
          </a:p>
          <a:p>
            <a:r>
              <a:rPr lang="en-US" b="1" dirty="0" err="1"/>
              <a:t>PEMDAS</a:t>
            </a:r>
            <a:endParaRPr lang="en-US" b="1" dirty="0"/>
          </a:p>
          <a:p>
            <a:r>
              <a:rPr lang="en-US" dirty="0"/>
              <a:t>   </a:t>
            </a:r>
            <a:r>
              <a:rPr lang="en-US" b="1" dirty="0"/>
              <a:t>P</a:t>
            </a:r>
            <a:r>
              <a:rPr lang="en-US" dirty="0"/>
              <a:t>arentheses</a:t>
            </a:r>
          </a:p>
          <a:p>
            <a:r>
              <a:rPr lang="en-US" dirty="0"/>
              <a:t>   </a:t>
            </a:r>
            <a:r>
              <a:rPr lang="en-US" b="1" dirty="0"/>
              <a:t>E</a:t>
            </a:r>
            <a:r>
              <a:rPr lang="en-US" dirty="0"/>
              <a:t>xponents</a:t>
            </a:r>
          </a:p>
          <a:p>
            <a:r>
              <a:rPr lang="en-US" dirty="0"/>
              <a:t>   </a:t>
            </a:r>
            <a:r>
              <a:rPr lang="en-US" b="1" dirty="0"/>
              <a:t>M</a:t>
            </a:r>
            <a:r>
              <a:rPr lang="en-US" dirty="0"/>
              <a:t>ultiplication</a:t>
            </a:r>
          </a:p>
          <a:p>
            <a:r>
              <a:rPr lang="en-US" dirty="0"/>
              <a:t>   </a:t>
            </a:r>
            <a:r>
              <a:rPr lang="en-US" b="1" dirty="0"/>
              <a:t>D</a:t>
            </a:r>
            <a:r>
              <a:rPr lang="en-US" dirty="0"/>
              <a:t>ivision</a:t>
            </a:r>
          </a:p>
          <a:p>
            <a:r>
              <a:rPr lang="en-US" dirty="0"/>
              <a:t>   </a:t>
            </a:r>
            <a:r>
              <a:rPr lang="en-US" b="1" dirty="0"/>
              <a:t>A</a:t>
            </a:r>
            <a:r>
              <a:rPr lang="en-US" dirty="0"/>
              <a:t>ddition</a:t>
            </a:r>
          </a:p>
          <a:p>
            <a:r>
              <a:rPr lang="en-US" dirty="0"/>
              <a:t>   </a:t>
            </a:r>
            <a:r>
              <a:rPr lang="en-US" b="1" dirty="0"/>
              <a:t>S</a:t>
            </a:r>
            <a:r>
              <a:rPr lang="en-US" dirty="0"/>
              <a:t>ubtraction</a:t>
            </a:r>
          </a:p>
        </p:txBody>
      </p:sp>
      <p:sp>
        <p:nvSpPr>
          <p:cNvPr id="5" name="Right Arrow 4"/>
          <p:cNvSpPr/>
          <p:nvPr/>
        </p:nvSpPr>
        <p:spPr>
          <a:xfrm>
            <a:off x="7870075" y="2089026"/>
            <a:ext cx="1840302" cy="4600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6092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E7CB3-F044-41E9-855E-83D2E8958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Equations: Single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EE9D3-D6CF-40D1-AEAF-9735F7109A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683834"/>
            <a:ext cx="10018713" cy="5174166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To solve an equation for an </a:t>
            </a:r>
            <a:r>
              <a:rPr lang="en-US" dirty="0">
                <a:solidFill>
                  <a:srgbClr val="FF0000"/>
                </a:solidFill>
              </a:rPr>
              <a:t>unknown variable </a:t>
            </a:r>
            <a:r>
              <a:rPr lang="en-US" dirty="0"/>
              <a:t>that is affected by </a:t>
            </a:r>
            <a:r>
              <a:rPr lang="en-US" b="1" dirty="0"/>
              <a:t>only one trigonometry operation</a:t>
            </a:r>
            <a:r>
              <a:rPr lang="en-US" dirty="0"/>
              <a:t>, you must apply the </a:t>
            </a:r>
            <a:r>
              <a:rPr lang="en-US" b="1" dirty="0"/>
              <a:t>inverse</a:t>
            </a:r>
            <a:r>
              <a:rPr lang="en-US" dirty="0"/>
              <a:t> of that operation to </a:t>
            </a:r>
            <a:r>
              <a:rPr lang="en-US" b="1" dirty="0"/>
              <a:t>both sides</a:t>
            </a:r>
            <a:r>
              <a:rPr lang="en-US" dirty="0"/>
              <a:t> of the equation.  </a:t>
            </a:r>
          </a:p>
          <a:p>
            <a:r>
              <a:rPr lang="en-US" dirty="0"/>
              <a:t>The operation and its inverse ‘cancel each other’, leaving just the unknown on one side, and its value on the other.</a:t>
            </a:r>
          </a:p>
          <a:p>
            <a:pPr lvl="1"/>
            <a:r>
              <a:rPr lang="en-US" dirty="0"/>
              <a:t>Example: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sin(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)=0.5</a:t>
            </a:r>
          </a:p>
          <a:p>
            <a:pPr lvl="2"/>
            <a:r>
              <a:rPr lang="en-US" sz="2100" dirty="0"/>
              <a:t>The operation affecting ‘</a:t>
            </a:r>
            <a:r>
              <a:rPr lang="en-US" sz="2100" dirty="0">
                <a:solidFill>
                  <a:srgbClr val="FF0000"/>
                </a:solidFill>
              </a:rPr>
              <a:t>x</a:t>
            </a:r>
            <a:r>
              <a:rPr lang="en-US" sz="2100" dirty="0"/>
              <a:t>’ is ‘sine’ or sin().</a:t>
            </a:r>
          </a:p>
          <a:p>
            <a:pPr lvl="2"/>
            <a:r>
              <a:rPr lang="en-US" sz="2100" dirty="0"/>
              <a:t>Its inverse is ‘</a:t>
            </a:r>
            <a:r>
              <a:rPr lang="en-US" sz="21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inverse sine</a:t>
            </a:r>
            <a:r>
              <a:rPr lang="en-US" sz="2100" dirty="0"/>
              <a:t>’ or </a:t>
            </a:r>
            <a:r>
              <a:rPr lang="en-US" sz="21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sin</a:t>
            </a:r>
            <a:r>
              <a:rPr lang="en-US" sz="2100" baseline="300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-1</a:t>
            </a:r>
            <a:r>
              <a:rPr lang="en-US" sz="21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().</a:t>
            </a:r>
            <a:r>
              <a:rPr lang="en-US" sz="2100" dirty="0"/>
              <a:t>  Taking the </a:t>
            </a:r>
            <a:r>
              <a:rPr lang="en-US" sz="21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inverse sine </a:t>
            </a:r>
            <a:r>
              <a:rPr lang="en-US" sz="2100" dirty="0"/>
              <a:t>of both sides yields:</a:t>
            </a:r>
          </a:p>
          <a:p>
            <a:pPr lvl="2"/>
            <a:r>
              <a:rPr lang="en-US" sz="2100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sin</a:t>
            </a:r>
            <a:r>
              <a:rPr lang="en-US" sz="2100" b="1" baseline="30000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sz="21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sin(</a:t>
            </a:r>
            <a:r>
              <a:rPr lang="en-US" sz="21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21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100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sin</a:t>
            </a:r>
            <a:r>
              <a:rPr lang="en-US" sz="2100" b="1" baseline="30000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sz="21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0.5 </a:t>
            </a:r>
            <a:r>
              <a:rPr lang="en-US" sz="21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2"/>
            <a:r>
              <a:rPr lang="en-US" sz="21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30</a:t>
            </a:r>
            <a:r>
              <a:rPr lang="en-US" sz="2100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endParaRPr lang="en-US" sz="2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Example: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tan</a:t>
            </a:r>
            <a:r>
              <a:rPr lang="en-US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= 16</a:t>
            </a:r>
          </a:p>
          <a:p>
            <a:pPr lvl="2"/>
            <a:r>
              <a:rPr lang="en-US" sz="2100" dirty="0"/>
              <a:t>The operation affecting ‘</a:t>
            </a:r>
            <a:r>
              <a:rPr lang="en-US" sz="2100" dirty="0">
                <a:solidFill>
                  <a:srgbClr val="FF0000"/>
                </a:solidFill>
              </a:rPr>
              <a:t>x</a:t>
            </a:r>
            <a:r>
              <a:rPr lang="en-US" sz="2100" dirty="0"/>
              <a:t>’ is ‘inverse tangent’ or tan</a:t>
            </a:r>
            <a:r>
              <a:rPr lang="en-US" sz="2100" baseline="30000" dirty="0"/>
              <a:t>-1</a:t>
            </a:r>
            <a:r>
              <a:rPr lang="en-US" sz="2100" dirty="0"/>
              <a:t>().  </a:t>
            </a:r>
          </a:p>
          <a:p>
            <a:pPr lvl="2"/>
            <a:r>
              <a:rPr lang="en-US" sz="2100" dirty="0"/>
              <a:t>Its inverse is ‘</a:t>
            </a:r>
            <a:r>
              <a:rPr lang="en-US" sz="21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tangent</a:t>
            </a:r>
            <a:r>
              <a:rPr lang="en-US" sz="2100" dirty="0"/>
              <a:t>’ or </a:t>
            </a:r>
            <a:r>
              <a:rPr lang="en-US" sz="21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tan().</a:t>
            </a:r>
            <a:r>
              <a:rPr lang="en-US" sz="2100" dirty="0"/>
              <a:t>  Taking the </a:t>
            </a:r>
            <a:r>
              <a:rPr lang="en-US" sz="21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tangent </a:t>
            </a:r>
            <a:r>
              <a:rPr lang="en-US" sz="2100" dirty="0"/>
              <a:t>of both sides yields:</a:t>
            </a:r>
          </a:p>
          <a:p>
            <a:pPr lvl="2"/>
            <a:r>
              <a:rPr lang="es-ES" sz="2100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tan</a:t>
            </a:r>
            <a:r>
              <a:rPr lang="es-ES" sz="21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s-E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tan</a:t>
            </a:r>
            <a:r>
              <a:rPr lang="es-ES" sz="2100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s-E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s-ES" sz="21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s-E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s-ES" sz="21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s-E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s-ES" sz="2100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tan</a:t>
            </a:r>
            <a:r>
              <a:rPr lang="es-ES" sz="21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s-E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16 </a:t>
            </a:r>
            <a:r>
              <a:rPr lang="es-ES" sz="21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2"/>
            <a:r>
              <a:rPr lang="es-ES" sz="2100" b="1" dirty="0">
                <a:solidFill>
                  <a:srgbClr val="FF0000"/>
                </a:solidFill>
              </a:rPr>
              <a:t>x</a:t>
            </a:r>
            <a:r>
              <a:rPr lang="es-ES" sz="2100" b="1" dirty="0"/>
              <a:t> = 0.287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634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Trigonometry is the study of the relationship between angles and sides of a right triangle.</a:t>
            </a:r>
          </a:p>
          <a:p>
            <a:r>
              <a:rPr lang="en-US" dirty="0"/>
              <a:t>There are three important functions: sine, cosine, and tangent.</a:t>
            </a:r>
          </a:p>
          <a:p>
            <a:r>
              <a:rPr lang="en-US" dirty="0"/>
              <a:t>Each function has an inverse.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1208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11.8|10.5|3.2|3|4.4|6|6.8|14.5|8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4|3.1|11.5|15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35.7|1.6|19.8|12.7|11.8|39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|9|38.6|12.1|5.9|18.3|20.5|9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7.1|4.8|32.4|7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16.9|10.1|10|5.6|7.6|14|15.7|3.5|7.5|6|1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13.7|10.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1418</TotalTime>
  <Words>576</Words>
  <Application>Microsoft Office PowerPoint</Application>
  <PresentationFormat>Widescreen</PresentationFormat>
  <Paragraphs>84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Rounded MT Bold</vt:lpstr>
      <vt:lpstr>Calibri</vt:lpstr>
      <vt:lpstr>Cambria Math</vt:lpstr>
      <vt:lpstr>Corbel</vt:lpstr>
      <vt:lpstr>Courier New</vt:lpstr>
      <vt:lpstr>Wingdings</vt:lpstr>
      <vt:lpstr>Parallax</vt:lpstr>
      <vt:lpstr>Trigonometry</vt:lpstr>
      <vt:lpstr>Triangle and Definitions</vt:lpstr>
      <vt:lpstr>Interactive Simulation</vt:lpstr>
      <vt:lpstr>Examples: Evaluation</vt:lpstr>
      <vt:lpstr>Inverse Trigonometric Functions</vt:lpstr>
      <vt:lpstr>Inverse Trigonometric Functions</vt:lpstr>
      <vt:lpstr>Solving Equations: Single Function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48</cp:revision>
  <dcterms:created xsi:type="dcterms:W3CDTF">2016-07-25T20:55:54Z</dcterms:created>
  <dcterms:modified xsi:type="dcterms:W3CDTF">2018-04-20T21:15:28Z</dcterms:modified>
</cp:coreProperties>
</file>