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0"/>
  </p:handoutMasterIdLst>
  <p:sldIdLst>
    <p:sldId id="256" r:id="rId2"/>
    <p:sldId id="259" r:id="rId3"/>
    <p:sldId id="260" r:id="rId4"/>
    <p:sldId id="261" r:id="rId5"/>
    <p:sldId id="270" r:id="rId6"/>
    <p:sldId id="262" r:id="rId7"/>
    <p:sldId id="27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1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for the Unknown: Basic Operations &amp; Trigonometry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Algebra?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872240"/>
          </a:xfrm>
        </p:spPr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expression</a:t>
            </a:r>
            <a:r>
              <a:rPr lang="en-US" dirty="0" smtClean="0"/>
              <a:t> is a combination of numbers and operations that leads to a numerical result</a:t>
            </a:r>
          </a:p>
          <a:p>
            <a:pPr lvl="1"/>
            <a:r>
              <a:rPr lang="en-US" dirty="0" smtClean="0"/>
              <a:t>Example: If x=2, what 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3x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+2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For these problems, we ‘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plug and chug</a:t>
            </a:r>
            <a:r>
              <a:rPr lang="en-US" dirty="0" smtClean="0"/>
              <a:t>’.  We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substitute</a:t>
            </a:r>
            <a:r>
              <a:rPr lang="en-US" dirty="0" smtClean="0"/>
              <a:t> the number for x, and we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evaluate</a:t>
            </a:r>
            <a:r>
              <a:rPr lang="en-US" dirty="0" smtClean="0"/>
              <a:t> the expression.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algebra</a:t>
            </a:r>
            <a:r>
              <a:rPr lang="en-US" dirty="0" smtClean="0"/>
              <a:t>, we have an equation, and we don’t know the value of x (or whatever variable name we are using.)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3x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+2=14</a:t>
            </a:r>
          </a:p>
          <a:p>
            <a:pPr lvl="1"/>
            <a:r>
              <a:rPr lang="en-US" dirty="0" smtClean="0"/>
              <a:t>For these problems, we need to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solve for the unknown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dirty="0" smtClean="0"/>
              <a:t>, so we used rules of algebra to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invert</a:t>
            </a:r>
            <a:r>
              <a:rPr lang="en-US" dirty="0" smtClean="0"/>
              <a:t> all of the operations acting on x, leaving x by itself on one side of the equation</a:t>
            </a:r>
          </a:p>
          <a:p>
            <a:pPr lvl="1"/>
            <a:r>
              <a:rPr lang="en-US" dirty="0" smtClean="0"/>
              <a:t>At every inversion step, we also apply the same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inversion to the number on the other side</a:t>
            </a:r>
            <a:r>
              <a:rPr lang="en-US" dirty="0" smtClean="0"/>
              <a:t>, eventually leaving the result of what x is.</a:t>
            </a:r>
            <a:r>
              <a:rPr lang="en-US" dirty="0"/>
              <a:t> </a:t>
            </a:r>
            <a:r>
              <a:rPr lang="en-US" dirty="0" smtClean="0"/>
              <a:t> For our example, x=2.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Operations and Inversions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303796" cy="410736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evaluating an expression</a:t>
            </a:r>
            <a:r>
              <a:rPr lang="en-US" dirty="0" smtClean="0"/>
              <a:t>, we adhere to a specified order when we apply operations like addition, squaring, etc.  This is called the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order of operations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order is listed to the right.  Expressions in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parentheses</a:t>
            </a:r>
            <a:r>
              <a:rPr lang="en-US" dirty="0" smtClean="0"/>
              <a:t> should be evaluated first.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Exponent</a:t>
            </a:r>
            <a:r>
              <a:rPr lang="en-US" dirty="0" smtClean="0"/>
              <a:t> operations should be evaluated next, followed by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One mnemonic for </a:t>
            </a:r>
            <a:r>
              <a:rPr lang="en-US" dirty="0" err="1" smtClean="0"/>
              <a:t>PEMDAS</a:t>
            </a:r>
            <a:r>
              <a:rPr lang="en-US" dirty="0" smtClean="0"/>
              <a:t> is “please excuse my dear Aunt Sally”.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inverting an equation</a:t>
            </a:r>
            <a:r>
              <a:rPr lang="en-US" dirty="0" smtClean="0"/>
              <a:t>, we must go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backwards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through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PEMDAS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invert the operations on the unknown x in reverse order of how the operations would have been applied if we had known x from the start.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61632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8194528" cy="490674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have seen examples of inverting single operations like addition or division.  We don’t need </a:t>
            </a:r>
            <a:r>
              <a:rPr lang="en-US" dirty="0" err="1" smtClean="0"/>
              <a:t>PEMDAS</a:t>
            </a:r>
            <a:r>
              <a:rPr lang="en-US" dirty="0" smtClean="0"/>
              <a:t> for this.</a:t>
            </a:r>
          </a:p>
          <a:p>
            <a:r>
              <a:rPr lang="en-US" dirty="0" smtClean="0"/>
              <a:t>When we have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two or more operations</a:t>
            </a:r>
            <a:r>
              <a:rPr lang="en-US" dirty="0" smtClean="0"/>
              <a:t>, we need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PEMDAS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to determine the correct order</a:t>
            </a:r>
            <a:r>
              <a:rPr lang="en-US" dirty="0" smtClean="0"/>
              <a:t>.  If the two operations are the same (addition and addition), the order doesn’t matter.</a:t>
            </a:r>
          </a:p>
          <a:p>
            <a:pPr lvl="1"/>
            <a:r>
              <a:rPr lang="en-US" dirty="0" smtClean="0"/>
              <a:t>2-step inversion example: 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</a:p>
          <a:p>
            <a:pPr lvl="1"/>
            <a:r>
              <a:rPr lang="en-US" dirty="0" smtClean="0"/>
              <a:t>We ask “what operations are acting on x?”  They are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 by 4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subtraction</a:t>
            </a:r>
            <a:r>
              <a:rPr lang="en-US" dirty="0" smtClean="0"/>
              <a:t> of 1.  </a:t>
            </a:r>
          </a:p>
          <a:p>
            <a:pPr lvl="1"/>
            <a:r>
              <a:rPr lang="en-US" dirty="0" err="1" smtClean="0"/>
              <a:t>PEMDAS</a:t>
            </a:r>
            <a:r>
              <a:rPr lang="en-US" dirty="0" smtClean="0"/>
              <a:t> says we invert Subtraction first (by addition of 1), then invert Multiplication next (by division by 4.)</a:t>
            </a:r>
          </a:p>
          <a:p>
            <a:pPr lvl="1"/>
            <a:r>
              <a:rPr lang="en-US" dirty="0" smtClean="0"/>
              <a:t>Remember to apply the inversion operation to </a:t>
            </a:r>
            <a:r>
              <a:rPr lang="en-US" i="1" dirty="0" smtClean="0"/>
              <a:t>both sides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Invert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subtraction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-1+1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=4</a:t>
            </a:r>
          </a:p>
          <a:p>
            <a:pPr lvl="2"/>
            <a:r>
              <a:rPr lang="en-US" dirty="0" smtClean="0"/>
              <a:t>Invert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/4</a:t>
            </a:r>
            <a:r>
              <a:rPr lang="en-US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4/4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r>
              <a:rPr lang="en-US" dirty="0" smtClean="0"/>
              <a:t>Multiply  and divide</a:t>
            </a:r>
          </a:p>
          <a:p>
            <a:r>
              <a:rPr lang="en-US" dirty="0" smtClean="0"/>
              <a:t>Addition and subtract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10454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8149087" cy="4785976"/>
          </a:xfrm>
        </p:spPr>
        <p:txBody>
          <a:bodyPr>
            <a:normAutofit/>
          </a:bodyPr>
          <a:lstStyle/>
          <a:p>
            <a:r>
              <a:rPr lang="en-US" dirty="0" smtClean="0"/>
              <a:t>3-step inversion example: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+4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=6</a:t>
            </a:r>
          </a:p>
          <a:p>
            <a:pPr lvl="1"/>
            <a:r>
              <a:rPr lang="en-US" dirty="0" smtClean="0"/>
              <a:t>What operations act on x?</a:t>
            </a:r>
          </a:p>
          <a:p>
            <a:pPr lvl="2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 by 2</a:t>
            </a:r>
          </a:p>
          <a:p>
            <a:pPr lvl="2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Division</a:t>
            </a:r>
            <a:r>
              <a:rPr lang="en-US" dirty="0" smtClean="0"/>
              <a:t> by 3</a:t>
            </a:r>
          </a:p>
          <a:p>
            <a:pPr lvl="2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Addition</a:t>
            </a:r>
            <a:r>
              <a:rPr lang="en-US" dirty="0" smtClean="0"/>
              <a:t> of 4</a:t>
            </a:r>
          </a:p>
          <a:p>
            <a:pPr lvl="1"/>
            <a:r>
              <a:rPr lang="en-US" dirty="0" err="1" smtClean="0"/>
              <a:t>PEMDAS</a:t>
            </a:r>
            <a:r>
              <a:rPr lang="en-US" dirty="0" smtClean="0"/>
              <a:t> says we should invert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addition</a:t>
            </a:r>
            <a:r>
              <a:rPr lang="en-US" dirty="0" smtClean="0"/>
              <a:t> first,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division</a:t>
            </a:r>
            <a:r>
              <a:rPr lang="en-US" dirty="0" smtClean="0"/>
              <a:t> next, and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 last.</a:t>
            </a:r>
          </a:p>
          <a:p>
            <a:pPr lvl="2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</a:t>
            </a:r>
            <a:r>
              <a:rPr lang="en-US" dirty="0" smtClean="0"/>
              <a:t> 4 from both sides: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+4-4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6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-4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pPr lvl="2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Multiply</a:t>
            </a:r>
            <a:r>
              <a:rPr lang="en-US" dirty="0" smtClean="0"/>
              <a:t> both sides by 3: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/3*3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=6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Divide</a:t>
            </a:r>
            <a:r>
              <a:rPr lang="en-US" dirty="0" smtClean="0"/>
              <a:t> both sides by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=3</a:t>
            </a:r>
          </a:p>
          <a:p>
            <a:r>
              <a:rPr lang="en-US" dirty="0" smtClean="0"/>
              <a:t>Any number of basic operations can be inverted in this way.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53599" y="4769181"/>
            <a:ext cx="24384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Function/Inverse Pairs</a:t>
            </a:r>
          </a:p>
          <a:p>
            <a:r>
              <a:rPr lang="en-US" dirty="0" smtClean="0"/>
              <a:t>Multiply  and divide</a:t>
            </a:r>
          </a:p>
          <a:p>
            <a:r>
              <a:rPr lang="en-US" dirty="0" smtClean="0"/>
              <a:t>Addition and subtract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192601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Trigonometry Functions and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8269289" cy="410736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Trigonometry functions don’t appear explicitly in </a:t>
            </a:r>
            <a:r>
              <a:rPr lang="en-US" dirty="0" err="1" smtClean="0"/>
              <a:t>PEMDAS</a:t>
            </a:r>
            <a:r>
              <a:rPr lang="en-US" dirty="0" smtClean="0"/>
              <a:t>. If they did, they would be between Parentheses and Exponents.</a:t>
            </a:r>
          </a:p>
          <a:p>
            <a:r>
              <a:rPr lang="en-US" dirty="0" smtClean="0"/>
              <a:t>2-step inversion example: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pPr lvl="1"/>
            <a:r>
              <a:rPr lang="en-US" dirty="0" smtClean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tangent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addition</a:t>
            </a:r>
            <a:r>
              <a:rPr lang="en-US" dirty="0" smtClean="0"/>
              <a:t> of 1</a:t>
            </a: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</a:t>
            </a:r>
            <a:r>
              <a:rPr lang="en-US" dirty="0" smtClean="0"/>
              <a:t> 1 from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 -1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Inverse tangent </a:t>
            </a:r>
            <a:r>
              <a:rPr lang="en-US" dirty="0" smtClean="0"/>
              <a:t>of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)]=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[-1]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=-45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3-step </a:t>
            </a:r>
            <a:r>
              <a:rPr lang="en-US" dirty="0" smtClean="0"/>
              <a:t>inversion example: </a:t>
            </a:r>
            <a:r>
              <a:rPr lang="en-US" b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  <a:endParaRPr lang="en-US" b="1" baseline="30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multiplication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sine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subtraction</a:t>
            </a: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</a:t>
            </a:r>
            <a:r>
              <a:rPr lang="en-US" dirty="0" smtClean="0"/>
              <a:t> 1 to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1+1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/>
              <a:t>or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)=1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Divide</a:t>
            </a:r>
            <a:r>
              <a:rPr lang="en-US" dirty="0" smtClean="0"/>
              <a:t> both sides by 2: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/>
              <a:t>or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)=0.5 </a:t>
            </a: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Inverse sine</a:t>
            </a:r>
            <a:r>
              <a:rPr lang="en-US" dirty="0" smtClean="0"/>
              <a:t> of both sides: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)] =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</a:t>
            </a:r>
            <a:r>
              <a:rPr lang="en-US" b="1" baseline="300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[0.5] 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Sin()  and Sin</a:t>
            </a:r>
            <a:r>
              <a:rPr lang="en-US" baseline="30000" dirty="0" smtClean="0"/>
              <a:t>-1</a:t>
            </a:r>
            <a:r>
              <a:rPr lang="en-US" dirty="0" smtClean="0"/>
              <a:t>()</a:t>
            </a:r>
          </a:p>
          <a:p>
            <a:pPr algn="ctr"/>
            <a:r>
              <a:rPr lang="en-US" dirty="0" smtClean="0"/>
              <a:t>Cos() and Cos</a:t>
            </a:r>
            <a:r>
              <a:rPr lang="en-US" baseline="30000" dirty="0"/>
              <a:t>-1 </a:t>
            </a:r>
            <a:r>
              <a:rPr lang="en-US" dirty="0" smtClean="0"/>
              <a:t>()</a:t>
            </a:r>
          </a:p>
          <a:p>
            <a:pPr algn="ctr"/>
            <a:r>
              <a:rPr lang="en-US" dirty="0" smtClean="0"/>
              <a:t>Tan() and Tan</a:t>
            </a:r>
            <a:r>
              <a:rPr lang="en-US" baseline="30000" dirty="0"/>
              <a:t>-1 </a:t>
            </a:r>
            <a:r>
              <a:rPr lang="en-US" dirty="0" smtClean="0"/>
              <a:t>()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63883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Inverses and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8522332" cy="410736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Trigonometric inverses don’t appear explicitly in </a:t>
            </a:r>
            <a:r>
              <a:rPr lang="en-US" dirty="0" err="1" smtClean="0"/>
              <a:t>PEMDAS</a:t>
            </a:r>
            <a:r>
              <a:rPr lang="en-US" dirty="0" smtClean="0"/>
              <a:t>. If they did, they would be between Parentheses and Exponents.</a:t>
            </a:r>
          </a:p>
          <a:p>
            <a:r>
              <a:rPr lang="en-US" dirty="0" smtClean="0"/>
              <a:t>2-step inversion example: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+60</a:t>
            </a:r>
            <a:r>
              <a:rPr lang="en-US" b="1" baseline="30000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Operations on x: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inverse tangent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addition</a:t>
            </a:r>
            <a:endParaRPr lang="en-US" baseline="30000" dirty="0" smtClean="0"/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Subtract</a:t>
            </a:r>
            <a:r>
              <a:rPr lang="en-US" dirty="0" smtClean="0"/>
              <a:t> </a:t>
            </a:r>
            <a:r>
              <a:rPr lang="en-US" dirty="0"/>
              <a:t>6</a:t>
            </a:r>
            <a:r>
              <a:rPr lang="en-US" dirty="0" smtClean="0"/>
              <a:t>0</a:t>
            </a:r>
            <a:r>
              <a:rPr lang="en-US" baseline="30000" dirty="0" smtClean="0"/>
              <a:t>0</a:t>
            </a:r>
            <a:r>
              <a:rPr lang="en-US" dirty="0" smtClean="0"/>
              <a:t> from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+60</a:t>
            </a:r>
            <a:r>
              <a:rPr lang="en-US" b="1" baseline="30000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-60</a:t>
            </a:r>
            <a:r>
              <a:rPr lang="en-US" b="1" baseline="30000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=30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-60</a:t>
            </a:r>
            <a:r>
              <a:rPr lang="en-US" b="1" baseline="30000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)=-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Apply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tangent </a:t>
            </a:r>
            <a:r>
              <a:rPr lang="en-US" dirty="0" smtClean="0"/>
              <a:t>to both sides: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baseline="30000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)]=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=-0.577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3-step </a:t>
            </a:r>
            <a:r>
              <a:rPr lang="en-US" dirty="0" smtClean="0"/>
              <a:t>inversion example: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=40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</a:p>
          <a:p>
            <a:pPr lvl="1"/>
            <a:r>
              <a:rPr lang="en-US" dirty="0" smtClean="0"/>
              <a:t>Operations on x: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division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inverse cosine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multiplication</a:t>
            </a:r>
          </a:p>
          <a:p>
            <a:pPr lvl="1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Multiply</a:t>
            </a:r>
            <a:r>
              <a:rPr lang="en-US" dirty="0" smtClean="0"/>
              <a:t> both sides by 3</a:t>
            </a:r>
            <a:r>
              <a:rPr lang="en-US" dirty="0"/>
              <a:t>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/3*3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40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*3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/>
              <a:t>or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)=120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Divide</a:t>
            </a:r>
            <a:r>
              <a:rPr lang="en-US" dirty="0" smtClean="0"/>
              <a:t> both sides by 2: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120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/>
              <a:t>or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)=60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dirty="0" smtClean="0"/>
              <a:t>Apply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cosine</a:t>
            </a:r>
            <a:r>
              <a:rPr lang="en-US" dirty="0" smtClean="0"/>
              <a:t> to both sides: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baseline="30000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)] =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[60</a:t>
            </a:r>
            <a:r>
              <a:rPr lang="en-US" b="1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=0.5</a:t>
            </a:r>
            <a:endParaRPr lang="en-US" b="1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53599" y="4769181"/>
            <a:ext cx="243840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Function/Inverse Pairs</a:t>
            </a:r>
          </a:p>
          <a:p>
            <a:pPr algn="ctr"/>
            <a:r>
              <a:rPr lang="en-US" dirty="0" smtClean="0"/>
              <a:t>Sin()  and Sin</a:t>
            </a:r>
            <a:r>
              <a:rPr lang="en-US" baseline="30000" dirty="0" smtClean="0"/>
              <a:t>-1</a:t>
            </a:r>
            <a:r>
              <a:rPr lang="en-US" dirty="0" smtClean="0"/>
              <a:t>()</a:t>
            </a:r>
          </a:p>
          <a:p>
            <a:pPr algn="ctr"/>
            <a:r>
              <a:rPr lang="en-US" dirty="0" smtClean="0"/>
              <a:t>Cos() and Cos</a:t>
            </a:r>
            <a:r>
              <a:rPr lang="en-US" baseline="30000" dirty="0"/>
              <a:t>-1 </a:t>
            </a:r>
            <a:r>
              <a:rPr lang="en-US" dirty="0" smtClean="0"/>
              <a:t>()</a:t>
            </a:r>
          </a:p>
          <a:p>
            <a:pPr algn="ctr"/>
            <a:r>
              <a:rPr lang="en-US" dirty="0" smtClean="0"/>
              <a:t>Tan() and Tan</a:t>
            </a:r>
            <a:r>
              <a:rPr lang="en-US" baseline="30000" dirty="0"/>
              <a:t>-1 </a:t>
            </a:r>
            <a:r>
              <a:rPr lang="en-US" dirty="0" smtClean="0"/>
              <a:t>()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9219" y="1683835"/>
            <a:ext cx="1822781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Wingdings" panose="05000000000000000000" pitchFamily="2" charset="2"/>
              </a:rPr>
              <a:t>(evaluating)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 smtClean="0"/>
          </a:p>
          <a:p>
            <a:r>
              <a:rPr lang="en-US" b="1" u="sng" dirty="0" smtClean="0"/>
              <a:t>   </a:t>
            </a:r>
            <a:r>
              <a:rPr lang="en-US" b="1" u="sng" dirty="0" err="1" smtClean="0"/>
              <a:t>PEMDAS</a:t>
            </a:r>
            <a:endParaRPr lang="en-US" b="1" u="sng" dirty="0" smtClean="0"/>
          </a:p>
          <a:p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sz="1400" dirty="0" smtClean="0">
                <a:sym typeface="Wingdings" panose="05000000000000000000" pitchFamily="2" charset="2"/>
              </a:rPr>
              <a:t>(inverting)</a:t>
            </a:r>
            <a:endParaRPr lang="en-US" sz="1400" dirty="0"/>
          </a:p>
          <a:p>
            <a:r>
              <a:rPr lang="en-US" dirty="0" smtClean="0"/>
              <a:t>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P</a:t>
            </a:r>
            <a:r>
              <a:rPr lang="en-US" dirty="0" smtClean="0"/>
              <a:t>arentheses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E</a:t>
            </a:r>
            <a:r>
              <a:rPr lang="en-US" dirty="0" smtClean="0"/>
              <a:t>xponents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M</a:t>
            </a:r>
            <a:r>
              <a:rPr lang="en-US" dirty="0" smtClean="0"/>
              <a:t>ultiplication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ivision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ddition</a:t>
            </a:r>
          </a:p>
          <a:p>
            <a:r>
              <a:rPr lang="en-US" dirty="0" smtClean="0"/>
              <a:t>   </a:t>
            </a:r>
            <a:r>
              <a:rPr lang="en-US" b="1" dirty="0" smtClean="0"/>
              <a:t>S</a:t>
            </a:r>
            <a:r>
              <a:rPr lang="en-US" dirty="0" smtClean="0"/>
              <a:t>ubtraction</a:t>
            </a:r>
          </a:p>
        </p:txBody>
      </p:sp>
    </p:spTree>
    <p:extLst>
      <p:ext uri="{BB962C8B-B14F-4D97-AF65-F5344CB8AC3E}">
        <p14:creationId xmlns:p14="http://schemas.microsoft.com/office/powerpoint/2010/main" val="379968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299373" cy="4107366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order of operations </a:t>
            </a:r>
            <a:r>
              <a:rPr lang="en-US" dirty="0" smtClean="0"/>
              <a:t>(</a:t>
            </a:r>
            <a:r>
              <a:rPr lang="en-US" dirty="0" err="1" smtClean="0"/>
              <a:t>PEMDAS</a:t>
            </a:r>
            <a:r>
              <a:rPr lang="en-US" dirty="0" smtClean="0"/>
              <a:t>) provides a plan for applying operations when evaluating expressions or solving equations.</a:t>
            </a:r>
          </a:p>
          <a:p>
            <a:r>
              <a:rPr lang="en-US" dirty="0" smtClean="0"/>
              <a:t>When solving for the unknown x, we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invert operations in reverse order </a:t>
            </a:r>
            <a:r>
              <a:rPr lang="en-US" dirty="0" smtClean="0"/>
              <a:t>through </a:t>
            </a:r>
            <a:r>
              <a:rPr lang="en-US" dirty="0" err="1" smtClean="0"/>
              <a:t>PEMDAS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Trigonometry function and inverses </a:t>
            </a:r>
            <a:r>
              <a:rPr lang="en-US" dirty="0" smtClean="0"/>
              <a:t>would be done between the </a:t>
            </a:r>
            <a:r>
              <a:rPr lang="en-US" i="1" dirty="0" smtClean="0"/>
              <a:t>P</a:t>
            </a:r>
            <a:r>
              <a:rPr lang="en-US" dirty="0" smtClean="0"/>
              <a:t> and the </a:t>
            </a:r>
            <a:r>
              <a:rPr lang="en-US" i="1" dirty="0" smtClean="0"/>
              <a:t>E.</a:t>
            </a:r>
          </a:p>
          <a:p>
            <a:r>
              <a:rPr lang="en-US" dirty="0" smtClean="0"/>
              <a:t>If two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operations are the same </a:t>
            </a:r>
            <a:r>
              <a:rPr lang="en-US" dirty="0" smtClean="0"/>
              <a:t>(e.g. addition, as in 3+x+6), then they can be applied or inverted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left-to-right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12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338</TotalTime>
  <Words>1000</Words>
  <Application>Microsoft Office PowerPoint</Application>
  <PresentationFormat>Widescreen</PresentationFormat>
  <Paragraphs>127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Courier New</vt:lpstr>
      <vt:lpstr>Wingdings</vt:lpstr>
      <vt:lpstr>Parallax</vt:lpstr>
      <vt:lpstr>Solving for the Unknown: Basic Operations &amp; Trigonometry</vt:lpstr>
      <vt:lpstr>What is Algebra?</vt:lpstr>
      <vt:lpstr>Order of Operations and Inversions</vt:lpstr>
      <vt:lpstr>Basic Operations</vt:lpstr>
      <vt:lpstr>Basic Operations</vt:lpstr>
      <vt:lpstr>Trigonometry Functions and Basic Operations</vt:lpstr>
      <vt:lpstr>Trigonometric Inverses and Basic Operations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45</cp:revision>
  <dcterms:created xsi:type="dcterms:W3CDTF">2016-07-25T20:55:54Z</dcterms:created>
  <dcterms:modified xsi:type="dcterms:W3CDTF">2017-09-29T16:02:26Z</dcterms:modified>
</cp:coreProperties>
</file>