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7" r:id="rId1"/>
  </p:sldMasterIdLst>
  <p:handoutMasterIdLst>
    <p:handoutMasterId r:id="rId13"/>
  </p:handoutMasterIdLst>
  <p:sldIdLst>
    <p:sldId id="256" r:id="rId2"/>
    <p:sldId id="263" r:id="rId3"/>
    <p:sldId id="271" r:id="rId4"/>
    <p:sldId id="272" r:id="rId5"/>
    <p:sldId id="274" r:id="rId6"/>
    <p:sldId id="275" r:id="rId7"/>
    <p:sldId id="273" r:id="rId8"/>
    <p:sldId id="265" r:id="rId9"/>
    <p:sldId id="270" r:id="rId10"/>
    <p:sldId id="276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3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565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30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458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661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952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46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968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7584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865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77501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018713" cy="4107366"/>
          </a:xfrm>
        </p:spPr>
        <p:txBody>
          <a:bodyPr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25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96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66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317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32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18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81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0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10/11/2017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315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  <p:sldLayoutId id="2147483851" r:id="rId14"/>
    <p:sldLayoutId id="2147483852" r:id="rId15"/>
    <p:sldLayoutId id="2147483853" r:id="rId16"/>
    <p:sldLayoutId id="214748385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Solving for the Unknown: Logarithms and Quadratics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ID1050– Quantitative &amp; Qualitative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Examples: Quadratic Formula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84310" y="1683834"/>
                <a:ext cx="10018713" cy="4970007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Example</a:t>
                </a:r>
                <a:r>
                  <a:rPr lang="en-US" dirty="0"/>
                  <a:t>: </a:t>
                </a:r>
                <a:r>
                  <a:rPr lang="en-US" b="1" dirty="0" smtClean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b="1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b="1" dirty="0" smtClean="0">
                    <a:solidFill>
                      <a:schemeClr val="accent1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-2</a:t>
                </a:r>
                <a:r>
                  <a:rPr lang="en-US" b="1" dirty="0" smtClean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+</a:t>
                </a:r>
                <a:r>
                  <a:rPr lang="en-US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=0</a:t>
                </a:r>
              </a:p>
              <a:p>
                <a:pPr lvl="1"/>
                <a:r>
                  <a:rPr lang="en-US" dirty="0" smtClean="0"/>
                  <a:t>If a term has no explicit number in front (e.g. </a:t>
                </a:r>
                <a:r>
                  <a:rPr lang="en-US" b="1" dirty="0" smtClean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b="1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dirty="0" smtClean="0"/>
                  <a:t>), then the number defaults to 1 (</a:t>
                </a:r>
                <a:r>
                  <a:rPr lang="en-US" b="1" dirty="0" smtClean="0">
                    <a:solidFill>
                      <a:schemeClr val="accent3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  <a:r>
                  <a:rPr lang="en-US" dirty="0" smtClean="0"/>
                  <a:t>=1)</a:t>
                </a:r>
              </a:p>
              <a:p>
                <a:pPr lvl="1"/>
                <a:r>
                  <a:rPr lang="en-US" dirty="0" smtClean="0"/>
                  <a:t>If a term is subtracted (e.g. </a:t>
                </a:r>
                <a:r>
                  <a:rPr lang="en-US" b="1" dirty="0" smtClean="0">
                    <a:solidFill>
                      <a:schemeClr val="accent1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-2</a:t>
                </a:r>
                <a:r>
                  <a:rPr lang="en-US" b="1" dirty="0" smtClean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dirty="0" smtClean="0"/>
                  <a:t>), then the number in front is a negative number (</a:t>
                </a:r>
                <a:r>
                  <a:rPr lang="en-US" b="1" dirty="0" smtClean="0">
                    <a:solidFill>
                      <a:schemeClr val="accent1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r>
                  <a:rPr lang="en-US" dirty="0" smtClean="0"/>
                  <a:t>=-2)</a:t>
                </a:r>
                <a:endParaRPr lang="en-US" dirty="0"/>
              </a:p>
              <a:p>
                <a:pPr lvl="1"/>
                <a:r>
                  <a:rPr lang="en-US" dirty="0" smtClean="0"/>
                  <a:t>Here, </a:t>
                </a:r>
                <a:r>
                  <a:rPr lang="en-US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c</a:t>
                </a:r>
                <a:r>
                  <a:rPr lang="en-US" dirty="0" smtClean="0"/>
                  <a:t>=1</a:t>
                </a:r>
              </a:p>
              <a:p>
                <a:pPr lvl="1"/>
                <a:r>
                  <a:rPr lang="en-US" dirty="0" smtClean="0"/>
                  <a:t>Plugging into the quadratic formula:</a:t>
                </a:r>
                <a14:m>
                  <m:oMath xmlns:m="http://schemas.openxmlformats.org/officeDocument/2006/math">
                    <m:r>
                      <a:rPr lang="en-US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b="1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(−</m:t>
                        </m:r>
                        <m:r>
                          <a:rPr lang="en-US" b="1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b="1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)±</m:t>
                        </m:r>
                        <m:rad>
                          <m:radPr>
                            <m:degHide m:val="on"/>
                            <m:ctrlPr>
                              <a:rPr lang="en-US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b="1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dirty="0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(−</m:t>
                                </m:r>
                                <m:r>
                                  <a:rPr lang="en-US" b="1" i="1" dirty="0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b="1" i="1" dirty="0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b="1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∗</m:t>
                            </m:r>
                            <m:r>
                              <a:rPr lang="en-US" b="1" i="1" dirty="0" smtClean="0">
                                <a:solidFill>
                                  <a:schemeClr val="accent3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∗</m:t>
                            </m:r>
                            <m:r>
                              <a:rPr lang="en-US" b="1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e>
                        </m:rad>
                      </m:num>
                      <m:den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dirty="0" smtClean="0"/>
                  <a:t>, so </a:t>
                </a:r>
                <a:r>
                  <a:rPr lang="en-US" b="1" dirty="0" smtClean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=1 </a:t>
                </a:r>
                <a:r>
                  <a:rPr lang="en-US" dirty="0" smtClean="0"/>
                  <a:t>and </a:t>
                </a:r>
                <a:r>
                  <a:rPr lang="en-US" b="1" dirty="0" smtClean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=1</a:t>
                </a:r>
              </a:p>
              <a:p>
                <a:pPr lvl="1"/>
                <a:r>
                  <a:rPr lang="en-US" dirty="0" smtClean="0"/>
                  <a:t>This is an example of a ‘double root’; both values of x are the same.</a:t>
                </a:r>
              </a:p>
              <a:p>
                <a:r>
                  <a:rPr lang="en-US" dirty="0"/>
                  <a:t>Example: </a:t>
                </a:r>
                <a:r>
                  <a:rPr lang="en-US" b="1" dirty="0" smtClean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b="1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:r>
                  <a:rPr lang="en-US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9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=0 </a:t>
                </a:r>
              </a:p>
              <a:p>
                <a:pPr lvl="1"/>
                <a:r>
                  <a:rPr lang="en-US" dirty="0" smtClean="0"/>
                  <a:t>If any term doesn’t appear, then the number in front is zero.  Here, there is no x-term, so the coefficient, </a:t>
                </a:r>
                <a:r>
                  <a:rPr lang="en-US" b="1" dirty="0">
                    <a:solidFill>
                      <a:schemeClr val="accent1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r>
                  <a:rPr lang="en-US" dirty="0" smtClean="0"/>
                  <a:t>, is zero </a:t>
                </a:r>
                <a:r>
                  <a:rPr lang="en-US" dirty="0"/>
                  <a:t>(</a:t>
                </a:r>
                <a:r>
                  <a:rPr lang="en-US" b="1" dirty="0" smtClean="0">
                    <a:solidFill>
                      <a:schemeClr val="accent1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r>
                  <a:rPr lang="en-US" dirty="0" smtClean="0"/>
                  <a:t>=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</a:t>
                </a:r>
                <a:r>
                  <a:rPr lang="en-US" dirty="0" smtClean="0"/>
                  <a:t>)</a:t>
                </a:r>
                <a:endParaRPr lang="en-US" dirty="0"/>
              </a:p>
              <a:p>
                <a:pPr lvl="1"/>
                <a:r>
                  <a:rPr lang="en-US" dirty="0"/>
                  <a:t>Plugging into the quadratic formula:</a:t>
                </a:r>
                <a14:m>
                  <m:oMath xmlns:m="http://schemas.openxmlformats.org/officeDocument/2006/math">
                    <m:r>
                      <a:rPr lang="en-US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b="1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b="1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dirty="0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</m:e>
                              <m:sup>
                                <m:r>
                                  <a:rPr lang="en-US" b="1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∗</m:t>
                            </m:r>
                            <m:r>
                              <a:rPr lang="en-US" b="1" i="1" dirty="0" smtClean="0">
                                <a:solidFill>
                                  <a:schemeClr val="accent3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∗</m:t>
                            </m:r>
                            <m:r>
                              <a:rPr lang="en-US" b="1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(−</m:t>
                            </m:r>
                            <m:r>
                              <a:rPr lang="en-US" b="1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𝟗</m:t>
                            </m:r>
                            <m:r>
                              <a:rPr lang="en-US" b="1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</m:rad>
                      </m:num>
                      <m:den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dirty="0"/>
                  <a:t>, so </a:t>
                </a:r>
                <a:r>
                  <a:rPr lang="en-US" b="1" dirty="0" smtClean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=3 </a:t>
                </a:r>
                <a:r>
                  <a:rPr lang="en-US" dirty="0"/>
                  <a:t>and </a:t>
                </a:r>
                <a:r>
                  <a:rPr lang="en-US" b="1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=-3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0" y="1683834"/>
                <a:ext cx="10018713" cy="4970007"/>
              </a:xfrm>
              <a:blipFill>
                <a:blip r:embed="rId7"/>
                <a:stretch>
                  <a:fillRect l="-1521" t="-4044" b="-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5889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Logarithms</a:t>
                </a:r>
                <a:r>
                  <a:rPr lang="en-US" dirty="0" smtClean="0"/>
                  <a:t> (common log and natural log) and their 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inverses</a:t>
                </a:r>
                <a:r>
                  <a:rPr lang="en-US" dirty="0" smtClean="0"/>
                  <a:t> appear in </a:t>
                </a:r>
                <a:r>
                  <a:rPr lang="en-US" dirty="0" err="1" smtClean="0"/>
                  <a:t>PEMDAS</a:t>
                </a:r>
                <a:r>
                  <a:rPr lang="en-US" dirty="0" smtClean="0"/>
                  <a:t> as ‘E’, 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exponents</a:t>
                </a:r>
                <a:r>
                  <a:rPr lang="en-US" dirty="0" smtClean="0"/>
                  <a:t>.</a:t>
                </a:r>
              </a:p>
              <a:p>
                <a:r>
                  <a:rPr lang="en-US" dirty="0" smtClean="0"/>
                  <a:t>A 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series of exponents </a:t>
                </a:r>
                <a:r>
                  <a:rPr lang="en-US" dirty="0" smtClean="0"/>
                  <a:t>(e.g.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sup>
                    </m:sSup>
                  </m:oMath>
                </a14:m>
                <a:r>
                  <a:rPr lang="en-US" dirty="0" smtClean="0"/>
                  <a:t>) is inverted 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from the bottom, up</a:t>
                </a:r>
                <a:r>
                  <a:rPr lang="en-US" dirty="0" smtClean="0"/>
                  <a:t>.</a:t>
                </a:r>
              </a:p>
              <a:p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Quadratic equations </a:t>
                </a:r>
                <a:r>
                  <a:rPr lang="en-US" dirty="0" smtClean="0"/>
                  <a:t>are inverted using the 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Quadratic Formula</a:t>
                </a:r>
                <a:r>
                  <a:rPr lang="en-US" dirty="0" smtClean="0"/>
                  <a:t>.</a:t>
                </a:r>
              </a:p>
              <a:p>
                <a:pPr lvl="1"/>
                <a:r>
                  <a:rPr lang="en-US" dirty="0" smtClean="0"/>
                  <a:t>Coefficients in front of powers of x are placed into the formula.</a:t>
                </a:r>
              </a:p>
              <a:p>
                <a:pPr lvl="1"/>
                <a:r>
                  <a:rPr lang="en-US" dirty="0" smtClean="0"/>
                  <a:t>If a term has 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no coefficient</a:t>
                </a:r>
                <a:r>
                  <a:rPr lang="en-US" dirty="0" smtClean="0"/>
                  <a:t>, it 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defaults to 1</a:t>
                </a:r>
                <a:r>
                  <a:rPr lang="en-US" dirty="0" smtClean="0"/>
                  <a:t>.  If a </a:t>
                </a:r>
                <a:r>
                  <a:rPr lang="en-US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term doesn’t appear</a:t>
                </a:r>
                <a:r>
                  <a:rPr lang="en-US" dirty="0" smtClean="0"/>
                  <a:t>, its </a:t>
                </a:r>
                <a:r>
                  <a:rPr lang="en-US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coefficient is 0</a:t>
                </a:r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7"/>
                <a:stretch>
                  <a:fillRect l="-1521" t="-45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5127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Logarithms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683835"/>
            <a:ext cx="8096762" cy="41073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Logarithm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functions </a:t>
            </a:r>
            <a:r>
              <a:rPr lang="en-US" dirty="0" smtClean="0"/>
              <a:t>(common log, natural log, and their inverses) represent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exponents</a:t>
            </a:r>
            <a:r>
              <a:rPr lang="en-US" dirty="0" smtClean="0"/>
              <a:t>, so they are the ‘</a:t>
            </a:r>
            <a:r>
              <a:rPr lang="en-US" i="1" dirty="0" smtClean="0"/>
              <a:t>E</a:t>
            </a:r>
            <a:r>
              <a:rPr lang="en-US" dirty="0" smtClean="0"/>
              <a:t>’ in </a:t>
            </a:r>
            <a:r>
              <a:rPr lang="en-US" dirty="0" err="1" smtClean="0"/>
              <a:t>PEMDAS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Recall that the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common log </a:t>
            </a:r>
            <a:r>
              <a:rPr lang="en-US" dirty="0" smtClean="0"/>
              <a:t>has a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base of 10</a:t>
            </a:r>
          </a:p>
          <a:p>
            <a:pPr lvl="1"/>
            <a:r>
              <a:rPr lang="en-US" dirty="0" smtClean="0"/>
              <a:t>Log(x</a:t>
            </a:r>
            <a:r>
              <a:rPr lang="en-US" dirty="0"/>
              <a:t>) = y means </a:t>
            </a:r>
            <a:r>
              <a:rPr lang="en-US" dirty="0" smtClean="0"/>
              <a:t>10</a:t>
            </a:r>
            <a:r>
              <a:rPr lang="en-US" baseline="30000" dirty="0" smtClean="0"/>
              <a:t>y</a:t>
            </a:r>
            <a:r>
              <a:rPr lang="en-US" dirty="0" smtClean="0"/>
              <a:t>=x (10</a:t>
            </a:r>
            <a:r>
              <a:rPr lang="en-US" baseline="30000" dirty="0" smtClean="0"/>
              <a:t>y</a:t>
            </a:r>
            <a:r>
              <a:rPr lang="en-US" dirty="0" smtClean="0"/>
              <a:t> is also known as the common anti-log)</a:t>
            </a:r>
            <a:endParaRPr lang="en-US" baseline="30000" dirty="0"/>
          </a:p>
          <a:p>
            <a:r>
              <a:rPr lang="en-US" dirty="0" smtClean="0"/>
              <a:t>Recall that the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natural log </a:t>
            </a:r>
            <a:r>
              <a:rPr lang="en-US" dirty="0" smtClean="0"/>
              <a:t>has a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base of e</a:t>
            </a:r>
            <a:endParaRPr lang="en-US" baseline="30000" dirty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en-US" dirty="0" smtClean="0"/>
              <a:t>Ln(x) = y means e</a:t>
            </a:r>
            <a:r>
              <a:rPr lang="en-US" baseline="30000" dirty="0" smtClean="0"/>
              <a:t>y</a:t>
            </a:r>
            <a:r>
              <a:rPr lang="en-US" dirty="0" smtClean="0"/>
              <a:t>=x (e</a:t>
            </a:r>
            <a:r>
              <a:rPr lang="en-US" baseline="30000" dirty="0" smtClean="0"/>
              <a:t>y</a:t>
            </a:r>
            <a:r>
              <a:rPr lang="en-US" dirty="0" smtClean="0"/>
              <a:t> </a:t>
            </a:r>
            <a:r>
              <a:rPr lang="en-US" dirty="0"/>
              <a:t>is also know as the </a:t>
            </a:r>
            <a:r>
              <a:rPr lang="en-US" dirty="0" smtClean="0"/>
              <a:t>natural </a:t>
            </a:r>
            <a:r>
              <a:rPr lang="en-US" dirty="0"/>
              <a:t>anti-log)</a:t>
            </a:r>
            <a:endParaRPr lang="en-US" baseline="30000" dirty="0"/>
          </a:p>
          <a:p>
            <a:pPr lvl="1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753599" y="4769181"/>
            <a:ext cx="243840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Function/Inverse Pairs</a:t>
            </a:r>
          </a:p>
          <a:p>
            <a:pPr algn="ctr"/>
            <a:r>
              <a:rPr lang="en-US" dirty="0" smtClean="0"/>
              <a:t>Log()  and 10</a:t>
            </a:r>
            <a:r>
              <a:rPr lang="en-US" baseline="30000" dirty="0" smtClean="0"/>
              <a:t>x</a:t>
            </a:r>
          </a:p>
          <a:p>
            <a:pPr algn="ctr"/>
            <a:r>
              <a:rPr lang="en-US" dirty="0" smtClean="0"/>
              <a:t>LN()  </a:t>
            </a:r>
            <a:r>
              <a:rPr lang="en-US" dirty="0"/>
              <a:t>and </a:t>
            </a:r>
            <a:r>
              <a:rPr lang="en-US" dirty="0" smtClean="0"/>
              <a:t>e</a:t>
            </a:r>
            <a:r>
              <a:rPr lang="en-US" baseline="30000" dirty="0" smtClean="0"/>
              <a:t>x</a:t>
            </a:r>
            <a:endParaRPr lang="en-US" baseline="30000" dirty="0"/>
          </a:p>
        </p:txBody>
      </p:sp>
      <p:sp>
        <p:nvSpPr>
          <p:cNvPr id="6" name="TextBox 5"/>
          <p:cNvSpPr txBox="1"/>
          <p:nvPr/>
        </p:nvSpPr>
        <p:spPr>
          <a:xfrm>
            <a:off x="10369219" y="1683835"/>
            <a:ext cx="1822781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ym typeface="Wingdings" panose="05000000000000000000" pitchFamily="2" charset="2"/>
              </a:rPr>
              <a:t>(evaluating)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 smtClean="0"/>
          </a:p>
          <a:p>
            <a:r>
              <a:rPr lang="en-US" b="1" u="sng" dirty="0" smtClean="0"/>
              <a:t>   </a:t>
            </a:r>
            <a:r>
              <a:rPr lang="en-US" b="1" u="sng" dirty="0" err="1" smtClean="0"/>
              <a:t>PEMDAS</a:t>
            </a:r>
            <a:endParaRPr lang="en-US" b="1" u="sng" dirty="0" smtClean="0"/>
          </a:p>
          <a:p>
            <a:r>
              <a:rPr lang="en-US" dirty="0" smtClean="0">
                <a:sym typeface="Wingdings" panose="05000000000000000000" pitchFamily="2" charset="2"/>
              </a:rPr>
              <a:t></a:t>
            </a:r>
            <a:r>
              <a:rPr lang="en-US" sz="1400" dirty="0" smtClean="0">
                <a:sym typeface="Wingdings" panose="05000000000000000000" pitchFamily="2" charset="2"/>
              </a:rPr>
              <a:t>(inverting)</a:t>
            </a:r>
            <a:endParaRPr lang="en-US" sz="1400" dirty="0"/>
          </a:p>
          <a:p>
            <a:r>
              <a:rPr lang="en-US" dirty="0" smtClean="0"/>
              <a:t>   </a:t>
            </a:r>
          </a:p>
          <a:p>
            <a:r>
              <a:rPr lang="en-US" b="1" dirty="0"/>
              <a:t> </a:t>
            </a:r>
            <a:r>
              <a:rPr lang="en-US" b="1" dirty="0" smtClean="0"/>
              <a:t>  P</a:t>
            </a:r>
            <a:r>
              <a:rPr lang="en-US" dirty="0" smtClean="0"/>
              <a:t>arentheses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E</a:t>
            </a:r>
            <a:r>
              <a:rPr lang="en-US" dirty="0" smtClean="0"/>
              <a:t>xponents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M</a:t>
            </a:r>
            <a:r>
              <a:rPr lang="en-US" dirty="0" smtClean="0"/>
              <a:t>ultiplication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D</a:t>
            </a:r>
            <a:r>
              <a:rPr lang="en-US" dirty="0" smtClean="0"/>
              <a:t>ivision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A</a:t>
            </a:r>
            <a:r>
              <a:rPr lang="en-US" dirty="0" smtClean="0"/>
              <a:t>ddition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S</a:t>
            </a:r>
            <a:r>
              <a:rPr lang="en-US" dirty="0" smtClean="0"/>
              <a:t>ubtraction</a:t>
            </a:r>
          </a:p>
        </p:txBody>
      </p:sp>
    </p:spTree>
    <p:extLst>
      <p:ext uri="{BB962C8B-B14F-4D97-AF65-F5344CB8AC3E}">
        <p14:creationId xmlns:p14="http://schemas.microsoft.com/office/powerpoint/2010/main" val="3137837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Logarithm and Basic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683835"/>
            <a:ext cx="8424564" cy="4107366"/>
          </a:xfrm>
        </p:spPr>
        <p:txBody>
          <a:bodyPr>
            <a:normAutofit/>
          </a:bodyPr>
          <a:lstStyle/>
          <a:p>
            <a:r>
              <a:rPr lang="en-US" dirty="0" smtClean="0"/>
              <a:t>2-step </a:t>
            </a:r>
            <a:r>
              <a:rPr lang="en-US" dirty="0"/>
              <a:t>inversion example: 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2*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)=8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Operations on x: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Common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log </a:t>
            </a:r>
            <a:r>
              <a:rPr lang="en-US" dirty="0"/>
              <a:t>and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multiplication</a:t>
            </a:r>
            <a:r>
              <a:rPr lang="en-US" dirty="0"/>
              <a:t> by 2</a:t>
            </a:r>
          </a:p>
          <a:p>
            <a:pPr lvl="1"/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Divide</a:t>
            </a:r>
            <a:r>
              <a:rPr lang="en-US" dirty="0"/>
              <a:t> both sides by 2: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2*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og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/>
              <a:t>or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=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Take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common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anti-log </a:t>
            </a:r>
            <a:r>
              <a:rPr lang="en-US" dirty="0"/>
              <a:t>of both sides: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="1" baseline="30000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</a:t>
            </a:r>
            <a:r>
              <a:rPr lang="en-US" b="1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baseline="30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="1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or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=10000</a:t>
            </a:r>
            <a:endParaRPr lang="en-US" baseline="30000" dirty="0"/>
          </a:p>
          <a:p>
            <a:r>
              <a:rPr lang="en-US" dirty="0"/>
              <a:t>3-step inversion example: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2·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=-4</a:t>
            </a:r>
            <a:endParaRPr lang="en-US" b="1" baseline="30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Operations on x: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multiplication</a:t>
            </a:r>
            <a:r>
              <a:rPr lang="en-US" dirty="0"/>
              <a:t>,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common log</a:t>
            </a:r>
            <a:r>
              <a:rPr lang="en-US" dirty="0"/>
              <a:t>, and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subtraction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  <a:p>
            <a:pPr lvl="1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Add</a:t>
            </a:r>
            <a:r>
              <a:rPr lang="en-US" dirty="0" smtClean="0"/>
              <a:t> </a:t>
            </a:r>
            <a:r>
              <a:rPr lang="en-US" dirty="0"/>
              <a:t>5 </a:t>
            </a:r>
            <a:r>
              <a:rPr lang="en-US" dirty="0" smtClean="0"/>
              <a:t>to </a:t>
            </a:r>
            <a:r>
              <a:rPr lang="en-US" dirty="0"/>
              <a:t>both sides: </a:t>
            </a:r>
            <a:r>
              <a:rPr lang="en-US" dirty="0" smtClean="0"/>
              <a:t> 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2·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-5+5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=-4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+5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or 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2·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)=1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Divide</a:t>
            </a:r>
            <a:r>
              <a:rPr lang="en-US" dirty="0"/>
              <a:t> both sides by </a:t>
            </a:r>
            <a:r>
              <a:rPr lang="en-US" dirty="0" smtClean="0"/>
              <a:t>2:  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2·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/>
              <a:t>or 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)=0.5 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Take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common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anti-log </a:t>
            </a:r>
            <a:r>
              <a:rPr lang="en-US" dirty="0"/>
              <a:t>of both sides: 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="1" baseline="30000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</a:t>
            </a:r>
            <a:r>
              <a:rPr lang="en-US" b="1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baseline="30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="1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0.5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or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=3.16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753599" y="4769181"/>
            <a:ext cx="243840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Function/Inverse Pairs</a:t>
            </a:r>
          </a:p>
          <a:p>
            <a:pPr algn="ctr"/>
            <a:r>
              <a:rPr lang="en-US" dirty="0" smtClean="0"/>
              <a:t>Log()  and 10</a:t>
            </a:r>
            <a:r>
              <a:rPr lang="en-US" baseline="30000" dirty="0" smtClean="0"/>
              <a:t>x</a:t>
            </a:r>
          </a:p>
          <a:p>
            <a:pPr algn="ctr"/>
            <a:r>
              <a:rPr lang="en-US" dirty="0" smtClean="0"/>
              <a:t>LN()  </a:t>
            </a:r>
            <a:r>
              <a:rPr lang="en-US" dirty="0"/>
              <a:t>and </a:t>
            </a:r>
            <a:r>
              <a:rPr lang="en-US" dirty="0" smtClean="0"/>
              <a:t>e</a:t>
            </a:r>
            <a:r>
              <a:rPr lang="en-US" baseline="30000" dirty="0" smtClean="0"/>
              <a:t>x</a:t>
            </a:r>
            <a:endParaRPr lang="en-US" baseline="30000" dirty="0"/>
          </a:p>
        </p:txBody>
      </p:sp>
      <p:sp>
        <p:nvSpPr>
          <p:cNvPr id="6" name="TextBox 5"/>
          <p:cNvSpPr txBox="1"/>
          <p:nvPr/>
        </p:nvSpPr>
        <p:spPr>
          <a:xfrm>
            <a:off x="10369219" y="1683835"/>
            <a:ext cx="1822781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ym typeface="Wingdings" panose="05000000000000000000" pitchFamily="2" charset="2"/>
              </a:rPr>
              <a:t>(evaluating)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 smtClean="0"/>
          </a:p>
          <a:p>
            <a:r>
              <a:rPr lang="en-US" b="1" u="sng" dirty="0" smtClean="0"/>
              <a:t>   </a:t>
            </a:r>
            <a:r>
              <a:rPr lang="en-US" b="1" u="sng" dirty="0" err="1" smtClean="0"/>
              <a:t>PEMDAS</a:t>
            </a:r>
            <a:endParaRPr lang="en-US" b="1" u="sng" dirty="0" smtClean="0"/>
          </a:p>
          <a:p>
            <a:r>
              <a:rPr lang="en-US" dirty="0" smtClean="0">
                <a:sym typeface="Wingdings" panose="05000000000000000000" pitchFamily="2" charset="2"/>
              </a:rPr>
              <a:t></a:t>
            </a:r>
            <a:r>
              <a:rPr lang="en-US" sz="1400" dirty="0" smtClean="0">
                <a:sym typeface="Wingdings" panose="05000000000000000000" pitchFamily="2" charset="2"/>
              </a:rPr>
              <a:t>(inverting)</a:t>
            </a:r>
            <a:endParaRPr lang="en-US" sz="1400" dirty="0"/>
          </a:p>
          <a:p>
            <a:r>
              <a:rPr lang="en-US" dirty="0" smtClean="0"/>
              <a:t>   </a:t>
            </a:r>
          </a:p>
          <a:p>
            <a:r>
              <a:rPr lang="en-US" b="1" dirty="0"/>
              <a:t> </a:t>
            </a:r>
            <a:r>
              <a:rPr lang="en-US" b="1" dirty="0" smtClean="0"/>
              <a:t>  P</a:t>
            </a:r>
            <a:r>
              <a:rPr lang="en-US" dirty="0" smtClean="0"/>
              <a:t>arentheses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E</a:t>
            </a:r>
            <a:r>
              <a:rPr lang="en-US" dirty="0" smtClean="0"/>
              <a:t>xponents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M</a:t>
            </a:r>
            <a:r>
              <a:rPr lang="en-US" dirty="0" smtClean="0"/>
              <a:t>ultiplication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D</a:t>
            </a:r>
            <a:r>
              <a:rPr lang="en-US" dirty="0" smtClean="0"/>
              <a:t>ivision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A</a:t>
            </a:r>
            <a:r>
              <a:rPr lang="en-US" dirty="0" smtClean="0"/>
              <a:t>ddition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S</a:t>
            </a:r>
            <a:r>
              <a:rPr lang="en-US" dirty="0" smtClean="0"/>
              <a:t>ubtraction</a:t>
            </a:r>
          </a:p>
        </p:txBody>
      </p:sp>
    </p:spTree>
    <p:extLst>
      <p:ext uri="{BB962C8B-B14F-4D97-AF65-F5344CB8AC3E}">
        <p14:creationId xmlns:p14="http://schemas.microsoft.com/office/powerpoint/2010/main" val="367287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Anti-Logarithm and Basic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8629507" cy="4107366"/>
          </a:xfrm>
        </p:spPr>
        <p:txBody>
          <a:bodyPr>
            <a:normAutofit/>
          </a:bodyPr>
          <a:lstStyle/>
          <a:p>
            <a:r>
              <a:rPr lang="en-US" dirty="0" smtClean="0"/>
              <a:t>2-step </a:t>
            </a:r>
            <a:r>
              <a:rPr lang="en-US" dirty="0"/>
              <a:t>inversion example</a:t>
            </a:r>
            <a:r>
              <a:rPr lang="en-US" dirty="0" smtClean="0"/>
              <a:t>: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5*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="1" baseline="30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=6</a:t>
            </a:r>
            <a:endParaRPr lang="en-US" b="1" baseline="30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Operations on x: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10</a:t>
            </a:r>
            <a:r>
              <a:rPr lang="en-US" b="1" baseline="30000" dirty="0" smtClean="0">
                <a:solidFill>
                  <a:schemeClr val="accent1">
                    <a:lumMod val="75000"/>
                  </a:schemeClr>
                </a:solidFill>
              </a:rPr>
              <a:t>x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multiplication</a:t>
            </a:r>
            <a:endParaRPr lang="en-US" dirty="0"/>
          </a:p>
          <a:p>
            <a:pPr lvl="1"/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Divide</a:t>
            </a:r>
            <a:r>
              <a:rPr lang="en-US" dirty="0"/>
              <a:t> both sides by 5</a:t>
            </a:r>
            <a:r>
              <a:rPr lang="en-US" dirty="0" smtClean="0"/>
              <a:t>:  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5*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="1" baseline="30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/5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/5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/>
              <a:t>or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="1" baseline="30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=1.2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Take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common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log </a:t>
            </a:r>
            <a:r>
              <a:rPr lang="en-US" dirty="0"/>
              <a:t>of both sides: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="1" baseline="30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)=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(1.2) </a:t>
            </a:r>
            <a:r>
              <a:rPr lang="en-US" dirty="0"/>
              <a:t>or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=0.0792</a:t>
            </a:r>
            <a:endParaRPr lang="en-US" baseline="30000" dirty="0"/>
          </a:p>
          <a:p>
            <a:r>
              <a:rPr lang="en-US" dirty="0" smtClean="0"/>
              <a:t>3-step </a:t>
            </a:r>
            <a:r>
              <a:rPr lang="en-US" dirty="0"/>
              <a:t>inversion example: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="1" baseline="30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-5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pPr lvl="1"/>
            <a:r>
              <a:rPr lang="en-US" dirty="0"/>
              <a:t>Operations on x: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division</a:t>
            </a:r>
            <a:r>
              <a:rPr lang="en-US" dirty="0" smtClean="0"/>
              <a:t>,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10</a:t>
            </a:r>
            <a:r>
              <a:rPr lang="en-US" b="1" baseline="30000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dirty="0" smtClean="0"/>
              <a:t>, </a:t>
            </a:r>
            <a:r>
              <a:rPr lang="en-US" dirty="0"/>
              <a:t>and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subtraction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  <a:p>
            <a:pPr lvl="1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Add</a:t>
            </a:r>
            <a:r>
              <a:rPr lang="en-US" dirty="0" smtClean="0"/>
              <a:t> 5 to </a:t>
            </a:r>
            <a:r>
              <a:rPr lang="en-US" dirty="0"/>
              <a:t>both sides: 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="1" baseline="30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-5+5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+5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or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="1" baseline="30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=5 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Multiply</a:t>
            </a:r>
            <a:r>
              <a:rPr lang="en-US" dirty="0" smtClean="0"/>
              <a:t> </a:t>
            </a:r>
            <a:r>
              <a:rPr lang="en-US" dirty="0"/>
              <a:t>both sides by </a:t>
            </a:r>
            <a:r>
              <a:rPr lang="en-US" dirty="0" smtClean="0"/>
              <a:t>2: 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="1" baseline="30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/2*2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=5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*2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or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="1" baseline="30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=10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Take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common log </a:t>
            </a:r>
            <a:r>
              <a:rPr lang="en-US" dirty="0"/>
              <a:t>of both sides: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="1" baseline="30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)=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(10) </a:t>
            </a:r>
            <a:r>
              <a:rPr lang="en-US" dirty="0" smtClean="0"/>
              <a:t>or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753599" y="4769181"/>
            <a:ext cx="243840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Function/Inverse Pairs</a:t>
            </a:r>
          </a:p>
          <a:p>
            <a:pPr algn="ctr"/>
            <a:r>
              <a:rPr lang="en-US" dirty="0" smtClean="0"/>
              <a:t>Log()  and 10</a:t>
            </a:r>
            <a:r>
              <a:rPr lang="en-US" baseline="30000" dirty="0" smtClean="0"/>
              <a:t>x</a:t>
            </a:r>
          </a:p>
          <a:p>
            <a:pPr algn="ctr"/>
            <a:r>
              <a:rPr lang="en-US" dirty="0" smtClean="0"/>
              <a:t>LN()  </a:t>
            </a:r>
            <a:r>
              <a:rPr lang="en-US" dirty="0"/>
              <a:t>and </a:t>
            </a:r>
            <a:r>
              <a:rPr lang="en-US" dirty="0" smtClean="0"/>
              <a:t>e</a:t>
            </a:r>
            <a:r>
              <a:rPr lang="en-US" baseline="30000" dirty="0" smtClean="0"/>
              <a:t>x</a:t>
            </a:r>
            <a:endParaRPr lang="en-US" baseline="30000" dirty="0"/>
          </a:p>
        </p:txBody>
      </p:sp>
      <p:sp>
        <p:nvSpPr>
          <p:cNvPr id="6" name="TextBox 5"/>
          <p:cNvSpPr txBox="1"/>
          <p:nvPr/>
        </p:nvSpPr>
        <p:spPr>
          <a:xfrm>
            <a:off x="10369219" y="1683835"/>
            <a:ext cx="1822781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ym typeface="Wingdings" panose="05000000000000000000" pitchFamily="2" charset="2"/>
              </a:rPr>
              <a:t>(evaluating)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 smtClean="0"/>
          </a:p>
          <a:p>
            <a:r>
              <a:rPr lang="en-US" b="1" u="sng" dirty="0" smtClean="0"/>
              <a:t>   </a:t>
            </a:r>
            <a:r>
              <a:rPr lang="en-US" b="1" u="sng" dirty="0" err="1" smtClean="0"/>
              <a:t>PEMDAS</a:t>
            </a:r>
            <a:endParaRPr lang="en-US" b="1" u="sng" dirty="0" smtClean="0"/>
          </a:p>
          <a:p>
            <a:r>
              <a:rPr lang="en-US" dirty="0" smtClean="0">
                <a:sym typeface="Wingdings" panose="05000000000000000000" pitchFamily="2" charset="2"/>
              </a:rPr>
              <a:t></a:t>
            </a:r>
            <a:r>
              <a:rPr lang="en-US" sz="1400" dirty="0" smtClean="0">
                <a:sym typeface="Wingdings" panose="05000000000000000000" pitchFamily="2" charset="2"/>
              </a:rPr>
              <a:t>(inverting)</a:t>
            </a:r>
            <a:endParaRPr lang="en-US" sz="1400" dirty="0"/>
          </a:p>
          <a:p>
            <a:r>
              <a:rPr lang="en-US" dirty="0" smtClean="0"/>
              <a:t>   </a:t>
            </a:r>
          </a:p>
          <a:p>
            <a:r>
              <a:rPr lang="en-US" b="1" dirty="0"/>
              <a:t> </a:t>
            </a:r>
            <a:r>
              <a:rPr lang="en-US" b="1" dirty="0" smtClean="0"/>
              <a:t>  P</a:t>
            </a:r>
            <a:r>
              <a:rPr lang="en-US" dirty="0" smtClean="0"/>
              <a:t>arentheses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E</a:t>
            </a:r>
            <a:r>
              <a:rPr lang="en-US" dirty="0" smtClean="0"/>
              <a:t>xponents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M</a:t>
            </a:r>
            <a:r>
              <a:rPr lang="en-US" dirty="0" smtClean="0"/>
              <a:t>ultiplication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D</a:t>
            </a:r>
            <a:r>
              <a:rPr lang="en-US" dirty="0" smtClean="0"/>
              <a:t>ivision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A</a:t>
            </a:r>
            <a:r>
              <a:rPr lang="en-US" dirty="0" smtClean="0"/>
              <a:t>ddition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S</a:t>
            </a:r>
            <a:r>
              <a:rPr lang="en-US" dirty="0" smtClean="0"/>
              <a:t>ubtraction</a:t>
            </a:r>
          </a:p>
        </p:txBody>
      </p:sp>
    </p:spTree>
    <p:extLst>
      <p:ext uri="{BB962C8B-B14F-4D97-AF65-F5344CB8AC3E}">
        <p14:creationId xmlns:p14="http://schemas.microsoft.com/office/powerpoint/2010/main" val="1200970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Logarithm and Basic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683835"/>
            <a:ext cx="8096762" cy="4107366"/>
          </a:xfrm>
        </p:spPr>
        <p:txBody>
          <a:bodyPr>
            <a:normAutofit/>
          </a:bodyPr>
          <a:lstStyle/>
          <a:p>
            <a:r>
              <a:rPr lang="en-US" dirty="0" smtClean="0"/>
              <a:t>2-step </a:t>
            </a:r>
            <a:r>
              <a:rPr lang="en-US" dirty="0"/>
              <a:t>inversion example: 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2*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)=4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Operations </a:t>
            </a:r>
            <a:r>
              <a:rPr lang="en-US" dirty="0"/>
              <a:t>on x: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Natural log </a:t>
            </a:r>
            <a:r>
              <a:rPr lang="en-US" dirty="0"/>
              <a:t>and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multiplication</a:t>
            </a:r>
            <a:r>
              <a:rPr lang="en-US" dirty="0" smtClean="0"/>
              <a:t> by 2</a:t>
            </a:r>
            <a:endParaRPr lang="en-US" dirty="0"/>
          </a:p>
          <a:p>
            <a:pPr lvl="1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Divide</a:t>
            </a:r>
            <a:r>
              <a:rPr lang="en-US" dirty="0" smtClean="0"/>
              <a:t> </a:t>
            </a:r>
            <a:r>
              <a:rPr lang="en-US" dirty="0"/>
              <a:t>both </a:t>
            </a:r>
            <a:r>
              <a:rPr lang="en-US" dirty="0" smtClean="0"/>
              <a:t>sides by 2: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2*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/>
              <a:t>or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Take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natural anti-log </a:t>
            </a:r>
            <a:r>
              <a:rPr lang="en-US" dirty="0" smtClean="0"/>
              <a:t>of </a:t>
            </a:r>
            <a:r>
              <a:rPr lang="en-US" dirty="0"/>
              <a:t>both sides: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b="1" baseline="30000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LN</a:t>
            </a:r>
            <a:r>
              <a:rPr lang="en-US" b="1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baseline="30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b="1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or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=7.39</a:t>
            </a:r>
            <a:endParaRPr lang="en-US" b="1" baseline="30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3-step inversion example: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+5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=8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Operations on x: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multiplication</a:t>
            </a:r>
            <a:r>
              <a:rPr lang="en-US" dirty="0"/>
              <a:t>,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natural log</a:t>
            </a:r>
            <a:r>
              <a:rPr lang="en-US" dirty="0" smtClean="0"/>
              <a:t>, </a:t>
            </a:r>
            <a:r>
              <a:rPr lang="en-US" dirty="0"/>
              <a:t>and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addition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  <a:p>
            <a:pPr lvl="1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Subtract</a:t>
            </a:r>
            <a:r>
              <a:rPr lang="en-US" dirty="0" smtClean="0"/>
              <a:t> 5 from </a:t>
            </a:r>
            <a:r>
              <a:rPr lang="en-US" dirty="0"/>
              <a:t>both </a:t>
            </a:r>
            <a:r>
              <a:rPr lang="en-US" dirty="0" smtClean="0"/>
              <a:t>sides: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-5+5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=8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-5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or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)=3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Divide</a:t>
            </a:r>
            <a:r>
              <a:rPr lang="en-US" dirty="0"/>
              <a:t> both sides by </a:t>
            </a:r>
            <a:r>
              <a:rPr lang="en-US" dirty="0" smtClean="0"/>
              <a:t>3: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/3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=3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/3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/>
              <a:t>or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)=1 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Take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natural anti-log </a:t>
            </a:r>
            <a:r>
              <a:rPr lang="en-US" dirty="0"/>
              <a:t>of both sides: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b="1" baseline="30000" dirty="0" err="1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LN</a:t>
            </a:r>
            <a:r>
              <a:rPr lang="en-US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baseline="30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b="1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or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=2.72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753599" y="4769181"/>
            <a:ext cx="243840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Function/Inverse Pairs</a:t>
            </a:r>
          </a:p>
          <a:p>
            <a:pPr algn="ctr"/>
            <a:r>
              <a:rPr lang="en-US" dirty="0" smtClean="0"/>
              <a:t>Log()  and 10</a:t>
            </a:r>
            <a:r>
              <a:rPr lang="en-US" baseline="30000" dirty="0" smtClean="0"/>
              <a:t>x</a:t>
            </a:r>
          </a:p>
          <a:p>
            <a:pPr algn="ctr"/>
            <a:r>
              <a:rPr lang="en-US" dirty="0" smtClean="0"/>
              <a:t>LN()  </a:t>
            </a:r>
            <a:r>
              <a:rPr lang="en-US" dirty="0"/>
              <a:t>and </a:t>
            </a:r>
            <a:r>
              <a:rPr lang="en-US" dirty="0" smtClean="0"/>
              <a:t>e</a:t>
            </a:r>
            <a:r>
              <a:rPr lang="en-US" baseline="30000" dirty="0" smtClean="0"/>
              <a:t>x</a:t>
            </a:r>
            <a:endParaRPr lang="en-US" baseline="30000" dirty="0"/>
          </a:p>
        </p:txBody>
      </p:sp>
      <p:sp>
        <p:nvSpPr>
          <p:cNvPr id="6" name="TextBox 5"/>
          <p:cNvSpPr txBox="1"/>
          <p:nvPr/>
        </p:nvSpPr>
        <p:spPr>
          <a:xfrm>
            <a:off x="10369219" y="1683835"/>
            <a:ext cx="1822781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ym typeface="Wingdings" panose="05000000000000000000" pitchFamily="2" charset="2"/>
              </a:rPr>
              <a:t>(evaluating)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 smtClean="0"/>
          </a:p>
          <a:p>
            <a:r>
              <a:rPr lang="en-US" b="1" u="sng" dirty="0" smtClean="0"/>
              <a:t>   </a:t>
            </a:r>
            <a:r>
              <a:rPr lang="en-US" b="1" u="sng" dirty="0" err="1" smtClean="0"/>
              <a:t>PEMDAS</a:t>
            </a:r>
            <a:endParaRPr lang="en-US" b="1" u="sng" dirty="0" smtClean="0"/>
          </a:p>
          <a:p>
            <a:r>
              <a:rPr lang="en-US" dirty="0" smtClean="0">
                <a:sym typeface="Wingdings" panose="05000000000000000000" pitchFamily="2" charset="2"/>
              </a:rPr>
              <a:t></a:t>
            </a:r>
            <a:r>
              <a:rPr lang="en-US" sz="1400" dirty="0" smtClean="0">
                <a:sym typeface="Wingdings" panose="05000000000000000000" pitchFamily="2" charset="2"/>
              </a:rPr>
              <a:t>(inverting)</a:t>
            </a:r>
            <a:endParaRPr lang="en-US" sz="1400" dirty="0"/>
          </a:p>
          <a:p>
            <a:r>
              <a:rPr lang="en-US" dirty="0" smtClean="0"/>
              <a:t>   </a:t>
            </a:r>
          </a:p>
          <a:p>
            <a:r>
              <a:rPr lang="en-US" b="1" dirty="0"/>
              <a:t> </a:t>
            </a:r>
            <a:r>
              <a:rPr lang="en-US" b="1" dirty="0" smtClean="0"/>
              <a:t>  P</a:t>
            </a:r>
            <a:r>
              <a:rPr lang="en-US" dirty="0" smtClean="0"/>
              <a:t>arentheses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E</a:t>
            </a:r>
            <a:r>
              <a:rPr lang="en-US" dirty="0" smtClean="0"/>
              <a:t>xponents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M</a:t>
            </a:r>
            <a:r>
              <a:rPr lang="en-US" dirty="0" smtClean="0"/>
              <a:t>ultiplication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D</a:t>
            </a:r>
            <a:r>
              <a:rPr lang="en-US" dirty="0" smtClean="0"/>
              <a:t>ivision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A</a:t>
            </a:r>
            <a:r>
              <a:rPr lang="en-US" dirty="0" smtClean="0"/>
              <a:t>ddition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S</a:t>
            </a:r>
            <a:r>
              <a:rPr lang="en-US" dirty="0" smtClean="0"/>
              <a:t>ubtraction</a:t>
            </a:r>
          </a:p>
        </p:txBody>
      </p:sp>
    </p:spTree>
    <p:extLst>
      <p:ext uri="{BB962C8B-B14F-4D97-AF65-F5344CB8AC3E}">
        <p14:creationId xmlns:p14="http://schemas.microsoft.com/office/powerpoint/2010/main" val="304990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Anti-Logarithm and Basic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683835"/>
            <a:ext cx="8096762" cy="4107366"/>
          </a:xfrm>
        </p:spPr>
        <p:txBody>
          <a:bodyPr>
            <a:normAutofit/>
          </a:bodyPr>
          <a:lstStyle/>
          <a:p>
            <a:r>
              <a:rPr lang="en-US" dirty="0" smtClean="0"/>
              <a:t>2-step </a:t>
            </a:r>
            <a:r>
              <a:rPr lang="en-US" dirty="0"/>
              <a:t>inversion example</a:t>
            </a:r>
            <a:r>
              <a:rPr lang="en-US" dirty="0" smtClean="0"/>
              <a:t>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b="1" baseline="30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/3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</a:t>
            </a:r>
            <a:endParaRPr lang="en-US" b="1" baseline="30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Operations on x: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b="1" baseline="30000" dirty="0" smtClean="0">
                <a:solidFill>
                  <a:schemeClr val="accent1">
                    <a:lumMod val="75000"/>
                  </a:schemeClr>
                </a:solidFill>
              </a:rPr>
              <a:t>x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/>
              <a:t>and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division</a:t>
            </a:r>
            <a:endParaRPr lang="en-US" dirty="0"/>
          </a:p>
          <a:p>
            <a:pPr lvl="1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Multiply</a:t>
            </a:r>
            <a:r>
              <a:rPr lang="en-US" dirty="0" smtClean="0"/>
              <a:t> </a:t>
            </a:r>
            <a:r>
              <a:rPr lang="en-US" dirty="0"/>
              <a:t>both sides by </a:t>
            </a:r>
            <a:r>
              <a:rPr lang="en-US" dirty="0" smtClean="0"/>
              <a:t>3:  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b="1" baseline="30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/3*3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*3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/>
              <a:t>or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b="1" baseline="30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=3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Take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natural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log </a:t>
            </a:r>
            <a:r>
              <a:rPr lang="en-US" dirty="0"/>
              <a:t>of both sides: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b="1" baseline="30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)=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(3) </a:t>
            </a:r>
            <a:r>
              <a:rPr lang="en-US" dirty="0"/>
              <a:t>or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=1.10</a:t>
            </a:r>
            <a:endParaRPr lang="en-US" baseline="30000" dirty="0"/>
          </a:p>
          <a:p>
            <a:r>
              <a:rPr lang="en-US" dirty="0" smtClean="0"/>
              <a:t>3-step </a:t>
            </a:r>
            <a:r>
              <a:rPr lang="en-US" dirty="0"/>
              <a:t>inversion example: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2*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b="1" baseline="30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=2</a:t>
            </a:r>
          </a:p>
          <a:p>
            <a:pPr lvl="1"/>
            <a:r>
              <a:rPr lang="en-US" dirty="0"/>
              <a:t>Operations on x: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multiplication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e</a:t>
            </a:r>
            <a:r>
              <a:rPr lang="en-US" b="1" baseline="30000" dirty="0" smtClean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dirty="0"/>
              <a:t>, and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subtraction</a:t>
            </a:r>
          </a:p>
          <a:p>
            <a:pPr lvl="1"/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Add</a:t>
            </a:r>
            <a:r>
              <a:rPr lang="en-US" dirty="0"/>
              <a:t> </a:t>
            </a:r>
            <a:r>
              <a:rPr lang="en-US" dirty="0" smtClean="0"/>
              <a:t>1 </a:t>
            </a:r>
            <a:r>
              <a:rPr lang="en-US" dirty="0"/>
              <a:t>to both sides: 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2*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b="1" baseline="30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-1+1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=2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or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2*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b="1" baseline="30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=3 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Divide</a:t>
            </a:r>
            <a:r>
              <a:rPr lang="en-US" dirty="0" smtClean="0"/>
              <a:t> </a:t>
            </a:r>
            <a:r>
              <a:rPr lang="en-US" dirty="0"/>
              <a:t>both sides by 2: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2*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b="1" baseline="30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=3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or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b="1" baseline="30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=1.5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Take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natural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log </a:t>
            </a:r>
            <a:r>
              <a:rPr lang="en-US" dirty="0"/>
              <a:t>of both sides: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b="1" baseline="30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)=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(1.5) </a:t>
            </a:r>
            <a:r>
              <a:rPr lang="en-US" dirty="0"/>
              <a:t>or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=0.405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753599" y="4769181"/>
            <a:ext cx="243840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Function/Inverse Pairs</a:t>
            </a:r>
          </a:p>
          <a:p>
            <a:pPr algn="ctr"/>
            <a:r>
              <a:rPr lang="en-US" dirty="0" smtClean="0"/>
              <a:t>Log()  and 10</a:t>
            </a:r>
            <a:r>
              <a:rPr lang="en-US" baseline="30000" dirty="0" smtClean="0"/>
              <a:t>x</a:t>
            </a:r>
          </a:p>
          <a:p>
            <a:pPr algn="ctr"/>
            <a:r>
              <a:rPr lang="en-US" dirty="0" smtClean="0"/>
              <a:t>LN()  </a:t>
            </a:r>
            <a:r>
              <a:rPr lang="en-US" dirty="0"/>
              <a:t>and </a:t>
            </a:r>
            <a:r>
              <a:rPr lang="en-US" dirty="0" smtClean="0"/>
              <a:t>e</a:t>
            </a:r>
            <a:r>
              <a:rPr lang="en-US" baseline="30000" dirty="0" smtClean="0"/>
              <a:t>x</a:t>
            </a:r>
            <a:endParaRPr lang="en-US" baseline="30000" dirty="0"/>
          </a:p>
        </p:txBody>
      </p:sp>
      <p:sp>
        <p:nvSpPr>
          <p:cNvPr id="6" name="TextBox 5"/>
          <p:cNvSpPr txBox="1"/>
          <p:nvPr/>
        </p:nvSpPr>
        <p:spPr>
          <a:xfrm>
            <a:off x="10369219" y="1683835"/>
            <a:ext cx="1822781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ym typeface="Wingdings" panose="05000000000000000000" pitchFamily="2" charset="2"/>
              </a:rPr>
              <a:t>(evaluating)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 smtClean="0"/>
          </a:p>
          <a:p>
            <a:r>
              <a:rPr lang="en-US" b="1" u="sng" dirty="0" smtClean="0"/>
              <a:t>   </a:t>
            </a:r>
            <a:r>
              <a:rPr lang="en-US" b="1" u="sng" dirty="0" err="1" smtClean="0"/>
              <a:t>PEMDAS</a:t>
            </a:r>
            <a:endParaRPr lang="en-US" b="1" u="sng" dirty="0" smtClean="0"/>
          </a:p>
          <a:p>
            <a:r>
              <a:rPr lang="en-US" dirty="0" smtClean="0">
                <a:sym typeface="Wingdings" panose="05000000000000000000" pitchFamily="2" charset="2"/>
              </a:rPr>
              <a:t></a:t>
            </a:r>
            <a:r>
              <a:rPr lang="en-US" sz="1400" dirty="0" smtClean="0">
                <a:sym typeface="Wingdings" panose="05000000000000000000" pitchFamily="2" charset="2"/>
              </a:rPr>
              <a:t>(inverting)</a:t>
            </a:r>
            <a:endParaRPr lang="en-US" sz="1400" dirty="0"/>
          </a:p>
          <a:p>
            <a:r>
              <a:rPr lang="en-US" dirty="0" smtClean="0"/>
              <a:t>   </a:t>
            </a:r>
          </a:p>
          <a:p>
            <a:r>
              <a:rPr lang="en-US" b="1" dirty="0"/>
              <a:t> </a:t>
            </a:r>
            <a:r>
              <a:rPr lang="en-US" b="1" dirty="0" smtClean="0"/>
              <a:t>  P</a:t>
            </a:r>
            <a:r>
              <a:rPr lang="en-US" dirty="0" smtClean="0"/>
              <a:t>arentheses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E</a:t>
            </a:r>
            <a:r>
              <a:rPr lang="en-US" dirty="0" smtClean="0"/>
              <a:t>xponents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M</a:t>
            </a:r>
            <a:r>
              <a:rPr lang="en-US" dirty="0" smtClean="0"/>
              <a:t>ultiplication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D</a:t>
            </a:r>
            <a:r>
              <a:rPr lang="en-US" dirty="0" smtClean="0"/>
              <a:t>ivision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A</a:t>
            </a:r>
            <a:r>
              <a:rPr lang="en-US" dirty="0" smtClean="0"/>
              <a:t>ddition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S</a:t>
            </a:r>
            <a:r>
              <a:rPr lang="en-US" dirty="0" smtClean="0"/>
              <a:t>ubtraction</a:t>
            </a:r>
          </a:p>
        </p:txBody>
      </p:sp>
    </p:spTree>
    <p:extLst>
      <p:ext uri="{BB962C8B-B14F-4D97-AF65-F5344CB8AC3E}">
        <p14:creationId xmlns:p14="http://schemas.microsoft.com/office/powerpoint/2010/main" val="3879225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Exponents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An exponent can also have an exponent itself:</a:t>
                </a:r>
                <a:endParaRPr lang="en-US" baseline="30000" dirty="0"/>
              </a:p>
              <a:p>
                <a:pPr lvl="1"/>
                <a:r>
                  <a:rPr lang="en-US" b="0" dirty="0" smtClean="0"/>
                  <a:t>Example: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sSup>
                          <m:sSupPr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sup>
                    </m:sSup>
                  </m:oMath>
                </a14:m>
                <a:endParaRPr lang="en-US" b="1" dirty="0" smtClean="0"/>
              </a:p>
              <a:p>
                <a:pPr lvl="1"/>
                <a:r>
                  <a:rPr lang="en-US" dirty="0" smtClean="0"/>
                  <a:t>We invert ‘from the ground, up’</a:t>
                </a:r>
              </a:p>
              <a:p>
                <a:r>
                  <a:rPr lang="en-US" dirty="0" smtClean="0"/>
                  <a:t>Example: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𝟏𝟎𝟎𝟎𝟎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sup>
                    </m:sSup>
                  </m:oMath>
                </a14:m>
                <a:endParaRPr lang="en-US" b="1" dirty="0" smtClean="0"/>
              </a:p>
              <a:p>
                <a:pPr lvl="1"/>
                <a:r>
                  <a:rPr lang="en-US" dirty="0" smtClean="0"/>
                  <a:t>O</a:t>
                </a:r>
                <a:r>
                  <a:rPr lang="en-US" dirty="0"/>
                  <a:t>perations on x: </a:t>
                </a:r>
                <a:r>
                  <a:rPr lang="en-US" b="1" dirty="0">
                    <a:solidFill>
                      <a:schemeClr val="accent3">
                        <a:lumMod val="75000"/>
                      </a:schemeClr>
                    </a:solidFill>
                  </a:rPr>
                  <a:t>10</a:t>
                </a:r>
                <a:r>
                  <a:rPr lang="en-US" b="1" baseline="30000" dirty="0">
                    <a:solidFill>
                      <a:schemeClr val="accent3">
                        <a:lumMod val="75000"/>
                      </a:schemeClr>
                    </a:solidFill>
                  </a:rPr>
                  <a:t>x</a:t>
                </a:r>
                <a:r>
                  <a:rPr lang="en-US" dirty="0"/>
                  <a:t> and </a:t>
                </a:r>
                <a:r>
                  <a:rPr lang="en-US" b="1" dirty="0">
                    <a:solidFill>
                      <a:schemeClr val="accent1">
                        <a:lumMod val="75000"/>
                      </a:schemeClr>
                    </a:solidFill>
                  </a:rPr>
                  <a:t>x</a:t>
                </a:r>
                <a:r>
                  <a:rPr lang="en-US" b="1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2</a:t>
                </a:r>
                <a:endParaRPr lang="en-US" b="1" dirty="0" smtClean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pPr lvl="2"/>
                <a:r>
                  <a:rPr lang="en-US" dirty="0" smtClean="0"/>
                  <a:t>Invert 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10</a:t>
                </a:r>
                <a:r>
                  <a:rPr lang="en-US" b="1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dirty="0" smtClean="0"/>
                  <a:t> with </a:t>
                </a:r>
                <a:r>
                  <a:rPr lang="en-US" b="1" dirty="0" smtClean="0">
                    <a:solidFill>
                      <a:schemeClr val="accent3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log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()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𝒍𝒐𝒈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𝟎𝟎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𝒍𝒐𝒈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sup>
                    </m:sSup>
                    <m:r>
                      <a:rPr lang="en-US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   or   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4=</a:t>
                </a:r>
                <a:r>
                  <a:rPr lang="en-US" b="1" dirty="0" smtClean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b="1" baseline="30000" dirty="0" smtClean="0">
                    <a:solidFill>
                      <a:schemeClr val="accent2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endParaRPr lang="en-US" b="1" dirty="0" smtClean="0">
                  <a:solidFill>
                    <a:schemeClr val="accent2">
                      <a:lumMod val="7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lvl="2"/>
                <a:r>
                  <a:rPr lang="en-US" dirty="0"/>
                  <a:t>Invert 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b="1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dirty="0" smtClean="0"/>
                  <a:t> </a:t>
                </a:r>
                <a:r>
                  <a:rPr lang="en-US" dirty="0"/>
                  <a:t>with </a:t>
                </a:r>
                <a:r>
                  <a:rPr lang="en-US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square-root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1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en-US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rad>
                  </m:oMath>
                </a14:m>
                <a:r>
                  <a:rPr lang="en-US" dirty="0" smtClean="0"/>
                  <a:t>   or   </a:t>
                </a:r>
                <a:r>
                  <a:rPr lang="en-US" b="1" dirty="0" smtClean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=2</a:t>
                </a:r>
                <a:endParaRPr lang="en-US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lvl="2"/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7"/>
                <a:stretch>
                  <a:fillRect l="-1521" t="-45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326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Quadratic Equations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84310" y="1683835"/>
                <a:ext cx="10018713" cy="4578942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n-US" dirty="0" smtClean="0"/>
                  <a:t>Quadratic equations have the form: </a:t>
                </a:r>
                <a:r>
                  <a:rPr lang="en-US" b="1" dirty="0" smtClean="0">
                    <a:solidFill>
                      <a:schemeClr val="accent3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  <a:r>
                  <a:rPr lang="en-US" b="1" dirty="0" smtClean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b="1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+</a:t>
                </a:r>
                <a:r>
                  <a:rPr lang="en-US" b="1" dirty="0" smtClean="0">
                    <a:solidFill>
                      <a:schemeClr val="accent1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r>
                  <a:rPr lang="en-US" b="1" dirty="0" smtClean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+</a:t>
                </a:r>
                <a:r>
                  <a:rPr lang="en-US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c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=0</a:t>
                </a:r>
                <a:r>
                  <a:rPr lang="en-US" dirty="0" smtClean="0"/>
                  <a:t>, where </a:t>
                </a:r>
                <a:r>
                  <a:rPr lang="en-US" b="1" dirty="0" smtClean="0">
                    <a:solidFill>
                      <a:schemeClr val="accent3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  <a:r>
                  <a:rPr lang="en-US" dirty="0" smtClean="0"/>
                  <a:t>, </a:t>
                </a:r>
                <a:r>
                  <a:rPr lang="en-US" b="1" dirty="0" smtClean="0">
                    <a:solidFill>
                      <a:schemeClr val="accent1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r>
                  <a:rPr lang="en-US" dirty="0" smtClean="0"/>
                  <a:t>, and </a:t>
                </a:r>
                <a:r>
                  <a:rPr lang="en-US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c</a:t>
                </a:r>
                <a:r>
                  <a:rPr lang="en-US" dirty="0" smtClean="0"/>
                  <a:t> are just numbers, called ‘coefficients’.  The number in front of x</a:t>
                </a:r>
                <a:r>
                  <a:rPr lang="en-US" baseline="30000" dirty="0" smtClean="0"/>
                  <a:t>2</a:t>
                </a:r>
                <a:r>
                  <a:rPr lang="en-US" dirty="0" smtClean="0"/>
                  <a:t> is </a:t>
                </a:r>
                <a:r>
                  <a:rPr lang="en-US" b="1" dirty="0">
                    <a:solidFill>
                      <a:schemeClr val="accent3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  <a:r>
                  <a:rPr lang="en-US" dirty="0" smtClean="0"/>
                  <a:t>, the number in front of x is </a:t>
                </a:r>
                <a:r>
                  <a:rPr lang="en-US" b="1" dirty="0">
                    <a:solidFill>
                      <a:schemeClr val="accent1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r>
                  <a:rPr lang="en-US" dirty="0" smtClean="0"/>
                  <a:t>, and the number by itself is </a:t>
                </a:r>
                <a:r>
                  <a:rPr lang="en-US" b="1" dirty="0">
                    <a:solidFill>
                      <a:schemeClr val="accent6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c</a:t>
                </a:r>
                <a:r>
                  <a:rPr lang="en-US" dirty="0" smtClean="0"/>
                  <a:t>.</a:t>
                </a:r>
              </a:p>
              <a:p>
                <a:r>
                  <a:rPr lang="en-US" dirty="0" smtClean="0"/>
                  <a:t>Using the </a:t>
                </a:r>
                <a:r>
                  <a:rPr lang="en-US" dirty="0" err="1" smtClean="0"/>
                  <a:t>PEMDAS</a:t>
                </a:r>
                <a:r>
                  <a:rPr lang="en-US" dirty="0" smtClean="0"/>
                  <a:t>-and-invert process doesn’t work well here.</a:t>
                </a:r>
              </a:p>
              <a:p>
                <a:r>
                  <a:rPr lang="en-US" dirty="0" smtClean="0"/>
                  <a:t>An inversion formula has been worked out to solve for the unknown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.  It is called the Quadratic Formula</a:t>
                </a:r>
              </a:p>
              <a:p>
                <a:pPr lvl="1"/>
                <a:r>
                  <a:rPr lang="en-US" b="0" dirty="0" smtClean="0"/>
                  <a:t>Here it is: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dirty="0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∗</m:t>
                            </m:r>
                            <m:r>
                              <a:rPr lang="en-US" b="1" i="1" dirty="0" smtClean="0">
                                <a:solidFill>
                                  <a:schemeClr val="accent3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en-US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∗</m:t>
                            </m:r>
                            <m:r>
                              <a:rPr lang="en-US" b="1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e>
                        </m:rad>
                      </m:num>
                      <m:den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endParaRPr lang="en-US" b="1" dirty="0" smtClean="0"/>
              </a:p>
              <a:p>
                <a:pPr lvl="1"/>
                <a:r>
                  <a:rPr lang="en-US" dirty="0" smtClean="0"/>
                  <a:t>The numbers for </a:t>
                </a:r>
                <a:r>
                  <a:rPr lang="en-US" b="1" dirty="0" smtClean="0">
                    <a:solidFill>
                      <a:schemeClr val="accent3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  <a:r>
                  <a:rPr lang="en-US" dirty="0" smtClean="0"/>
                  <a:t>, </a:t>
                </a:r>
                <a:r>
                  <a:rPr lang="en-US" b="1" dirty="0" smtClean="0">
                    <a:solidFill>
                      <a:schemeClr val="accent1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r>
                  <a:rPr lang="en-US" dirty="0" smtClean="0"/>
                  <a:t>, and </a:t>
                </a:r>
                <a:r>
                  <a:rPr lang="en-US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c</a:t>
                </a:r>
                <a:r>
                  <a:rPr lang="en-US" dirty="0" smtClean="0"/>
                  <a:t> are placed into the formula</a:t>
                </a:r>
              </a:p>
              <a:p>
                <a:pPr lvl="1"/>
                <a:r>
                  <a:rPr lang="en-US" dirty="0" smtClean="0"/>
                  <a:t>The ‘plus-minus’ symbol means that there are two answers for x; one if you use ‘plus’ in the formula, and the other if you use ‘minus’ in the formula.</a:t>
                </a:r>
              </a:p>
              <a:p>
                <a:pPr lvl="1"/>
                <a:r>
                  <a:rPr lang="en-US" dirty="0" smtClean="0"/>
                  <a:t>Since there is an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baseline="30000" dirty="0" smtClean="0"/>
                  <a:t>2</a:t>
                </a:r>
                <a:r>
                  <a:rPr lang="en-US" dirty="0" smtClean="0"/>
                  <a:t> in the formula, there will be two answers</a:t>
                </a:r>
              </a:p>
              <a:p>
                <a:pPr lvl="2"/>
                <a:r>
                  <a:rPr lang="en-US" dirty="0" smtClean="0"/>
                  <a:t>Simple example: x</a:t>
                </a:r>
                <a:r>
                  <a:rPr lang="en-US" baseline="30000" dirty="0" smtClean="0"/>
                  <a:t>2</a:t>
                </a:r>
                <a:r>
                  <a:rPr lang="en-US" dirty="0" smtClean="0"/>
                  <a:t>=25, answers are +5 and -5</a:t>
                </a:r>
              </a:p>
              <a:p>
                <a:pPr lvl="1"/>
                <a:r>
                  <a:rPr lang="en-US" dirty="0" smtClean="0"/>
                  <a:t>In a cubic equation (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baseline="30000" dirty="0" smtClean="0"/>
                  <a:t>3</a:t>
                </a:r>
                <a:r>
                  <a:rPr lang="en-US" dirty="0" smtClean="0"/>
                  <a:t>) there are 3 answers for x, in a quartic equation (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baseline="30000" dirty="0" smtClean="0"/>
                  <a:t>4</a:t>
                </a:r>
                <a:r>
                  <a:rPr lang="en-US" dirty="0" smtClean="0"/>
                  <a:t>), there are 4 answers, etc.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0" y="1683835"/>
                <a:ext cx="10018713" cy="4578942"/>
              </a:xfrm>
              <a:blipFill>
                <a:blip r:embed="rId7"/>
                <a:stretch>
                  <a:fillRect l="-1156" t="-4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014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Examples: Quadratic Formula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84310" y="1683834"/>
                <a:ext cx="10018713" cy="4970007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Example: </a:t>
                </a:r>
                <a:r>
                  <a:rPr lang="en-US" b="1" dirty="0" smtClean="0">
                    <a:solidFill>
                      <a:schemeClr val="accent3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b="1" dirty="0" smtClean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b="1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+</a:t>
                </a:r>
                <a:r>
                  <a:rPr lang="en-US" b="1" dirty="0" smtClean="0">
                    <a:solidFill>
                      <a:schemeClr val="accent1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3</a:t>
                </a:r>
                <a:r>
                  <a:rPr lang="en-US" b="1" dirty="0" smtClean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+</a:t>
                </a:r>
                <a:r>
                  <a:rPr lang="en-US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=0</a:t>
                </a:r>
                <a:endParaRPr lang="en-US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lvl="1"/>
                <a:r>
                  <a:rPr lang="en-US" dirty="0" smtClean="0"/>
                  <a:t>The numbers in front are </a:t>
                </a:r>
                <a:r>
                  <a:rPr lang="en-US" b="1" dirty="0" smtClean="0">
                    <a:solidFill>
                      <a:schemeClr val="accent3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  <a:r>
                  <a:rPr lang="en-US" dirty="0" smtClean="0"/>
                  <a:t>=2, </a:t>
                </a:r>
                <a:r>
                  <a:rPr lang="en-US" b="1" dirty="0" smtClean="0">
                    <a:solidFill>
                      <a:schemeClr val="accent1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r>
                  <a:rPr lang="en-US" dirty="0" smtClean="0"/>
                  <a:t>=3, </a:t>
                </a:r>
                <a:r>
                  <a:rPr lang="en-US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c</a:t>
                </a:r>
                <a:r>
                  <a:rPr lang="en-US" dirty="0" smtClean="0"/>
                  <a:t>=1</a:t>
                </a:r>
              </a:p>
              <a:p>
                <a:pPr lvl="1"/>
                <a:r>
                  <a:rPr lang="en-US" dirty="0" smtClean="0"/>
                  <a:t>Plugging into the quadratic formula: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b="1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b="1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dirty="0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  <m:sup>
                                <m:r>
                                  <a:rPr lang="en-US" b="1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∗</m:t>
                            </m:r>
                            <m:r>
                              <a:rPr lang="en-US" b="1" i="1" dirty="0" smtClean="0">
                                <a:solidFill>
                                  <a:schemeClr val="accent3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∗</m:t>
                            </m:r>
                            <m:r>
                              <a:rPr lang="en-US" b="1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e>
                        </m:rad>
                      </m:num>
                      <m:den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dirty="0" smtClean="0"/>
                  <a:t>, so </a:t>
                </a:r>
                <a:r>
                  <a:rPr lang="en-US" b="1" dirty="0" smtClean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=-1 </a:t>
                </a:r>
                <a:r>
                  <a:rPr lang="en-US" dirty="0" smtClean="0"/>
                  <a:t>and </a:t>
                </a:r>
                <a:r>
                  <a:rPr lang="en-US" b="1" dirty="0" smtClean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=-0.5</a:t>
                </a:r>
              </a:p>
              <a:p>
                <a:r>
                  <a:rPr lang="en-US" dirty="0"/>
                  <a:t>Example: </a:t>
                </a:r>
                <a:r>
                  <a:rPr lang="en-US" b="1" dirty="0" smtClean="0">
                    <a:solidFill>
                      <a:schemeClr val="accent3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b="1" dirty="0" smtClean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b="1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=-</a:t>
                </a:r>
                <a:r>
                  <a:rPr lang="en-US" b="1" dirty="0" smtClean="0">
                    <a:solidFill>
                      <a:schemeClr val="accent1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3</a:t>
                </a:r>
                <a:r>
                  <a:rPr lang="en-US" b="1" dirty="0" smtClean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:r>
                  <a:rPr lang="en-US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</a:p>
              <a:p>
                <a:pPr lvl="1"/>
                <a:r>
                  <a:rPr lang="en-US" dirty="0" smtClean="0"/>
                  <a:t>If </a:t>
                </a:r>
                <a:r>
                  <a:rPr lang="en-US" dirty="0"/>
                  <a:t>one side of the equation doesn’t equal zero, perform algebraic </a:t>
                </a:r>
                <a:r>
                  <a:rPr lang="en-US" dirty="0" smtClean="0"/>
                  <a:t>operations </a:t>
                </a:r>
                <a:r>
                  <a:rPr lang="en-US" dirty="0"/>
                  <a:t>to get it that way</a:t>
                </a:r>
                <a:r>
                  <a:rPr lang="en-US" dirty="0" smtClean="0"/>
                  <a:t>.</a:t>
                </a:r>
              </a:p>
              <a:p>
                <a:pPr lvl="1"/>
                <a:r>
                  <a:rPr lang="en-US" dirty="0"/>
                  <a:t>In our example, </a:t>
                </a:r>
                <a:r>
                  <a:rPr lang="en-US" dirty="0" smtClean="0"/>
                  <a:t>you can add </a:t>
                </a:r>
                <a:r>
                  <a:rPr lang="en-US" b="1" dirty="0" smtClean="0">
                    <a:solidFill>
                      <a:schemeClr val="accent1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3</a:t>
                </a:r>
                <a:r>
                  <a:rPr lang="en-US" b="1" dirty="0" smtClean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 </a:t>
                </a:r>
                <a:r>
                  <a:rPr lang="en-US" dirty="0" smtClean="0"/>
                  <a:t>and </a:t>
                </a:r>
                <a:r>
                  <a:rPr lang="en-US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1 </a:t>
                </a:r>
                <a:r>
                  <a:rPr lang="en-US" dirty="0" smtClean="0"/>
                  <a:t>to both sides to get </a:t>
                </a:r>
                <a:r>
                  <a:rPr lang="en-US" b="1" dirty="0" smtClean="0">
                    <a:solidFill>
                      <a:schemeClr val="accent3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b="1" dirty="0" smtClean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b="1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+</a:t>
                </a:r>
                <a:r>
                  <a:rPr lang="en-US" b="1" dirty="0" smtClean="0">
                    <a:solidFill>
                      <a:schemeClr val="accent1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3</a:t>
                </a:r>
                <a:r>
                  <a:rPr lang="en-US" b="1" dirty="0" smtClean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+</a:t>
                </a:r>
                <a:r>
                  <a:rPr lang="en-US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=0</a:t>
                </a:r>
              </a:p>
              <a:p>
                <a:pPr lvl="1"/>
                <a:r>
                  <a:rPr lang="en-US" dirty="0" smtClean="0"/>
                  <a:t>In our case, the quadratic equation now looks the same as the first example.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0" y="1683834"/>
                <a:ext cx="10018713" cy="4970007"/>
              </a:xfrm>
              <a:blipFill>
                <a:blip r:embed="rId7"/>
                <a:stretch>
                  <a:fillRect l="-1521" t="-40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4371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421</TotalTime>
  <Words>887</Words>
  <Application>Microsoft Office PowerPoint</Application>
  <PresentationFormat>Widescreen</PresentationFormat>
  <Paragraphs>155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 Math</vt:lpstr>
      <vt:lpstr>Corbel</vt:lpstr>
      <vt:lpstr>Courier New</vt:lpstr>
      <vt:lpstr>Wingdings</vt:lpstr>
      <vt:lpstr>Parallax</vt:lpstr>
      <vt:lpstr>Solving for the Unknown: Logarithms and Quadratics</vt:lpstr>
      <vt:lpstr>Logarithms</vt:lpstr>
      <vt:lpstr>Common Logarithm and Basic Operations</vt:lpstr>
      <vt:lpstr>Common Anti-Logarithm and Basic Operations</vt:lpstr>
      <vt:lpstr>Natural Logarithm and Basic Operations</vt:lpstr>
      <vt:lpstr>Natural Anti-Logarithm and Basic Operations</vt:lpstr>
      <vt:lpstr>Double Exponents</vt:lpstr>
      <vt:lpstr>Quadratic Equations</vt:lpstr>
      <vt:lpstr>Examples: Quadratic Formula</vt:lpstr>
      <vt:lpstr>Examples: Quadratic Formula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53</cp:revision>
  <dcterms:created xsi:type="dcterms:W3CDTF">2016-07-25T20:55:54Z</dcterms:created>
  <dcterms:modified xsi:type="dcterms:W3CDTF">2017-10-12T03:26:32Z</dcterms:modified>
</cp:coreProperties>
</file>