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charts/chartEx2.xml" ContentType="application/vnd.ms-office.chartex+xml"/>
  <Override PartName="/ppt/charts/style3.xml" ContentType="application/vnd.ms-office.chartstyle+xml"/>
  <Override PartName="/ppt/charts/colors3.xml" ContentType="application/vnd.ms-office.chartcolorstyle+xml"/>
  <Override PartName="/ppt/charts/chart2.xml" ContentType="application/vnd.openxmlformats-officedocument.drawingml.chart+xml"/>
  <Override PartName="/ppt/charts/style4.xml" ContentType="application/vnd.ms-office.chartstyle+xml"/>
  <Override PartName="/ppt/charts/colors4.xml" ContentType="application/vnd.ms-office.chartcolorstyle+xml"/>
  <Override PartName="/ppt/charts/chartEx3.xml" ContentType="application/vnd.ms-office.chartex+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9" r:id="rId1"/>
  </p:sldMasterIdLst>
  <p:handoutMasterIdLst>
    <p:handoutMasterId r:id="rId13"/>
  </p:handoutMasterIdLst>
  <p:sldIdLst>
    <p:sldId id="256" r:id="rId2"/>
    <p:sldId id="272" r:id="rId3"/>
    <p:sldId id="266" r:id="rId4"/>
    <p:sldId id="267" r:id="rId5"/>
    <p:sldId id="268" r:id="rId6"/>
    <p:sldId id="270" r:id="rId7"/>
    <p:sldId id="269" r:id="rId8"/>
    <p:sldId id="271" r:id="rId9"/>
    <p:sldId id="273" r:id="rId10"/>
    <p:sldId id="27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8" d="100"/>
          <a:sy n="68" d="100"/>
        </p:scale>
        <p:origin x="277" y="51"/>
      </p:cViewPr>
      <p:guideLst/>
    </p:cSldViewPr>
  </p:slideViewPr>
  <p:notesTextViewPr>
    <p:cViewPr>
      <p:scale>
        <a:sx n="1" d="1"/>
        <a:sy n="1" d="1"/>
      </p:scale>
      <p:origin x="0" y="0"/>
    </p:cViewPr>
  </p:notesTextViewPr>
  <p:notesViewPr>
    <p:cSldViewPr snapToGrid="0">
      <p:cViewPr varScale="1">
        <p:scale>
          <a:sx n="69" d="100"/>
          <a:sy n="69" d="100"/>
        </p:scale>
        <p:origin x="187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1.xlsx"/></Relationships>
</file>

<file path=ppt/charts/_rels/chartEx2.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Excel_Worksheet2.xlsx"/></Relationships>
</file>

<file path=ppt/charts/_rels/chartEx3.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Sheet1!$A$2:$A$6</c:f>
              <c:numCache>
                <c:formatCode>General</c:formatCode>
                <c:ptCount val="5"/>
                <c:pt idx="0">
                  <c:v>1</c:v>
                </c:pt>
                <c:pt idx="1">
                  <c:v>2</c:v>
                </c:pt>
                <c:pt idx="2">
                  <c:v>3</c:v>
                </c:pt>
                <c:pt idx="3">
                  <c:v>4</c:v>
                </c:pt>
                <c:pt idx="4">
                  <c:v>5</c:v>
                </c:pt>
              </c:numCache>
            </c:numRef>
          </c:cat>
          <c:val>
            <c:numRef>
              <c:f>Sheet1!$B$2:$B$6</c:f>
              <c:numCache>
                <c:formatCode>General</c:formatCode>
                <c:ptCount val="5"/>
                <c:pt idx="0">
                  <c:v>2</c:v>
                </c:pt>
                <c:pt idx="1">
                  <c:v>1</c:v>
                </c:pt>
                <c:pt idx="2">
                  <c:v>1</c:v>
                </c:pt>
                <c:pt idx="3">
                  <c:v>2</c:v>
                </c:pt>
                <c:pt idx="4">
                  <c:v>3</c:v>
                </c:pt>
              </c:numCache>
            </c:numRef>
          </c:val>
          <c:extLst>
            <c:ext xmlns:c16="http://schemas.microsoft.com/office/drawing/2014/chart" uri="{C3380CC4-5D6E-409C-BE32-E72D297353CC}">
              <c16:uniqueId val="{00000000-3384-41DB-A036-BD906102027E}"/>
            </c:ext>
          </c:extLst>
        </c:ser>
        <c:dLbls>
          <c:showLegendKey val="0"/>
          <c:showVal val="0"/>
          <c:showCatName val="0"/>
          <c:showSerName val="0"/>
          <c:showPercent val="0"/>
          <c:showBubbleSize val="0"/>
        </c:dLbls>
        <c:gapWidth val="219"/>
        <c:overlap val="-27"/>
        <c:axId val="346473184"/>
        <c:axId val="346470232"/>
      </c:barChart>
      <c:catAx>
        <c:axId val="3464731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out"/>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6470232"/>
        <c:crosses val="autoZero"/>
        <c:auto val="1"/>
        <c:lblAlgn val="ctr"/>
        <c:lblOffset val="100"/>
        <c:noMultiLvlLbl val="0"/>
      </c:catAx>
      <c:valAx>
        <c:axId val="346470232"/>
        <c:scaling>
          <c:orientation val="minMax"/>
          <c:max val="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6473184"/>
        <c:crosses val="autoZero"/>
        <c:crossBetween val="between"/>
        <c:majorUnit val="1"/>
      </c:valAx>
      <c:spPr>
        <a:noFill/>
        <a:ln>
          <a:noFill/>
        </a:ln>
        <a:effectLst/>
      </c:spPr>
    </c:plotArea>
    <c:plotVisOnly val="1"/>
    <c:dispBlanksAs val="gap"/>
    <c:showDLblsOverMax val="0"/>
  </c:chart>
  <c:spPr>
    <a:noFill/>
    <a:ln>
      <a:solidFill>
        <a:schemeClr val="tx1"/>
      </a:solidFill>
    </a:ln>
    <a:effectLst/>
  </c:spPr>
  <c:txPr>
    <a:bodyPr/>
    <a:lstStyle/>
    <a:p>
      <a:pPr>
        <a:defRPr sz="2000" baseline="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Sheet1!$A$2:$A$6</c:f>
              <c:numCache>
                <c:formatCode>General</c:formatCode>
                <c:ptCount val="5"/>
                <c:pt idx="0">
                  <c:v>1</c:v>
                </c:pt>
                <c:pt idx="1">
                  <c:v>2</c:v>
                </c:pt>
                <c:pt idx="2">
                  <c:v>3</c:v>
                </c:pt>
                <c:pt idx="3">
                  <c:v>4</c:v>
                </c:pt>
                <c:pt idx="4">
                  <c:v>5</c:v>
                </c:pt>
              </c:numCache>
            </c:numRef>
          </c:cat>
          <c:val>
            <c:numRef>
              <c:f>Sheet1!$B$2:$B$6</c:f>
              <c:numCache>
                <c:formatCode>General</c:formatCode>
                <c:ptCount val="5"/>
                <c:pt idx="0">
                  <c:v>2</c:v>
                </c:pt>
                <c:pt idx="1">
                  <c:v>1</c:v>
                </c:pt>
                <c:pt idx="2">
                  <c:v>2</c:v>
                </c:pt>
                <c:pt idx="3">
                  <c:v>3</c:v>
                </c:pt>
                <c:pt idx="4">
                  <c:v>1</c:v>
                </c:pt>
              </c:numCache>
            </c:numRef>
          </c:val>
          <c:extLst>
            <c:ext xmlns:c16="http://schemas.microsoft.com/office/drawing/2014/chart" uri="{C3380CC4-5D6E-409C-BE32-E72D297353CC}">
              <c16:uniqueId val="{00000000-5FB1-4DA9-B2DA-A80CA55A328C}"/>
            </c:ext>
          </c:extLst>
        </c:ser>
        <c:dLbls>
          <c:showLegendKey val="0"/>
          <c:showVal val="0"/>
          <c:showCatName val="0"/>
          <c:showSerName val="0"/>
          <c:showPercent val="0"/>
          <c:showBubbleSize val="0"/>
        </c:dLbls>
        <c:gapWidth val="219"/>
        <c:overlap val="-27"/>
        <c:axId val="346473184"/>
        <c:axId val="346470232"/>
      </c:barChart>
      <c:catAx>
        <c:axId val="3464731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out"/>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6470232"/>
        <c:crosses val="autoZero"/>
        <c:auto val="1"/>
        <c:lblAlgn val="ctr"/>
        <c:lblOffset val="100"/>
        <c:noMultiLvlLbl val="0"/>
      </c:catAx>
      <c:valAx>
        <c:axId val="346470232"/>
        <c:scaling>
          <c:orientation val="minMax"/>
          <c:max val="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6473184"/>
        <c:crosses val="autoZero"/>
        <c:crossBetween val="between"/>
        <c:majorUnit val="1"/>
      </c:valAx>
      <c:spPr>
        <a:noFill/>
        <a:ln>
          <a:noFill/>
        </a:ln>
        <a:effectLst/>
      </c:spPr>
    </c:plotArea>
    <c:plotVisOnly val="1"/>
    <c:dispBlanksAs val="gap"/>
    <c:showDLblsOverMax val="0"/>
  </c:chart>
  <c:spPr>
    <a:noFill/>
    <a:ln>
      <a:solidFill>
        <a:schemeClr val="tx1"/>
      </a:solidFill>
    </a:ln>
    <a:effectLst/>
  </c:spPr>
  <c:txPr>
    <a:bodyPr/>
    <a:lstStyle/>
    <a:p>
      <a:pPr>
        <a:defRPr sz="2000" baseline="0"/>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Sheet1!$A$2:$A$6</cx:f>
        <cx:lvl ptCount="5">
          <cx:pt idx="0">1-2</cx:pt>
          <cx:pt idx="1">2-3</cx:pt>
          <cx:pt idx="2">3-4</cx:pt>
          <cx:pt idx="3">4-5</cx:pt>
          <cx:pt idx="4">5-6</cx:pt>
        </cx:lvl>
      </cx:strDim>
      <cx:numDim type="val">
        <cx:f>Sheet1!$B$2:$B$6</cx:f>
        <cx:lvl ptCount="5" formatCode="General">
          <cx:pt idx="0">4</cx:pt>
          <cx:pt idx="1">2</cx:pt>
          <cx:pt idx="2">1</cx:pt>
          <cx:pt idx="3">2</cx:pt>
          <cx:pt idx="4">1</cx:pt>
        </cx:lvl>
      </cx:numDim>
    </cx:data>
  </cx:chartData>
  <cx:chart>
    <cx:plotArea>
      <cx:plotAreaRegion>
        <cx:series layoutId="clusteredColumn" uniqueId="{62DFACED-059D-42D3-8D1E-5FE72187311F}">
          <cx:tx>
            <cx:txData>
              <cx:f>Sheet1!$B$1</cx:f>
              <cx:v>Frequency</cx:v>
            </cx:txData>
          </cx:tx>
          <cx:dataId val="0"/>
          <cx:layoutPr>
            <cx:aggregation/>
          </cx:layoutPr>
        </cx:series>
      </cx:plotAreaRegion>
      <cx:axis id="0">
        <cx:catScaling gapWidth="0"/>
        <cx:tickLabels/>
        <cx:txPr>
          <a:bodyPr spcFirstLastPara="1" vertOverflow="ellipsis" wrap="square" lIns="0" tIns="0" rIns="0" bIns="0" anchor="ctr" anchorCtr="1"/>
          <a:lstStyle/>
          <a:p>
            <a:pPr>
              <a:defRPr sz="1600" baseline="0"/>
            </a:pPr>
            <a:endParaRPr lang="en-US" sz="1600" baseline="0"/>
          </a:p>
        </cx:txPr>
      </cx:axis>
      <cx:axis id="1">
        <cx:valScaling max="5"/>
        <cx:majorGridlines/>
        <cx:tickLabels/>
        <cx:txPr>
          <a:bodyPr spcFirstLastPara="1" vertOverflow="ellipsis" wrap="square" lIns="0" tIns="0" rIns="0" bIns="0" anchor="ctr" anchorCtr="1"/>
          <a:lstStyle/>
          <a:p>
            <a:pPr>
              <a:defRPr sz="1600" baseline="0"/>
            </a:pPr>
            <a:endParaRPr lang="en-US" sz="1600" baseline="0"/>
          </a:p>
        </cx:txPr>
      </cx:axis>
    </cx:plotArea>
  </cx:chart>
  <cx:spPr>
    <a:ln>
      <a:solidFill>
        <a:schemeClr val="tx1"/>
      </a:solidFill>
    </a:ln>
  </cx:spPr>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Sheet1!$A$2:$A$6</cx:f>
        <cx:lvl ptCount="5">
          <cx:pt idx="0">1-2</cx:pt>
          <cx:pt idx="1">2-3</cx:pt>
          <cx:pt idx="2">3-4</cx:pt>
          <cx:pt idx="3">4-5</cx:pt>
          <cx:pt idx="4">5-6</cx:pt>
        </cx:lvl>
      </cx:strDim>
      <cx:numDim type="val">
        <cx:f>Sheet1!$B$2:$B$6</cx:f>
        <cx:lvl ptCount="5" formatCode="General">
          <cx:pt idx="0">4</cx:pt>
          <cx:pt idx="1">2</cx:pt>
          <cx:pt idx="2">1</cx:pt>
          <cx:pt idx="3">2</cx:pt>
          <cx:pt idx="4">1</cx:pt>
        </cx:lvl>
      </cx:numDim>
    </cx:data>
  </cx:chartData>
  <cx:chart>
    <cx:plotArea>
      <cx:plotAreaRegion>
        <cx:series layoutId="clusteredColumn" uniqueId="{62DFACED-059D-42D3-8D1E-5FE72187311F}">
          <cx:tx>
            <cx:txData>
              <cx:f>Sheet1!$B$1</cx:f>
              <cx:v>Frequency</cx:v>
            </cx:txData>
          </cx:tx>
          <cx:dataId val="0"/>
          <cx:layoutPr>
            <cx:aggregation/>
          </cx:layoutPr>
        </cx:series>
      </cx:plotAreaRegion>
      <cx:axis id="0">
        <cx:catScaling gapWidth="0"/>
        <cx:tickLabels/>
        <cx:txPr>
          <a:bodyPr spcFirstLastPara="1" vertOverflow="ellipsis" wrap="square" lIns="0" tIns="0" rIns="0" bIns="0" anchor="ctr" anchorCtr="1"/>
          <a:lstStyle/>
          <a:p>
            <a:pPr>
              <a:defRPr sz="1600" baseline="0"/>
            </a:pPr>
            <a:endParaRPr lang="en-US" sz="1600" baseline="0"/>
          </a:p>
        </cx:txPr>
      </cx:axis>
      <cx:axis id="1">
        <cx:valScaling max="5"/>
        <cx:majorGridlines/>
        <cx:tickLabels/>
        <cx:txPr>
          <a:bodyPr spcFirstLastPara="1" vertOverflow="ellipsis" wrap="square" lIns="0" tIns="0" rIns="0" bIns="0" anchor="ctr" anchorCtr="1"/>
          <a:lstStyle/>
          <a:p>
            <a:pPr>
              <a:defRPr sz="1600" baseline="0"/>
            </a:pPr>
            <a:endParaRPr lang="en-US" sz="1600" baseline="0"/>
          </a:p>
        </cx:txPr>
      </cx:axis>
    </cx:plotArea>
  </cx:chart>
  <cx:spPr>
    <a:ln>
      <a:solidFill>
        <a:schemeClr val="tx1"/>
      </a:solidFill>
    </a:ln>
  </cx:spPr>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Sheet1!$A$2:$A$6</cx:f>
        <cx:lvl ptCount="5">
          <cx:pt idx="0">1-2</cx:pt>
          <cx:pt idx="1">2-3</cx:pt>
          <cx:pt idx="2">3-4</cx:pt>
          <cx:pt idx="3">4-5</cx:pt>
          <cx:pt idx="4">5-6</cx:pt>
        </cx:lvl>
      </cx:strDim>
      <cx:numDim type="val">
        <cx:f>Sheet1!$B$2:$B$6</cx:f>
        <cx:lvl ptCount="5" formatCode="General">
          <cx:pt idx="0">2</cx:pt>
          <cx:pt idx="1">3</cx:pt>
          <cx:pt idx="2">2</cx:pt>
          <cx:pt idx="3">1</cx:pt>
          <cx:pt idx="4">2</cx:pt>
        </cx:lvl>
      </cx:numDim>
    </cx:data>
  </cx:chartData>
  <cx:chart>
    <cx:plotArea>
      <cx:plotAreaRegion>
        <cx:series layoutId="clusteredColumn" uniqueId="{62DFACED-059D-42D3-8D1E-5FE72187311F}">
          <cx:tx>
            <cx:txData>
              <cx:f>Sheet1!$B$1</cx:f>
              <cx:v>Frequency</cx:v>
            </cx:txData>
          </cx:tx>
          <cx:dataId val="0"/>
          <cx:layoutPr>
            <cx:aggregation/>
          </cx:layoutPr>
        </cx:series>
      </cx:plotAreaRegion>
      <cx:axis id="0">
        <cx:catScaling gapWidth="0"/>
        <cx:tickLabels/>
        <cx:txPr>
          <a:bodyPr spcFirstLastPara="1" vertOverflow="ellipsis" wrap="square" lIns="0" tIns="0" rIns="0" bIns="0" anchor="ctr" anchorCtr="1"/>
          <a:lstStyle/>
          <a:p>
            <a:pPr>
              <a:defRPr sz="1600" baseline="0"/>
            </a:pPr>
            <a:endParaRPr lang="en-US" sz="1600" baseline="0"/>
          </a:p>
        </cx:txPr>
      </cx:axis>
      <cx:axis id="1">
        <cx:valScaling max="5"/>
        <cx:majorGridlines/>
        <cx:tickLabels/>
        <cx:txPr>
          <a:bodyPr spcFirstLastPara="1" vertOverflow="ellipsis" wrap="square" lIns="0" tIns="0" rIns="0" bIns="0" anchor="ctr" anchorCtr="1"/>
          <a:lstStyle/>
          <a:p>
            <a:pPr>
              <a:defRPr sz="1600" baseline="0"/>
            </a:pPr>
            <a:endParaRPr lang="en-US" sz="1600" baseline="0"/>
          </a:p>
        </cx:txPr>
      </cx:axis>
    </cx:plotArea>
  </cx:chart>
  <cx:spPr>
    <a:ln>
      <a:solidFill>
        <a:schemeClr val="tx1"/>
      </a:solid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696A1AB-B4B3-464C-9F81-35FEEEBE1F40}" type="datetimeFigureOut">
              <a:rPr lang="en-US" smtClean="0"/>
              <a:t>3/21/2017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3A5F1B-2C04-48D1-AC7D-778E1FD32120}" type="slidenum">
              <a:rPr lang="en-US" smtClean="0"/>
              <a:t>‹#›</a:t>
            </a:fld>
            <a:endParaRPr lang="en-US"/>
          </a:p>
        </p:txBody>
      </p:sp>
    </p:spTree>
    <p:extLst>
      <p:ext uri="{BB962C8B-B14F-4D97-AF65-F5344CB8AC3E}">
        <p14:creationId xmlns:p14="http://schemas.microsoft.com/office/powerpoint/2010/main" val="227872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8682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621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3140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2409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2492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990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490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7420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037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752707"/>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484310" y="1639229"/>
            <a:ext cx="10018713" cy="4151971"/>
          </a:xfrm>
        </p:spPr>
        <p:txBody>
          <a:bodyPr anchor="t" anchorCtr="0"/>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11293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713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7613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688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3792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5648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093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23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3/21/2017</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878075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0.png"/><Relationship Id="rId2" Type="http://schemas.microsoft.com/office/2014/relationships/chartEx" Target="../charts/chartEx3.xml"/><Relationship Id="rId1" Type="http://schemas.openxmlformats.org/officeDocument/2006/relationships/slideLayout" Target="../slideLayouts/slideLayout2.xml"/><Relationship Id="rId9"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fiJ6rgDivYc" TargetMode="External"/><Relationship Id="rId2" Type="http://schemas.openxmlformats.org/officeDocument/2006/relationships/hyperlink" Target="https://www.youtube.com/watch?v=G1tozz6mdug" TargetMode="External"/><Relationship Id="rId1" Type="http://schemas.openxmlformats.org/officeDocument/2006/relationships/slideLayout" Target="../slideLayouts/slideLayout2.xml"/><Relationship Id="rId9" Type="http://schemas.openxmlformats.org/officeDocument/2006/relationships/image" Target="../media/image2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chart" Target="../charts/chart1.xml"/><Relationship Id="rId1" Type="http://schemas.openxmlformats.org/officeDocument/2006/relationships/slideLayout" Target="../slideLayouts/slideLayout2.xml"/><Relationship Id="rId9" Type="http://schemas.openxmlformats.org/officeDocument/2006/relationships/image" Target="../media/image30.png"/></Relationships>
</file>

<file path=ppt/slides/_rels/slide6.xml.rels><?xml version="1.0" encoding="UTF-8" standalone="yes"?>
<Relationships xmlns="http://schemas.openxmlformats.org/package/2006/relationships"><Relationship Id="rId8" Type="http://schemas.openxmlformats.org/officeDocument/2006/relationships/image" Target="../media/image50.png"/><Relationship Id="rId13" Type="http://schemas.openxmlformats.org/officeDocument/2006/relationships/image" Target="../media/image10.png"/><Relationship Id="rId7" Type="http://schemas.openxmlformats.org/officeDocument/2006/relationships/image" Target="../media/image40.png"/><Relationship Id="rId12" Type="http://schemas.openxmlformats.org/officeDocument/2006/relationships/image" Target="../media/image9.png"/><Relationship Id="rId1" Type="http://schemas.openxmlformats.org/officeDocument/2006/relationships/slideLayout" Target="../slideLayouts/slideLayout2.xml"/><Relationship Id="rId11" Type="http://schemas.openxmlformats.org/officeDocument/2006/relationships/image" Target="../media/image8.png"/><Relationship Id="rId10" Type="http://schemas.openxmlformats.org/officeDocument/2006/relationships/image" Target="../media/image7.png"/><Relationship Id="rId9" Type="http://schemas.openxmlformats.org/officeDocument/2006/relationships/image" Target="../media/image60.png"/></Relationships>
</file>

<file path=ppt/slides/_rels/slide7.xml.rels><?xml version="1.0" encoding="UTF-8" standalone="yes"?>
<Relationships xmlns="http://schemas.openxmlformats.org/package/2006/relationships"><Relationship Id="rId8" Type="http://schemas.openxmlformats.org/officeDocument/2006/relationships/image" Target="../media/image110.png"/><Relationship Id="rId2" Type="http://schemas.openxmlformats.org/officeDocument/2006/relationships/hyperlink" Target="https://www.youtube.com/watch?v=fiJ6rgDivY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20.png"/><Relationship Id="rId2" Type="http://schemas.microsoft.com/office/2014/relationships/chartEx" Target="../charts/chartEx2.xml"/><Relationship Id="rId1" Type="http://schemas.openxmlformats.org/officeDocument/2006/relationships/slideLayout" Target="../slideLayouts/slideLayout2.xml"/><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8" Type="http://schemas.openxmlformats.org/officeDocument/2006/relationships/image" Target="../media/image140.png"/><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Computing Statistics</a:t>
            </a:r>
            <a:endParaRPr lang="en-US" dirty="0"/>
          </a:p>
        </p:txBody>
      </p:sp>
      <p:sp>
        <p:nvSpPr>
          <p:cNvPr id="3" name="Subtitle 2"/>
          <p:cNvSpPr>
            <a:spLocks noGrp="1"/>
          </p:cNvSpPr>
          <p:nvPr>
            <p:ph type="subTitle" idx="1"/>
          </p:nvPr>
        </p:nvSpPr>
        <p:spPr/>
        <p:txBody>
          <a:bodyPr/>
          <a:lstStyle/>
          <a:p>
            <a:r>
              <a:rPr lang="en-US" dirty="0" smtClean="0"/>
              <a:t>ID1050– Quantitative &amp; Qualitative Reasoning</a:t>
            </a:r>
            <a:endParaRPr lang="en-US" dirty="0"/>
          </a:p>
        </p:txBody>
      </p:sp>
    </p:spTree>
    <p:extLst>
      <p:ext uri="{BB962C8B-B14F-4D97-AF65-F5344CB8AC3E}">
        <p14:creationId xmlns:p14="http://schemas.microsoft.com/office/powerpoint/2010/main" val="3243581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Continuous Data</a:t>
            </a:r>
            <a:endParaRPr lang="en-US" dirty="0"/>
          </a:p>
        </p:txBody>
      </p:sp>
      <p:sp>
        <p:nvSpPr>
          <p:cNvPr id="4" name="Content Placeholder 2"/>
          <p:cNvSpPr>
            <a:spLocks noGrp="1"/>
          </p:cNvSpPr>
          <p:nvPr>
            <p:ph idx="1"/>
          </p:nvPr>
        </p:nvSpPr>
        <p:spPr>
          <a:xfrm>
            <a:off x="1484310" y="1639229"/>
            <a:ext cx="10018713" cy="4151971"/>
          </a:xfrm>
        </p:spPr>
        <p:txBody>
          <a:bodyPr>
            <a:normAutofit fontScale="92500" lnSpcReduction="10000"/>
          </a:bodyPr>
          <a:lstStyle/>
          <a:p>
            <a:r>
              <a:rPr lang="en-US" dirty="0" smtClean="0"/>
              <a:t>Data: 1.5, 1.7, 2.4, 2.5, 2.7, 3.5, 3.8, 4.7, 5.1, 5.1</a:t>
            </a:r>
          </a:p>
          <a:p>
            <a:r>
              <a:rPr lang="en-US" dirty="0" smtClean="0"/>
              <a:t>N: 10</a:t>
            </a:r>
          </a:p>
          <a:p>
            <a:r>
              <a:rPr lang="en-US" dirty="0" smtClean="0"/>
              <a:t>Graph:</a:t>
            </a:r>
          </a:p>
          <a:p>
            <a:r>
              <a:rPr lang="en-US" dirty="0" smtClean="0"/>
              <a:t>Mean: 3.3</a:t>
            </a:r>
          </a:p>
          <a:p>
            <a:r>
              <a:rPr lang="en-US" dirty="0" smtClean="0"/>
              <a:t>Median: 3.1</a:t>
            </a:r>
          </a:p>
          <a:p>
            <a:r>
              <a:rPr lang="en-US" dirty="0" smtClean="0"/>
              <a:t>Mode: 2.5</a:t>
            </a:r>
          </a:p>
          <a:p>
            <a:r>
              <a:rPr lang="en-US" dirty="0" smtClean="0"/>
              <a:t>Variance: 1.81</a:t>
            </a:r>
          </a:p>
          <a:p>
            <a:r>
              <a:rPr lang="en-US" dirty="0" smtClean="0"/>
              <a:t>Standard Deviation: 1.35</a:t>
            </a:r>
          </a:p>
          <a:p>
            <a:r>
              <a:rPr lang="en-US" dirty="0" smtClean="0"/>
              <a:t>Skewness: 0.6</a:t>
            </a:r>
            <a:endParaRPr lang="en-US" dirty="0"/>
          </a:p>
        </p:txBody>
      </p:sp>
      <mc:AlternateContent xmlns:mc="http://schemas.openxmlformats.org/markup-compatibility/2006" xmlns:cx1="http://schemas.microsoft.com/office/drawing/2015/9/8/chartex">
        <mc:Choice Requires="cx1">
          <p:graphicFrame>
            <p:nvGraphicFramePr>
              <p:cNvPr id="6" name="Chart 5"/>
              <p:cNvGraphicFramePr/>
              <p:nvPr>
                <p:extLst>
                  <p:ext uri="{D42A27DB-BD31-4B8C-83A1-F6EECF244321}">
                    <p14:modId xmlns:p14="http://schemas.microsoft.com/office/powerpoint/2010/main" val="1995579079"/>
                  </p:ext>
                </p:extLst>
              </p:nvPr>
            </p:nvGraphicFramePr>
            <p:xfrm>
              <a:off x="7147952" y="1372142"/>
              <a:ext cx="4608111" cy="1700444"/>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6" name="Chart 5"/>
              <p:cNvPicPr>
                <a:picLocks noGrp="1" noRot="1" noChangeAspect="1" noMove="1" noResize="1" noEditPoints="1" noAdjustHandles="1" noChangeArrowheads="1" noChangeShapeType="1"/>
              </p:cNvPicPr>
              <p:nvPr/>
            </p:nvPicPr>
            <p:blipFill>
              <a:blip r:embed="rId8"/>
              <a:stretch>
                <a:fillRect/>
              </a:stretch>
            </p:blipFill>
            <p:spPr>
              <a:xfrm>
                <a:off x="7147952" y="1372142"/>
                <a:ext cx="4608111" cy="1700444"/>
              </a:xfrm>
              <a:prstGeom prst="rect">
                <a:avLst/>
              </a:prstGeom>
            </p:spPr>
          </p:pic>
        </mc:Fallback>
      </mc:AlternateContent>
      <p:cxnSp>
        <p:nvCxnSpPr>
          <p:cNvPr id="7" name="Straight Connector 6"/>
          <p:cNvCxnSpPr/>
          <p:nvPr/>
        </p:nvCxnSpPr>
        <p:spPr>
          <a:xfrm>
            <a:off x="8752936" y="1438507"/>
            <a:ext cx="0" cy="1230700"/>
          </a:xfrm>
          <a:prstGeom prst="line">
            <a:avLst/>
          </a:prstGeom>
        </p:spPr>
        <p:style>
          <a:lnRef idx="3">
            <a:schemeClr val="accent2"/>
          </a:lnRef>
          <a:fillRef idx="0">
            <a:schemeClr val="accent2"/>
          </a:fillRef>
          <a:effectRef idx="2">
            <a:schemeClr val="accent2"/>
          </a:effectRef>
          <a:fontRef idx="minor">
            <a:schemeClr val="tx1"/>
          </a:fontRef>
        </p:style>
      </p:cxnSp>
      <mc:AlternateContent xmlns:mc="http://schemas.openxmlformats.org/markup-compatibility/2006" xmlns:a14="http://schemas.microsoft.com/office/drawing/2010/main">
        <mc:Choice Requires="a14">
          <p:graphicFrame>
            <p:nvGraphicFramePr>
              <p:cNvPr id="8" name="Table 7"/>
              <p:cNvGraphicFramePr>
                <a:graphicFrameLocks noGrp="1"/>
              </p:cNvGraphicFramePr>
              <p:nvPr>
                <p:extLst>
                  <p:ext uri="{D42A27DB-BD31-4B8C-83A1-F6EECF244321}">
                    <p14:modId xmlns:p14="http://schemas.microsoft.com/office/powerpoint/2010/main" val="2325787481"/>
                  </p:ext>
                </p:extLst>
              </p:nvPr>
            </p:nvGraphicFramePr>
            <p:xfrm>
              <a:off x="6866626" y="3273308"/>
              <a:ext cx="4889437" cy="3383280"/>
            </p:xfrm>
            <a:graphic>
              <a:graphicData uri="http://schemas.openxmlformats.org/drawingml/2006/table">
                <a:tbl>
                  <a:tblPr firstRow="1" bandRow="1">
                    <a:tableStyleId>{5C22544A-7EE6-4342-B048-85BDC9FD1C3A}</a:tableStyleId>
                  </a:tblPr>
                  <a:tblGrid>
                    <a:gridCol w="802173">
                      <a:extLst>
                        <a:ext uri="{9D8B030D-6E8A-4147-A177-3AD203B41FA5}">
                          <a16:colId xmlns:a16="http://schemas.microsoft.com/office/drawing/2014/main" val="1072804135"/>
                        </a:ext>
                      </a:extLst>
                    </a:gridCol>
                    <a:gridCol w="859472">
                      <a:extLst>
                        <a:ext uri="{9D8B030D-6E8A-4147-A177-3AD203B41FA5}">
                          <a16:colId xmlns:a16="http://schemas.microsoft.com/office/drawing/2014/main" val="256271978"/>
                        </a:ext>
                      </a:extLst>
                    </a:gridCol>
                    <a:gridCol w="1556599">
                      <a:extLst>
                        <a:ext uri="{9D8B030D-6E8A-4147-A177-3AD203B41FA5}">
                          <a16:colId xmlns:a16="http://schemas.microsoft.com/office/drawing/2014/main" val="3978656897"/>
                        </a:ext>
                      </a:extLst>
                    </a:gridCol>
                    <a:gridCol w="1671193">
                      <a:extLst>
                        <a:ext uri="{9D8B030D-6E8A-4147-A177-3AD203B41FA5}">
                          <a16:colId xmlns:a16="http://schemas.microsoft.com/office/drawing/2014/main" val="1144149923"/>
                        </a:ext>
                      </a:extLst>
                    </a:gridCol>
                  </a:tblGrid>
                  <a:tr h="295727">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221795">
                    <a:tc>
                      <a:txBody>
                        <a:bodyPr/>
                        <a:lstStyle/>
                        <a:p>
                          <a:pPr algn="ctr"/>
                          <a:r>
                            <a:rPr lang="en-US" sz="1200" dirty="0" smtClean="0">
                              <a:latin typeface="Courier New" panose="02070309020205020404" pitchFamily="49" charset="0"/>
                              <a:cs typeface="Courier New" panose="02070309020205020404" pitchFamily="49" charset="0"/>
                            </a:rPr>
                            <a:t>1.5</a:t>
                          </a: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221795">
                    <a:tc>
                      <a:txBody>
                        <a:bodyPr/>
                        <a:lstStyle/>
                        <a:p>
                          <a:pPr algn="ctr"/>
                          <a:r>
                            <a:rPr lang="en-US" sz="1200" dirty="0" smtClean="0">
                              <a:latin typeface="Courier New" panose="02070309020205020404" pitchFamily="49" charset="0"/>
                              <a:cs typeface="Courier New" panose="02070309020205020404" pitchFamily="49" charset="0"/>
                            </a:rPr>
                            <a:t>1.7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2.56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221795">
                    <a:tc>
                      <a:txBody>
                        <a:bodyPr/>
                        <a:lstStyle/>
                        <a:p>
                          <a:pPr algn="ctr"/>
                          <a:r>
                            <a:rPr lang="en-US" sz="1200" dirty="0" smtClean="0">
                              <a:latin typeface="Courier New" panose="02070309020205020404" pitchFamily="49" charset="0"/>
                              <a:cs typeface="Courier New" panose="02070309020205020404" pitchFamily="49" charset="0"/>
                            </a:rPr>
                            <a:t>2.4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-0.9</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0.81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221795">
                    <a:tc>
                      <a:txBody>
                        <a:bodyPr/>
                        <a:lstStyle/>
                        <a:p>
                          <a:pPr algn="ctr"/>
                          <a:r>
                            <a:rPr lang="en-US" sz="1200" dirty="0" smtClean="0">
                              <a:latin typeface="Courier New" panose="02070309020205020404" pitchFamily="49" charset="0"/>
                              <a:cs typeface="Courier New" panose="02070309020205020404" pitchFamily="49" charset="0"/>
                            </a:rPr>
                            <a:t>2.5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0.64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95697462"/>
                      </a:ext>
                    </a:extLst>
                  </a:tr>
                  <a:tr h="221795">
                    <a:tc>
                      <a:txBody>
                        <a:bodyPr/>
                        <a:lstStyle/>
                        <a:p>
                          <a:pPr algn="ctr"/>
                          <a:r>
                            <a:rPr lang="en-US" sz="1200" dirty="0" smtClean="0">
                              <a:latin typeface="Courier New" panose="02070309020205020404" pitchFamily="49" charset="0"/>
                              <a:cs typeface="Courier New" panose="02070309020205020404" pitchFamily="49" charset="0"/>
                            </a:rPr>
                            <a:t>2.7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-0.6</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0.36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341492001"/>
                      </a:ext>
                    </a:extLst>
                  </a:tr>
                  <a:tr h="221795">
                    <a:tc>
                      <a:txBody>
                        <a:bodyPr/>
                        <a:lstStyle/>
                        <a:p>
                          <a:pPr algn="ctr"/>
                          <a:r>
                            <a:rPr lang="en-US" sz="1200" dirty="0" smtClean="0">
                              <a:latin typeface="Courier New" panose="02070309020205020404" pitchFamily="49" charset="0"/>
                              <a:cs typeface="Courier New" panose="02070309020205020404" pitchFamily="49" charset="0"/>
                            </a:rPr>
                            <a:t>3.5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0.04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8789626"/>
                      </a:ext>
                    </a:extLst>
                  </a:tr>
                  <a:tr h="221795">
                    <a:tc>
                      <a:txBody>
                        <a:bodyPr/>
                        <a:lstStyle/>
                        <a:p>
                          <a:pPr algn="ctr"/>
                          <a:r>
                            <a:rPr lang="en-US" sz="1200" dirty="0" smtClean="0">
                              <a:latin typeface="Courier New" panose="02070309020205020404" pitchFamily="49" charset="0"/>
                              <a:cs typeface="Courier New" panose="02070309020205020404" pitchFamily="49" charset="0"/>
                            </a:rPr>
                            <a:t>3.8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0.25</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195052389"/>
                      </a:ext>
                    </a:extLst>
                  </a:tr>
                  <a:tr h="221795">
                    <a:tc>
                      <a:txBody>
                        <a:bodyPr/>
                        <a:lstStyle/>
                        <a:p>
                          <a:pPr algn="ctr"/>
                          <a:r>
                            <a:rPr lang="en-US" sz="1200" dirty="0" smtClean="0">
                              <a:latin typeface="Courier New" panose="02070309020205020404" pitchFamily="49" charset="0"/>
                              <a:cs typeface="Courier New" panose="02070309020205020404" pitchFamily="49" charset="0"/>
                            </a:rPr>
                            <a:t>4.7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1.96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425097093"/>
                      </a:ext>
                    </a:extLst>
                  </a:tr>
                  <a:tr h="221795">
                    <a:tc>
                      <a:txBody>
                        <a:bodyPr/>
                        <a:lstStyle/>
                        <a:p>
                          <a:pPr algn="ctr"/>
                          <a:r>
                            <a:rPr lang="en-US" sz="1200" dirty="0" smtClean="0">
                              <a:latin typeface="Courier New" panose="02070309020205020404" pitchFamily="49" charset="0"/>
                              <a:cs typeface="Courier New" panose="02070309020205020404" pitchFamily="49" charset="0"/>
                            </a:rPr>
                            <a:t>5.1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221795">
                    <a:tc>
                      <a:txBody>
                        <a:bodyPr/>
                        <a:lstStyle/>
                        <a:p>
                          <a:pPr algn="ctr"/>
                          <a:r>
                            <a:rPr lang="en-US" sz="1200" dirty="0" smtClean="0">
                              <a:latin typeface="Courier New" panose="02070309020205020404" pitchFamily="49" charset="0"/>
                              <a:cs typeface="Courier New" panose="02070309020205020404" pitchFamily="49" charset="0"/>
                            </a:rPr>
                            <a:t>5.1</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221795">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16.34</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8" name="Table 7"/>
              <p:cNvGraphicFramePr>
                <a:graphicFrameLocks noGrp="1"/>
              </p:cNvGraphicFramePr>
              <p:nvPr>
                <p:extLst>
                  <p:ext uri="{D42A27DB-BD31-4B8C-83A1-F6EECF244321}">
                    <p14:modId xmlns:p14="http://schemas.microsoft.com/office/powerpoint/2010/main" val="2325787481"/>
                  </p:ext>
                </p:extLst>
              </p:nvPr>
            </p:nvGraphicFramePr>
            <p:xfrm>
              <a:off x="6866626" y="3273308"/>
              <a:ext cx="4889437" cy="3383280"/>
            </p:xfrm>
            <a:graphic>
              <a:graphicData uri="http://schemas.openxmlformats.org/drawingml/2006/table">
                <a:tbl>
                  <a:tblPr firstRow="1" bandRow="1">
                    <a:tableStyleId>{5C22544A-7EE6-4342-B048-85BDC9FD1C3A}</a:tableStyleId>
                  </a:tblPr>
                  <a:tblGrid>
                    <a:gridCol w="802173">
                      <a:extLst>
                        <a:ext uri="{9D8B030D-6E8A-4147-A177-3AD203B41FA5}">
                          <a16:colId xmlns:a16="http://schemas.microsoft.com/office/drawing/2014/main" val="1072804135"/>
                        </a:ext>
                      </a:extLst>
                    </a:gridCol>
                    <a:gridCol w="859472">
                      <a:extLst>
                        <a:ext uri="{9D8B030D-6E8A-4147-A177-3AD203B41FA5}">
                          <a16:colId xmlns:a16="http://schemas.microsoft.com/office/drawing/2014/main" val="256271978"/>
                        </a:ext>
                      </a:extLst>
                    </a:gridCol>
                    <a:gridCol w="1556599">
                      <a:extLst>
                        <a:ext uri="{9D8B030D-6E8A-4147-A177-3AD203B41FA5}">
                          <a16:colId xmlns:a16="http://schemas.microsoft.com/office/drawing/2014/main" val="3978656897"/>
                        </a:ext>
                      </a:extLst>
                    </a:gridCol>
                    <a:gridCol w="1671193">
                      <a:extLst>
                        <a:ext uri="{9D8B030D-6E8A-4147-A177-3AD203B41FA5}">
                          <a16:colId xmlns:a16="http://schemas.microsoft.com/office/drawing/2014/main" val="1144149923"/>
                        </a:ext>
                      </a:extLst>
                    </a:gridCol>
                  </a:tblGrid>
                  <a:tr h="365760">
                    <a:tc>
                      <a:txBody>
                        <a:bodyPr/>
                        <a:lstStyle/>
                        <a:p>
                          <a:endParaRPr lang="en-US"/>
                        </a:p>
                      </a:txBody>
                      <a:tcPr>
                        <a:blipFill>
                          <a:blip r:embed="rId9"/>
                          <a:stretch>
                            <a:fillRect l="-758" t="-1667" r="-511364" b="-840000"/>
                          </a:stretch>
                        </a:blipFill>
                      </a:tcPr>
                    </a:tc>
                    <a:tc>
                      <a:txBody>
                        <a:bodyPr/>
                        <a:lstStyle/>
                        <a:p>
                          <a:endParaRPr lang="en-US"/>
                        </a:p>
                      </a:txBody>
                      <a:tcPr>
                        <a:blipFill>
                          <a:blip r:embed="rId9"/>
                          <a:stretch>
                            <a:fillRect l="-94326" t="-1667" r="-378723" b="-840000"/>
                          </a:stretch>
                        </a:blipFill>
                      </a:tcPr>
                    </a:tc>
                    <a:tc>
                      <a:txBody>
                        <a:bodyPr/>
                        <a:lstStyle/>
                        <a:p>
                          <a:endParaRPr lang="en-US"/>
                        </a:p>
                      </a:txBody>
                      <a:tcPr>
                        <a:blipFill>
                          <a:blip r:embed="rId9"/>
                          <a:stretch>
                            <a:fillRect l="-107031" t="-1667" r="-108594" b="-840000"/>
                          </a:stretch>
                        </a:blipFill>
                      </a:tcPr>
                    </a:tc>
                    <a:tc>
                      <a:txBody>
                        <a:bodyPr/>
                        <a:lstStyle/>
                        <a:p>
                          <a:endParaRPr lang="en-US"/>
                        </a:p>
                      </a:txBody>
                      <a:tcPr>
                        <a:blipFill>
                          <a:blip r:embed="rId9"/>
                          <a:stretch>
                            <a:fillRect l="-193431" t="-1667" r="-1460" b="-840000"/>
                          </a:stretch>
                        </a:blipFill>
                      </a:tcPr>
                    </a:tc>
                    <a:extLst>
                      <a:ext uri="{0D108BD9-81ED-4DB2-BD59-A6C34878D82A}">
                        <a16:rowId xmlns:a16="http://schemas.microsoft.com/office/drawing/2014/main" val="3104663728"/>
                      </a:ext>
                    </a:extLst>
                  </a:tr>
                  <a:tr h="274320">
                    <a:tc>
                      <a:txBody>
                        <a:bodyPr/>
                        <a:lstStyle/>
                        <a:p>
                          <a:pPr algn="ctr"/>
                          <a:r>
                            <a:rPr lang="en-US" sz="1200" dirty="0" smtClean="0">
                              <a:latin typeface="Courier New" panose="02070309020205020404" pitchFamily="49" charset="0"/>
                              <a:cs typeface="Courier New" panose="02070309020205020404" pitchFamily="49" charset="0"/>
                            </a:rPr>
                            <a:t>1.5</a:t>
                          </a: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274320">
                    <a:tc>
                      <a:txBody>
                        <a:bodyPr/>
                        <a:lstStyle/>
                        <a:p>
                          <a:pPr algn="ctr"/>
                          <a:r>
                            <a:rPr lang="en-US" sz="1200" dirty="0" smtClean="0">
                              <a:latin typeface="Courier New" panose="02070309020205020404" pitchFamily="49" charset="0"/>
                              <a:cs typeface="Courier New" panose="02070309020205020404" pitchFamily="49" charset="0"/>
                            </a:rPr>
                            <a:t>1.7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2.56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274320">
                    <a:tc>
                      <a:txBody>
                        <a:bodyPr/>
                        <a:lstStyle/>
                        <a:p>
                          <a:pPr algn="ctr"/>
                          <a:r>
                            <a:rPr lang="en-US" sz="1200" dirty="0" smtClean="0">
                              <a:latin typeface="Courier New" panose="02070309020205020404" pitchFamily="49" charset="0"/>
                              <a:cs typeface="Courier New" panose="02070309020205020404" pitchFamily="49" charset="0"/>
                            </a:rPr>
                            <a:t>2.4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-0.9</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0.81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274320">
                    <a:tc>
                      <a:txBody>
                        <a:bodyPr/>
                        <a:lstStyle/>
                        <a:p>
                          <a:pPr algn="ctr"/>
                          <a:r>
                            <a:rPr lang="en-US" sz="1200" dirty="0" smtClean="0">
                              <a:latin typeface="Courier New" panose="02070309020205020404" pitchFamily="49" charset="0"/>
                              <a:cs typeface="Courier New" panose="02070309020205020404" pitchFamily="49" charset="0"/>
                            </a:rPr>
                            <a:t>2.5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0.64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95697462"/>
                      </a:ext>
                    </a:extLst>
                  </a:tr>
                  <a:tr h="274320">
                    <a:tc>
                      <a:txBody>
                        <a:bodyPr/>
                        <a:lstStyle/>
                        <a:p>
                          <a:pPr algn="ctr"/>
                          <a:r>
                            <a:rPr lang="en-US" sz="1200" dirty="0" smtClean="0">
                              <a:latin typeface="Courier New" panose="02070309020205020404" pitchFamily="49" charset="0"/>
                              <a:cs typeface="Courier New" panose="02070309020205020404" pitchFamily="49" charset="0"/>
                            </a:rPr>
                            <a:t>2.7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-0.6</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0.36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341492001"/>
                      </a:ext>
                    </a:extLst>
                  </a:tr>
                  <a:tr h="274320">
                    <a:tc>
                      <a:txBody>
                        <a:bodyPr/>
                        <a:lstStyle/>
                        <a:p>
                          <a:pPr algn="ctr"/>
                          <a:r>
                            <a:rPr lang="en-US" sz="1200" dirty="0" smtClean="0">
                              <a:latin typeface="Courier New" panose="02070309020205020404" pitchFamily="49" charset="0"/>
                              <a:cs typeface="Courier New" panose="02070309020205020404" pitchFamily="49" charset="0"/>
                            </a:rPr>
                            <a:t>3.5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0.04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8789626"/>
                      </a:ext>
                    </a:extLst>
                  </a:tr>
                  <a:tr h="274320">
                    <a:tc>
                      <a:txBody>
                        <a:bodyPr/>
                        <a:lstStyle/>
                        <a:p>
                          <a:pPr algn="ctr"/>
                          <a:r>
                            <a:rPr lang="en-US" sz="1200" dirty="0" smtClean="0">
                              <a:latin typeface="Courier New" panose="02070309020205020404" pitchFamily="49" charset="0"/>
                              <a:cs typeface="Courier New" panose="02070309020205020404" pitchFamily="49" charset="0"/>
                            </a:rPr>
                            <a:t>3.8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0.5</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0.25</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195052389"/>
                      </a:ext>
                    </a:extLst>
                  </a:tr>
                  <a:tr h="274320">
                    <a:tc>
                      <a:txBody>
                        <a:bodyPr/>
                        <a:lstStyle/>
                        <a:p>
                          <a:pPr algn="ctr"/>
                          <a:r>
                            <a:rPr lang="en-US" sz="1200" dirty="0" smtClean="0">
                              <a:latin typeface="Courier New" panose="02070309020205020404" pitchFamily="49" charset="0"/>
                              <a:cs typeface="Courier New" panose="02070309020205020404" pitchFamily="49" charset="0"/>
                            </a:rPr>
                            <a:t>4.7</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1.96</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425097093"/>
                      </a:ext>
                    </a:extLst>
                  </a:tr>
                  <a:tr h="274320">
                    <a:tc>
                      <a:txBody>
                        <a:bodyPr/>
                        <a:lstStyle/>
                        <a:p>
                          <a:pPr algn="ctr"/>
                          <a:r>
                            <a:rPr lang="en-US" sz="1200" dirty="0" smtClean="0">
                              <a:latin typeface="Courier New" panose="02070309020205020404" pitchFamily="49" charset="0"/>
                              <a:cs typeface="Courier New" panose="02070309020205020404" pitchFamily="49" charset="0"/>
                            </a:rPr>
                            <a:t>5.1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274320">
                    <a:tc>
                      <a:txBody>
                        <a:bodyPr/>
                        <a:lstStyle/>
                        <a:p>
                          <a:pPr algn="ctr"/>
                          <a:r>
                            <a:rPr lang="en-US" sz="1200" dirty="0" smtClean="0">
                              <a:latin typeface="Courier New" panose="02070309020205020404" pitchFamily="49" charset="0"/>
                              <a:cs typeface="Courier New" panose="02070309020205020404" pitchFamily="49" charset="0"/>
                            </a:rPr>
                            <a:t>5.1</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1.8</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3.24</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274320">
                    <a:tc>
                      <a:txBody>
                        <a:bodyPr/>
                        <a:lstStyle/>
                        <a:p>
                          <a:pPr algn="ctr"/>
                          <a:r>
                            <a:rPr lang="en-US" sz="1200" dirty="0" smtClean="0">
                              <a:latin typeface="Courier New" panose="02070309020205020404" pitchFamily="49" charset="0"/>
                              <a:cs typeface="Courier New" panose="02070309020205020404" pitchFamily="49" charset="0"/>
                            </a:rPr>
                            <a:t>33</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16.34</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p:spTree>
    <p:extLst>
      <p:ext uri="{BB962C8B-B14F-4D97-AF65-F5344CB8AC3E}">
        <p14:creationId xmlns:p14="http://schemas.microsoft.com/office/powerpoint/2010/main" val="2186298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fade">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6" end="6"/>
                                            </p:txEl>
                                          </p:spTgt>
                                        </p:tgtEl>
                                        <p:attrNameLst>
                                          <p:attrName>style.visibility</p:attrName>
                                        </p:attrNameLst>
                                      </p:cBhvr>
                                      <p:to>
                                        <p:strVal val="visible"/>
                                      </p:to>
                                    </p:set>
                                    <p:animEffect transition="in" filter="fade">
                                      <p:cBhvr>
                                        <p:cTn id="52" dur="500"/>
                                        <p:tgtEl>
                                          <p:spTgt spid="4">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Effect transition="in" filter="fade">
                                      <p:cBhvr>
                                        <p:cTn id="57" dur="500"/>
                                        <p:tgtEl>
                                          <p:spTgt spid="4">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8" end="8"/>
                                            </p:txEl>
                                          </p:spTgt>
                                        </p:tgtEl>
                                        <p:attrNameLst>
                                          <p:attrName>style.visibility</p:attrName>
                                        </p:attrNameLst>
                                      </p:cBhvr>
                                      <p:to>
                                        <p:strVal val="visible"/>
                                      </p:to>
                                    </p:set>
                                    <p:animEffect transition="in" filter="fade">
                                      <p:cBhvr>
                                        <p:cTn id="6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84310" y="1639229"/>
            <a:ext cx="10018713" cy="4842084"/>
          </a:xfrm>
        </p:spPr>
        <p:txBody>
          <a:bodyPr>
            <a:normAutofit fontScale="92500" lnSpcReduction="10000"/>
          </a:bodyPr>
          <a:lstStyle/>
          <a:p>
            <a:r>
              <a:rPr lang="en-US" dirty="0" smtClean="0"/>
              <a:t>We can answer a great deal of statistical questions by examining the graph and six standard statistical variables for the data:</a:t>
            </a:r>
          </a:p>
          <a:p>
            <a:pPr lvl="1"/>
            <a:r>
              <a:rPr lang="en-US" dirty="0" smtClean="0"/>
              <a:t>Bar graph or histogram</a:t>
            </a:r>
          </a:p>
          <a:p>
            <a:pPr lvl="1"/>
            <a:r>
              <a:rPr lang="en-US" dirty="0" smtClean="0"/>
              <a:t>Measures of the middle</a:t>
            </a:r>
          </a:p>
          <a:p>
            <a:pPr lvl="2"/>
            <a:r>
              <a:rPr lang="en-US" dirty="0" smtClean="0"/>
              <a:t>Mean (can be done on a calculator)</a:t>
            </a:r>
          </a:p>
          <a:p>
            <a:pPr lvl="2"/>
            <a:r>
              <a:rPr lang="en-US" dirty="0" smtClean="0"/>
              <a:t>Median (obtained from the sorted list of data)</a:t>
            </a:r>
          </a:p>
          <a:p>
            <a:pPr lvl="2"/>
            <a:r>
              <a:rPr lang="en-US" dirty="0" smtClean="0"/>
              <a:t>Mode (obtained from the graph)</a:t>
            </a:r>
          </a:p>
          <a:p>
            <a:pPr lvl="1"/>
            <a:r>
              <a:rPr lang="en-US" dirty="0" smtClean="0"/>
              <a:t>Measures of the spread</a:t>
            </a:r>
          </a:p>
          <a:p>
            <a:pPr lvl="2"/>
            <a:r>
              <a:rPr lang="en-US" dirty="0" smtClean="0"/>
              <a:t>Variance (calculated using a tabular method) [or the square of the std. dev.]</a:t>
            </a:r>
          </a:p>
          <a:p>
            <a:pPr lvl="2"/>
            <a:r>
              <a:rPr lang="en-US" dirty="0" smtClean="0"/>
              <a:t>Standard Deviation (obtained from calculator’s statistics mode) [or the square root of the variance]</a:t>
            </a:r>
          </a:p>
          <a:p>
            <a:pPr lvl="1"/>
            <a:r>
              <a:rPr lang="en-US" dirty="0" smtClean="0"/>
              <a:t>Measure of symmetry</a:t>
            </a:r>
          </a:p>
          <a:p>
            <a:pPr lvl="2"/>
            <a:r>
              <a:rPr lang="en-US" dirty="0" smtClean="0"/>
              <a:t>Skewness (calculated from the above values Mean, Mode, and Std. Dev.)</a:t>
            </a:r>
            <a:endParaRPr lang="en-US" dirty="0"/>
          </a:p>
        </p:txBody>
      </p:sp>
    </p:spTree>
    <p:extLst>
      <p:ext uri="{BB962C8B-B14F-4D97-AF65-F5344CB8AC3E}">
        <p14:creationId xmlns:p14="http://schemas.microsoft.com/office/powerpoint/2010/main" val="1264254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Single-variable Statistics</a:t>
            </a:r>
            <a:endParaRPr lang="en-US" dirty="0"/>
          </a:p>
        </p:txBody>
      </p:sp>
      <p:sp>
        <p:nvSpPr>
          <p:cNvPr id="3" name="Content Placeholder 2"/>
          <p:cNvSpPr>
            <a:spLocks noGrp="1"/>
          </p:cNvSpPr>
          <p:nvPr>
            <p:ph idx="1"/>
          </p:nvPr>
        </p:nvSpPr>
        <p:spPr/>
        <p:txBody>
          <a:bodyPr/>
          <a:lstStyle/>
          <a:p>
            <a:r>
              <a:rPr lang="en-US" dirty="0" smtClean="0"/>
              <a:t>We will be considering six statistics of a data set</a:t>
            </a:r>
          </a:p>
          <a:p>
            <a:r>
              <a:rPr lang="en-US" dirty="0" smtClean="0"/>
              <a:t>Three measures of the middle</a:t>
            </a:r>
          </a:p>
          <a:p>
            <a:pPr lvl="1"/>
            <a:r>
              <a:rPr lang="en-US" dirty="0" smtClean="0"/>
              <a:t>Mean, median, and mode</a:t>
            </a:r>
          </a:p>
          <a:p>
            <a:r>
              <a:rPr lang="en-US" dirty="0" smtClean="0"/>
              <a:t>Two measures of spread</a:t>
            </a:r>
          </a:p>
          <a:p>
            <a:pPr lvl="1"/>
            <a:r>
              <a:rPr lang="en-US" dirty="0" smtClean="0"/>
              <a:t>Variance and standard deviation</a:t>
            </a:r>
          </a:p>
          <a:p>
            <a:r>
              <a:rPr lang="en-US" dirty="0" smtClean="0"/>
              <a:t>One measure of symmetry</a:t>
            </a:r>
          </a:p>
          <a:p>
            <a:pPr lvl="1"/>
            <a:r>
              <a:rPr lang="en-US" dirty="0" smtClean="0"/>
              <a:t>Skewness</a:t>
            </a:r>
          </a:p>
          <a:p>
            <a:r>
              <a:rPr lang="en-US" dirty="0" smtClean="0"/>
              <a:t>We can compute these values for either discrete or continuous data.</a:t>
            </a:r>
            <a:endParaRPr lang="en-US" dirty="0"/>
          </a:p>
        </p:txBody>
      </p:sp>
    </p:spTree>
    <p:extLst>
      <p:ext uri="{BB962C8B-B14F-4D97-AF65-F5344CB8AC3E}">
        <p14:creationId xmlns:p14="http://schemas.microsoft.com/office/powerpoint/2010/main" val="2592084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or Average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smtClean="0"/>
                  <a:t>The mean is defined as the </a:t>
                </a:r>
                <a:r>
                  <a:rPr lang="en-US" dirty="0" smtClean="0">
                    <a:solidFill>
                      <a:schemeClr val="accent1">
                        <a:lumMod val="75000"/>
                      </a:schemeClr>
                    </a:solidFill>
                  </a:rPr>
                  <a:t>sum of the data divided by the number of data</a:t>
                </a:r>
              </a:p>
              <a:p>
                <a:pPr lvl="1"/>
                <a:r>
                  <a:rPr lang="en-US" dirty="0" smtClean="0"/>
                  <a:t>The variable often used is </a:t>
                </a:r>
                <a:r>
                  <a:rPr lang="en-US" dirty="0" smtClean="0">
                    <a:latin typeface="Symbol" panose="05050102010706020507" pitchFamily="18" charset="2"/>
                  </a:rPr>
                  <a:t>m</a:t>
                </a:r>
                <a:r>
                  <a:rPr lang="en-US" dirty="0" smtClean="0"/>
                  <a:t>, the Greek ‘mu’, or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𝑥</m:t>
                        </m:r>
                      </m:e>
                    </m:acc>
                  </m:oMath>
                </a14:m>
                <a:r>
                  <a:rPr lang="en-US" dirty="0" smtClean="0"/>
                  <a:t>.  Often </a:t>
                </a:r>
                <a:r>
                  <a:rPr lang="en-US" dirty="0">
                    <a:latin typeface="Symbol" panose="05050102010706020507" pitchFamily="18" charset="2"/>
                  </a:rPr>
                  <a:t>m</a:t>
                </a:r>
                <a:r>
                  <a:rPr lang="en-US" dirty="0" smtClean="0"/>
                  <a:t> is associated with a population and</a:t>
                </a:r>
                <a14:m>
                  <m:oMath xmlns:m="http://schemas.openxmlformats.org/officeDocument/2006/math">
                    <m:acc>
                      <m:accPr>
                        <m:chr m:val="̅"/>
                        <m:ctrlPr>
                          <a:rPr lang="en-US" i="1">
                            <a:latin typeface="Cambria Math" panose="02040503050406030204" pitchFamily="18" charset="0"/>
                          </a:rPr>
                        </m:ctrlPr>
                      </m:accPr>
                      <m:e>
                        <m:r>
                          <a:rPr lang="en-US" b="0" i="1" smtClean="0">
                            <a:latin typeface="Cambria Math" panose="02040503050406030204" pitchFamily="18" charset="0"/>
                          </a:rPr>
                          <m:t> </m:t>
                        </m:r>
                        <m:r>
                          <a:rPr lang="en-US" i="1">
                            <a:latin typeface="Cambria Math" panose="02040503050406030204" pitchFamily="18" charset="0"/>
                          </a:rPr>
                          <m:t>𝑥</m:t>
                        </m:r>
                      </m:e>
                    </m:acc>
                    <m:r>
                      <a:rPr lang="en-US" b="0" i="0" smtClean="0">
                        <a:latin typeface="Cambria Math" panose="02040503050406030204" pitchFamily="18" charset="0"/>
                      </a:rPr>
                      <m:t> </m:t>
                    </m:r>
                  </m:oMath>
                </a14:m>
                <a:r>
                  <a:rPr lang="en-US" dirty="0" smtClean="0"/>
                  <a:t>is associated with a sample.</a:t>
                </a:r>
              </a:p>
              <a:p>
                <a:pPr lvl="1"/>
                <a:r>
                  <a:rPr lang="en-US" dirty="0" smtClean="0"/>
                  <a:t>Symbolically,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f>
                      <m:fPr>
                        <m:ctrlPr>
                          <a:rPr lang="en-US" b="0" i="1" smtClean="0">
                            <a:latin typeface="Cambria Math" panose="02040503050406030204" pitchFamily="18" charset="0"/>
                          </a:rPr>
                        </m:ctrlPr>
                      </m:fPr>
                      <m:num>
                        <m:nary>
                          <m:naryPr>
                            <m:chr m:val="∑"/>
                            <m:subHide m:val="on"/>
                            <m:supHide m:val="on"/>
                            <m:ctrlPr>
                              <a:rPr lang="en-US" i="1">
                                <a:latin typeface="Cambria Math" panose="02040503050406030204" pitchFamily="18" charset="0"/>
                              </a:rPr>
                            </m:ctrlPr>
                          </m:naryPr>
                          <m:sub/>
                          <m:sup/>
                          <m:e>
                            <m:r>
                              <a:rPr lang="en-US" i="1">
                                <a:latin typeface="Cambria Math" panose="02040503050406030204" pitchFamily="18" charset="0"/>
                              </a:rPr>
                              <m:t>𝑥</m:t>
                            </m:r>
                          </m:e>
                        </m:nary>
                      </m:num>
                      <m:den>
                        <m:r>
                          <a:rPr lang="en-US" b="0" i="1" smtClean="0">
                            <a:latin typeface="Cambria Math" panose="02040503050406030204" pitchFamily="18" charset="0"/>
                          </a:rPr>
                          <m:t>𝑛</m:t>
                        </m:r>
                      </m:den>
                    </m:f>
                  </m:oMath>
                </a14:m>
                <a:r>
                  <a:rPr lang="en-US" dirty="0" smtClean="0"/>
                  <a:t> , where </a:t>
                </a:r>
                <a14:m>
                  <m:oMath xmlns:m="http://schemas.openxmlformats.org/officeDocument/2006/math">
                    <m:nary>
                      <m:naryPr>
                        <m:chr m:val="∑"/>
                        <m:subHide m:val="on"/>
                        <m:supHide m:val="on"/>
                        <m:ctrlPr>
                          <a:rPr lang="en-US" i="1">
                            <a:latin typeface="Cambria Math" panose="02040503050406030204" pitchFamily="18" charset="0"/>
                          </a:rPr>
                        </m:ctrlPr>
                      </m:naryPr>
                      <m:sub/>
                      <m:sup/>
                      <m:e>
                        <m:r>
                          <a:rPr lang="en-US" i="1">
                            <a:latin typeface="Cambria Math" panose="02040503050406030204" pitchFamily="18" charset="0"/>
                          </a:rPr>
                          <m:t>𝑥</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𝑛</m:t>
                            </m:r>
                          </m:sub>
                        </m:sSub>
                      </m:e>
                    </m:nary>
                  </m:oMath>
                </a14:m>
                <a:r>
                  <a:rPr lang="en-US" dirty="0" smtClean="0"/>
                  <a:t>, and </a:t>
                </a:r>
                <a:r>
                  <a:rPr lang="en-US" i="1" dirty="0" smtClean="0">
                    <a:latin typeface="Cambria" panose="02040503050406030204" pitchFamily="18" charset="0"/>
                  </a:rPr>
                  <a:t>n</a:t>
                </a:r>
                <a:r>
                  <a:rPr lang="en-US" dirty="0" smtClean="0"/>
                  <a:t> is the number of data values.  (The capital letter </a:t>
                </a:r>
                <a:r>
                  <a:rPr lang="en-US" dirty="0" err="1" smtClean="0"/>
                  <a:t>sigma,</a:t>
                </a:r>
                <a:r>
                  <a:rPr lang="en-US" dirty="0" err="1" smtClean="0">
                    <a:latin typeface="Symbol" panose="05050102010706020507" pitchFamily="18" charset="2"/>
                  </a:rPr>
                  <a:t>S</a:t>
                </a:r>
                <a:r>
                  <a:rPr lang="en-US" dirty="0" smtClean="0"/>
                  <a:t> ,represents summation.)</a:t>
                </a:r>
              </a:p>
              <a:p>
                <a:pPr lvl="1"/>
                <a:r>
                  <a:rPr lang="en-US" dirty="0" smtClean="0"/>
                  <a:t>Example: Data is (</a:t>
                </a:r>
                <a:r>
                  <a:rPr lang="en-US" dirty="0" smtClean="0">
                    <a:latin typeface="Cambria" panose="02040503050406030204" pitchFamily="18" charset="0"/>
                  </a:rPr>
                  <a:t>1, 2, 3, 4, 5</a:t>
                </a:r>
                <a:r>
                  <a:rPr lang="en-US" dirty="0" smtClean="0"/>
                  <a:t>).  The sum is </a:t>
                </a:r>
                <a:r>
                  <a:rPr lang="en-US" dirty="0" smtClean="0">
                    <a:latin typeface="Cambria" panose="02040503050406030204" pitchFamily="18" charset="0"/>
                  </a:rPr>
                  <a:t>1+2+3+4+5=15</a:t>
                </a:r>
                <a:r>
                  <a:rPr lang="en-US" dirty="0" smtClean="0"/>
                  <a:t>.  There are </a:t>
                </a:r>
                <a:r>
                  <a:rPr lang="en-US" dirty="0" smtClean="0">
                    <a:latin typeface="Cambria" panose="02040503050406030204" pitchFamily="18" charset="0"/>
                  </a:rPr>
                  <a:t>5</a:t>
                </a:r>
                <a:r>
                  <a:rPr lang="en-US" dirty="0" smtClean="0"/>
                  <a:t> data values, so the average is </a:t>
                </a:r>
                <a:r>
                  <a:rPr lang="en-US" dirty="0" smtClean="0">
                    <a:latin typeface="Cambria" panose="02040503050406030204" pitchFamily="18" charset="0"/>
                  </a:rPr>
                  <a:t>15/5=</a:t>
                </a:r>
                <a:r>
                  <a:rPr lang="en-US" dirty="0" smtClean="0">
                    <a:solidFill>
                      <a:srgbClr val="FF0000"/>
                    </a:solidFill>
                    <a:latin typeface="Cambria" panose="02040503050406030204" pitchFamily="18" charset="0"/>
                  </a:rPr>
                  <a:t>3</a:t>
                </a:r>
                <a:r>
                  <a:rPr lang="en-US" dirty="0" smtClean="0"/>
                  <a:t>.</a:t>
                </a:r>
              </a:p>
              <a:p>
                <a:r>
                  <a:rPr lang="en-US" dirty="0" smtClean="0"/>
                  <a:t>Many calculators have a ‘statistics’ mode.  The way the manufacturer chooses to implement statistical calculation varies widely.  There are tutorials for this course’s standard calculator, the TI-30Xa, for </a:t>
                </a:r>
                <a:r>
                  <a:rPr lang="en-US" dirty="0" smtClean="0">
                    <a:hlinkClick r:id="rId2"/>
                  </a:rPr>
                  <a:t>entering data </a:t>
                </a:r>
                <a:r>
                  <a:rPr lang="en-US" dirty="0" smtClean="0"/>
                  <a:t>and </a:t>
                </a:r>
                <a:r>
                  <a:rPr lang="en-US" dirty="0" smtClean="0">
                    <a:hlinkClick r:id="rId3"/>
                  </a:rPr>
                  <a:t>computing statistics</a:t>
                </a:r>
                <a:r>
                  <a:rPr lang="en-US" dirty="0" smtClean="0"/>
                  <a:t>.  If you have a different brand or model, consult your calculator’s user’s manual or website for details how to work with statistics.</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9"/>
                <a:stretch>
                  <a:fillRect l="-1338" t="-5727" r="-122"/>
                </a:stretch>
              </a:blipFill>
            </p:spPr>
            <p:txBody>
              <a:bodyPr/>
              <a:lstStyle/>
              <a:p>
                <a:r>
                  <a:rPr lang="en-US">
                    <a:noFill/>
                  </a:rPr>
                  <a:t> </a:t>
                </a:r>
              </a:p>
            </p:txBody>
          </p:sp>
        </mc:Fallback>
      </mc:AlternateContent>
    </p:spTree>
    <p:extLst>
      <p:ext uri="{BB962C8B-B14F-4D97-AF65-F5344CB8AC3E}">
        <p14:creationId xmlns:p14="http://schemas.microsoft.com/office/powerpoint/2010/main" val="458265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Median</a:t>
            </a:r>
            <a:endParaRPr lang="en-US" dirty="0"/>
          </a:p>
        </p:txBody>
      </p:sp>
      <p:sp>
        <p:nvSpPr>
          <p:cNvPr id="3" name="Content Placeholder 2"/>
          <p:cNvSpPr>
            <a:spLocks noGrp="1"/>
          </p:cNvSpPr>
          <p:nvPr>
            <p:ph idx="1"/>
          </p:nvPr>
        </p:nvSpPr>
        <p:spPr>
          <a:xfrm>
            <a:off x="1484310" y="1639229"/>
            <a:ext cx="10018713" cy="4980107"/>
          </a:xfrm>
        </p:spPr>
        <p:txBody>
          <a:bodyPr>
            <a:normAutofit lnSpcReduction="10000"/>
          </a:bodyPr>
          <a:lstStyle/>
          <a:p>
            <a:r>
              <a:rPr lang="en-US" dirty="0" smtClean="0"/>
              <a:t>The median is </a:t>
            </a:r>
            <a:r>
              <a:rPr lang="en-US" dirty="0" smtClean="0">
                <a:solidFill>
                  <a:schemeClr val="accent1">
                    <a:lumMod val="75000"/>
                  </a:schemeClr>
                </a:solidFill>
              </a:rPr>
              <a:t>the middle number when the data is listed in order</a:t>
            </a:r>
            <a:r>
              <a:rPr lang="en-US" dirty="0" smtClean="0"/>
              <a:t>.  If there is an even number of data points, the median is the average of the two middle values.</a:t>
            </a:r>
          </a:p>
          <a:p>
            <a:pPr lvl="1"/>
            <a:r>
              <a:rPr lang="en-US" dirty="0" smtClean="0"/>
              <a:t>Example: Data is (</a:t>
            </a:r>
            <a:r>
              <a:rPr lang="en-US" dirty="0" smtClean="0">
                <a:latin typeface="Courier New" panose="02070309020205020404" pitchFamily="49" charset="0"/>
                <a:cs typeface="Courier New" panose="02070309020205020404" pitchFamily="49" charset="0"/>
              </a:rPr>
              <a:t>1,2,3,4,5</a:t>
            </a:r>
            <a:r>
              <a:rPr lang="en-US" dirty="0" smtClean="0"/>
              <a:t>). The median is </a:t>
            </a:r>
            <a:r>
              <a:rPr lang="en-US" dirty="0" smtClean="0">
                <a:solidFill>
                  <a:srgbClr val="FF0000"/>
                </a:solidFill>
                <a:latin typeface="Courier New" panose="02070309020205020404" pitchFamily="49" charset="0"/>
                <a:cs typeface="Courier New" panose="02070309020205020404" pitchFamily="49" charset="0"/>
              </a:rPr>
              <a:t>3</a:t>
            </a:r>
          </a:p>
          <a:p>
            <a:pPr lvl="1"/>
            <a:r>
              <a:rPr lang="en-US" dirty="0" smtClean="0"/>
              <a:t>Example: Data is (</a:t>
            </a:r>
            <a:r>
              <a:rPr lang="en-US" dirty="0" smtClean="0">
                <a:latin typeface="Courier New" panose="02070309020205020404" pitchFamily="49" charset="0"/>
                <a:cs typeface="Courier New" panose="02070309020205020404" pitchFamily="49" charset="0"/>
              </a:rPr>
              <a:t>1,2,3,4,5,6</a:t>
            </a:r>
            <a:r>
              <a:rPr lang="en-US" dirty="0" smtClean="0"/>
              <a:t>).  The median is </a:t>
            </a:r>
            <a:r>
              <a:rPr lang="en-US" dirty="0" smtClean="0">
                <a:latin typeface="Courier New" panose="02070309020205020404" pitchFamily="49" charset="0"/>
                <a:cs typeface="Courier New" panose="02070309020205020404" pitchFamily="49" charset="0"/>
              </a:rPr>
              <a:t>(3+4)/2=</a:t>
            </a:r>
            <a:r>
              <a:rPr lang="en-US" dirty="0" smtClean="0">
                <a:solidFill>
                  <a:srgbClr val="FF0000"/>
                </a:solidFill>
                <a:latin typeface="Courier New" panose="02070309020205020404" pitchFamily="49" charset="0"/>
                <a:cs typeface="Courier New" panose="02070309020205020404" pitchFamily="49" charset="0"/>
              </a:rPr>
              <a:t>3.5</a:t>
            </a:r>
          </a:p>
          <a:p>
            <a:r>
              <a:rPr lang="en-US" dirty="0" smtClean="0"/>
              <a:t>Why is this quantity useful?</a:t>
            </a:r>
          </a:p>
          <a:p>
            <a:pPr lvl="1"/>
            <a:r>
              <a:rPr lang="en-US" dirty="0" smtClean="0"/>
              <a:t>The median ignores outlying values.  What if our data had been (</a:t>
            </a:r>
            <a:r>
              <a:rPr lang="en-US" dirty="0" smtClean="0">
                <a:latin typeface="Courier New" panose="02070309020205020404" pitchFamily="49" charset="0"/>
                <a:cs typeface="Courier New" panose="02070309020205020404" pitchFamily="49" charset="0"/>
              </a:rPr>
              <a:t>1,2,3,4,1000</a:t>
            </a:r>
            <a:r>
              <a:rPr lang="en-US" dirty="0" smtClean="0"/>
              <a:t>)?</a:t>
            </a:r>
          </a:p>
          <a:p>
            <a:pPr lvl="1"/>
            <a:r>
              <a:rPr lang="en-US" dirty="0" smtClean="0"/>
              <a:t>The mean </a:t>
            </a:r>
            <a:r>
              <a:rPr lang="en-US" smtClean="0"/>
              <a:t>is </a:t>
            </a:r>
            <a:r>
              <a:rPr lang="en-US" smtClean="0">
                <a:latin typeface="Courier New" panose="02070309020205020404" pitchFamily="49" charset="0"/>
                <a:cs typeface="Courier New" panose="02070309020205020404" pitchFamily="49" charset="0"/>
              </a:rPr>
              <a:t>202</a:t>
            </a:r>
            <a:r>
              <a:rPr lang="en-US" smtClean="0"/>
              <a:t>, </a:t>
            </a:r>
            <a:r>
              <a:rPr lang="en-US" dirty="0" smtClean="0"/>
              <a:t>which is not characteristic of any of the actual values.</a:t>
            </a:r>
          </a:p>
          <a:p>
            <a:pPr lvl="1"/>
            <a:r>
              <a:rPr lang="en-US" dirty="0" smtClean="0"/>
              <a:t>The median is </a:t>
            </a:r>
            <a:r>
              <a:rPr lang="en-US" dirty="0" smtClean="0">
                <a:latin typeface="Courier New" panose="02070309020205020404" pitchFamily="49" charset="0"/>
                <a:cs typeface="Courier New" panose="02070309020205020404" pitchFamily="49" charset="0"/>
              </a:rPr>
              <a:t>3</a:t>
            </a:r>
            <a:r>
              <a:rPr lang="en-US" dirty="0" smtClean="0"/>
              <a:t>, which is more typical of most of the values.</a:t>
            </a:r>
          </a:p>
          <a:p>
            <a:pPr lvl="1"/>
            <a:r>
              <a:rPr lang="en-US" dirty="0" smtClean="0"/>
              <a:t>The median is helpful when looking for a house to buy.  The median house price is the typical price you’d pay, even though the millionaire’s house at the corner of the block raises the mean of the house prices above the value most people paid for theirs.</a:t>
            </a:r>
          </a:p>
          <a:p>
            <a:pPr lvl="1"/>
            <a:endParaRPr lang="en-US" dirty="0"/>
          </a:p>
        </p:txBody>
      </p:sp>
    </p:spTree>
    <p:extLst>
      <p:ext uri="{BB962C8B-B14F-4D97-AF65-F5344CB8AC3E}">
        <p14:creationId xmlns:p14="http://schemas.microsoft.com/office/powerpoint/2010/main" val="710048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a:t>
            </a:r>
            <a:endParaRPr lang="en-US" dirty="0"/>
          </a:p>
        </p:txBody>
      </p:sp>
      <p:sp>
        <p:nvSpPr>
          <p:cNvPr id="3" name="Content Placeholder 2"/>
          <p:cNvSpPr>
            <a:spLocks noGrp="1"/>
          </p:cNvSpPr>
          <p:nvPr>
            <p:ph idx="1"/>
          </p:nvPr>
        </p:nvSpPr>
        <p:spPr>
          <a:xfrm>
            <a:off x="1484310" y="1639228"/>
            <a:ext cx="10211504" cy="3762112"/>
          </a:xfrm>
        </p:spPr>
        <p:txBody>
          <a:bodyPr>
            <a:normAutofit fontScale="77500" lnSpcReduction="20000"/>
          </a:bodyPr>
          <a:lstStyle/>
          <a:p>
            <a:r>
              <a:rPr lang="en-US" dirty="0" smtClean="0"/>
              <a:t>The mode represents the </a:t>
            </a:r>
            <a:r>
              <a:rPr lang="en-US" dirty="0" smtClean="0">
                <a:solidFill>
                  <a:schemeClr val="accent1">
                    <a:lumMod val="75000"/>
                  </a:schemeClr>
                </a:solidFill>
              </a:rPr>
              <a:t>most populated class</a:t>
            </a:r>
            <a:r>
              <a:rPr lang="en-US" dirty="0" smtClean="0"/>
              <a:t>, or the group with the most members.  This is yet another reasonable way of finding the middle of the data.</a:t>
            </a:r>
          </a:p>
          <a:p>
            <a:r>
              <a:rPr lang="en-US" dirty="0" smtClean="0"/>
              <a:t> Determining the mode is different for discrete data than it is for continuous data.</a:t>
            </a:r>
          </a:p>
          <a:p>
            <a:pPr lvl="1"/>
            <a:r>
              <a:rPr lang="en-US" dirty="0" smtClean="0"/>
              <a:t>For discrete data, the mode is simply the number that appears the most times.</a:t>
            </a:r>
          </a:p>
          <a:p>
            <a:pPr lvl="2"/>
            <a:r>
              <a:rPr lang="en-US" dirty="0"/>
              <a:t>Data is </a:t>
            </a:r>
            <a:r>
              <a:rPr lang="en-US" dirty="0" smtClean="0"/>
              <a:t>(</a:t>
            </a:r>
            <a:r>
              <a:rPr lang="en-US" dirty="0">
                <a:latin typeface="Courier New" panose="02070309020205020404" pitchFamily="49" charset="0"/>
                <a:cs typeface="Courier New" panose="02070309020205020404" pitchFamily="49" charset="0"/>
              </a:rPr>
              <a:t>1, 1, 2, 3, 4, 4, 5, 5, </a:t>
            </a:r>
            <a:r>
              <a:rPr lang="en-US" dirty="0" smtClean="0">
                <a:latin typeface="Courier New" panose="02070309020205020404" pitchFamily="49" charset="0"/>
                <a:cs typeface="Courier New" panose="02070309020205020404" pitchFamily="49" charset="0"/>
              </a:rPr>
              <a:t>5</a:t>
            </a:r>
            <a:r>
              <a:rPr lang="en-US" dirty="0" smtClean="0"/>
              <a:t>).  </a:t>
            </a:r>
            <a:r>
              <a:rPr lang="en-US" dirty="0" smtClean="0">
                <a:solidFill>
                  <a:srgbClr val="FF0000"/>
                </a:solidFill>
              </a:rPr>
              <a:t>The mode is 5</a:t>
            </a:r>
            <a:r>
              <a:rPr lang="en-US" dirty="0" smtClean="0"/>
              <a:t>.</a:t>
            </a:r>
          </a:p>
          <a:p>
            <a:pPr lvl="1"/>
            <a:r>
              <a:rPr lang="en-US" dirty="0" smtClean="0"/>
              <a:t>For continuous data, the mode is the center of the range of the class that has the most members in it.</a:t>
            </a:r>
          </a:p>
          <a:p>
            <a:pPr lvl="2"/>
            <a:r>
              <a:rPr lang="en-US" dirty="0"/>
              <a:t>Data is </a:t>
            </a:r>
            <a:r>
              <a:rPr lang="en-US" dirty="0" smtClean="0"/>
              <a:t>(</a:t>
            </a:r>
            <a:r>
              <a:rPr lang="en-US" dirty="0">
                <a:latin typeface="Courier New" panose="02070309020205020404" pitchFamily="49" charset="0"/>
                <a:cs typeface="Courier New" panose="02070309020205020404" pitchFamily="49" charset="0"/>
              </a:rPr>
              <a:t>1.1, 1.2, 1.3, 1.8, 2.0, 2.6, 3.1, 4.6, 4.8, 5.1</a:t>
            </a:r>
            <a:r>
              <a:rPr lang="en-US" dirty="0" smtClean="0"/>
              <a:t>).  </a:t>
            </a:r>
            <a:r>
              <a:rPr lang="en-US" dirty="0"/>
              <a:t>The </a:t>
            </a:r>
            <a:r>
              <a:rPr lang="en-US" dirty="0" smtClean="0"/>
              <a:t>class from 1-2 has the most members.  The center of this range is 1.5, so the </a:t>
            </a:r>
            <a:r>
              <a:rPr lang="en-US" dirty="0" smtClean="0">
                <a:solidFill>
                  <a:srgbClr val="FF0000"/>
                </a:solidFill>
              </a:rPr>
              <a:t>mode </a:t>
            </a:r>
            <a:r>
              <a:rPr lang="en-US" dirty="0">
                <a:solidFill>
                  <a:srgbClr val="FF0000"/>
                </a:solidFill>
              </a:rPr>
              <a:t>is </a:t>
            </a:r>
            <a:r>
              <a:rPr lang="en-US" dirty="0" smtClean="0">
                <a:solidFill>
                  <a:srgbClr val="FF0000"/>
                </a:solidFill>
              </a:rPr>
              <a:t>1.5. </a:t>
            </a:r>
            <a:r>
              <a:rPr lang="en-US" dirty="0" smtClean="0">
                <a:solidFill>
                  <a:srgbClr val="00B050"/>
                </a:solidFill>
              </a:rPr>
              <a:t>(Note: 1.5 does not even appear in the data.)</a:t>
            </a:r>
          </a:p>
          <a:p>
            <a:r>
              <a:rPr lang="en-US" dirty="0" smtClean="0"/>
              <a:t>In both cases, the mode can be quickly determined from the graph.  The mode is the x-value that is at </a:t>
            </a:r>
            <a:r>
              <a:rPr lang="en-US" dirty="0" smtClean="0">
                <a:solidFill>
                  <a:schemeClr val="accent1">
                    <a:lumMod val="75000"/>
                  </a:schemeClr>
                </a:solidFill>
              </a:rPr>
              <a:t>the center of the tallest bar </a:t>
            </a:r>
            <a:r>
              <a:rPr lang="en-US" dirty="0" smtClean="0"/>
              <a:t>in either the bar graph (discrete data) or histogram (continuous data).</a:t>
            </a:r>
          </a:p>
          <a:p>
            <a:r>
              <a:rPr lang="en-US" dirty="0" smtClean="0"/>
              <a:t>Data can have two modes (</a:t>
            </a:r>
            <a:r>
              <a:rPr lang="en-US" i="1" dirty="0" smtClean="0"/>
              <a:t>bi-modal</a:t>
            </a:r>
            <a:r>
              <a:rPr lang="en-US" dirty="0" smtClean="0"/>
              <a:t>), but if there are more, we usually say it is </a:t>
            </a:r>
            <a:r>
              <a:rPr lang="en-US" i="1" dirty="0" err="1" smtClean="0"/>
              <a:t>amodal</a:t>
            </a:r>
            <a:r>
              <a:rPr lang="en-US" dirty="0" smtClean="0"/>
              <a:t> (no distinct mode).</a:t>
            </a:r>
            <a:endParaRPr lang="en-US" dirty="0"/>
          </a:p>
        </p:txBody>
      </p:sp>
      <p:graphicFrame>
        <p:nvGraphicFramePr>
          <p:cNvPr id="4" name="Chart 3"/>
          <p:cNvGraphicFramePr/>
          <p:nvPr>
            <p:extLst>
              <p:ext uri="{D42A27DB-BD31-4B8C-83A1-F6EECF244321}">
                <p14:modId xmlns:p14="http://schemas.microsoft.com/office/powerpoint/2010/main" val="845746233"/>
              </p:ext>
            </p:extLst>
          </p:nvPr>
        </p:nvGraphicFramePr>
        <p:xfrm>
          <a:off x="2631879" y="5231217"/>
          <a:ext cx="3958183" cy="1443925"/>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cx1="http://schemas.microsoft.com/office/drawing/2015/9/8/chartex">
        <mc:Choice Requires="cx1">
          <p:graphicFrame>
            <p:nvGraphicFramePr>
              <p:cNvPr id="5" name="Chart 4"/>
              <p:cNvGraphicFramePr/>
              <p:nvPr>
                <p:extLst>
                  <p:ext uri="{D42A27DB-BD31-4B8C-83A1-F6EECF244321}">
                    <p14:modId xmlns:p14="http://schemas.microsoft.com/office/powerpoint/2010/main" val="1546117804"/>
                  </p:ext>
                </p:extLst>
              </p:nvPr>
            </p:nvGraphicFramePr>
            <p:xfrm>
              <a:off x="6723923" y="5231217"/>
              <a:ext cx="4608111" cy="1443927"/>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5" name="Chart 4"/>
              <p:cNvPicPr>
                <a:picLocks noGrp="1" noRot="1" noChangeAspect="1" noMove="1" noResize="1" noEditPoints="1" noAdjustHandles="1" noChangeArrowheads="1" noChangeShapeType="1"/>
              </p:cNvPicPr>
              <p:nvPr/>
            </p:nvPicPr>
            <p:blipFill>
              <a:blip r:embed="rId9"/>
              <a:stretch>
                <a:fillRect/>
              </a:stretch>
            </p:blipFill>
            <p:spPr>
              <a:xfrm>
                <a:off x="6723923" y="5231217"/>
                <a:ext cx="4608111" cy="1443927"/>
              </a:xfrm>
              <a:prstGeom prst="rect">
                <a:avLst/>
              </a:prstGeom>
            </p:spPr>
          </p:pic>
        </mc:Fallback>
      </mc:AlternateContent>
      <p:cxnSp>
        <p:nvCxnSpPr>
          <p:cNvPr id="7" name="Straight Connector 6"/>
          <p:cNvCxnSpPr/>
          <p:nvPr/>
        </p:nvCxnSpPr>
        <p:spPr>
          <a:xfrm>
            <a:off x="7461648" y="5344633"/>
            <a:ext cx="0" cy="953184"/>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a:off x="6092724" y="5344633"/>
            <a:ext cx="0" cy="958937"/>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164874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484310" y="1639229"/>
                <a:ext cx="10018713" cy="1943609"/>
              </a:xfrm>
            </p:spPr>
            <p:txBody>
              <a:bodyPr>
                <a:normAutofit fontScale="92500" lnSpcReduction="10000"/>
              </a:bodyPr>
              <a:lstStyle/>
              <a:p>
                <a:r>
                  <a:rPr lang="en-US" i="1" dirty="0" smtClean="0"/>
                  <a:t>Variance</a:t>
                </a:r>
                <a:r>
                  <a:rPr lang="en-US" dirty="0" smtClean="0"/>
                  <a:t> (</a:t>
                </a:r>
                <a:r>
                  <a:rPr lang="en-US" i="1" dirty="0" smtClean="0"/>
                  <a:t>var.</a:t>
                </a:r>
                <a:r>
                  <a:rPr lang="en-US" dirty="0" smtClean="0"/>
                  <a:t> or </a:t>
                </a:r>
                <a:r>
                  <a:rPr lang="en-US" dirty="0" smtClean="0">
                    <a:latin typeface="Symbol" panose="05050102010706020507" pitchFamily="18" charset="2"/>
                  </a:rPr>
                  <a:t>s</a:t>
                </a:r>
                <a:r>
                  <a:rPr lang="en-US" baseline="30000" dirty="0" smtClean="0"/>
                  <a:t>2</a:t>
                </a:r>
                <a:r>
                  <a:rPr lang="en-US" dirty="0" smtClean="0"/>
                  <a:t> or </a:t>
                </a:r>
                <a:r>
                  <a:rPr lang="en-US" i="1" dirty="0" smtClean="0"/>
                  <a:t>s</a:t>
                </a:r>
                <a:r>
                  <a:rPr lang="en-US" baseline="30000" dirty="0" smtClean="0"/>
                  <a:t>2</a:t>
                </a:r>
                <a:r>
                  <a:rPr lang="en-US" dirty="0" smtClean="0"/>
                  <a:t>) is a measure of the spread of data about the average.  We don’t care which direction the difference is, so we will be ignoring the sign of the difference.  In words, the variance is </a:t>
                </a:r>
                <a:r>
                  <a:rPr lang="en-US" dirty="0" smtClean="0">
                    <a:solidFill>
                      <a:schemeClr val="accent1">
                        <a:lumMod val="75000"/>
                      </a:schemeClr>
                    </a:solidFill>
                  </a:rPr>
                  <a:t>the sum of the squares of the differences divided by one less than the number of data values</a:t>
                </a:r>
                <a:r>
                  <a:rPr lang="en-US" dirty="0" smtClean="0"/>
                  <a:t>.</a:t>
                </a:r>
              </a:p>
              <a:p>
                <a:pPr lvl="1"/>
                <a:r>
                  <a:rPr lang="en-US" dirty="0" smtClean="0"/>
                  <a:t>The equation is </a:t>
                </a:r>
                <a14:m>
                  <m:oMath xmlns:m="http://schemas.openxmlformats.org/officeDocument/2006/math">
                    <m:r>
                      <a:rPr lang="en-US" b="0" i="1" smtClean="0">
                        <a:latin typeface="Cambria Math" panose="02040503050406030204" pitchFamily="18" charset="0"/>
                      </a:rPr>
                      <m:t>𝑣𝑎𝑟</m:t>
                    </m:r>
                    <m:r>
                      <a:rPr lang="en-US" i="1">
                        <a:latin typeface="Cambria Math" panose="02040503050406030204" pitchFamily="18" charset="0"/>
                      </a:rPr>
                      <m:t>.=</m:t>
                    </m:r>
                    <m:f>
                      <m:fPr>
                        <m:ctrlPr>
                          <a:rPr lang="en-US" i="1">
                            <a:latin typeface="Cambria Math" panose="02040503050406030204" pitchFamily="18" charset="0"/>
                          </a:rPr>
                        </m:ctrlPr>
                      </m:fPr>
                      <m:num>
                        <m:nary>
                          <m:naryPr>
                            <m:chr m:val="∑"/>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panose="02040503050406030204" pitchFamily="18" charset="0"/>
                                  </a:rPr>
                                  <m:t>(</m:t>
                                </m:r>
                                <m:r>
                                  <a:rPr lang="en-US" i="1">
                                    <a:latin typeface="Cambria Math" panose="02040503050406030204" pitchFamily="18" charset="0"/>
                                  </a:rPr>
                                  <m:t>𝑥</m:t>
                                </m:r>
                                <m:r>
                                  <a:rPr lang="en-US" i="1">
                                    <a:latin typeface="Cambria Math" panose="02040503050406030204" pitchFamily="18" charset="0"/>
                                  </a:rPr>
                                  <m:t>−</m:t>
                                </m:r>
                                <m:acc>
                                  <m:accPr>
                                    <m:chr m:val="̅"/>
                                    <m:ctrlPr>
                                      <a:rPr lang="en-US" i="1">
                                        <a:latin typeface="Cambria Math" panose="02040503050406030204" pitchFamily="18" charset="0"/>
                                      </a:rPr>
                                    </m:ctrlPr>
                                  </m:accPr>
                                  <m:e>
                                    <m:r>
                                      <a:rPr lang="en-US" i="1">
                                        <a:latin typeface="Cambria Math" panose="02040503050406030204" pitchFamily="18" charset="0"/>
                                      </a:rPr>
                                      <m:t>𝑥</m:t>
                                    </m:r>
                                  </m:e>
                                </m:acc>
                                <m:r>
                                  <a:rPr lang="en-US" i="1">
                                    <a:latin typeface="Cambria Math" panose="02040503050406030204" pitchFamily="18" charset="0"/>
                                  </a:rPr>
                                  <m:t>)</m:t>
                                </m:r>
                              </m:e>
                              <m:sup>
                                <m:r>
                                  <a:rPr lang="en-US" i="1">
                                    <a:latin typeface="Cambria Math" panose="02040503050406030204" pitchFamily="18" charset="0"/>
                                  </a:rPr>
                                  <m:t>2</m:t>
                                </m:r>
                              </m:sup>
                            </m:sSup>
                          </m:e>
                        </m:nary>
                      </m:num>
                      <m:den>
                        <m:r>
                          <a:rPr lang="en-US" i="1">
                            <a:latin typeface="Cambria Math" panose="02040503050406030204" pitchFamily="18" charset="0"/>
                          </a:rPr>
                          <m:t>𝑛</m:t>
                        </m:r>
                        <m:r>
                          <a:rPr lang="en-US" i="1">
                            <a:latin typeface="Cambria Math" panose="02040503050406030204" pitchFamily="18" charset="0"/>
                          </a:rPr>
                          <m:t>−1</m:t>
                        </m:r>
                      </m:den>
                    </m:f>
                  </m:oMath>
                </a14:m>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484310" y="1639229"/>
                <a:ext cx="10018713" cy="1943609"/>
              </a:xfrm>
              <a:blipFill>
                <a:blip r:embed="rId7"/>
                <a:stretch>
                  <a:fillRect l="-1338" t="-10658" b="-219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1658888235"/>
                  </p:ext>
                </p:extLst>
              </p:nvPr>
            </p:nvGraphicFramePr>
            <p:xfrm>
              <a:off x="8380262" y="2978287"/>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1658888235"/>
                  </p:ext>
                </p:extLst>
              </p:nvPr>
            </p:nvGraphicFramePr>
            <p:xfrm>
              <a:off x="8380262" y="2978287"/>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endParaRPr lang="en-US"/>
                        </a:p>
                      </a:txBody>
                      <a:tcPr>
                        <a:blipFill>
                          <a:blip r:embed="rId8"/>
                          <a:stretch>
                            <a:fillRect l="-1266" t="-1639" r="-517722" b="-603279"/>
                          </a:stretch>
                        </a:blipFill>
                      </a:tcPr>
                    </a:tc>
                    <a:tc>
                      <a:txBody>
                        <a:bodyPr/>
                        <a:lstStyle/>
                        <a:p>
                          <a:endParaRPr lang="en-US"/>
                        </a:p>
                      </a:txBody>
                      <a:tcPr>
                        <a:blipFill>
                          <a:blip r:embed="rId8"/>
                          <a:stretch>
                            <a:fillRect l="-94118" t="-1639" r="-381176" b="-603279"/>
                          </a:stretch>
                        </a:blipFill>
                      </a:tcPr>
                    </a:tc>
                    <a:tc>
                      <a:txBody>
                        <a:bodyPr/>
                        <a:lstStyle/>
                        <a:p>
                          <a:endParaRPr lang="en-US"/>
                        </a:p>
                      </a:txBody>
                      <a:tcPr>
                        <a:blipFill>
                          <a:blip r:embed="rId8"/>
                          <a:stretch>
                            <a:fillRect l="-106452" t="-1639" r="-109032" b="-603279"/>
                          </a:stretch>
                        </a:blipFill>
                      </a:tcPr>
                    </a:tc>
                    <a:tc>
                      <a:txBody>
                        <a:bodyPr/>
                        <a:lstStyle/>
                        <a:p>
                          <a:endParaRPr lang="en-US"/>
                        </a:p>
                      </a:txBody>
                      <a:tcPr>
                        <a:blipFill>
                          <a:blip r:embed="rId8"/>
                          <a:stretch>
                            <a:fillRect l="-193939" t="-1639" r="-2424" b="-603279"/>
                          </a:stretch>
                        </a:blipFill>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mc:AlternateContent xmlns:mc="http://schemas.openxmlformats.org/markup-compatibility/2006" xmlns:a14="http://schemas.microsoft.com/office/drawing/2010/main">
        <mc:Choice Requires="a14">
          <p:sp>
            <p:nvSpPr>
              <p:cNvPr id="5" name="Content Placeholder 2"/>
              <p:cNvSpPr txBox="1">
                <a:spLocks/>
              </p:cNvSpPr>
              <p:nvPr/>
            </p:nvSpPr>
            <p:spPr>
              <a:xfrm>
                <a:off x="1484310" y="3582838"/>
                <a:ext cx="6428988" cy="3041450"/>
              </a:xfrm>
              <a:prstGeom prst="rect">
                <a:avLst/>
              </a:prstGeom>
            </p:spPr>
            <p:txBody>
              <a:bodyPr vert="horz" lIns="91440" tIns="45720" rIns="91440" bIns="45720" rtlCol="0" anchor="t" anchorCtr="0">
                <a:normAutofit fontScale="92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dirty="0" smtClean="0"/>
                  <a:t>Example: Data is (</a:t>
                </a:r>
                <a:r>
                  <a:rPr lang="en-US" dirty="0" smtClean="0">
                    <a:latin typeface="Courier New" panose="02070309020205020404" pitchFamily="49" charset="0"/>
                    <a:cs typeface="Courier New" panose="02070309020205020404" pitchFamily="49" charset="0"/>
                  </a:rPr>
                  <a:t>1, 2, 3, 4, 5</a:t>
                </a:r>
                <a:r>
                  <a:rPr lang="en-US" dirty="0" smtClean="0"/>
                  <a:t>)  and mean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𝑥</m:t>
                        </m:r>
                      </m:e>
                    </m:acc>
                  </m:oMath>
                </a14:m>
                <a:r>
                  <a:rPr lang="en-US" dirty="0" smtClean="0"/>
                  <a:t>) is </a:t>
                </a:r>
                <a:r>
                  <a:rPr lang="en-US" dirty="0" smtClean="0">
                    <a:latin typeface="Cambria" panose="02040503050406030204" pitchFamily="18" charset="0"/>
                  </a:rPr>
                  <a:t>3</a:t>
                </a:r>
                <a:r>
                  <a:rPr lang="en-US" dirty="0" smtClean="0"/>
                  <a:t>.</a:t>
                </a:r>
              </a:p>
              <a:p>
                <a:pPr lvl="1"/>
                <a:r>
                  <a:rPr lang="en-US" dirty="0" smtClean="0"/>
                  <a:t>Variance is </a:t>
                </a:r>
                <a:r>
                  <a:rPr lang="en-US" dirty="0" smtClean="0">
                    <a:latin typeface="Cambria" panose="02040503050406030204" pitchFamily="18" charset="0"/>
                    <a:cs typeface="Courier New" panose="02070309020205020404" pitchFamily="49" charset="0"/>
                  </a:rPr>
                  <a:t>10/(5-1)=</a:t>
                </a:r>
                <a:r>
                  <a:rPr lang="en-US" dirty="0" smtClean="0">
                    <a:solidFill>
                      <a:srgbClr val="FF0000"/>
                    </a:solidFill>
                    <a:latin typeface="Cambria" panose="02040503050406030204" pitchFamily="18" charset="0"/>
                    <a:cs typeface="Courier New" panose="02070309020205020404" pitchFamily="49" charset="0"/>
                  </a:rPr>
                  <a:t>2.5</a:t>
                </a:r>
              </a:p>
              <a:p>
                <a:r>
                  <a:rPr lang="en-US" dirty="0" smtClean="0"/>
                  <a:t>If you are using a calculator, it is most likely that the calculator will compute the standard deviation (</a:t>
                </a:r>
                <a:r>
                  <a:rPr lang="en-US" dirty="0" smtClean="0">
                    <a:latin typeface="Symbol" panose="05050102010706020507" pitchFamily="18" charset="2"/>
                  </a:rPr>
                  <a:t>s</a:t>
                </a:r>
                <a:r>
                  <a:rPr lang="en-US" dirty="0" smtClean="0"/>
                  <a:t>) instead.  To get the variance from the standard deviation, simply find </a:t>
                </a:r>
                <a:r>
                  <a:rPr lang="en-US" dirty="0" smtClean="0">
                    <a:solidFill>
                      <a:schemeClr val="accent1">
                        <a:lumMod val="75000"/>
                      </a:schemeClr>
                    </a:solidFill>
                  </a:rPr>
                  <a:t>the square of the standard deviation</a:t>
                </a:r>
                <a:r>
                  <a:rPr lang="en-US" dirty="0" smtClean="0"/>
                  <a:t>:</a:t>
                </a:r>
              </a:p>
              <a:p>
                <a:pPr lvl="1"/>
                <a14:m>
                  <m:oMath xmlns:m="http://schemas.openxmlformats.org/officeDocument/2006/math">
                    <m:r>
                      <a:rPr lang="en-US" i="1" smtClean="0">
                        <a:latin typeface="Cambria Math" panose="02040503050406030204" pitchFamily="18" charset="0"/>
                      </a:rPr>
                      <m:t>𝑣𝑎𝑟</m:t>
                    </m:r>
                    <m:r>
                      <a:rPr lang="en-US" i="1" smtClean="0">
                        <a:latin typeface="Cambria Math" panose="02040503050406030204" pitchFamily="18" charset="0"/>
                      </a:rPr>
                      <m:t>=</m:t>
                    </m:r>
                    <m:sSup>
                      <m:sSupPr>
                        <m:ctrlPr>
                          <a:rPr lang="en-US" i="1" smtClean="0">
                            <a:latin typeface="Cambria Math" panose="02040503050406030204" pitchFamily="18" charset="0"/>
                            <a:ea typeface="Cambria Math" panose="02040503050406030204" pitchFamily="18" charset="0"/>
                          </a:rPr>
                        </m:ctrlPr>
                      </m:sSupPr>
                      <m:e>
                        <m:r>
                          <a:rPr lang="en-US" i="1" smtClean="0">
                            <a:latin typeface="Cambria Math" panose="02040503050406030204" pitchFamily="18" charset="0"/>
                            <a:ea typeface="Cambria Math" panose="02040503050406030204" pitchFamily="18" charset="0"/>
                          </a:rPr>
                          <m:t>𝜎</m:t>
                        </m:r>
                      </m:e>
                      <m:sup>
                        <m:r>
                          <a:rPr lang="en-US" i="1" smtClean="0">
                            <a:latin typeface="Cambria Math" panose="02040503050406030204" pitchFamily="18" charset="0"/>
                            <a:ea typeface="Cambria Math" panose="02040503050406030204" pitchFamily="18" charset="0"/>
                          </a:rPr>
                          <m:t>2</m:t>
                        </m:r>
                      </m:sup>
                    </m:sSup>
                  </m:oMath>
                </a14:m>
                <a:endParaRPr lang="en-US" dirty="0"/>
              </a:p>
            </p:txBody>
          </p:sp>
        </mc:Choice>
        <mc:Fallback xmlns="">
          <p:sp>
            <p:nvSpPr>
              <p:cNvPr id="5" name="Content Placeholder 2"/>
              <p:cNvSpPr txBox="1">
                <a:spLocks noRot="1" noChangeAspect="1" noMove="1" noResize="1" noEditPoints="1" noAdjustHandles="1" noChangeArrowheads="1" noChangeShapeType="1" noTextEdit="1"/>
              </p:cNvSpPr>
              <p:nvPr/>
            </p:nvSpPr>
            <p:spPr>
              <a:xfrm>
                <a:off x="1484310" y="3582838"/>
                <a:ext cx="6428988" cy="3041450"/>
              </a:xfrm>
              <a:prstGeom prst="rect">
                <a:avLst/>
              </a:prstGeom>
              <a:blipFill>
                <a:blip r:embed="rId9"/>
                <a:stretch>
                  <a:fillRect l="-2085" t="-7816" r="-1232" b="-8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1567022285"/>
                  </p:ext>
                </p:extLst>
              </p:nvPr>
            </p:nvGraphicFramePr>
            <p:xfrm>
              <a:off x="8380262" y="2978287"/>
              <a:ext cx="2944482" cy="2608243"/>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83203">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7" name="Table 6"/>
              <p:cNvGraphicFramePr>
                <a:graphicFrameLocks noGrp="1"/>
              </p:cNvGraphicFramePr>
              <p:nvPr>
                <p:extLst>
                  <p:ext uri="{D42A27DB-BD31-4B8C-83A1-F6EECF244321}">
                    <p14:modId xmlns:p14="http://schemas.microsoft.com/office/powerpoint/2010/main" val="1567022285"/>
                  </p:ext>
                </p:extLst>
              </p:nvPr>
            </p:nvGraphicFramePr>
            <p:xfrm>
              <a:off x="8380262" y="2978287"/>
              <a:ext cx="2944482" cy="2608243"/>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83203">
                    <a:tc>
                      <a:txBody>
                        <a:bodyPr/>
                        <a:lstStyle/>
                        <a:p>
                          <a:endParaRPr lang="en-US"/>
                        </a:p>
                      </a:txBody>
                      <a:tcPr>
                        <a:blipFill>
                          <a:blip r:embed="rId10"/>
                          <a:stretch>
                            <a:fillRect l="-1266" t="-1587" r="-517722" b="-584127"/>
                          </a:stretch>
                        </a:blipFill>
                      </a:tcPr>
                    </a:tc>
                    <a:tc>
                      <a:txBody>
                        <a:bodyPr/>
                        <a:lstStyle/>
                        <a:p>
                          <a:endParaRPr lang="en-US"/>
                        </a:p>
                      </a:txBody>
                      <a:tcPr>
                        <a:blipFill>
                          <a:blip r:embed="rId10"/>
                          <a:stretch>
                            <a:fillRect l="-94118" t="-1587" r="-381176" b="-584127"/>
                          </a:stretch>
                        </a:blipFill>
                      </a:tcPr>
                    </a:tc>
                    <a:tc>
                      <a:txBody>
                        <a:bodyPr/>
                        <a:lstStyle/>
                        <a:p>
                          <a:endParaRPr lang="en-US"/>
                        </a:p>
                      </a:txBody>
                      <a:tcPr>
                        <a:blipFill>
                          <a:blip r:embed="rId10"/>
                          <a:stretch>
                            <a:fillRect l="-106452" t="-1587" r="-109032" b="-584127"/>
                          </a:stretch>
                        </a:blipFill>
                      </a:tcPr>
                    </a:tc>
                    <a:tc>
                      <a:txBody>
                        <a:bodyPr/>
                        <a:lstStyle/>
                        <a:p>
                          <a:endParaRPr lang="en-US"/>
                        </a:p>
                      </a:txBody>
                      <a:tcPr>
                        <a:blipFill>
                          <a:blip r:embed="rId10"/>
                          <a:stretch>
                            <a:fillRect l="-193939" t="-1587" r="-2424" b="-584127"/>
                          </a:stretch>
                        </a:blipFill>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8" name="Table 7"/>
              <p:cNvGraphicFramePr>
                <a:graphicFrameLocks noGrp="1"/>
              </p:cNvGraphicFramePr>
              <p:nvPr>
                <p:extLst>
                  <p:ext uri="{D42A27DB-BD31-4B8C-83A1-F6EECF244321}">
                    <p14:modId xmlns:p14="http://schemas.microsoft.com/office/powerpoint/2010/main" val="3349983693"/>
                  </p:ext>
                </p:extLst>
              </p:nvPr>
            </p:nvGraphicFramePr>
            <p:xfrm>
              <a:off x="8380262" y="2990650"/>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8" name="Table 7"/>
              <p:cNvGraphicFramePr>
                <a:graphicFrameLocks noGrp="1"/>
              </p:cNvGraphicFramePr>
              <p:nvPr>
                <p:extLst>
                  <p:ext uri="{D42A27DB-BD31-4B8C-83A1-F6EECF244321}">
                    <p14:modId xmlns:p14="http://schemas.microsoft.com/office/powerpoint/2010/main" val="3349983693"/>
                  </p:ext>
                </p:extLst>
              </p:nvPr>
            </p:nvGraphicFramePr>
            <p:xfrm>
              <a:off x="8380262" y="2990650"/>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endParaRPr lang="en-US"/>
                        </a:p>
                      </a:txBody>
                      <a:tcPr>
                        <a:blipFill>
                          <a:blip r:embed="rId11"/>
                          <a:stretch>
                            <a:fillRect l="-1266" t="-1639" r="-517722" b="-603279"/>
                          </a:stretch>
                        </a:blipFill>
                      </a:tcPr>
                    </a:tc>
                    <a:tc>
                      <a:txBody>
                        <a:bodyPr/>
                        <a:lstStyle/>
                        <a:p>
                          <a:endParaRPr lang="en-US"/>
                        </a:p>
                      </a:txBody>
                      <a:tcPr>
                        <a:blipFill>
                          <a:blip r:embed="rId11"/>
                          <a:stretch>
                            <a:fillRect l="-94118" t="-1639" r="-381176" b="-603279"/>
                          </a:stretch>
                        </a:blipFill>
                      </a:tcPr>
                    </a:tc>
                    <a:tc>
                      <a:txBody>
                        <a:bodyPr/>
                        <a:lstStyle/>
                        <a:p>
                          <a:endParaRPr lang="en-US"/>
                        </a:p>
                      </a:txBody>
                      <a:tcPr>
                        <a:blipFill>
                          <a:blip r:embed="rId11"/>
                          <a:stretch>
                            <a:fillRect l="-106452" t="-1639" r="-109032" b="-603279"/>
                          </a:stretch>
                        </a:blipFill>
                      </a:tcPr>
                    </a:tc>
                    <a:tc>
                      <a:txBody>
                        <a:bodyPr/>
                        <a:lstStyle/>
                        <a:p>
                          <a:endParaRPr lang="en-US"/>
                        </a:p>
                      </a:txBody>
                      <a:tcPr>
                        <a:blipFill>
                          <a:blip r:embed="rId11"/>
                          <a:stretch>
                            <a:fillRect l="-193939" t="-1639" r="-2424" b="-603279"/>
                          </a:stretch>
                        </a:blipFill>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9" name="Table 8"/>
              <p:cNvGraphicFramePr>
                <a:graphicFrameLocks noGrp="1"/>
              </p:cNvGraphicFramePr>
              <p:nvPr>
                <p:extLst>
                  <p:ext uri="{D42A27DB-BD31-4B8C-83A1-F6EECF244321}">
                    <p14:modId xmlns:p14="http://schemas.microsoft.com/office/powerpoint/2010/main" val="3399341181"/>
                  </p:ext>
                </p:extLst>
              </p:nvPr>
            </p:nvGraphicFramePr>
            <p:xfrm>
              <a:off x="8380262" y="3003013"/>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9" name="Table 8"/>
              <p:cNvGraphicFramePr>
                <a:graphicFrameLocks noGrp="1"/>
              </p:cNvGraphicFramePr>
              <p:nvPr>
                <p:extLst>
                  <p:ext uri="{D42A27DB-BD31-4B8C-83A1-F6EECF244321}">
                    <p14:modId xmlns:p14="http://schemas.microsoft.com/office/powerpoint/2010/main" val="3399341181"/>
                  </p:ext>
                </p:extLst>
              </p:nvPr>
            </p:nvGraphicFramePr>
            <p:xfrm>
              <a:off x="8380262" y="3003013"/>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endParaRPr lang="en-US"/>
                        </a:p>
                      </a:txBody>
                      <a:tcPr>
                        <a:blipFill>
                          <a:blip r:embed="rId12"/>
                          <a:stretch>
                            <a:fillRect l="-1266" t="-1639" r="-517722" b="-603279"/>
                          </a:stretch>
                        </a:blipFill>
                      </a:tcPr>
                    </a:tc>
                    <a:tc>
                      <a:txBody>
                        <a:bodyPr/>
                        <a:lstStyle/>
                        <a:p>
                          <a:endParaRPr lang="en-US"/>
                        </a:p>
                      </a:txBody>
                      <a:tcPr>
                        <a:blipFill>
                          <a:blip r:embed="rId12"/>
                          <a:stretch>
                            <a:fillRect l="-94118" t="-1639" r="-381176" b="-603279"/>
                          </a:stretch>
                        </a:blipFill>
                      </a:tcPr>
                    </a:tc>
                    <a:tc>
                      <a:txBody>
                        <a:bodyPr/>
                        <a:lstStyle/>
                        <a:p>
                          <a:endParaRPr lang="en-US"/>
                        </a:p>
                      </a:txBody>
                      <a:tcPr>
                        <a:blipFill>
                          <a:blip r:embed="rId12"/>
                          <a:stretch>
                            <a:fillRect l="-106452" t="-1639" r="-109032" b="-603279"/>
                          </a:stretch>
                        </a:blipFill>
                      </a:tcPr>
                    </a:tc>
                    <a:tc>
                      <a:txBody>
                        <a:bodyPr/>
                        <a:lstStyle/>
                        <a:p>
                          <a:endParaRPr lang="en-US"/>
                        </a:p>
                      </a:txBody>
                      <a:tcPr>
                        <a:blipFill>
                          <a:blip r:embed="rId12"/>
                          <a:stretch>
                            <a:fillRect l="-193939" t="-1639" r="-2424" b="-603279"/>
                          </a:stretch>
                        </a:blipFill>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10" name="Table 9"/>
              <p:cNvGraphicFramePr>
                <a:graphicFrameLocks noGrp="1"/>
              </p:cNvGraphicFramePr>
              <p:nvPr>
                <p:extLst>
                  <p:ext uri="{D42A27DB-BD31-4B8C-83A1-F6EECF244321}">
                    <p14:modId xmlns:p14="http://schemas.microsoft.com/office/powerpoint/2010/main" val="3391098149"/>
                  </p:ext>
                </p:extLst>
              </p:nvPr>
            </p:nvGraphicFramePr>
            <p:xfrm>
              <a:off x="8380262" y="3003013"/>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10</a:t>
                          </a: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10" name="Table 9"/>
              <p:cNvGraphicFramePr>
                <a:graphicFrameLocks noGrp="1"/>
              </p:cNvGraphicFramePr>
              <p:nvPr>
                <p:extLst>
                  <p:ext uri="{D42A27DB-BD31-4B8C-83A1-F6EECF244321}">
                    <p14:modId xmlns:p14="http://schemas.microsoft.com/office/powerpoint/2010/main" val="3391098149"/>
                  </p:ext>
                </p:extLst>
              </p:nvPr>
            </p:nvGraphicFramePr>
            <p:xfrm>
              <a:off x="8380262" y="3003013"/>
              <a:ext cx="2944482" cy="2595880"/>
            </p:xfrm>
            <a:graphic>
              <a:graphicData uri="http://schemas.openxmlformats.org/drawingml/2006/table">
                <a:tbl>
                  <a:tblPr firstRow="1" bandRow="1">
                    <a:tableStyleId>{5C22544A-7EE6-4342-B048-85BDC9FD1C3A}</a:tableStyleId>
                  </a:tblPr>
                  <a:tblGrid>
                    <a:gridCol w="483079">
                      <a:extLst>
                        <a:ext uri="{9D8B030D-6E8A-4147-A177-3AD203B41FA5}">
                          <a16:colId xmlns:a16="http://schemas.microsoft.com/office/drawing/2014/main" val="1072804135"/>
                        </a:ext>
                      </a:extLst>
                    </a:gridCol>
                    <a:gridCol w="517585">
                      <a:extLst>
                        <a:ext uri="{9D8B030D-6E8A-4147-A177-3AD203B41FA5}">
                          <a16:colId xmlns:a16="http://schemas.microsoft.com/office/drawing/2014/main" val="256271978"/>
                        </a:ext>
                      </a:extLst>
                    </a:gridCol>
                    <a:gridCol w="937404">
                      <a:extLst>
                        <a:ext uri="{9D8B030D-6E8A-4147-A177-3AD203B41FA5}">
                          <a16:colId xmlns:a16="http://schemas.microsoft.com/office/drawing/2014/main" val="3978656897"/>
                        </a:ext>
                      </a:extLst>
                    </a:gridCol>
                    <a:gridCol w="1006414">
                      <a:extLst>
                        <a:ext uri="{9D8B030D-6E8A-4147-A177-3AD203B41FA5}">
                          <a16:colId xmlns:a16="http://schemas.microsoft.com/office/drawing/2014/main" val="1144149923"/>
                        </a:ext>
                      </a:extLst>
                    </a:gridCol>
                  </a:tblGrid>
                  <a:tr h="370840">
                    <a:tc>
                      <a:txBody>
                        <a:bodyPr/>
                        <a:lstStyle/>
                        <a:p>
                          <a:endParaRPr lang="en-US"/>
                        </a:p>
                      </a:txBody>
                      <a:tcPr>
                        <a:blipFill>
                          <a:blip r:embed="rId13"/>
                          <a:stretch>
                            <a:fillRect l="-1266" t="-1639" r="-517722" b="-624590"/>
                          </a:stretch>
                        </a:blipFill>
                      </a:tcPr>
                    </a:tc>
                    <a:tc>
                      <a:txBody>
                        <a:bodyPr/>
                        <a:lstStyle/>
                        <a:p>
                          <a:endParaRPr lang="en-US"/>
                        </a:p>
                      </a:txBody>
                      <a:tcPr>
                        <a:blipFill>
                          <a:blip r:embed="rId13"/>
                          <a:stretch>
                            <a:fillRect l="-94118" t="-1639" r="-381176" b="-624590"/>
                          </a:stretch>
                        </a:blipFill>
                      </a:tcPr>
                    </a:tc>
                    <a:tc>
                      <a:txBody>
                        <a:bodyPr/>
                        <a:lstStyle/>
                        <a:p>
                          <a:endParaRPr lang="en-US"/>
                        </a:p>
                      </a:txBody>
                      <a:tcPr>
                        <a:blipFill>
                          <a:blip r:embed="rId13"/>
                          <a:stretch>
                            <a:fillRect l="-106452" t="-1639" r="-109032" b="-624590"/>
                          </a:stretch>
                        </a:blipFill>
                      </a:tcPr>
                    </a:tc>
                    <a:tc>
                      <a:txBody>
                        <a:bodyPr/>
                        <a:lstStyle/>
                        <a:p>
                          <a:endParaRPr lang="en-US"/>
                        </a:p>
                      </a:txBody>
                      <a:tcPr>
                        <a:blipFill>
                          <a:blip r:embed="rId13"/>
                          <a:stretch>
                            <a:fillRect l="-193939" t="-1639" r="-2424" b="-624590"/>
                          </a:stretch>
                        </a:blipFill>
                      </a:tcPr>
                    </a:tc>
                    <a:extLst>
                      <a:ext uri="{0D108BD9-81ED-4DB2-BD59-A6C34878D82A}">
                        <a16:rowId xmlns:a16="http://schemas.microsoft.com/office/drawing/2014/main" val="3104663728"/>
                      </a:ext>
                    </a:extLst>
                  </a:tr>
                  <a:tr h="370840">
                    <a:tc>
                      <a:txBody>
                        <a:bodyPr/>
                        <a:lstStyle/>
                        <a:p>
                          <a:pPr algn="ctr"/>
                          <a:r>
                            <a:rPr lang="en-US" dirty="0" smtClean="0">
                              <a:latin typeface="Courier New" panose="02070309020205020404" pitchFamily="49" charset="0"/>
                              <a:cs typeface="Courier New" panose="02070309020205020404" pitchFamily="49" charset="0"/>
                            </a:rPr>
                            <a:t>1</a:t>
                          </a: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370840">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370840">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0</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370840">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24523780"/>
                      </a:ext>
                    </a:extLst>
                  </a:tr>
                  <a:tr h="370840">
                    <a:tc>
                      <a:txBody>
                        <a:bodyPr/>
                        <a:lstStyle/>
                        <a:p>
                          <a:pPr algn="ctr"/>
                          <a:r>
                            <a:rPr lang="en-US" dirty="0" smtClean="0">
                              <a:latin typeface="Courier New" panose="02070309020205020404" pitchFamily="49" charset="0"/>
                              <a:cs typeface="Courier New" panose="02070309020205020404" pitchFamily="49" charset="0"/>
                            </a:rPr>
                            <a:t>5</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4</a:t>
                          </a:r>
                          <a:endParaRPr lang="en-US"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370840">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smtClean="0">
                              <a:latin typeface="Courier New" panose="02070309020205020404" pitchFamily="49" charset="0"/>
                              <a:cs typeface="Courier New" panose="02070309020205020404" pitchFamily="49" charset="0"/>
                            </a:rPr>
                            <a:t>10</a:t>
                          </a:r>
                          <a:endParaRPr lang="en-US"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p:spTree>
    <p:extLst>
      <p:ext uri="{BB962C8B-B14F-4D97-AF65-F5344CB8AC3E}">
        <p14:creationId xmlns:p14="http://schemas.microsoft.com/office/powerpoint/2010/main" val="1190777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fade">
                                      <p:cBhvr>
                                        <p:cTn id="47" dur="500"/>
                                        <p:tgtEl>
                                          <p:spTgt spid="5">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2" end="2"/>
                                            </p:txEl>
                                          </p:spTgt>
                                        </p:tgtEl>
                                        <p:attrNameLst>
                                          <p:attrName>style.visibility</p:attrName>
                                        </p:attrNameLst>
                                      </p:cBhvr>
                                      <p:to>
                                        <p:strVal val="visible"/>
                                      </p:to>
                                    </p:set>
                                    <p:animEffect transition="in" filter="fade">
                                      <p:cBhvr>
                                        <p:cTn id="52" dur="500"/>
                                        <p:tgtEl>
                                          <p:spTgt spid="5">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3" end="3"/>
                                            </p:txEl>
                                          </p:spTgt>
                                        </p:tgtEl>
                                        <p:attrNameLst>
                                          <p:attrName>style.visibility</p:attrName>
                                        </p:attrNameLst>
                                      </p:cBhvr>
                                      <p:to>
                                        <p:strVal val="visible"/>
                                      </p:to>
                                    </p:set>
                                    <p:animEffect transition="in" filter="fade">
                                      <p:cBhvr>
                                        <p:cTn id="5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Deviation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484310" y="1639229"/>
                <a:ext cx="10018713" cy="5083624"/>
              </a:xfrm>
            </p:spPr>
            <p:txBody>
              <a:bodyPr>
                <a:normAutofit fontScale="77500" lnSpcReduction="20000"/>
              </a:bodyPr>
              <a:lstStyle/>
              <a:p>
                <a:r>
                  <a:rPr lang="en-US" i="1" dirty="0" smtClean="0"/>
                  <a:t>Standard deviation </a:t>
                </a:r>
                <a:r>
                  <a:rPr lang="en-US" dirty="0" smtClean="0"/>
                  <a:t>(</a:t>
                </a:r>
                <a:r>
                  <a:rPr lang="en-US" i="1" dirty="0" smtClean="0"/>
                  <a:t>std. dev.</a:t>
                </a:r>
                <a:r>
                  <a:rPr lang="en-US" dirty="0" smtClean="0"/>
                  <a:t> or </a:t>
                </a:r>
                <a:r>
                  <a:rPr lang="en-US" dirty="0" smtClean="0">
                    <a:latin typeface="Symbol" panose="05050102010706020507" pitchFamily="18" charset="2"/>
                  </a:rPr>
                  <a:t>s</a:t>
                </a:r>
                <a:r>
                  <a:rPr lang="en-US" dirty="0" smtClean="0"/>
                  <a:t> or </a:t>
                </a:r>
                <a:r>
                  <a:rPr lang="en-US" i="1" dirty="0" smtClean="0"/>
                  <a:t>s</a:t>
                </a:r>
                <a:r>
                  <a:rPr lang="en-US" dirty="0" smtClean="0"/>
                  <a:t>) is </a:t>
                </a:r>
                <a:r>
                  <a:rPr lang="en-US" dirty="0"/>
                  <a:t>a measure of the spread of data about the average.  We don’t care which direction the difference is, so we will be ignoring the sign of the difference.  In words, the </a:t>
                </a:r>
                <a:r>
                  <a:rPr lang="en-US" dirty="0" smtClean="0"/>
                  <a:t>standard deviation </a:t>
                </a:r>
                <a:r>
                  <a:rPr lang="en-US" dirty="0">
                    <a:solidFill>
                      <a:schemeClr val="accent1">
                        <a:lumMod val="75000"/>
                      </a:schemeClr>
                    </a:solidFill>
                  </a:rPr>
                  <a:t>is the </a:t>
                </a:r>
                <a:r>
                  <a:rPr lang="en-US" dirty="0" smtClean="0">
                    <a:solidFill>
                      <a:schemeClr val="accent1">
                        <a:lumMod val="75000"/>
                      </a:schemeClr>
                    </a:solidFill>
                  </a:rPr>
                  <a:t>square root of (the sum </a:t>
                </a:r>
                <a:r>
                  <a:rPr lang="en-US" dirty="0">
                    <a:solidFill>
                      <a:schemeClr val="accent1">
                        <a:lumMod val="75000"/>
                      </a:schemeClr>
                    </a:solidFill>
                  </a:rPr>
                  <a:t>of the squares of the differences divided by one less than the number of data </a:t>
                </a:r>
                <a:r>
                  <a:rPr lang="en-US" dirty="0" smtClean="0">
                    <a:solidFill>
                      <a:schemeClr val="accent1">
                        <a:lumMod val="75000"/>
                      </a:schemeClr>
                    </a:solidFill>
                  </a:rPr>
                  <a:t>values)</a:t>
                </a:r>
                <a:r>
                  <a:rPr lang="en-US" dirty="0" smtClean="0"/>
                  <a:t>.</a:t>
                </a:r>
                <a:endParaRPr lang="en-US" dirty="0"/>
              </a:p>
              <a:p>
                <a:r>
                  <a:rPr lang="en-US" dirty="0"/>
                  <a:t>The equation is </a:t>
                </a:r>
                <a14:m>
                  <m:oMath xmlns:m="http://schemas.openxmlformats.org/officeDocument/2006/math">
                    <m:r>
                      <a:rPr lang="en-US" b="0" i="1" smtClean="0">
                        <a:latin typeface="Cambria Math" panose="02040503050406030204" pitchFamily="18" charset="0"/>
                      </a:rPr>
                      <m:t>𝑠𝑡𝑑</m:t>
                    </m:r>
                    <m:r>
                      <a:rPr lang="en-US" b="0" i="1" smtClean="0">
                        <a:latin typeface="Cambria Math" panose="02040503050406030204" pitchFamily="18" charset="0"/>
                      </a:rPr>
                      <m:t>. </m:t>
                    </m:r>
                    <m:r>
                      <a:rPr lang="en-US" b="0" i="1" smtClean="0">
                        <a:latin typeface="Cambria Math" panose="02040503050406030204" pitchFamily="18" charset="0"/>
                      </a:rPr>
                      <m:t>𝑑𝑒𝑣</m:t>
                    </m:r>
                    <m:r>
                      <a:rPr lang="en-US" b="0" i="1" smtClean="0">
                        <a:latin typeface="Cambria Math" panose="02040503050406030204" pitchFamily="18" charset="0"/>
                      </a:rPr>
                      <m:t>.=</m:t>
                    </m:r>
                    <m:rad>
                      <m:radPr>
                        <m:degHide m:val="on"/>
                        <m:ctrlPr>
                          <a:rPr lang="en-US" i="1" smtClean="0">
                            <a:latin typeface="Cambria Math" panose="02040503050406030204" pitchFamily="18" charset="0"/>
                          </a:rPr>
                        </m:ctrlPr>
                      </m:radPr>
                      <m:deg/>
                      <m:e>
                        <m:f>
                          <m:fPr>
                            <m:ctrlPr>
                              <a:rPr lang="en-US" i="1">
                                <a:latin typeface="Cambria Math" panose="02040503050406030204" pitchFamily="18" charset="0"/>
                              </a:rPr>
                            </m:ctrlPr>
                          </m:fPr>
                          <m:num>
                            <m:nary>
                              <m:naryPr>
                                <m:chr m:val="∑"/>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panose="02040503050406030204" pitchFamily="18" charset="0"/>
                                      </a:rPr>
                                      <m:t>(</m:t>
                                    </m:r>
                                    <m:r>
                                      <a:rPr lang="en-US" i="1">
                                        <a:latin typeface="Cambria Math" panose="02040503050406030204" pitchFamily="18" charset="0"/>
                                      </a:rPr>
                                      <m:t>𝑥</m:t>
                                    </m:r>
                                    <m:r>
                                      <a:rPr lang="en-US" i="1">
                                        <a:latin typeface="Cambria Math" panose="02040503050406030204" pitchFamily="18" charset="0"/>
                                      </a:rPr>
                                      <m:t>−</m:t>
                                    </m:r>
                                    <m:acc>
                                      <m:accPr>
                                        <m:chr m:val="̅"/>
                                        <m:ctrlPr>
                                          <a:rPr lang="en-US" i="1">
                                            <a:latin typeface="Cambria Math" panose="02040503050406030204" pitchFamily="18" charset="0"/>
                                          </a:rPr>
                                        </m:ctrlPr>
                                      </m:accPr>
                                      <m:e>
                                        <m:r>
                                          <a:rPr lang="en-US" i="1">
                                            <a:latin typeface="Cambria Math" panose="02040503050406030204" pitchFamily="18" charset="0"/>
                                          </a:rPr>
                                          <m:t>𝑥</m:t>
                                        </m:r>
                                      </m:e>
                                    </m:acc>
                                    <m:r>
                                      <a:rPr lang="en-US" i="1">
                                        <a:latin typeface="Cambria Math" panose="02040503050406030204" pitchFamily="18" charset="0"/>
                                      </a:rPr>
                                      <m:t>)</m:t>
                                    </m:r>
                                  </m:e>
                                  <m:sup>
                                    <m:r>
                                      <a:rPr lang="en-US" i="1">
                                        <a:latin typeface="Cambria Math" panose="02040503050406030204" pitchFamily="18" charset="0"/>
                                      </a:rPr>
                                      <m:t>2</m:t>
                                    </m:r>
                                  </m:sup>
                                </m:sSup>
                              </m:e>
                            </m:nary>
                          </m:num>
                          <m:den>
                            <m:r>
                              <a:rPr lang="en-US" i="1">
                                <a:latin typeface="Cambria Math" panose="02040503050406030204" pitchFamily="18" charset="0"/>
                              </a:rPr>
                              <m:t>𝑛</m:t>
                            </m:r>
                            <m:r>
                              <a:rPr lang="en-US" i="1">
                                <a:latin typeface="Cambria Math" panose="02040503050406030204" pitchFamily="18" charset="0"/>
                              </a:rPr>
                              <m:t>−1</m:t>
                            </m:r>
                          </m:den>
                        </m:f>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𝑣𝑎𝑟</m:t>
                        </m:r>
                        <m:r>
                          <a:rPr lang="en-US" b="0" i="1" smtClean="0">
                            <a:latin typeface="Cambria Math" panose="02040503050406030204" pitchFamily="18" charset="0"/>
                          </a:rPr>
                          <m:t>.</m:t>
                        </m:r>
                      </m:e>
                    </m:rad>
                  </m:oMath>
                </a14:m>
                <a:endParaRPr lang="en-US" dirty="0" smtClean="0"/>
              </a:p>
              <a:p>
                <a:r>
                  <a:rPr lang="en-US" dirty="0" smtClean="0"/>
                  <a:t>Example (from previous slide): </a:t>
                </a:r>
                <a:r>
                  <a:rPr lang="en-US" dirty="0"/>
                  <a:t>Data is (</a:t>
                </a:r>
                <a:r>
                  <a:rPr lang="en-US" dirty="0">
                    <a:latin typeface="Courier New" panose="02070309020205020404" pitchFamily="49" charset="0"/>
                    <a:cs typeface="Courier New" panose="02070309020205020404" pitchFamily="49" charset="0"/>
                  </a:rPr>
                  <a:t>1, 2, 3, 4, </a:t>
                </a:r>
                <a:r>
                  <a:rPr lang="en-US" dirty="0" smtClean="0">
                    <a:latin typeface="Courier New" panose="02070309020205020404" pitchFamily="49" charset="0"/>
                    <a:cs typeface="Courier New" panose="02070309020205020404" pitchFamily="49" charset="0"/>
                  </a:rPr>
                  <a:t>5</a:t>
                </a:r>
                <a:r>
                  <a:rPr lang="en-US" dirty="0" smtClean="0"/>
                  <a:t>), mean </a:t>
                </a:r>
                <a:r>
                  <a:rPr lang="en-US" dirty="0"/>
                  <a:t>(</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𝑥</m:t>
                        </m:r>
                      </m:e>
                    </m:acc>
                  </m:oMath>
                </a14:m>
                <a:r>
                  <a:rPr lang="en-US" dirty="0"/>
                  <a:t>) is </a:t>
                </a:r>
                <a:r>
                  <a:rPr lang="en-US" dirty="0" smtClean="0">
                    <a:latin typeface="Cambria" panose="02040503050406030204" pitchFamily="18" charset="0"/>
                  </a:rPr>
                  <a:t>3, and we previously found that </a:t>
                </a:r>
                <a:r>
                  <a:rPr lang="en-US" dirty="0" smtClean="0"/>
                  <a:t>the variance </a:t>
                </a:r>
                <a:r>
                  <a:rPr lang="en-US" dirty="0"/>
                  <a:t>is </a:t>
                </a:r>
                <a14:m>
                  <m:oMath xmlns:m="http://schemas.openxmlformats.org/officeDocument/2006/math">
                    <m:r>
                      <a:rPr lang="en-US" i="1">
                        <a:latin typeface="Cambria Math" panose="02040503050406030204" pitchFamily="18" charset="0"/>
                      </a:rPr>
                      <m:t>𝑣𝑎𝑟</m:t>
                    </m:r>
                    <m:r>
                      <a:rPr lang="en-US" b="0" i="1" smtClean="0">
                        <a:latin typeface="Cambria Math" panose="02040503050406030204" pitchFamily="18" charset="0"/>
                      </a:rPr>
                      <m:t>.</m:t>
                    </m:r>
                    <m:r>
                      <a:rPr lang="en-US" i="1">
                        <a:latin typeface="Cambria Math" panose="02040503050406030204" pitchFamily="18" charset="0"/>
                      </a:rPr>
                      <m:t> </m:t>
                    </m:r>
                  </m:oMath>
                </a14:m>
                <a:r>
                  <a:rPr lang="en-US" dirty="0" smtClean="0">
                    <a:latin typeface="Cambria" panose="02040503050406030204" pitchFamily="18" charset="0"/>
                    <a:cs typeface="Courier New" panose="02070309020205020404" pitchFamily="49" charset="0"/>
                  </a:rPr>
                  <a:t>=2.5</a:t>
                </a:r>
                <a:endParaRPr lang="en-US" dirty="0">
                  <a:latin typeface="Cambria" panose="02040503050406030204" pitchFamily="18" charset="0"/>
                  <a:cs typeface="Courier New" panose="02070309020205020404" pitchFamily="49" charset="0"/>
                </a:endParaRPr>
              </a:p>
              <a:p>
                <a:r>
                  <a:rPr lang="en-US" sz="2500" dirty="0"/>
                  <a:t>Since the standard </a:t>
                </a:r>
                <a:r>
                  <a:rPr lang="en-US" sz="2500" dirty="0" smtClean="0"/>
                  <a:t>deviation is </a:t>
                </a:r>
                <a:r>
                  <a:rPr lang="en-US" sz="2500" dirty="0" smtClean="0">
                    <a:solidFill>
                      <a:schemeClr val="accent1">
                        <a:lumMod val="75000"/>
                      </a:schemeClr>
                    </a:solidFill>
                  </a:rPr>
                  <a:t>the square root of variance</a:t>
                </a:r>
                <a:r>
                  <a:rPr lang="en-US" sz="2500" dirty="0" smtClean="0"/>
                  <a:t>,</a:t>
                </a:r>
                <a:endParaRPr lang="en-US" sz="2500" dirty="0"/>
              </a:p>
              <a:p>
                <a:pPr lvl="1"/>
                <a:r>
                  <a:rPr lang="en-US" dirty="0"/>
                  <a:t>Standard deviation is </a:t>
                </a:r>
                <a14:m>
                  <m:oMath xmlns:m="http://schemas.openxmlformats.org/officeDocument/2006/math">
                    <m:r>
                      <m:rPr>
                        <m:sty m:val="p"/>
                      </m:rPr>
                      <a:rPr lang="el-GR" i="1">
                        <a:latin typeface="Cambria Math" panose="02040503050406030204" pitchFamily="18" charset="0"/>
                        <a:ea typeface="Cambria Math" panose="02040503050406030204" pitchFamily="18" charset="0"/>
                      </a:rPr>
                      <m:t>σ</m:t>
                    </m:r>
                    <m:r>
                      <a:rPr lang="en-US" i="1">
                        <a:latin typeface="Cambria Math" panose="02040503050406030204" pitchFamily="18" charset="0"/>
                        <a:ea typeface="Cambria Math" panose="02040503050406030204" pitchFamily="18" charset="0"/>
                      </a:rPr>
                      <m:t>=</m:t>
                    </m:r>
                    <m:rad>
                      <m:radPr>
                        <m:degHide m:val="on"/>
                        <m:ctrlPr>
                          <a:rPr lang="en-US" i="1">
                            <a:latin typeface="Cambria Math" panose="02040503050406030204" pitchFamily="18" charset="0"/>
                          </a:rPr>
                        </m:ctrlPr>
                      </m:radPr>
                      <m:deg/>
                      <m:e>
                        <m:r>
                          <a:rPr lang="en-US" i="1">
                            <a:latin typeface="Cambria Math" panose="02040503050406030204" pitchFamily="18" charset="0"/>
                          </a:rPr>
                          <m:t>2.5</m:t>
                        </m:r>
                      </m:e>
                    </m:rad>
                    <m:r>
                      <a:rPr lang="en-US" i="1">
                        <a:latin typeface="Cambria Math" panose="02040503050406030204" pitchFamily="18" charset="0"/>
                      </a:rPr>
                      <m:t>=</m:t>
                    </m:r>
                    <m:r>
                      <a:rPr lang="en-US" i="1">
                        <a:solidFill>
                          <a:srgbClr val="FF0000"/>
                        </a:solidFill>
                        <a:latin typeface="Cambria Math" panose="02040503050406030204" pitchFamily="18" charset="0"/>
                      </a:rPr>
                      <m:t>1.58</m:t>
                    </m:r>
                  </m:oMath>
                </a14:m>
                <a:endParaRPr lang="en-US" dirty="0">
                  <a:solidFill>
                    <a:srgbClr val="FF0000"/>
                  </a:solidFill>
                </a:endParaRPr>
              </a:p>
              <a:p>
                <a:r>
                  <a:rPr lang="en-US" dirty="0"/>
                  <a:t>If you are using a calculator, it is most likely that the calculator will compute the standard deviation (</a:t>
                </a:r>
                <a:r>
                  <a:rPr lang="en-US" dirty="0" smtClean="0">
                    <a:latin typeface="Symbol" panose="05050102010706020507" pitchFamily="18" charset="2"/>
                  </a:rPr>
                  <a:t>s</a:t>
                </a:r>
                <a:r>
                  <a:rPr lang="en-US" dirty="0" smtClean="0"/>
                  <a:t>) as part of its normal statistical function</a:t>
                </a:r>
                <a:r>
                  <a:rPr lang="en-US" dirty="0"/>
                  <a:t>. There is a tutorial for </a:t>
                </a:r>
                <a:r>
                  <a:rPr lang="en-US" dirty="0" smtClean="0"/>
                  <a:t>using this </a:t>
                </a:r>
                <a:r>
                  <a:rPr lang="en-US" dirty="0"/>
                  <a:t>course’s standard calculator, the </a:t>
                </a:r>
                <a:r>
                  <a:rPr lang="en-US" dirty="0" smtClean="0"/>
                  <a:t>TI-30Xa, to </a:t>
                </a:r>
                <a:r>
                  <a:rPr lang="en-US" dirty="0" smtClean="0">
                    <a:hlinkClick r:id="rId2"/>
                  </a:rPr>
                  <a:t>calculate standard deviation</a:t>
                </a:r>
                <a:r>
                  <a:rPr lang="en-US" dirty="0" smtClean="0"/>
                  <a:t>. </a:t>
                </a:r>
              </a:p>
              <a:p>
                <a:r>
                  <a:rPr lang="en-US" dirty="0" smtClean="0"/>
                  <a:t>Question: Since standard deviation and variance differ by one keystroke, why do we need both?</a:t>
                </a:r>
              </a:p>
              <a:p>
                <a:pPr lvl="1"/>
                <a:r>
                  <a:rPr lang="en-US" dirty="0" smtClean="0"/>
                  <a:t>The units of standard deviation are the same as the data.  Variance has other direct uses (e.g. Analysis of Variance) and is also more easily computed.</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484310" y="1639229"/>
                <a:ext cx="10018713" cy="5083624"/>
              </a:xfrm>
              <a:blipFill>
                <a:blip r:embed="rId8"/>
                <a:stretch>
                  <a:fillRect l="-1034" t="-3837"/>
                </a:stretch>
              </a:blipFill>
            </p:spPr>
            <p:txBody>
              <a:bodyPr/>
              <a:lstStyle/>
              <a:p>
                <a:r>
                  <a:rPr lang="en-US">
                    <a:noFill/>
                  </a:rPr>
                  <a:t> </a:t>
                </a:r>
              </a:p>
            </p:txBody>
          </p:sp>
        </mc:Fallback>
      </mc:AlternateContent>
    </p:spTree>
    <p:extLst>
      <p:ext uri="{BB962C8B-B14F-4D97-AF65-F5344CB8AC3E}">
        <p14:creationId xmlns:p14="http://schemas.microsoft.com/office/powerpoint/2010/main" val="3126912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Skewness</a:t>
            </a:r>
            <a:endParaRPr lang="en-US" dirty="0"/>
          </a:p>
        </p:txBody>
      </p:sp>
      <p:sp>
        <p:nvSpPr>
          <p:cNvPr id="3" name="Content Placeholder 2"/>
          <p:cNvSpPr>
            <a:spLocks noGrp="1"/>
          </p:cNvSpPr>
          <p:nvPr>
            <p:ph idx="1"/>
          </p:nvPr>
        </p:nvSpPr>
        <p:spPr>
          <a:xfrm>
            <a:off x="1484310" y="1639230"/>
            <a:ext cx="10018713" cy="3231820"/>
          </a:xfrm>
        </p:spPr>
        <p:txBody>
          <a:bodyPr>
            <a:normAutofit fontScale="85000" lnSpcReduction="20000"/>
          </a:bodyPr>
          <a:lstStyle/>
          <a:p>
            <a:r>
              <a:rPr lang="en-US" dirty="0" smtClean="0"/>
              <a:t>The distribution of a set of data may have symmetry about the mean, or it may have a longer ‘tail’ to one side or the other.</a:t>
            </a:r>
          </a:p>
          <a:p>
            <a:r>
              <a:rPr lang="en-US" dirty="0" smtClean="0"/>
              <a:t>Imagine draping a sheet over the graph of the data.  The side of the sheet that is </a:t>
            </a:r>
            <a:r>
              <a:rPr lang="en-US" dirty="0" smtClean="0">
                <a:solidFill>
                  <a:schemeClr val="accent1">
                    <a:lumMod val="75000"/>
                  </a:schemeClr>
                </a:solidFill>
              </a:rPr>
              <a:t>least steep </a:t>
            </a:r>
            <a:r>
              <a:rPr lang="en-US" dirty="0" smtClean="0"/>
              <a:t>is the side that has the </a:t>
            </a:r>
            <a:r>
              <a:rPr lang="en-US" dirty="0" smtClean="0">
                <a:solidFill>
                  <a:schemeClr val="accent1">
                    <a:lumMod val="75000"/>
                  </a:schemeClr>
                </a:solidFill>
              </a:rPr>
              <a:t>longer tail</a:t>
            </a:r>
            <a:r>
              <a:rPr lang="en-US" dirty="0" smtClean="0"/>
              <a:t>.</a:t>
            </a:r>
          </a:p>
          <a:p>
            <a:pPr lvl="1"/>
            <a:r>
              <a:rPr lang="en-US" dirty="0" smtClean="0"/>
              <a:t>If the </a:t>
            </a:r>
            <a:r>
              <a:rPr lang="en-US" dirty="0" smtClean="0">
                <a:solidFill>
                  <a:schemeClr val="accent1">
                    <a:lumMod val="75000"/>
                  </a:schemeClr>
                </a:solidFill>
              </a:rPr>
              <a:t>tail points to the right </a:t>
            </a:r>
            <a:r>
              <a:rPr lang="en-US" dirty="0" smtClean="0"/>
              <a:t>(toward positive x values), the </a:t>
            </a:r>
            <a:r>
              <a:rPr lang="en-US" dirty="0" smtClean="0">
                <a:solidFill>
                  <a:schemeClr val="accent1">
                    <a:lumMod val="75000"/>
                  </a:schemeClr>
                </a:solidFill>
              </a:rPr>
              <a:t>skewness will be a positive number</a:t>
            </a:r>
            <a:r>
              <a:rPr lang="en-US" dirty="0" smtClean="0"/>
              <a:t>.</a:t>
            </a:r>
          </a:p>
          <a:p>
            <a:pPr lvl="1"/>
            <a:r>
              <a:rPr lang="en-US" dirty="0" smtClean="0"/>
              <a:t>If the </a:t>
            </a:r>
            <a:r>
              <a:rPr lang="en-US" dirty="0" smtClean="0">
                <a:solidFill>
                  <a:schemeClr val="accent1">
                    <a:lumMod val="75000"/>
                  </a:schemeClr>
                </a:solidFill>
              </a:rPr>
              <a:t>tail points to the left, skewness will be negative</a:t>
            </a:r>
            <a:r>
              <a:rPr lang="en-US" dirty="0" smtClean="0"/>
              <a:t>.</a:t>
            </a:r>
          </a:p>
          <a:p>
            <a:pPr lvl="1"/>
            <a:r>
              <a:rPr lang="en-US" dirty="0" smtClean="0"/>
              <a:t>Zero skewness indicates symmetric tails to both sides.</a:t>
            </a:r>
          </a:p>
          <a:p>
            <a:r>
              <a:rPr lang="en-US" dirty="0" smtClean="0"/>
              <a:t>It is sometimes difficult to estimate from the graph what the skewness will be, but there is a formula for calculating skewness in all cases:</a:t>
            </a:r>
          </a:p>
          <a:p>
            <a:pPr lvl="1"/>
            <a:r>
              <a:rPr lang="en-US" dirty="0" smtClean="0">
                <a:solidFill>
                  <a:schemeClr val="accent1">
                    <a:lumMod val="75000"/>
                  </a:schemeClr>
                </a:solidFill>
              </a:rPr>
              <a:t>Skewness = (mean-mode)/(standard deviation)</a:t>
            </a:r>
            <a:endParaRPr lang="en-US" dirty="0">
              <a:solidFill>
                <a:schemeClr val="accent1">
                  <a:lumMod val="75000"/>
                </a:schemeClr>
              </a:solidFill>
            </a:endParaRPr>
          </a:p>
        </p:txBody>
      </p:sp>
      <mc:AlternateContent xmlns:mc="http://schemas.openxmlformats.org/markup-compatibility/2006" xmlns:cx1="http://schemas.microsoft.com/office/drawing/2015/9/8/chartex">
        <mc:Choice Requires="cx1">
          <p:graphicFrame>
            <p:nvGraphicFramePr>
              <p:cNvPr id="4" name="Chart 3"/>
              <p:cNvGraphicFramePr/>
              <p:nvPr>
                <p:extLst>
                  <p:ext uri="{D42A27DB-BD31-4B8C-83A1-F6EECF244321}">
                    <p14:modId xmlns:p14="http://schemas.microsoft.com/office/powerpoint/2010/main" val="3694600781"/>
                  </p:ext>
                </p:extLst>
              </p:nvPr>
            </p:nvGraphicFramePr>
            <p:xfrm>
              <a:off x="7221580" y="4721525"/>
              <a:ext cx="4608111" cy="1700444"/>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p:cNvPicPr>
                <a:picLocks noGrp="1" noRot="1" noChangeAspect="1" noMove="1" noResize="1" noEditPoints="1" noAdjustHandles="1" noChangeArrowheads="1" noChangeShapeType="1"/>
              </p:cNvPicPr>
              <p:nvPr/>
            </p:nvPicPr>
            <p:blipFill>
              <a:blip r:embed="rId8"/>
              <a:stretch>
                <a:fillRect/>
              </a:stretch>
            </p:blipFill>
            <p:spPr>
              <a:xfrm>
                <a:off x="7221580" y="4721525"/>
                <a:ext cx="4608111" cy="1700444"/>
              </a:xfrm>
              <a:prstGeom prst="rect">
                <a:avLst/>
              </a:prstGeom>
            </p:spPr>
          </p:pic>
        </mc:Fallback>
      </mc:AlternateContent>
      <p:sp>
        <p:nvSpPr>
          <p:cNvPr id="5" name="Rectangle 4"/>
          <p:cNvSpPr/>
          <p:nvPr/>
        </p:nvSpPr>
        <p:spPr>
          <a:xfrm>
            <a:off x="2260120" y="4956143"/>
            <a:ext cx="2196861" cy="1754326"/>
          </a:xfrm>
          <a:prstGeom prst="rect">
            <a:avLst/>
          </a:prstGeom>
        </p:spPr>
        <p:txBody>
          <a:bodyPr wrap="square">
            <a:spAutoFit/>
          </a:bodyPr>
          <a:lstStyle/>
          <a:p>
            <a:r>
              <a:rPr lang="en-US" sz="1600" dirty="0"/>
              <a:t>Data is (</a:t>
            </a:r>
            <a:r>
              <a:rPr lang="en-US" sz="1400" dirty="0">
                <a:latin typeface="Courier New" panose="02070309020205020404" pitchFamily="49" charset="0"/>
                <a:cs typeface="Courier New" panose="02070309020205020404" pitchFamily="49" charset="0"/>
              </a:rPr>
              <a:t>1.1, 1.2, 1.3, 1.8, 2.0, 2.6, 3.1, 4.6, 4.8, 5.1</a:t>
            </a:r>
            <a:r>
              <a:rPr lang="en-US" sz="1600" dirty="0"/>
              <a:t>). </a:t>
            </a:r>
            <a:endParaRPr lang="en-US" sz="1600" dirty="0" smtClean="0"/>
          </a:p>
          <a:p>
            <a:r>
              <a:rPr lang="en-US" sz="1600" dirty="0" smtClean="0"/>
              <a:t>Mean is </a:t>
            </a:r>
            <a:r>
              <a:rPr lang="en-US" sz="1600" dirty="0" smtClean="0">
                <a:solidFill>
                  <a:schemeClr val="accent5">
                    <a:lumMod val="75000"/>
                  </a:schemeClr>
                </a:solidFill>
              </a:rPr>
              <a:t>2.76</a:t>
            </a:r>
          </a:p>
          <a:p>
            <a:r>
              <a:rPr lang="en-US" sz="1600" dirty="0" smtClean="0"/>
              <a:t>Mode is </a:t>
            </a:r>
            <a:r>
              <a:rPr lang="en-US" sz="1600" dirty="0" smtClean="0">
                <a:solidFill>
                  <a:schemeClr val="accent1">
                    <a:lumMod val="75000"/>
                  </a:schemeClr>
                </a:solidFill>
              </a:rPr>
              <a:t>1.5</a:t>
            </a:r>
          </a:p>
          <a:p>
            <a:r>
              <a:rPr lang="en-US" sz="1600" dirty="0" smtClean="0"/>
              <a:t>Std. Dev. is </a:t>
            </a:r>
            <a:r>
              <a:rPr lang="en-US" sz="1600" dirty="0" smtClean="0">
                <a:solidFill>
                  <a:schemeClr val="accent2">
                    <a:lumMod val="75000"/>
                  </a:schemeClr>
                </a:solidFill>
              </a:rPr>
              <a:t>1.56</a:t>
            </a:r>
            <a:endParaRPr lang="en-US" sz="1600" dirty="0">
              <a:solidFill>
                <a:schemeClr val="accent2">
                  <a:lumMod val="75000"/>
                </a:schemeClr>
              </a:solidFill>
            </a:endParaRPr>
          </a:p>
        </p:txBody>
      </p:sp>
      <mc:AlternateContent xmlns:mc="http://schemas.openxmlformats.org/markup-compatibility/2006" xmlns:a14="http://schemas.microsoft.com/office/drawing/2010/main">
        <mc:Choice Requires="a14">
          <p:sp>
            <p:nvSpPr>
              <p:cNvPr id="6" name="Rectangle 5"/>
              <p:cNvSpPr/>
              <p:nvPr/>
            </p:nvSpPr>
            <p:spPr>
              <a:xfrm>
                <a:off x="4296805" y="4956143"/>
                <a:ext cx="2196861" cy="945452"/>
              </a:xfrm>
              <a:prstGeom prst="rect">
                <a:avLst/>
              </a:prstGeom>
            </p:spPr>
            <p:txBody>
              <a:bodyPr wrap="square">
                <a:spAutoFit/>
              </a:bodyPr>
              <a:lstStyle/>
              <a:p>
                <a:r>
                  <a:rPr lang="en-US" sz="1600" dirty="0" smtClean="0"/>
                  <a:t>Skewness = </a:t>
                </a:r>
                <a14:m>
                  <m:oMath xmlns:m="http://schemas.openxmlformats.org/officeDocument/2006/math">
                    <m:f>
                      <m:fPr>
                        <m:ctrlPr>
                          <a:rPr lang="en-US" sz="1600" b="0" i="1" smtClean="0">
                            <a:latin typeface="Cambria Math" panose="02040503050406030204" pitchFamily="18" charset="0"/>
                          </a:rPr>
                        </m:ctrlPr>
                      </m:fPr>
                      <m:num>
                        <m:r>
                          <a:rPr lang="en-US" sz="1600" b="0" i="1" smtClean="0">
                            <a:latin typeface="Cambria Math" panose="02040503050406030204" pitchFamily="18" charset="0"/>
                          </a:rPr>
                          <m:t>(</m:t>
                        </m:r>
                        <m:r>
                          <a:rPr lang="en-US" sz="1600" b="0" i="1" smtClean="0">
                            <a:solidFill>
                              <a:srgbClr val="0070C0"/>
                            </a:solidFill>
                            <a:latin typeface="Cambria Math" panose="02040503050406030204" pitchFamily="18" charset="0"/>
                          </a:rPr>
                          <m:t>2.76</m:t>
                        </m:r>
                        <m:r>
                          <a:rPr lang="en-US" sz="1600" b="0" i="1" smtClean="0">
                            <a:latin typeface="Cambria Math" panose="02040503050406030204" pitchFamily="18" charset="0"/>
                          </a:rPr>
                          <m:t>−</m:t>
                        </m:r>
                        <m:r>
                          <a:rPr lang="en-US" sz="1600" b="0" i="1" smtClean="0">
                            <a:solidFill>
                              <a:schemeClr val="accent1">
                                <a:lumMod val="75000"/>
                              </a:schemeClr>
                            </a:solidFill>
                            <a:latin typeface="Cambria Math" panose="02040503050406030204" pitchFamily="18" charset="0"/>
                          </a:rPr>
                          <m:t>1.5</m:t>
                        </m:r>
                        <m:r>
                          <a:rPr lang="en-US" sz="1600" b="0" i="1" smtClean="0">
                            <a:latin typeface="Cambria Math" panose="02040503050406030204" pitchFamily="18" charset="0"/>
                          </a:rPr>
                          <m:t>)</m:t>
                        </m:r>
                      </m:num>
                      <m:den>
                        <m:r>
                          <a:rPr lang="en-US" sz="1600" b="0" i="1" smtClean="0">
                            <a:solidFill>
                              <a:schemeClr val="accent2">
                                <a:lumMod val="75000"/>
                              </a:schemeClr>
                            </a:solidFill>
                            <a:latin typeface="Cambria Math" panose="02040503050406030204" pitchFamily="18" charset="0"/>
                          </a:rPr>
                          <m:t>1.56</m:t>
                        </m:r>
                      </m:den>
                    </m:f>
                  </m:oMath>
                </a14:m>
                <a:endParaRPr lang="en-US" sz="1600" b="0" dirty="0" smtClean="0"/>
              </a:p>
              <a:p>
                <a:r>
                  <a:rPr lang="en-US" sz="1600" dirty="0" smtClean="0"/>
                  <a:t>= </a:t>
                </a:r>
                <a:r>
                  <a:rPr lang="en-US" sz="1600" dirty="0" smtClean="0">
                    <a:solidFill>
                      <a:srgbClr val="FF0000"/>
                    </a:solidFill>
                  </a:rPr>
                  <a:t>0.81</a:t>
                </a:r>
              </a:p>
              <a:p>
                <a:r>
                  <a:rPr lang="en-US" sz="1600" dirty="0" smtClean="0"/>
                  <a:t>(tail to the right)</a:t>
                </a:r>
                <a:endParaRPr lang="en-US" sz="1600" b="0" dirty="0" smtClean="0"/>
              </a:p>
            </p:txBody>
          </p:sp>
        </mc:Choice>
        <mc:Fallback xmlns="">
          <p:sp>
            <p:nvSpPr>
              <p:cNvPr id="6" name="Rectangle 5"/>
              <p:cNvSpPr>
                <a:spLocks noRot="1" noChangeAspect="1" noMove="1" noResize="1" noEditPoints="1" noAdjustHandles="1" noChangeArrowheads="1" noChangeShapeType="1" noTextEdit="1"/>
              </p:cNvSpPr>
              <p:nvPr/>
            </p:nvSpPr>
            <p:spPr>
              <a:xfrm>
                <a:off x="4296805" y="4956143"/>
                <a:ext cx="2196861" cy="945452"/>
              </a:xfrm>
              <a:prstGeom prst="rect">
                <a:avLst/>
              </a:prstGeom>
              <a:blipFill>
                <a:blip r:embed="rId9"/>
                <a:stretch>
                  <a:fillRect l="-1667" b="-7742"/>
                </a:stretch>
              </a:blipFill>
            </p:spPr>
            <p:txBody>
              <a:bodyPr/>
              <a:lstStyle/>
              <a:p>
                <a:r>
                  <a:rPr lang="en-US">
                    <a:noFill/>
                  </a:rPr>
                  <a:t> </a:t>
                </a:r>
              </a:p>
            </p:txBody>
          </p:sp>
        </mc:Fallback>
      </mc:AlternateContent>
      <p:sp>
        <p:nvSpPr>
          <p:cNvPr id="8" name="Freeform 7"/>
          <p:cNvSpPr/>
          <p:nvPr/>
        </p:nvSpPr>
        <p:spPr>
          <a:xfrm>
            <a:off x="7079411" y="4928558"/>
            <a:ext cx="5055080" cy="1012803"/>
          </a:xfrm>
          <a:custGeom>
            <a:avLst/>
            <a:gdLst>
              <a:gd name="connsiteX0" fmla="*/ 0 w 5055080"/>
              <a:gd name="connsiteY0" fmla="*/ 983412 h 1012803"/>
              <a:gd name="connsiteX1" fmla="*/ 57510 w 5055080"/>
              <a:gd name="connsiteY1" fmla="*/ 914400 h 1012803"/>
              <a:gd name="connsiteX2" fmla="*/ 80514 w 5055080"/>
              <a:gd name="connsiteY2" fmla="*/ 879895 h 1012803"/>
              <a:gd name="connsiteX3" fmla="*/ 97766 w 5055080"/>
              <a:gd name="connsiteY3" fmla="*/ 839638 h 1012803"/>
              <a:gd name="connsiteX4" fmla="*/ 115019 w 5055080"/>
              <a:gd name="connsiteY4" fmla="*/ 822385 h 1012803"/>
              <a:gd name="connsiteX5" fmla="*/ 120770 w 5055080"/>
              <a:gd name="connsiteY5" fmla="*/ 805133 h 1012803"/>
              <a:gd name="connsiteX6" fmla="*/ 155276 w 5055080"/>
              <a:gd name="connsiteY6" fmla="*/ 776378 h 1012803"/>
              <a:gd name="connsiteX7" fmla="*/ 189781 w 5055080"/>
              <a:gd name="connsiteY7" fmla="*/ 741872 h 1012803"/>
              <a:gd name="connsiteX8" fmla="*/ 212785 w 5055080"/>
              <a:gd name="connsiteY8" fmla="*/ 701616 h 1012803"/>
              <a:gd name="connsiteX9" fmla="*/ 241540 w 5055080"/>
              <a:gd name="connsiteY9" fmla="*/ 661359 h 1012803"/>
              <a:gd name="connsiteX10" fmla="*/ 253042 w 5055080"/>
              <a:gd name="connsiteY10" fmla="*/ 621102 h 1012803"/>
              <a:gd name="connsiteX11" fmla="*/ 264544 w 5055080"/>
              <a:gd name="connsiteY11" fmla="*/ 603850 h 1012803"/>
              <a:gd name="connsiteX12" fmla="*/ 276046 w 5055080"/>
              <a:gd name="connsiteY12" fmla="*/ 580846 h 1012803"/>
              <a:gd name="connsiteX13" fmla="*/ 299049 w 5055080"/>
              <a:gd name="connsiteY13" fmla="*/ 546340 h 1012803"/>
              <a:gd name="connsiteX14" fmla="*/ 304800 w 5055080"/>
              <a:gd name="connsiteY14" fmla="*/ 523336 h 1012803"/>
              <a:gd name="connsiteX15" fmla="*/ 316302 w 5055080"/>
              <a:gd name="connsiteY15" fmla="*/ 488831 h 1012803"/>
              <a:gd name="connsiteX16" fmla="*/ 327804 w 5055080"/>
              <a:gd name="connsiteY16" fmla="*/ 442823 h 1012803"/>
              <a:gd name="connsiteX17" fmla="*/ 333555 w 5055080"/>
              <a:gd name="connsiteY17" fmla="*/ 425570 h 1012803"/>
              <a:gd name="connsiteX18" fmla="*/ 339306 w 5055080"/>
              <a:gd name="connsiteY18" fmla="*/ 402567 h 1012803"/>
              <a:gd name="connsiteX19" fmla="*/ 345057 w 5055080"/>
              <a:gd name="connsiteY19" fmla="*/ 385314 h 1012803"/>
              <a:gd name="connsiteX20" fmla="*/ 356559 w 5055080"/>
              <a:gd name="connsiteY20" fmla="*/ 339306 h 1012803"/>
              <a:gd name="connsiteX21" fmla="*/ 362310 w 5055080"/>
              <a:gd name="connsiteY21" fmla="*/ 322053 h 1012803"/>
              <a:gd name="connsiteX22" fmla="*/ 368061 w 5055080"/>
              <a:gd name="connsiteY22" fmla="*/ 299050 h 1012803"/>
              <a:gd name="connsiteX23" fmla="*/ 379563 w 5055080"/>
              <a:gd name="connsiteY23" fmla="*/ 281797 h 1012803"/>
              <a:gd name="connsiteX24" fmla="*/ 391064 w 5055080"/>
              <a:gd name="connsiteY24" fmla="*/ 247291 h 1012803"/>
              <a:gd name="connsiteX25" fmla="*/ 396815 w 5055080"/>
              <a:gd name="connsiteY25" fmla="*/ 230038 h 1012803"/>
              <a:gd name="connsiteX26" fmla="*/ 414068 w 5055080"/>
              <a:gd name="connsiteY26" fmla="*/ 212785 h 1012803"/>
              <a:gd name="connsiteX27" fmla="*/ 431321 w 5055080"/>
              <a:gd name="connsiteY27" fmla="*/ 207034 h 1012803"/>
              <a:gd name="connsiteX28" fmla="*/ 465827 w 5055080"/>
              <a:gd name="connsiteY28" fmla="*/ 178280 h 1012803"/>
              <a:gd name="connsiteX29" fmla="*/ 494581 w 5055080"/>
              <a:gd name="connsiteY29" fmla="*/ 143774 h 1012803"/>
              <a:gd name="connsiteX30" fmla="*/ 511834 w 5055080"/>
              <a:gd name="connsiteY30" fmla="*/ 126521 h 1012803"/>
              <a:gd name="connsiteX31" fmla="*/ 569344 w 5055080"/>
              <a:gd name="connsiteY31" fmla="*/ 86265 h 1012803"/>
              <a:gd name="connsiteX32" fmla="*/ 586597 w 5055080"/>
              <a:gd name="connsiteY32" fmla="*/ 74763 h 1012803"/>
              <a:gd name="connsiteX33" fmla="*/ 603849 w 5055080"/>
              <a:gd name="connsiteY33" fmla="*/ 63261 h 1012803"/>
              <a:gd name="connsiteX34" fmla="*/ 626853 w 5055080"/>
              <a:gd name="connsiteY34" fmla="*/ 51759 h 1012803"/>
              <a:gd name="connsiteX35" fmla="*/ 684363 w 5055080"/>
              <a:gd name="connsiteY35" fmla="*/ 34506 h 1012803"/>
              <a:gd name="connsiteX36" fmla="*/ 718868 w 5055080"/>
              <a:gd name="connsiteY36" fmla="*/ 23004 h 1012803"/>
              <a:gd name="connsiteX37" fmla="*/ 741872 w 5055080"/>
              <a:gd name="connsiteY37" fmla="*/ 17253 h 1012803"/>
              <a:gd name="connsiteX38" fmla="*/ 776378 w 5055080"/>
              <a:gd name="connsiteY38" fmla="*/ 5751 h 1012803"/>
              <a:gd name="connsiteX39" fmla="*/ 810883 w 5055080"/>
              <a:gd name="connsiteY39" fmla="*/ 0 h 1012803"/>
              <a:gd name="connsiteX40" fmla="*/ 925902 w 5055080"/>
              <a:gd name="connsiteY40" fmla="*/ 5751 h 1012803"/>
              <a:gd name="connsiteX41" fmla="*/ 983412 w 5055080"/>
              <a:gd name="connsiteY41" fmla="*/ 17253 h 1012803"/>
              <a:gd name="connsiteX42" fmla="*/ 1017917 w 5055080"/>
              <a:gd name="connsiteY42" fmla="*/ 23004 h 1012803"/>
              <a:gd name="connsiteX43" fmla="*/ 1058174 w 5055080"/>
              <a:gd name="connsiteY43" fmla="*/ 28755 h 1012803"/>
              <a:gd name="connsiteX44" fmla="*/ 1127185 w 5055080"/>
              <a:gd name="connsiteY44" fmla="*/ 40257 h 1012803"/>
              <a:gd name="connsiteX45" fmla="*/ 1173193 w 5055080"/>
              <a:gd name="connsiteY45" fmla="*/ 57510 h 1012803"/>
              <a:gd name="connsiteX46" fmla="*/ 1219200 w 5055080"/>
              <a:gd name="connsiteY46" fmla="*/ 86265 h 1012803"/>
              <a:gd name="connsiteX47" fmla="*/ 1236453 w 5055080"/>
              <a:gd name="connsiteY47" fmla="*/ 92016 h 1012803"/>
              <a:gd name="connsiteX48" fmla="*/ 1276710 w 5055080"/>
              <a:gd name="connsiteY48" fmla="*/ 103517 h 1012803"/>
              <a:gd name="connsiteX49" fmla="*/ 1299714 w 5055080"/>
              <a:gd name="connsiteY49" fmla="*/ 115019 h 1012803"/>
              <a:gd name="connsiteX50" fmla="*/ 1334219 w 5055080"/>
              <a:gd name="connsiteY50" fmla="*/ 143774 h 1012803"/>
              <a:gd name="connsiteX51" fmla="*/ 1391729 w 5055080"/>
              <a:gd name="connsiteY51" fmla="*/ 166778 h 1012803"/>
              <a:gd name="connsiteX52" fmla="*/ 1437736 w 5055080"/>
              <a:gd name="connsiteY52" fmla="*/ 184031 h 1012803"/>
              <a:gd name="connsiteX53" fmla="*/ 1472242 w 5055080"/>
              <a:gd name="connsiteY53" fmla="*/ 201284 h 1012803"/>
              <a:gd name="connsiteX54" fmla="*/ 1495246 w 5055080"/>
              <a:gd name="connsiteY54" fmla="*/ 212785 h 1012803"/>
              <a:gd name="connsiteX55" fmla="*/ 1524000 w 5055080"/>
              <a:gd name="connsiteY55" fmla="*/ 224287 h 1012803"/>
              <a:gd name="connsiteX56" fmla="*/ 1547004 w 5055080"/>
              <a:gd name="connsiteY56" fmla="*/ 235789 h 1012803"/>
              <a:gd name="connsiteX57" fmla="*/ 1564257 w 5055080"/>
              <a:gd name="connsiteY57" fmla="*/ 247291 h 1012803"/>
              <a:gd name="connsiteX58" fmla="*/ 1581510 w 5055080"/>
              <a:gd name="connsiteY58" fmla="*/ 253042 h 1012803"/>
              <a:gd name="connsiteX59" fmla="*/ 1621766 w 5055080"/>
              <a:gd name="connsiteY59" fmla="*/ 276046 h 1012803"/>
              <a:gd name="connsiteX60" fmla="*/ 1639019 w 5055080"/>
              <a:gd name="connsiteY60" fmla="*/ 287548 h 1012803"/>
              <a:gd name="connsiteX61" fmla="*/ 1673525 w 5055080"/>
              <a:gd name="connsiteY61" fmla="*/ 299050 h 1012803"/>
              <a:gd name="connsiteX62" fmla="*/ 1719532 w 5055080"/>
              <a:gd name="connsiteY62" fmla="*/ 333555 h 1012803"/>
              <a:gd name="connsiteX63" fmla="*/ 1759789 w 5055080"/>
              <a:gd name="connsiteY63" fmla="*/ 356559 h 1012803"/>
              <a:gd name="connsiteX64" fmla="*/ 1800046 w 5055080"/>
              <a:gd name="connsiteY64" fmla="*/ 391065 h 1012803"/>
              <a:gd name="connsiteX65" fmla="*/ 1823049 w 5055080"/>
              <a:gd name="connsiteY65" fmla="*/ 408317 h 1012803"/>
              <a:gd name="connsiteX66" fmla="*/ 1863306 w 5055080"/>
              <a:gd name="connsiteY66" fmla="*/ 431321 h 1012803"/>
              <a:gd name="connsiteX67" fmla="*/ 1886310 w 5055080"/>
              <a:gd name="connsiteY67" fmla="*/ 448574 h 1012803"/>
              <a:gd name="connsiteX68" fmla="*/ 1920815 w 5055080"/>
              <a:gd name="connsiteY68" fmla="*/ 460076 h 1012803"/>
              <a:gd name="connsiteX69" fmla="*/ 1955321 w 5055080"/>
              <a:gd name="connsiteY69" fmla="*/ 483080 h 1012803"/>
              <a:gd name="connsiteX70" fmla="*/ 1978325 w 5055080"/>
              <a:gd name="connsiteY70" fmla="*/ 500333 h 1012803"/>
              <a:gd name="connsiteX71" fmla="*/ 2041585 w 5055080"/>
              <a:gd name="connsiteY71" fmla="*/ 523336 h 1012803"/>
              <a:gd name="connsiteX72" fmla="*/ 2070340 w 5055080"/>
              <a:gd name="connsiteY72" fmla="*/ 534838 h 1012803"/>
              <a:gd name="connsiteX73" fmla="*/ 2156604 w 5055080"/>
              <a:gd name="connsiteY73" fmla="*/ 546340 h 1012803"/>
              <a:gd name="connsiteX74" fmla="*/ 2191110 w 5055080"/>
              <a:gd name="connsiteY74" fmla="*/ 552091 h 1012803"/>
              <a:gd name="connsiteX75" fmla="*/ 2214114 w 5055080"/>
              <a:gd name="connsiteY75" fmla="*/ 557842 h 1012803"/>
              <a:gd name="connsiteX76" fmla="*/ 2265872 w 5055080"/>
              <a:gd name="connsiteY76" fmla="*/ 563593 h 1012803"/>
              <a:gd name="connsiteX77" fmla="*/ 2409646 w 5055080"/>
              <a:gd name="connsiteY77" fmla="*/ 569344 h 1012803"/>
              <a:gd name="connsiteX78" fmla="*/ 2720197 w 5055080"/>
              <a:gd name="connsiteY78" fmla="*/ 563593 h 1012803"/>
              <a:gd name="connsiteX79" fmla="*/ 2863970 w 5055080"/>
              <a:gd name="connsiteY79" fmla="*/ 546340 h 1012803"/>
              <a:gd name="connsiteX80" fmla="*/ 3059502 w 5055080"/>
              <a:gd name="connsiteY80" fmla="*/ 540589 h 1012803"/>
              <a:gd name="connsiteX81" fmla="*/ 3266536 w 5055080"/>
              <a:gd name="connsiteY81" fmla="*/ 540589 h 1012803"/>
              <a:gd name="connsiteX82" fmla="*/ 3352800 w 5055080"/>
              <a:gd name="connsiteY82" fmla="*/ 534838 h 1012803"/>
              <a:gd name="connsiteX83" fmla="*/ 3450566 w 5055080"/>
              <a:gd name="connsiteY83" fmla="*/ 540589 h 1012803"/>
              <a:gd name="connsiteX84" fmla="*/ 3651849 w 5055080"/>
              <a:gd name="connsiteY84" fmla="*/ 546340 h 1012803"/>
              <a:gd name="connsiteX85" fmla="*/ 3692106 w 5055080"/>
              <a:gd name="connsiteY85" fmla="*/ 557842 h 1012803"/>
              <a:gd name="connsiteX86" fmla="*/ 3755366 w 5055080"/>
              <a:gd name="connsiteY86" fmla="*/ 563593 h 1012803"/>
              <a:gd name="connsiteX87" fmla="*/ 3807125 w 5055080"/>
              <a:gd name="connsiteY87" fmla="*/ 569344 h 1012803"/>
              <a:gd name="connsiteX88" fmla="*/ 3847381 w 5055080"/>
              <a:gd name="connsiteY88" fmla="*/ 580846 h 1012803"/>
              <a:gd name="connsiteX89" fmla="*/ 3968151 w 5055080"/>
              <a:gd name="connsiteY89" fmla="*/ 615351 h 1012803"/>
              <a:gd name="connsiteX90" fmla="*/ 4002657 w 5055080"/>
              <a:gd name="connsiteY90" fmla="*/ 626853 h 1012803"/>
              <a:gd name="connsiteX91" fmla="*/ 4060166 w 5055080"/>
              <a:gd name="connsiteY91" fmla="*/ 649857 h 1012803"/>
              <a:gd name="connsiteX92" fmla="*/ 4129178 w 5055080"/>
              <a:gd name="connsiteY92" fmla="*/ 678612 h 1012803"/>
              <a:gd name="connsiteX93" fmla="*/ 4152181 w 5055080"/>
              <a:gd name="connsiteY93" fmla="*/ 684363 h 1012803"/>
              <a:gd name="connsiteX94" fmla="*/ 4192438 w 5055080"/>
              <a:gd name="connsiteY94" fmla="*/ 695865 h 1012803"/>
              <a:gd name="connsiteX95" fmla="*/ 4290204 w 5055080"/>
              <a:gd name="connsiteY95" fmla="*/ 718868 h 1012803"/>
              <a:gd name="connsiteX96" fmla="*/ 4330461 w 5055080"/>
              <a:gd name="connsiteY96" fmla="*/ 736121 h 1012803"/>
              <a:gd name="connsiteX97" fmla="*/ 4359215 w 5055080"/>
              <a:gd name="connsiteY97" fmla="*/ 741872 h 1012803"/>
              <a:gd name="connsiteX98" fmla="*/ 4405223 w 5055080"/>
              <a:gd name="connsiteY98" fmla="*/ 753374 h 1012803"/>
              <a:gd name="connsiteX99" fmla="*/ 4456981 w 5055080"/>
              <a:gd name="connsiteY99" fmla="*/ 759125 h 1012803"/>
              <a:gd name="connsiteX100" fmla="*/ 4485736 w 5055080"/>
              <a:gd name="connsiteY100" fmla="*/ 764876 h 1012803"/>
              <a:gd name="connsiteX101" fmla="*/ 4520242 w 5055080"/>
              <a:gd name="connsiteY101" fmla="*/ 770627 h 1012803"/>
              <a:gd name="connsiteX102" fmla="*/ 4543246 w 5055080"/>
              <a:gd name="connsiteY102" fmla="*/ 776378 h 1012803"/>
              <a:gd name="connsiteX103" fmla="*/ 4606506 w 5055080"/>
              <a:gd name="connsiteY103" fmla="*/ 787880 h 1012803"/>
              <a:gd name="connsiteX104" fmla="*/ 4692770 w 5055080"/>
              <a:gd name="connsiteY104" fmla="*/ 839638 h 1012803"/>
              <a:gd name="connsiteX105" fmla="*/ 4715774 w 5055080"/>
              <a:gd name="connsiteY105" fmla="*/ 856891 h 1012803"/>
              <a:gd name="connsiteX106" fmla="*/ 4738778 w 5055080"/>
              <a:gd name="connsiteY106" fmla="*/ 879895 h 1012803"/>
              <a:gd name="connsiteX107" fmla="*/ 4773283 w 5055080"/>
              <a:gd name="connsiteY107" fmla="*/ 902899 h 1012803"/>
              <a:gd name="connsiteX108" fmla="*/ 4825042 w 5055080"/>
              <a:gd name="connsiteY108" fmla="*/ 943155 h 1012803"/>
              <a:gd name="connsiteX109" fmla="*/ 4848046 w 5055080"/>
              <a:gd name="connsiteY109" fmla="*/ 960408 h 1012803"/>
              <a:gd name="connsiteX110" fmla="*/ 4865298 w 5055080"/>
              <a:gd name="connsiteY110" fmla="*/ 966159 h 1012803"/>
              <a:gd name="connsiteX111" fmla="*/ 4882551 w 5055080"/>
              <a:gd name="connsiteY111" fmla="*/ 977661 h 1012803"/>
              <a:gd name="connsiteX112" fmla="*/ 4905555 w 5055080"/>
              <a:gd name="connsiteY112" fmla="*/ 994914 h 1012803"/>
              <a:gd name="connsiteX113" fmla="*/ 4957314 w 5055080"/>
              <a:gd name="connsiteY113" fmla="*/ 1000665 h 1012803"/>
              <a:gd name="connsiteX114" fmla="*/ 4986068 w 5055080"/>
              <a:gd name="connsiteY114" fmla="*/ 1006416 h 1012803"/>
              <a:gd name="connsiteX115" fmla="*/ 5003321 w 5055080"/>
              <a:gd name="connsiteY115" fmla="*/ 1012167 h 1012803"/>
              <a:gd name="connsiteX116" fmla="*/ 5055080 w 5055080"/>
              <a:gd name="connsiteY116" fmla="*/ 1012167 h 1012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5055080" h="1012803">
                <a:moveTo>
                  <a:pt x="0" y="983412"/>
                </a:moveTo>
                <a:cubicBezTo>
                  <a:pt x="19170" y="960408"/>
                  <a:pt x="39126" y="938037"/>
                  <a:pt x="57510" y="914400"/>
                </a:cubicBezTo>
                <a:cubicBezTo>
                  <a:pt x="65997" y="903489"/>
                  <a:pt x="80514" y="879895"/>
                  <a:pt x="80514" y="879895"/>
                </a:cubicBezTo>
                <a:cubicBezTo>
                  <a:pt x="85207" y="865813"/>
                  <a:pt x="88881" y="852077"/>
                  <a:pt x="97766" y="839638"/>
                </a:cubicBezTo>
                <a:cubicBezTo>
                  <a:pt x="102493" y="833020"/>
                  <a:pt x="109268" y="828136"/>
                  <a:pt x="115019" y="822385"/>
                </a:cubicBezTo>
                <a:cubicBezTo>
                  <a:pt x="116936" y="816634"/>
                  <a:pt x="117407" y="810177"/>
                  <a:pt x="120770" y="805133"/>
                </a:cubicBezTo>
                <a:cubicBezTo>
                  <a:pt x="135075" y="783676"/>
                  <a:pt x="137915" y="791811"/>
                  <a:pt x="155276" y="776378"/>
                </a:cubicBezTo>
                <a:cubicBezTo>
                  <a:pt x="167433" y="765571"/>
                  <a:pt x="180758" y="755406"/>
                  <a:pt x="189781" y="741872"/>
                </a:cubicBezTo>
                <a:cubicBezTo>
                  <a:pt x="217804" y="699837"/>
                  <a:pt x="183599" y="752691"/>
                  <a:pt x="212785" y="701616"/>
                </a:cubicBezTo>
                <a:cubicBezTo>
                  <a:pt x="219513" y="689842"/>
                  <a:pt x="234133" y="671235"/>
                  <a:pt x="241540" y="661359"/>
                </a:cubicBezTo>
                <a:cubicBezTo>
                  <a:pt x="243382" y="653989"/>
                  <a:pt x="248917" y="629352"/>
                  <a:pt x="253042" y="621102"/>
                </a:cubicBezTo>
                <a:cubicBezTo>
                  <a:pt x="256133" y="614920"/>
                  <a:pt x="261115" y="609851"/>
                  <a:pt x="264544" y="603850"/>
                </a:cubicBezTo>
                <a:cubicBezTo>
                  <a:pt x="268798" y="596407"/>
                  <a:pt x="271635" y="588197"/>
                  <a:pt x="276046" y="580846"/>
                </a:cubicBezTo>
                <a:cubicBezTo>
                  <a:pt x="283158" y="568992"/>
                  <a:pt x="299049" y="546340"/>
                  <a:pt x="299049" y="546340"/>
                </a:cubicBezTo>
                <a:cubicBezTo>
                  <a:pt x="300966" y="538672"/>
                  <a:pt x="302529" y="530907"/>
                  <a:pt x="304800" y="523336"/>
                </a:cubicBezTo>
                <a:cubicBezTo>
                  <a:pt x="308284" y="511723"/>
                  <a:pt x="313362" y="500593"/>
                  <a:pt x="316302" y="488831"/>
                </a:cubicBezTo>
                <a:cubicBezTo>
                  <a:pt x="320136" y="473495"/>
                  <a:pt x="322805" y="457820"/>
                  <a:pt x="327804" y="442823"/>
                </a:cubicBezTo>
                <a:cubicBezTo>
                  <a:pt x="329721" y="437072"/>
                  <a:pt x="331890" y="431399"/>
                  <a:pt x="333555" y="425570"/>
                </a:cubicBezTo>
                <a:cubicBezTo>
                  <a:pt x="335726" y="417970"/>
                  <a:pt x="337135" y="410167"/>
                  <a:pt x="339306" y="402567"/>
                </a:cubicBezTo>
                <a:cubicBezTo>
                  <a:pt x="340971" y="396738"/>
                  <a:pt x="343462" y="391162"/>
                  <a:pt x="345057" y="385314"/>
                </a:cubicBezTo>
                <a:cubicBezTo>
                  <a:pt x="349216" y="370063"/>
                  <a:pt x="351560" y="354303"/>
                  <a:pt x="356559" y="339306"/>
                </a:cubicBezTo>
                <a:cubicBezTo>
                  <a:pt x="358476" y="333555"/>
                  <a:pt x="360645" y="327882"/>
                  <a:pt x="362310" y="322053"/>
                </a:cubicBezTo>
                <a:cubicBezTo>
                  <a:pt x="364481" y="314453"/>
                  <a:pt x="364948" y="306315"/>
                  <a:pt x="368061" y="299050"/>
                </a:cubicBezTo>
                <a:cubicBezTo>
                  <a:pt x="370784" y="292697"/>
                  <a:pt x="376756" y="288113"/>
                  <a:pt x="379563" y="281797"/>
                </a:cubicBezTo>
                <a:cubicBezTo>
                  <a:pt x="384487" y="270718"/>
                  <a:pt x="387230" y="258793"/>
                  <a:pt x="391064" y="247291"/>
                </a:cubicBezTo>
                <a:cubicBezTo>
                  <a:pt x="392981" y="241540"/>
                  <a:pt x="392528" y="234325"/>
                  <a:pt x="396815" y="230038"/>
                </a:cubicBezTo>
                <a:cubicBezTo>
                  <a:pt x="402566" y="224287"/>
                  <a:pt x="407301" y="217296"/>
                  <a:pt x="414068" y="212785"/>
                </a:cubicBezTo>
                <a:cubicBezTo>
                  <a:pt x="419112" y="209422"/>
                  <a:pt x="425570" y="208951"/>
                  <a:pt x="431321" y="207034"/>
                </a:cubicBezTo>
                <a:cubicBezTo>
                  <a:pt x="481735" y="156623"/>
                  <a:pt x="417779" y="218320"/>
                  <a:pt x="465827" y="178280"/>
                </a:cubicBezTo>
                <a:cubicBezTo>
                  <a:pt x="493324" y="155366"/>
                  <a:pt x="474017" y="168452"/>
                  <a:pt x="494581" y="143774"/>
                </a:cubicBezTo>
                <a:cubicBezTo>
                  <a:pt x="499788" y="137526"/>
                  <a:pt x="505659" y="131814"/>
                  <a:pt x="511834" y="126521"/>
                </a:cubicBezTo>
                <a:cubicBezTo>
                  <a:pt x="526740" y="113745"/>
                  <a:pt x="554491" y="96167"/>
                  <a:pt x="569344" y="86265"/>
                </a:cubicBezTo>
                <a:lnTo>
                  <a:pt x="586597" y="74763"/>
                </a:lnTo>
                <a:cubicBezTo>
                  <a:pt x="592348" y="70929"/>
                  <a:pt x="597667" y="66352"/>
                  <a:pt x="603849" y="63261"/>
                </a:cubicBezTo>
                <a:cubicBezTo>
                  <a:pt x="611517" y="59427"/>
                  <a:pt x="618893" y="54943"/>
                  <a:pt x="626853" y="51759"/>
                </a:cubicBezTo>
                <a:cubicBezTo>
                  <a:pt x="667522" y="35492"/>
                  <a:pt x="650468" y="44675"/>
                  <a:pt x="684363" y="34506"/>
                </a:cubicBezTo>
                <a:cubicBezTo>
                  <a:pt x="695976" y="31022"/>
                  <a:pt x="707106" y="25944"/>
                  <a:pt x="718868" y="23004"/>
                </a:cubicBezTo>
                <a:cubicBezTo>
                  <a:pt x="726536" y="21087"/>
                  <a:pt x="734301" y="19524"/>
                  <a:pt x="741872" y="17253"/>
                </a:cubicBezTo>
                <a:cubicBezTo>
                  <a:pt x="753485" y="13769"/>
                  <a:pt x="764419" y="7744"/>
                  <a:pt x="776378" y="5751"/>
                </a:cubicBezTo>
                <a:lnTo>
                  <a:pt x="810883" y="0"/>
                </a:lnTo>
                <a:cubicBezTo>
                  <a:pt x="849223" y="1917"/>
                  <a:pt x="887705" y="1931"/>
                  <a:pt x="925902" y="5751"/>
                </a:cubicBezTo>
                <a:cubicBezTo>
                  <a:pt x="945355" y="7696"/>
                  <a:pt x="964128" y="14039"/>
                  <a:pt x="983412" y="17253"/>
                </a:cubicBezTo>
                <a:lnTo>
                  <a:pt x="1017917" y="23004"/>
                </a:lnTo>
                <a:cubicBezTo>
                  <a:pt x="1031315" y="25065"/>
                  <a:pt x="1044803" y="26527"/>
                  <a:pt x="1058174" y="28755"/>
                </a:cubicBezTo>
                <a:cubicBezTo>
                  <a:pt x="1159095" y="45575"/>
                  <a:pt x="995611" y="21460"/>
                  <a:pt x="1127185" y="40257"/>
                </a:cubicBezTo>
                <a:cubicBezTo>
                  <a:pt x="1184608" y="78539"/>
                  <a:pt x="1092354" y="20199"/>
                  <a:pt x="1173193" y="57510"/>
                </a:cubicBezTo>
                <a:cubicBezTo>
                  <a:pt x="1189613" y="65089"/>
                  <a:pt x="1202043" y="80546"/>
                  <a:pt x="1219200" y="86265"/>
                </a:cubicBezTo>
                <a:cubicBezTo>
                  <a:pt x="1224951" y="88182"/>
                  <a:pt x="1230624" y="90351"/>
                  <a:pt x="1236453" y="92016"/>
                </a:cubicBezTo>
                <a:cubicBezTo>
                  <a:pt x="1251034" y="96182"/>
                  <a:pt x="1262929" y="97611"/>
                  <a:pt x="1276710" y="103517"/>
                </a:cubicBezTo>
                <a:cubicBezTo>
                  <a:pt x="1284590" y="106894"/>
                  <a:pt x="1292046" y="111185"/>
                  <a:pt x="1299714" y="115019"/>
                </a:cubicBezTo>
                <a:cubicBezTo>
                  <a:pt x="1312433" y="127739"/>
                  <a:pt x="1318205" y="135767"/>
                  <a:pt x="1334219" y="143774"/>
                </a:cubicBezTo>
                <a:cubicBezTo>
                  <a:pt x="1434114" y="193721"/>
                  <a:pt x="1338176" y="143826"/>
                  <a:pt x="1391729" y="166778"/>
                </a:cubicBezTo>
                <a:cubicBezTo>
                  <a:pt x="1433832" y="184822"/>
                  <a:pt x="1395324" y="173428"/>
                  <a:pt x="1437736" y="184031"/>
                </a:cubicBezTo>
                <a:cubicBezTo>
                  <a:pt x="1470888" y="206132"/>
                  <a:pt x="1438911" y="187000"/>
                  <a:pt x="1472242" y="201284"/>
                </a:cubicBezTo>
                <a:cubicBezTo>
                  <a:pt x="1480122" y="204661"/>
                  <a:pt x="1487412" y="209303"/>
                  <a:pt x="1495246" y="212785"/>
                </a:cubicBezTo>
                <a:cubicBezTo>
                  <a:pt x="1504679" y="216978"/>
                  <a:pt x="1514567" y="220094"/>
                  <a:pt x="1524000" y="224287"/>
                </a:cubicBezTo>
                <a:cubicBezTo>
                  <a:pt x="1531834" y="227769"/>
                  <a:pt x="1539560" y="231536"/>
                  <a:pt x="1547004" y="235789"/>
                </a:cubicBezTo>
                <a:cubicBezTo>
                  <a:pt x="1553005" y="239218"/>
                  <a:pt x="1558075" y="244200"/>
                  <a:pt x="1564257" y="247291"/>
                </a:cubicBezTo>
                <a:cubicBezTo>
                  <a:pt x="1569679" y="250002"/>
                  <a:pt x="1575759" y="251125"/>
                  <a:pt x="1581510" y="253042"/>
                </a:cubicBezTo>
                <a:cubicBezTo>
                  <a:pt x="1637136" y="294761"/>
                  <a:pt x="1577857" y="254091"/>
                  <a:pt x="1621766" y="276046"/>
                </a:cubicBezTo>
                <a:cubicBezTo>
                  <a:pt x="1627948" y="279137"/>
                  <a:pt x="1632703" y="284741"/>
                  <a:pt x="1639019" y="287548"/>
                </a:cubicBezTo>
                <a:cubicBezTo>
                  <a:pt x="1650098" y="292472"/>
                  <a:pt x="1663437" y="292325"/>
                  <a:pt x="1673525" y="299050"/>
                </a:cubicBezTo>
                <a:cubicBezTo>
                  <a:pt x="1712522" y="325046"/>
                  <a:pt x="1664904" y="292583"/>
                  <a:pt x="1719532" y="333555"/>
                </a:cubicBezTo>
                <a:cubicBezTo>
                  <a:pt x="1741948" y="350368"/>
                  <a:pt x="1733046" y="341278"/>
                  <a:pt x="1759789" y="356559"/>
                </a:cubicBezTo>
                <a:cubicBezTo>
                  <a:pt x="1785142" y="371046"/>
                  <a:pt x="1773603" y="367927"/>
                  <a:pt x="1800046" y="391065"/>
                </a:cubicBezTo>
                <a:cubicBezTo>
                  <a:pt x="1807259" y="397376"/>
                  <a:pt x="1815250" y="402746"/>
                  <a:pt x="1823049" y="408317"/>
                </a:cubicBezTo>
                <a:cubicBezTo>
                  <a:pt x="1867376" y="439979"/>
                  <a:pt x="1809387" y="397622"/>
                  <a:pt x="1863306" y="431321"/>
                </a:cubicBezTo>
                <a:cubicBezTo>
                  <a:pt x="1871434" y="436401"/>
                  <a:pt x="1877737" y="444287"/>
                  <a:pt x="1886310" y="448574"/>
                </a:cubicBezTo>
                <a:cubicBezTo>
                  <a:pt x="1897154" y="453996"/>
                  <a:pt x="1910727" y="453351"/>
                  <a:pt x="1920815" y="460076"/>
                </a:cubicBezTo>
                <a:cubicBezTo>
                  <a:pt x="1932317" y="467744"/>
                  <a:pt x="1944262" y="474786"/>
                  <a:pt x="1955321" y="483080"/>
                </a:cubicBezTo>
                <a:cubicBezTo>
                  <a:pt x="1962989" y="488831"/>
                  <a:pt x="1969910" y="495743"/>
                  <a:pt x="1978325" y="500333"/>
                </a:cubicBezTo>
                <a:cubicBezTo>
                  <a:pt x="2026629" y="526680"/>
                  <a:pt x="2003994" y="510806"/>
                  <a:pt x="2041585" y="523336"/>
                </a:cubicBezTo>
                <a:cubicBezTo>
                  <a:pt x="2051379" y="526601"/>
                  <a:pt x="2060452" y="531872"/>
                  <a:pt x="2070340" y="534838"/>
                </a:cubicBezTo>
                <a:cubicBezTo>
                  <a:pt x="2095633" y="542426"/>
                  <a:pt x="2133425" y="543443"/>
                  <a:pt x="2156604" y="546340"/>
                </a:cubicBezTo>
                <a:cubicBezTo>
                  <a:pt x="2168175" y="547786"/>
                  <a:pt x="2179676" y="549804"/>
                  <a:pt x="2191110" y="552091"/>
                </a:cubicBezTo>
                <a:cubicBezTo>
                  <a:pt x="2198861" y="553641"/>
                  <a:pt x="2206302" y="556640"/>
                  <a:pt x="2214114" y="557842"/>
                </a:cubicBezTo>
                <a:cubicBezTo>
                  <a:pt x="2231271" y="560482"/>
                  <a:pt x="2248543" y="562574"/>
                  <a:pt x="2265872" y="563593"/>
                </a:cubicBezTo>
                <a:cubicBezTo>
                  <a:pt x="2313752" y="566410"/>
                  <a:pt x="2361721" y="567427"/>
                  <a:pt x="2409646" y="569344"/>
                </a:cubicBezTo>
                <a:lnTo>
                  <a:pt x="2720197" y="563593"/>
                </a:lnTo>
                <a:cubicBezTo>
                  <a:pt x="2776787" y="561825"/>
                  <a:pt x="2803457" y="550045"/>
                  <a:pt x="2863970" y="546340"/>
                </a:cubicBezTo>
                <a:cubicBezTo>
                  <a:pt x="2929054" y="542355"/>
                  <a:pt x="2994325" y="542506"/>
                  <a:pt x="3059502" y="540589"/>
                </a:cubicBezTo>
                <a:cubicBezTo>
                  <a:pt x="3244339" y="527386"/>
                  <a:pt x="3015519" y="540589"/>
                  <a:pt x="3266536" y="540589"/>
                </a:cubicBezTo>
                <a:cubicBezTo>
                  <a:pt x="3295354" y="540589"/>
                  <a:pt x="3324045" y="536755"/>
                  <a:pt x="3352800" y="534838"/>
                </a:cubicBezTo>
                <a:cubicBezTo>
                  <a:pt x="3385389" y="536755"/>
                  <a:pt x="3417945" y="539334"/>
                  <a:pt x="3450566" y="540589"/>
                </a:cubicBezTo>
                <a:cubicBezTo>
                  <a:pt x="3517638" y="543169"/>
                  <a:pt x="3584898" y="541558"/>
                  <a:pt x="3651849" y="546340"/>
                </a:cubicBezTo>
                <a:cubicBezTo>
                  <a:pt x="3665770" y="547334"/>
                  <a:pt x="3678340" y="555548"/>
                  <a:pt x="3692106" y="557842"/>
                </a:cubicBezTo>
                <a:cubicBezTo>
                  <a:pt x="3712992" y="561323"/>
                  <a:pt x="3734297" y="561486"/>
                  <a:pt x="3755366" y="563593"/>
                </a:cubicBezTo>
                <a:cubicBezTo>
                  <a:pt x="3772639" y="565320"/>
                  <a:pt x="3789872" y="567427"/>
                  <a:pt x="3807125" y="569344"/>
                </a:cubicBezTo>
                <a:lnTo>
                  <a:pt x="3847381" y="580846"/>
                </a:lnTo>
                <a:cubicBezTo>
                  <a:pt x="3908464" y="597505"/>
                  <a:pt x="3840778" y="572893"/>
                  <a:pt x="3968151" y="615351"/>
                </a:cubicBezTo>
                <a:cubicBezTo>
                  <a:pt x="3979653" y="619185"/>
                  <a:pt x="3991305" y="622596"/>
                  <a:pt x="4002657" y="626853"/>
                </a:cubicBezTo>
                <a:cubicBezTo>
                  <a:pt x="4021989" y="634103"/>
                  <a:pt x="4041699" y="640624"/>
                  <a:pt x="4060166" y="649857"/>
                </a:cubicBezTo>
                <a:cubicBezTo>
                  <a:pt x="4090749" y="665149"/>
                  <a:pt x="4088650" y="665103"/>
                  <a:pt x="4129178" y="678612"/>
                </a:cubicBezTo>
                <a:cubicBezTo>
                  <a:pt x="4136676" y="681111"/>
                  <a:pt x="4144556" y="682283"/>
                  <a:pt x="4152181" y="684363"/>
                </a:cubicBezTo>
                <a:cubicBezTo>
                  <a:pt x="4165645" y="688035"/>
                  <a:pt x="4178953" y="692269"/>
                  <a:pt x="4192438" y="695865"/>
                </a:cubicBezTo>
                <a:cubicBezTo>
                  <a:pt x="4231917" y="706393"/>
                  <a:pt x="4249483" y="709819"/>
                  <a:pt x="4290204" y="718868"/>
                </a:cubicBezTo>
                <a:cubicBezTo>
                  <a:pt x="4306663" y="727098"/>
                  <a:pt x="4313537" y="731890"/>
                  <a:pt x="4330461" y="736121"/>
                </a:cubicBezTo>
                <a:cubicBezTo>
                  <a:pt x="4339944" y="738492"/>
                  <a:pt x="4349732" y="739501"/>
                  <a:pt x="4359215" y="741872"/>
                </a:cubicBezTo>
                <a:cubicBezTo>
                  <a:pt x="4394894" y="750792"/>
                  <a:pt x="4355765" y="746308"/>
                  <a:pt x="4405223" y="753374"/>
                </a:cubicBezTo>
                <a:cubicBezTo>
                  <a:pt x="4422407" y="755829"/>
                  <a:pt x="4439797" y="756670"/>
                  <a:pt x="4456981" y="759125"/>
                </a:cubicBezTo>
                <a:cubicBezTo>
                  <a:pt x="4466658" y="760507"/>
                  <a:pt x="4476119" y="763127"/>
                  <a:pt x="4485736" y="764876"/>
                </a:cubicBezTo>
                <a:cubicBezTo>
                  <a:pt x="4497209" y="766962"/>
                  <a:pt x="4508808" y="768340"/>
                  <a:pt x="4520242" y="770627"/>
                </a:cubicBezTo>
                <a:cubicBezTo>
                  <a:pt x="4527993" y="772177"/>
                  <a:pt x="4535496" y="774828"/>
                  <a:pt x="4543246" y="776378"/>
                </a:cubicBezTo>
                <a:cubicBezTo>
                  <a:pt x="4564262" y="780581"/>
                  <a:pt x="4585419" y="784046"/>
                  <a:pt x="4606506" y="787880"/>
                </a:cubicBezTo>
                <a:cubicBezTo>
                  <a:pt x="4646645" y="807950"/>
                  <a:pt x="4651133" y="808410"/>
                  <a:pt x="4692770" y="839638"/>
                </a:cubicBezTo>
                <a:cubicBezTo>
                  <a:pt x="4700438" y="845389"/>
                  <a:pt x="4708561" y="850579"/>
                  <a:pt x="4715774" y="856891"/>
                </a:cubicBezTo>
                <a:cubicBezTo>
                  <a:pt x="4723935" y="864032"/>
                  <a:pt x="4730310" y="873121"/>
                  <a:pt x="4738778" y="879895"/>
                </a:cubicBezTo>
                <a:cubicBezTo>
                  <a:pt x="4749572" y="888531"/>
                  <a:pt x="4762663" y="894050"/>
                  <a:pt x="4773283" y="902899"/>
                </a:cubicBezTo>
                <a:cubicBezTo>
                  <a:pt x="4838848" y="957535"/>
                  <a:pt x="4783444" y="913442"/>
                  <a:pt x="4825042" y="943155"/>
                </a:cubicBezTo>
                <a:cubicBezTo>
                  <a:pt x="4832842" y="948726"/>
                  <a:pt x="4839724" y="955652"/>
                  <a:pt x="4848046" y="960408"/>
                </a:cubicBezTo>
                <a:cubicBezTo>
                  <a:pt x="4853309" y="963416"/>
                  <a:pt x="4859876" y="963448"/>
                  <a:pt x="4865298" y="966159"/>
                </a:cubicBezTo>
                <a:cubicBezTo>
                  <a:pt x="4871480" y="969250"/>
                  <a:pt x="4876927" y="973644"/>
                  <a:pt x="4882551" y="977661"/>
                </a:cubicBezTo>
                <a:cubicBezTo>
                  <a:pt x="4890351" y="983232"/>
                  <a:pt x="4896394" y="992095"/>
                  <a:pt x="4905555" y="994914"/>
                </a:cubicBezTo>
                <a:cubicBezTo>
                  <a:pt x="4922147" y="1000019"/>
                  <a:pt x="4940129" y="998210"/>
                  <a:pt x="4957314" y="1000665"/>
                </a:cubicBezTo>
                <a:cubicBezTo>
                  <a:pt x="4966990" y="1002047"/>
                  <a:pt x="4976585" y="1004045"/>
                  <a:pt x="4986068" y="1006416"/>
                </a:cubicBezTo>
                <a:cubicBezTo>
                  <a:pt x="4991949" y="1007886"/>
                  <a:pt x="4997280" y="1011664"/>
                  <a:pt x="5003321" y="1012167"/>
                </a:cubicBezTo>
                <a:cubicBezTo>
                  <a:pt x="5020514" y="1013600"/>
                  <a:pt x="5037827" y="1012167"/>
                  <a:pt x="5055080" y="1012167"/>
                </a:cubicBezTo>
              </a:path>
            </a:pathLst>
          </a:cu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6006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par>
                                <p:cTn id="43" presetID="10" presetClass="entr" presetSubtype="0" fill="hold" nodeType="with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500"/>
                                        <p:tgtEl>
                                          <p:spTgt spid="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500"/>
                                        <p:tgtEl>
                                          <p:spTgt spid="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fade">
                                      <p:cBhvr>
                                        <p:cTn id="5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6" grpId="0"/>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Discrete Data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Data: 1, 1, 2, 3, 3, 4, 4, 4, 5</a:t>
            </a:r>
          </a:p>
          <a:p>
            <a:r>
              <a:rPr lang="en-US" dirty="0" smtClean="0"/>
              <a:t>N: 9</a:t>
            </a:r>
          </a:p>
          <a:p>
            <a:r>
              <a:rPr lang="en-US" dirty="0" smtClean="0"/>
              <a:t>Graph:</a:t>
            </a:r>
          </a:p>
          <a:p>
            <a:r>
              <a:rPr lang="en-US" dirty="0" smtClean="0"/>
              <a:t>Mean: 3</a:t>
            </a:r>
          </a:p>
          <a:p>
            <a:r>
              <a:rPr lang="en-US" dirty="0" smtClean="0"/>
              <a:t>Median: 3</a:t>
            </a:r>
          </a:p>
          <a:p>
            <a:r>
              <a:rPr lang="en-US" dirty="0" smtClean="0"/>
              <a:t>Mode: 4</a:t>
            </a:r>
          </a:p>
          <a:p>
            <a:r>
              <a:rPr lang="en-US" dirty="0" smtClean="0"/>
              <a:t>Variance: 2</a:t>
            </a:r>
          </a:p>
          <a:p>
            <a:r>
              <a:rPr lang="en-US" dirty="0" smtClean="0"/>
              <a:t>Standard Deviation: 1.41</a:t>
            </a:r>
          </a:p>
          <a:p>
            <a:r>
              <a:rPr lang="en-US" dirty="0" smtClean="0"/>
              <a:t>Skewness: -0.71</a:t>
            </a:r>
            <a:endParaRPr lang="en-US" dirty="0"/>
          </a:p>
        </p:txBody>
      </p:sp>
      <p:graphicFrame>
        <p:nvGraphicFramePr>
          <p:cNvPr id="4" name="Chart 3"/>
          <p:cNvGraphicFramePr/>
          <p:nvPr>
            <p:extLst>
              <p:ext uri="{D42A27DB-BD31-4B8C-83A1-F6EECF244321}">
                <p14:modId xmlns:p14="http://schemas.microsoft.com/office/powerpoint/2010/main" val="1009973332"/>
              </p:ext>
            </p:extLst>
          </p:nvPr>
        </p:nvGraphicFramePr>
        <p:xfrm>
          <a:off x="7332252" y="1432966"/>
          <a:ext cx="3958183" cy="1700444"/>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Connector 4"/>
          <p:cNvCxnSpPr/>
          <p:nvPr/>
        </p:nvCxnSpPr>
        <p:spPr>
          <a:xfrm>
            <a:off x="10114171" y="1515793"/>
            <a:ext cx="0" cy="1285336"/>
          </a:xfrm>
          <a:prstGeom prst="line">
            <a:avLst/>
          </a:prstGeom>
        </p:spPr>
        <p:style>
          <a:lnRef idx="3">
            <a:schemeClr val="accent2"/>
          </a:lnRef>
          <a:fillRef idx="0">
            <a:schemeClr val="accent2"/>
          </a:fillRef>
          <a:effectRef idx="2">
            <a:schemeClr val="accent2"/>
          </a:effectRef>
          <a:fontRef idx="minor">
            <a:schemeClr val="tx1"/>
          </a:fontRef>
        </p:style>
      </p:cxnSp>
      <mc:AlternateContent xmlns:mc="http://schemas.openxmlformats.org/markup-compatibility/2006" xmlns:a14="http://schemas.microsoft.com/office/drawing/2010/main">
        <mc:Choice Requires="a14">
          <p:graphicFrame>
            <p:nvGraphicFramePr>
              <p:cNvPr id="7" name="Table 6"/>
              <p:cNvGraphicFramePr>
                <a:graphicFrameLocks noGrp="1"/>
              </p:cNvGraphicFramePr>
              <p:nvPr>
                <p:extLst>
                  <p:ext uri="{D42A27DB-BD31-4B8C-83A1-F6EECF244321}">
                    <p14:modId xmlns:p14="http://schemas.microsoft.com/office/powerpoint/2010/main" val="2161276522"/>
                  </p:ext>
                </p:extLst>
              </p:nvPr>
            </p:nvGraphicFramePr>
            <p:xfrm>
              <a:off x="6866626" y="3273308"/>
              <a:ext cx="4889437" cy="3108960"/>
            </p:xfrm>
            <a:graphic>
              <a:graphicData uri="http://schemas.openxmlformats.org/drawingml/2006/table">
                <a:tbl>
                  <a:tblPr firstRow="1" bandRow="1">
                    <a:tableStyleId>{5C22544A-7EE6-4342-B048-85BDC9FD1C3A}</a:tableStyleId>
                  </a:tblPr>
                  <a:tblGrid>
                    <a:gridCol w="802173">
                      <a:extLst>
                        <a:ext uri="{9D8B030D-6E8A-4147-A177-3AD203B41FA5}">
                          <a16:colId xmlns:a16="http://schemas.microsoft.com/office/drawing/2014/main" val="1072804135"/>
                        </a:ext>
                      </a:extLst>
                    </a:gridCol>
                    <a:gridCol w="859472">
                      <a:extLst>
                        <a:ext uri="{9D8B030D-6E8A-4147-A177-3AD203B41FA5}">
                          <a16:colId xmlns:a16="http://schemas.microsoft.com/office/drawing/2014/main" val="256271978"/>
                        </a:ext>
                      </a:extLst>
                    </a:gridCol>
                    <a:gridCol w="1556599">
                      <a:extLst>
                        <a:ext uri="{9D8B030D-6E8A-4147-A177-3AD203B41FA5}">
                          <a16:colId xmlns:a16="http://schemas.microsoft.com/office/drawing/2014/main" val="3978656897"/>
                        </a:ext>
                      </a:extLst>
                    </a:gridCol>
                    <a:gridCol w="1671193">
                      <a:extLst>
                        <a:ext uri="{9D8B030D-6E8A-4147-A177-3AD203B41FA5}">
                          <a16:colId xmlns:a16="http://schemas.microsoft.com/office/drawing/2014/main" val="1144149923"/>
                        </a:ext>
                      </a:extLst>
                    </a:gridCol>
                  </a:tblGrid>
                  <a:tr h="295727">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e>
                                  <m:sup>
                                    <m:r>
                                      <a:rPr lang="en-US" b="0" i="1" smtClean="0">
                                        <a:latin typeface="Cambria Math" panose="02040503050406030204" pitchFamily="18" charset="0"/>
                                      </a:rPr>
                                      <m:t>2</m:t>
                                    </m:r>
                                  </m:sup>
                                </m:sSup>
                              </m:oMath>
                            </m:oMathPara>
                          </a14:m>
                          <a:endParaRPr lang="en-US" dirty="0"/>
                        </a:p>
                      </a:txBody>
                      <a:tcPr/>
                    </a:tc>
                    <a:extLst>
                      <a:ext uri="{0D108BD9-81ED-4DB2-BD59-A6C34878D82A}">
                        <a16:rowId xmlns:a16="http://schemas.microsoft.com/office/drawing/2014/main" val="3104663728"/>
                      </a:ext>
                    </a:extLst>
                  </a:tr>
                  <a:tr h="221795">
                    <a:tc>
                      <a:txBody>
                        <a:bodyPr/>
                        <a:lstStyle/>
                        <a:p>
                          <a:pPr algn="ctr"/>
                          <a:r>
                            <a:rPr lang="en-US" sz="1200" dirty="0" smtClean="0">
                              <a:latin typeface="Courier New" panose="02070309020205020404" pitchFamily="49" charset="0"/>
                              <a:cs typeface="Courier New" panose="02070309020205020404" pitchFamily="49" charset="0"/>
                            </a:rPr>
                            <a:t>1</a:t>
                          </a: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221795">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221795">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221795">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95697462"/>
                      </a:ext>
                    </a:extLst>
                  </a:tr>
                  <a:tr h="221795">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341492001"/>
                      </a:ext>
                    </a:extLst>
                  </a:tr>
                  <a:tr h="221795">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8789626"/>
                      </a:ext>
                    </a:extLst>
                  </a:tr>
                  <a:tr h="221795">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195052389"/>
                      </a:ext>
                    </a:extLst>
                  </a:tr>
                  <a:tr h="221795">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425097093"/>
                      </a:ext>
                    </a:extLst>
                  </a:tr>
                  <a:tr h="221795">
                    <a:tc>
                      <a:txBody>
                        <a:bodyPr/>
                        <a:lstStyle/>
                        <a:p>
                          <a:pPr algn="ctr"/>
                          <a:r>
                            <a:rPr lang="en-US" sz="1200" dirty="0" smtClean="0">
                              <a:latin typeface="Courier New" panose="02070309020205020404" pitchFamily="49" charset="0"/>
                              <a:cs typeface="Courier New" panose="02070309020205020404" pitchFamily="49" charset="0"/>
                            </a:rPr>
                            <a:t>5</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221795">
                    <a:tc>
                      <a:txBody>
                        <a:bodyPr/>
                        <a:lstStyle/>
                        <a:p>
                          <a:pPr algn="ctr"/>
                          <a:r>
                            <a:rPr lang="en-US" sz="1200" dirty="0" smtClean="0">
                              <a:latin typeface="Courier New" panose="02070309020205020404" pitchFamily="49" charset="0"/>
                              <a:cs typeface="Courier New" panose="02070309020205020404" pitchFamily="49" charset="0"/>
                            </a:rPr>
                            <a:t>27</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Choice>
        <mc:Fallback xmlns="">
          <p:graphicFrame>
            <p:nvGraphicFramePr>
              <p:cNvPr id="7" name="Table 6"/>
              <p:cNvGraphicFramePr>
                <a:graphicFrameLocks noGrp="1"/>
              </p:cNvGraphicFramePr>
              <p:nvPr>
                <p:extLst>
                  <p:ext uri="{D42A27DB-BD31-4B8C-83A1-F6EECF244321}">
                    <p14:modId xmlns:p14="http://schemas.microsoft.com/office/powerpoint/2010/main" val="2161276522"/>
                  </p:ext>
                </p:extLst>
              </p:nvPr>
            </p:nvGraphicFramePr>
            <p:xfrm>
              <a:off x="6866626" y="3273308"/>
              <a:ext cx="4889437" cy="3108960"/>
            </p:xfrm>
            <a:graphic>
              <a:graphicData uri="http://schemas.openxmlformats.org/drawingml/2006/table">
                <a:tbl>
                  <a:tblPr firstRow="1" bandRow="1">
                    <a:tableStyleId>{5C22544A-7EE6-4342-B048-85BDC9FD1C3A}</a:tableStyleId>
                  </a:tblPr>
                  <a:tblGrid>
                    <a:gridCol w="802173">
                      <a:extLst>
                        <a:ext uri="{9D8B030D-6E8A-4147-A177-3AD203B41FA5}">
                          <a16:colId xmlns:a16="http://schemas.microsoft.com/office/drawing/2014/main" val="1072804135"/>
                        </a:ext>
                      </a:extLst>
                    </a:gridCol>
                    <a:gridCol w="859472">
                      <a:extLst>
                        <a:ext uri="{9D8B030D-6E8A-4147-A177-3AD203B41FA5}">
                          <a16:colId xmlns:a16="http://schemas.microsoft.com/office/drawing/2014/main" val="256271978"/>
                        </a:ext>
                      </a:extLst>
                    </a:gridCol>
                    <a:gridCol w="1556599">
                      <a:extLst>
                        <a:ext uri="{9D8B030D-6E8A-4147-A177-3AD203B41FA5}">
                          <a16:colId xmlns:a16="http://schemas.microsoft.com/office/drawing/2014/main" val="3978656897"/>
                        </a:ext>
                      </a:extLst>
                    </a:gridCol>
                    <a:gridCol w="1671193">
                      <a:extLst>
                        <a:ext uri="{9D8B030D-6E8A-4147-A177-3AD203B41FA5}">
                          <a16:colId xmlns:a16="http://schemas.microsoft.com/office/drawing/2014/main" val="1144149923"/>
                        </a:ext>
                      </a:extLst>
                    </a:gridCol>
                  </a:tblGrid>
                  <a:tr h="365760">
                    <a:tc>
                      <a:txBody>
                        <a:bodyPr/>
                        <a:lstStyle/>
                        <a:p>
                          <a:endParaRPr lang="en-US"/>
                        </a:p>
                      </a:txBody>
                      <a:tcPr>
                        <a:blipFill>
                          <a:blip r:embed="rId8"/>
                          <a:stretch>
                            <a:fillRect l="-758" t="-1667" r="-511364" b="-765000"/>
                          </a:stretch>
                        </a:blipFill>
                      </a:tcPr>
                    </a:tc>
                    <a:tc>
                      <a:txBody>
                        <a:bodyPr/>
                        <a:lstStyle/>
                        <a:p>
                          <a:endParaRPr lang="en-US"/>
                        </a:p>
                      </a:txBody>
                      <a:tcPr>
                        <a:blipFill>
                          <a:blip r:embed="rId8"/>
                          <a:stretch>
                            <a:fillRect l="-94326" t="-1667" r="-378723" b="-765000"/>
                          </a:stretch>
                        </a:blipFill>
                      </a:tcPr>
                    </a:tc>
                    <a:tc>
                      <a:txBody>
                        <a:bodyPr/>
                        <a:lstStyle/>
                        <a:p>
                          <a:endParaRPr lang="en-US"/>
                        </a:p>
                      </a:txBody>
                      <a:tcPr>
                        <a:blipFill>
                          <a:blip r:embed="rId8"/>
                          <a:stretch>
                            <a:fillRect l="-107031" t="-1667" r="-108594" b="-765000"/>
                          </a:stretch>
                        </a:blipFill>
                      </a:tcPr>
                    </a:tc>
                    <a:tc>
                      <a:txBody>
                        <a:bodyPr/>
                        <a:lstStyle/>
                        <a:p>
                          <a:endParaRPr lang="en-US"/>
                        </a:p>
                      </a:txBody>
                      <a:tcPr>
                        <a:blipFill>
                          <a:blip r:embed="rId8"/>
                          <a:stretch>
                            <a:fillRect l="-193431" t="-1667" r="-1460" b="-765000"/>
                          </a:stretch>
                        </a:blipFill>
                      </a:tcPr>
                    </a:tc>
                    <a:extLst>
                      <a:ext uri="{0D108BD9-81ED-4DB2-BD59-A6C34878D82A}">
                        <a16:rowId xmlns:a16="http://schemas.microsoft.com/office/drawing/2014/main" val="3104663728"/>
                      </a:ext>
                    </a:extLst>
                  </a:tr>
                  <a:tr h="274320">
                    <a:tc>
                      <a:txBody>
                        <a:bodyPr/>
                        <a:lstStyle/>
                        <a:p>
                          <a:pPr algn="ctr"/>
                          <a:r>
                            <a:rPr lang="en-US" sz="1200" dirty="0" smtClean="0">
                              <a:latin typeface="Courier New" panose="02070309020205020404" pitchFamily="49" charset="0"/>
                              <a:cs typeface="Courier New" panose="02070309020205020404" pitchFamily="49" charset="0"/>
                            </a:rPr>
                            <a:t>1</a:t>
                          </a: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665283218"/>
                      </a:ext>
                    </a:extLst>
                  </a:tr>
                  <a:tr h="274320">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3828889730"/>
                      </a:ext>
                    </a:extLst>
                  </a:tr>
                  <a:tr h="274320">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041277318"/>
                      </a:ext>
                    </a:extLst>
                  </a:tr>
                  <a:tr h="274320">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995697462"/>
                      </a:ext>
                    </a:extLst>
                  </a:tr>
                  <a:tr h="274320">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0</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341492001"/>
                      </a:ext>
                    </a:extLst>
                  </a:tr>
                  <a:tr h="274320">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58789626"/>
                      </a:ext>
                    </a:extLst>
                  </a:tr>
                  <a:tr h="274320">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195052389"/>
                      </a:ext>
                    </a:extLst>
                  </a:tr>
                  <a:tr h="274320">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a:t>
                          </a:r>
                          <a:endParaRPr lang="en-US" sz="1200"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425097093"/>
                      </a:ext>
                    </a:extLst>
                  </a:tr>
                  <a:tr h="274320">
                    <a:tc>
                      <a:txBody>
                        <a:bodyPr/>
                        <a:lstStyle/>
                        <a:p>
                          <a:pPr algn="ctr"/>
                          <a:r>
                            <a:rPr lang="en-US" sz="1200" dirty="0" smtClean="0">
                              <a:latin typeface="Courier New" panose="02070309020205020404" pitchFamily="49" charset="0"/>
                              <a:cs typeface="Courier New" panose="02070309020205020404" pitchFamily="49" charset="0"/>
                            </a:rPr>
                            <a:t>5</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tc>
                      <a:txBody>
                        <a:bodyPr/>
                        <a:lstStyle/>
                        <a:p>
                          <a:pPr algn="ctr"/>
                          <a:r>
                            <a:rPr lang="en-US" sz="1200" dirty="0" smtClean="0">
                              <a:latin typeface="Courier New" panose="02070309020205020404" pitchFamily="49" charset="0"/>
                              <a:cs typeface="Courier New" panose="02070309020205020404" pitchFamily="49" charset="0"/>
                            </a:rPr>
                            <a:t>3</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2</a:t>
                          </a: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4</a:t>
                          </a:r>
                          <a:endParaRPr lang="en-US" sz="1200" dirty="0">
                            <a:latin typeface="Courier New" panose="02070309020205020404" pitchFamily="49" charset="0"/>
                            <a:cs typeface="Courier New" panose="02070309020205020404" pitchFamily="49"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3935847"/>
                      </a:ext>
                    </a:extLst>
                  </a:tr>
                  <a:tr h="274320">
                    <a:tc>
                      <a:txBody>
                        <a:bodyPr/>
                        <a:lstStyle/>
                        <a:p>
                          <a:pPr algn="ctr"/>
                          <a:r>
                            <a:rPr lang="en-US" sz="1200" dirty="0" smtClean="0">
                              <a:latin typeface="Courier New" panose="02070309020205020404" pitchFamily="49" charset="0"/>
                              <a:cs typeface="Courier New" panose="02070309020205020404" pitchFamily="49" charset="0"/>
                            </a:rPr>
                            <a:t>27</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endParaRPr lang="en-US" sz="1200" dirty="0">
                            <a:latin typeface="Courier New" panose="02070309020205020404" pitchFamily="49" charset="0"/>
                            <a:cs typeface="Courier New" panose="02070309020205020404" pitchFamily="49" charset="0"/>
                          </a:endParaRPr>
                        </a:p>
                      </a:txBody>
                      <a:tcPr/>
                    </a:tc>
                    <a:tc>
                      <a:txBody>
                        <a:bodyPr/>
                        <a:lstStyle/>
                        <a:p>
                          <a:pPr algn="ctr"/>
                          <a:r>
                            <a:rPr lang="en-US" sz="1200" dirty="0" smtClean="0">
                              <a:latin typeface="Courier New" panose="02070309020205020404" pitchFamily="49" charset="0"/>
                              <a:cs typeface="Courier New" panose="02070309020205020404" pitchFamily="49" charset="0"/>
                            </a:rPr>
                            <a:t>16</a:t>
                          </a:r>
                          <a:endParaRPr lang="en-US" sz="1200" dirty="0">
                            <a:latin typeface="Courier New" panose="02070309020205020404" pitchFamily="49" charset="0"/>
                            <a:cs typeface="Courier New" panose="02070309020205020404" pitchFamily="49" charset="0"/>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82089912"/>
                      </a:ext>
                    </a:extLst>
                  </a:tr>
                </a:tbl>
              </a:graphicData>
            </a:graphic>
          </p:graphicFrame>
        </mc:Fallback>
      </mc:AlternateContent>
    </p:spTree>
    <p:extLst>
      <p:ext uri="{BB962C8B-B14F-4D97-AF65-F5344CB8AC3E}">
        <p14:creationId xmlns:p14="http://schemas.microsoft.com/office/powerpoint/2010/main" val="36327246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fade">
                                      <p:cBhvr>
                                        <p:cTn id="52" dur="500"/>
                                        <p:tgtEl>
                                          <p:spTgt spid="3">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Effect transition="in" filter="fade">
                                      <p:cBhvr>
                                        <p:cTn id="57" dur="500"/>
                                        <p:tgtEl>
                                          <p:spTgt spid="3">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Effect transition="in" filter="fade">
                                      <p:cBhvr>
                                        <p:cTn id="6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560</TotalTime>
  <Words>1241</Words>
  <Application>Microsoft Office PowerPoint</Application>
  <PresentationFormat>Widescreen</PresentationFormat>
  <Paragraphs>277</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Cambria</vt:lpstr>
      <vt:lpstr>Cambria Math</vt:lpstr>
      <vt:lpstr>Corbel</vt:lpstr>
      <vt:lpstr>Courier New</vt:lpstr>
      <vt:lpstr>Symbol</vt:lpstr>
      <vt:lpstr>Parallax</vt:lpstr>
      <vt:lpstr>Computing Statistics</vt:lpstr>
      <vt:lpstr>Single-variable Statistics</vt:lpstr>
      <vt:lpstr>Mean or Average</vt:lpstr>
      <vt:lpstr>Median</vt:lpstr>
      <vt:lpstr>Mode</vt:lpstr>
      <vt:lpstr>Variance</vt:lpstr>
      <vt:lpstr>Standard Deviation</vt:lpstr>
      <vt:lpstr>Skewness</vt:lpstr>
      <vt:lpstr>Example: Discrete Data</vt:lpstr>
      <vt:lpstr>Example: Continuous Data</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Gist</dc:creator>
  <cp:lastModifiedBy>Robert Gist</cp:lastModifiedBy>
  <cp:revision>43</cp:revision>
  <dcterms:created xsi:type="dcterms:W3CDTF">2016-07-25T20:55:54Z</dcterms:created>
  <dcterms:modified xsi:type="dcterms:W3CDTF">2017-03-21T18:25:32Z</dcterms:modified>
</cp:coreProperties>
</file>