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F3-4AC9-90FA-4700591B8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6473184"/>
        <c:axId val="346470232"/>
      </c:barChart>
      <c:catAx>
        <c:axId val="346473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Classes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470232"/>
        <c:crosses val="autoZero"/>
        <c:auto val="1"/>
        <c:lblAlgn val="ctr"/>
        <c:lblOffset val="100"/>
        <c:noMultiLvlLbl val="0"/>
      </c:catAx>
      <c:valAx>
        <c:axId val="346470232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layout>
            <c:manualLayout>
              <c:xMode val="edge"/>
              <c:yMode val="edge"/>
              <c:x val="9.5564634613886888E-3"/>
              <c:y val="0.257148564434412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47318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2000" baseline="0"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Sheet1!$A$2:$A$6</cx:f>
        <cx:lvl ptCount="5">
          <cx:pt idx="0">1-2</cx:pt>
          <cx:pt idx="1">2-3</cx:pt>
          <cx:pt idx="2">3-4</cx:pt>
          <cx:pt idx="3">4-5</cx:pt>
          <cx:pt idx="4">5-6</cx:pt>
        </cx:lvl>
      </cx:strDim>
      <cx:numDim type="val">
        <cx:f>Sheet1!$B$2:$B$6</cx:f>
        <cx:lvl ptCount="5" formatCode="General">
          <cx:pt idx="0">4</cx:pt>
          <cx:pt idx="1">2</cx:pt>
          <cx:pt idx="2">1</cx:pt>
          <cx:pt idx="3">2</cx:pt>
          <cx:pt idx="4">1</cx:pt>
        </cx:lvl>
      </cx:numDim>
    </cx:data>
  </cx:chartData>
  <cx:chart>
    <cx:plotArea>
      <cx:plotAreaRegion>
        <cx:series layoutId="clusteredColumn" uniqueId="{62DFACED-059D-42D3-8D1E-5FE72187311F}">
          <cx:tx>
            <cx:txData>
              <cx:f>Sheet1!$B$1</cx:f>
              <cx:v>Frequency</cx:v>
            </cx:txData>
          </cx:tx>
          <cx:dataId val="0"/>
          <cx:layoutPr>
            <cx:aggregation/>
          </cx:layoutPr>
        </cx:series>
      </cx:plotAreaRegion>
      <cx:axis id="0">
        <cx:catScaling gapWidth="0"/>
        <cx:title>
          <cx:tx>
            <cx:rich>
              <a:bodyPr spcFirstLastPara="1" vertOverflow="ellipsis" wrap="square" lIns="0" tIns="0" rIns="0" bIns="0" anchor="ctr" anchorCtr="1"/>
              <a:lstStyle/>
              <a:p>
                <a:pPr algn="ctr">
                  <a:defRPr/>
                </a:pPr>
                <a:r>
                  <a:rPr lang="en-US" sz="2000" dirty="0" smtClean="0"/>
                  <a:t>Classes</a:t>
                </a:r>
                <a:endParaRPr lang="en-US" sz="2000" dirty="0"/>
              </a:p>
            </cx:rich>
          </cx:tx>
        </cx:title>
        <cx:tickLabels/>
        <cx:txPr>
          <a:bodyPr spcFirstLastPara="1" vertOverflow="ellipsis" wrap="square" lIns="0" tIns="0" rIns="0" bIns="0" anchor="ctr" anchorCtr="1"/>
          <a:lstStyle/>
          <a:p>
            <a:pPr>
              <a:defRPr sz="2000" baseline="0"/>
            </a:pPr>
            <a:endParaRPr lang="en-US" sz="2000" baseline="0"/>
          </a:p>
        </cx:txPr>
      </cx:axis>
      <cx:axis id="1">
        <cx:valScaling/>
        <cx:title>
          <cx:tx>
            <cx:rich>
              <a:bodyPr spcFirstLastPara="1" vertOverflow="ellipsis" wrap="square" lIns="0" tIns="0" rIns="0" bIns="0" anchor="ctr" anchorCtr="1"/>
              <a:lstStyle/>
              <a:p>
                <a:pPr algn="ctr">
                  <a:defRPr/>
                </a:pPr>
                <a:r>
                  <a:rPr lang="en-US" sz="2000" dirty="0" smtClean="0"/>
                  <a:t>Frequency</a:t>
                </a:r>
                <a:endParaRPr lang="en-US" sz="2000" dirty="0"/>
              </a:p>
            </cx:rich>
          </cx:tx>
        </cx:title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2000" baseline="0"/>
            </a:pPr>
            <a:endParaRPr lang="en-US" sz="2000" baseline="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8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09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9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90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0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20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151971"/>
          </a:xfrm>
        </p:spPr>
        <p:txBody>
          <a:bodyPr anchor="t" anchorCtr="0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2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3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4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3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8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Graphing Statistical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This is another word for the groups to which the data can belong.</a:t>
            </a:r>
          </a:p>
          <a:p>
            <a:pPr lvl="1"/>
            <a:r>
              <a:rPr lang="en-US" dirty="0" smtClean="0"/>
              <a:t>Classes can be:</a:t>
            </a:r>
          </a:p>
          <a:p>
            <a:pPr lvl="2"/>
            <a:r>
              <a:rPr lang="en-US" dirty="0" smtClean="0"/>
              <a:t>Nominal (or ‘name-based’, like US state of birth or hair color)</a:t>
            </a:r>
          </a:p>
          <a:p>
            <a:pPr lvl="2"/>
            <a:r>
              <a:rPr lang="en-US" dirty="0" smtClean="0"/>
              <a:t>Ordinal (or ‘order-based’, like high/medium/low or all/some/none)</a:t>
            </a:r>
          </a:p>
          <a:p>
            <a:pPr lvl="2"/>
            <a:r>
              <a:rPr lang="en-US" dirty="0" smtClean="0"/>
              <a:t>Numerical (integers, like 1, 2, 3, …, or ranges, like 1-2, 2-3, 3-4, etc.)</a:t>
            </a:r>
          </a:p>
          <a:p>
            <a:r>
              <a:rPr lang="en-US" dirty="0" smtClean="0"/>
              <a:t>Frequency</a:t>
            </a:r>
          </a:p>
          <a:p>
            <a:pPr lvl="1"/>
            <a:r>
              <a:rPr lang="en-US" dirty="0" smtClean="0"/>
              <a:t>This is another word for the number or the count of members in each class.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 graphs are used for discrete data, which includes data grouped by name (nominal), order (ordinal), or integers.</a:t>
            </a:r>
          </a:p>
          <a:p>
            <a:r>
              <a:rPr lang="en-US" dirty="0" smtClean="0"/>
              <a:t>It is assumed that grouping rules have been established that enable individual data to be unambiguously placed into a group. (For hair color, where do we place an individual with greying black hair?)</a:t>
            </a:r>
          </a:p>
          <a:p>
            <a:r>
              <a:rPr lang="en-US" dirty="0" smtClean="0"/>
              <a:t>Since the data itself is discrete the bars that represent each group are separated from each other with gaps.</a:t>
            </a:r>
          </a:p>
        </p:txBody>
      </p:sp>
    </p:spTree>
    <p:extLst>
      <p:ext uri="{BB962C8B-B14F-4D97-AF65-F5344CB8AC3E}">
        <p14:creationId xmlns:p14="http://schemas.microsoft.com/office/powerpoint/2010/main" val="94332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Graph: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1, 1, 2, 3, 4, 4, 5, 5, 5</a:t>
            </a:r>
          </a:p>
          <a:p>
            <a:r>
              <a:rPr lang="en-US" dirty="0" smtClean="0"/>
              <a:t>Center each bar over its class label.</a:t>
            </a:r>
          </a:p>
          <a:p>
            <a:r>
              <a:rPr lang="en-US" dirty="0" smtClean="0"/>
              <a:t>Here the classes are numbers, but they could also be names or ranking words.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998792"/>
              </p:ext>
            </p:extLst>
          </p:nvPr>
        </p:nvGraphicFramePr>
        <p:xfrm>
          <a:off x="8955314" y="3514842"/>
          <a:ext cx="26239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988">
                  <a:extLst>
                    <a:ext uri="{9D8B030D-6E8A-4147-A177-3AD203B41FA5}">
                      <a16:colId xmlns:a16="http://schemas.microsoft.com/office/drawing/2014/main" val="4095155973"/>
                    </a:ext>
                  </a:extLst>
                </a:gridCol>
                <a:gridCol w="1311988">
                  <a:extLst>
                    <a:ext uri="{9D8B030D-6E8A-4147-A177-3AD203B41FA5}">
                      <a16:colId xmlns:a16="http://schemas.microsoft.com/office/drawing/2014/main" val="124853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927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29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409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1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72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39494"/>
                  </a:ext>
                </a:extLst>
              </a:tr>
            </a:tbl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85312402"/>
              </p:ext>
            </p:extLst>
          </p:nvPr>
        </p:nvGraphicFramePr>
        <p:xfrm>
          <a:off x="3224745" y="3203358"/>
          <a:ext cx="5315774" cy="314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90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Histograms look very similar to bar graphs.</a:t>
            </a:r>
            <a:endParaRPr lang="en-US" dirty="0"/>
          </a:p>
          <a:p>
            <a:r>
              <a:rPr lang="en-US" dirty="0" smtClean="0"/>
              <a:t>Histograms are </a:t>
            </a:r>
            <a:r>
              <a:rPr lang="en-US" dirty="0"/>
              <a:t>used for </a:t>
            </a:r>
            <a:r>
              <a:rPr lang="en-US" dirty="0" smtClean="0"/>
              <a:t>continuous numerical data.</a:t>
            </a:r>
          </a:p>
          <a:p>
            <a:r>
              <a:rPr lang="en-US" dirty="0" smtClean="0"/>
              <a:t>A class (group) for a histogram is a range of numbers.</a:t>
            </a:r>
            <a:endParaRPr lang="en-US" dirty="0"/>
          </a:p>
          <a:p>
            <a:r>
              <a:rPr lang="en-US" dirty="0"/>
              <a:t>It is assumed </a:t>
            </a:r>
            <a:r>
              <a:rPr lang="en-US" dirty="0" smtClean="0"/>
              <a:t>that </a:t>
            </a:r>
            <a:r>
              <a:rPr lang="en-US" dirty="0"/>
              <a:t>rules have been established that </a:t>
            </a:r>
            <a:r>
              <a:rPr lang="en-US" dirty="0" smtClean="0"/>
              <a:t>determine which class a number on the border between two classes should be placed.</a:t>
            </a:r>
          </a:p>
          <a:p>
            <a:pPr lvl="1"/>
            <a:r>
              <a:rPr lang="en-US" dirty="0" smtClean="0"/>
              <a:t>Example: If the classes are 1-2 and 2-3, where should 2.0 be placed?</a:t>
            </a:r>
          </a:p>
          <a:p>
            <a:pPr lvl="1"/>
            <a:r>
              <a:rPr lang="en-US" dirty="0" smtClean="0"/>
              <a:t>Usually, the rule is to promote the ‘fence-sitter’ to the higher class.</a:t>
            </a:r>
            <a:endParaRPr lang="en-US" dirty="0"/>
          </a:p>
          <a:p>
            <a:r>
              <a:rPr lang="en-US" dirty="0"/>
              <a:t>Since the data itself is </a:t>
            </a:r>
            <a:r>
              <a:rPr lang="en-US" dirty="0" smtClean="0"/>
              <a:t>continuous </a:t>
            </a:r>
            <a:r>
              <a:rPr lang="en-US" dirty="0"/>
              <a:t>the bars that represent each group are </a:t>
            </a:r>
            <a:r>
              <a:rPr lang="en-US" dirty="0" smtClean="0"/>
              <a:t>touching each other, with no gaps between.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33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587911"/>
            <a:ext cx="10018713" cy="4151971"/>
          </a:xfrm>
        </p:spPr>
        <p:txBody>
          <a:bodyPr/>
          <a:lstStyle/>
          <a:p>
            <a:r>
              <a:rPr lang="en-US" dirty="0" smtClean="0"/>
              <a:t>Data: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1.1, 1.2, 1.3, 1.8, 2.0, 2.6, 3.1, 4.6, 4.8, 5.1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We have chosen the ranges shown so that each class has a reasonable number of members.  Choice of class ranges can have profound effects on how the histogram appears.</a:t>
            </a:r>
          </a:p>
          <a:p>
            <a:r>
              <a:rPr lang="en-US" dirty="0" smtClean="0"/>
              <a:t>Here, we will use the ‘promote the fence-sitter’, so that 2.0 will belong to the class with range 2-3.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281994"/>
              </p:ext>
            </p:extLst>
          </p:nvPr>
        </p:nvGraphicFramePr>
        <p:xfrm>
          <a:off x="9111258" y="4168611"/>
          <a:ext cx="26239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988">
                  <a:extLst>
                    <a:ext uri="{9D8B030D-6E8A-4147-A177-3AD203B41FA5}">
                      <a16:colId xmlns:a16="http://schemas.microsoft.com/office/drawing/2014/main" val="4095155973"/>
                    </a:ext>
                  </a:extLst>
                </a:gridCol>
                <a:gridCol w="1311988">
                  <a:extLst>
                    <a:ext uri="{9D8B030D-6E8A-4147-A177-3AD203B41FA5}">
                      <a16:colId xmlns:a16="http://schemas.microsoft.com/office/drawing/2014/main" val="124853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927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29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2-3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409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3-4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1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4-5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72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5-6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39494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4" name="Chart 23"/>
              <p:cNvGraphicFramePr/>
              <p:nvPr>
                <p:extLst>
                  <p:ext uri="{D42A27DB-BD31-4B8C-83A1-F6EECF244321}">
                    <p14:modId xmlns:p14="http://schemas.microsoft.com/office/powerpoint/2010/main" val="4176897421"/>
                  </p:ext>
                </p:extLst>
              </p:nvPr>
            </p:nvGraphicFramePr>
            <p:xfrm>
              <a:off x="2856614" y="4168611"/>
              <a:ext cx="5737193" cy="259527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24" name="Chart 2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56614" y="4168611"/>
                <a:ext cx="5737193" cy="259527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57216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6891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Graphing statistical data is a good deal less complicated than graphing of functions.</a:t>
            </a:r>
          </a:p>
          <a:p>
            <a:r>
              <a:rPr lang="en-US" dirty="0" smtClean="0"/>
              <a:t>Bar graphs and histograms are the two main types of graphing, and they are very similar:</a:t>
            </a:r>
          </a:p>
          <a:p>
            <a:pPr lvl="1"/>
            <a:r>
              <a:rPr lang="en-US" dirty="0" smtClean="0"/>
              <a:t>The x-axis has the classes (groupings) of the data.</a:t>
            </a:r>
          </a:p>
          <a:p>
            <a:pPr lvl="1"/>
            <a:r>
              <a:rPr lang="en-US" dirty="0" smtClean="0"/>
              <a:t>A vertical bar is placed over each class, with a height that is the frequency.</a:t>
            </a:r>
          </a:p>
          <a:p>
            <a:r>
              <a:rPr lang="en-US" dirty="0" smtClean="0"/>
              <a:t>Bar graphs and histograms are different:</a:t>
            </a:r>
          </a:p>
          <a:p>
            <a:pPr lvl="1"/>
            <a:r>
              <a:rPr lang="en-US" dirty="0" smtClean="0"/>
              <a:t>Bar graphs are used for discrete data, while histograms are used for continuous data.</a:t>
            </a:r>
          </a:p>
          <a:p>
            <a:pPr lvl="1"/>
            <a:r>
              <a:rPr lang="en-US" dirty="0" smtClean="0"/>
              <a:t>Each column of a bar graph has a gap between its neighbors, reflecting the discrete nature of the data.</a:t>
            </a:r>
          </a:p>
          <a:p>
            <a:pPr lvl="1"/>
            <a:r>
              <a:rPr lang="en-US" dirty="0" smtClean="0"/>
              <a:t>Each column of a histogram touches its neighbors, reflecting the continuous nature of the data.</a:t>
            </a:r>
          </a:p>
        </p:txBody>
      </p:sp>
    </p:spTree>
    <p:extLst>
      <p:ext uri="{BB962C8B-B14F-4D97-AF65-F5344CB8AC3E}">
        <p14:creationId xmlns:p14="http://schemas.microsoft.com/office/powerpoint/2010/main" val="1461948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381</TotalTime>
  <Words>562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Courier New</vt:lpstr>
      <vt:lpstr>Parallax</vt:lpstr>
      <vt:lpstr>Graphing Statistical Data</vt:lpstr>
      <vt:lpstr>Definitions</vt:lpstr>
      <vt:lpstr>Bar Graph</vt:lpstr>
      <vt:lpstr>Bar Graph: Example</vt:lpstr>
      <vt:lpstr>Histogram</vt:lpstr>
      <vt:lpstr>Histogram: Example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42</cp:revision>
  <dcterms:created xsi:type="dcterms:W3CDTF">2016-07-25T20:55:54Z</dcterms:created>
  <dcterms:modified xsi:type="dcterms:W3CDTF">2017-03-13T17:07:59Z</dcterms:modified>
</cp:coreProperties>
</file>