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9" r:id="rId1"/>
  </p:sldMasterIdLst>
  <p:handoutMasterIdLst>
    <p:handoutMasterId r:id="rId11"/>
  </p:handoutMasterIdLst>
  <p:sldIdLst>
    <p:sldId id="256" r:id="rId2"/>
    <p:sldId id="259" r:id="rId3"/>
    <p:sldId id="262" r:id="rId4"/>
    <p:sldId id="260" r:id="rId5"/>
    <p:sldId id="261" r:id="rId6"/>
    <p:sldId id="266"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4" d="100"/>
          <a:sy n="74" d="100"/>
        </p:scale>
        <p:origin x="181" y="35"/>
      </p:cViewPr>
      <p:guideLst/>
    </p:cSldViewPr>
  </p:slideViewPr>
  <p:notesTextViewPr>
    <p:cViewPr>
      <p:scale>
        <a:sx n="1" d="1"/>
        <a:sy n="1" d="1"/>
      </p:scale>
      <p:origin x="0" y="0"/>
    </p:cViewPr>
  </p:notesTextViewPr>
  <p:notesViewPr>
    <p:cSldViewPr snapToGrid="0">
      <p:cViewPr varScale="1">
        <p:scale>
          <a:sx n="69" d="100"/>
          <a:sy n="69" d="100"/>
        </p:scale>
        <p:origin x="1872"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https://d.docs.live.net/c43e7391ccb6f3a8/Documents/UCCS/Online/ID1050%20docs/Content/Presentations/DieRoll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c43e7391ccb6f3a8/Documents/UCCS/Online/ID1050%20docs/Content/Presentations/DieRoll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1 Die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numRef>
              <c:f>'[DieRolls.xlsx]One Die'!$C$2:$C$7</c:f>
              <c:numCache>
                <c:formatCode>General</c:formatCode>
                <c:ptCount val="6"/>
                <c:pt idx="0">
                  <c:v>1</c:v>
                </c:pt>
                <c:pt idx="1">
                  <c:v>2</c:v>
                </c:pt>
                <c:pt idx="2">
                  <c:v>3</c:v>
                </c:pt>
                <c:pt idx="3">
                  <c:v>4</c:v>
                </c:pt>
                <c:pt idx="4">
                  <c:v>5</c:v>
                </c:pt>
                <c:pt idx="5">
                  <c:v>6</c:v>
                </c:pt>
              </c:numCache>
            </c:numRef>
          </c:cat>
          <c:val>
            <c:numRef>
              <c:f>'[DieRolls.xlsx]One Die'!$D$2:$D$7</c:f>
              <c:numCache>
                <c:formatCode>General</c:formatCode>
                <c:ptCount val="6"/>
                <c:pt idx="0">
                  <c:v>991</c:v>
                </c:pt>
                <c:pt idx="1">
                  <c:v>1021</c:v>
                </c:pt>
                <c:pt idx="2">
                  <c:v>987</c:v>
                </c:pt>
                <c:pt idx="3">
                  <c:v>996</c:v>
                </c:pt>
                <c:pt idx="4">
                  <c:v>1051</c:v>
                </c:pt>
                <c:pt idx="5">
                  <c:v>954</c:v>
                </c:pt>
              </c:numCache>
            </c:numRef>
          </c:val>
          <c:extLst>
            <c:ext xmlns:c16="http://schemas.microsoft.com/office/drawing/2014/chart" uri="{C3380CC4-5D6E-409C-BE32-E72D297353CC}">
              <c16:uniqueId val="{00000000-1177-455B-B6F5-884E19C6B638}"/>
            </c:ext>
          </c:extLst>
        </c:ser>
        <c:dLbls>
          <c:showLegendKey val="0"/>
          <c:showVal val="0"/>
          <c:showCatName val="0"/>
          <c:showSerName val="0"/>
          <c:showPercent val="0"/>
          <c:showBubbleSize val="0"/>
        </c:dLbls>
        <c:gapWidth val="219"/>
        <c:overlap val="-27"/>
        <c:axId val="473104904"/>
        <c:axId val="473107528"/>
      </c:barChart>
      <c:catAx>
        <c:axId val="47310490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73107528"/>
        <c:crosses val="autoZero"/>
        <c:auto val="1"/>
        <c:lblAlgn val="ctr"/>
        <c:lblOffset val="100"/>
        <c:noMultiLvlLbl val="0"/>
      </c:catAx>
      <c:valAx>
        <c:axId val="473107528"/>
        <c:scaling>
          <c:orientation val="minMax"/>
          <c:max val="1010"/>
          <c:min val="0"/>
        </c:scaling>
        <c:delete val="1"/>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473104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4 Dice</a:t>
            </a:r>
          </a:p>
        </c:rich>
      </c:tx>
      <c:layout>
        <c:manualLayout>
          <c:xMode val="edge"/>
          <c:yMode val="edge"/>
          <c:x val="0.44259604665189461"/>
          <c:y val="0.14587975832203817"/>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'[DieRolls.xlsx]Four Dice'!$G$1</c:f>
              <c:strCache>
                <c:ptCount val="1"/>
                <c:pt idx="0">
                  <c:v>Frequency</c:v>
                </c:pt>
              </c:strCache>
            </c:strRef>
          </c:tx>
          <c:spPr>
            <a:solidFill>
              <a:schemeClr val="accent1"/>
            </a:solidFill>
            <a:ln>
              <a:noFill/>
            </a:ln>
            <a:effectLst/>
          </c:spPr>
          <c:invertIfNegative val="0"/>
          <c:cat>
            <c:numRef>
              <c:f>'[DieRolls.xlsx]Four Dice'!$F$2:$F$22</c:f>
              <c:numCache>
                <c:formatCode>General</c:formatCode>
                <c:ptCount val="21"/>
                <c:pt idx="0">
                  <c:v>4</c:v>
                </c:pt>
                <c:pt idx="1">
                  <c:v>5</c:v>
                </c:pt>
                <c:pt idx="2">
                  <c:v>6</c:v>
                </c:pt>
                <c:pt idx="3">
                  <c:v>7</c:v>
                </c:pt>
                <c:pt idx="4">
                  <c:v>8</c:v>
                </c:pt>
                <c:pt idx="5">
                  <c:v>9</c:v>
                </c:pt>
                <c:pt idx="6">
                  <c:v>10</c:v>
                </c:pt>
                <c:pt idx="7">
                  <c:v>11</c:v>
                </c:pt>
                <c:pt idx="8">
                  <c:v>12</c:v>
                </c:pt>
                <c:pt idx="9">
                  <c:v>13</c:v>
                </c:pt>
                <c:pt idx="10">
                  <c:v>14</c:v>
                </c:pt>
                <c:pt idx="11">
                  <c:v>15</c:v>
                </c:pt>
                <c:pt idx="12">
                  <c:v>16</c:v>
                </c:pt>
                <c:pt idx="13">
                  <c:v>17</c:v>
                </c:pt>
                <c:pt idx="14">
                  <c:v>18</c:v>
                </c:pt>
                <c:pt idx="15">
                  <c:v>19</c:v>
                </c:pt>
                <c:pt idx="16">
                  <c:v>20</c:v>
                </c:pt>
                <c:pt idx="17">
                  <c:v>21</c:v>
                </c:pt>
                <c:pt idx="18">
                  <c:v>22</c:v>
                </c:pt>
                <c:pt idx="19">
                  <c:v>23</c:v>
                </c:pt>
                <c:pt idx="20">
                  <c:v>24</c:v>
                </c:pt>
              </c:numCache>
            </c:numRef>
          </c:cat>
          <c:val>
            <c:numRef>
              <c:f>'[DieRolls.xlsx]Four Dice'!$G$2:$G$22</c:f>
              <c:numCache>
                <c:formatCode>General</c:formatCode>
                <c:ptCount val="21"/>
                <c:pt idx="0">
                  <c:v>5</c:v>
                </c:pt>
                <c:pt idx="1">
                  <c:v>12</c:v>
                </c:pt>
                <c:pt idx="2">
                  <c:v>57</c:v>
                </c:pt>
                <c:pt idx="3">
                  <c:v>88</c:v>
                </c:pt>
                <c:pt idx="4">
                  <c:v>179</c:v>
                </c:pt>
                <c:pt idx="5">
                  <c:v>254</c:v>
                </c:pt>
                <c:pt idx="6">
                  <c:v>383</c:v>
                </c:pt>
                <c:pt idx="7">
                  <c:v>492</c:v>
                </c:pt>
                <c:pt idx="8">
                  <c:v>563</c:v>
                </c:pt>
                <c:pt idx="9">
                  <c:v>643</c:v>
                </c:pt>
                <c:pt idx="10">
                  <c:v>678</c:v>
                </c:pt>
                <c:pt idx="11">
                  <c:v>662</c:v>
                </c:pt>
                <c:pt idx="12">
                  <c:v>564</c:v>
                </c:pt>
                <c:pt idx="13">
                  <c:v>444</c:v>
                </c:pt>
                <c:pt idx="14">
                  <c:v>365</c:v>
                </c:pt>
                <c:pt idx="15">
                  <c:v>282</c:v>
                </c:pt>
                <c:pt idx="16">
                  <c:v>149</c:v>
                </c:pt>
                <c:pt idx="17">
                  <c:v>110</c:v>
                </c:pt>
                <c:pt idx="18">
                  <c:v>55</c:v>
                </c:pt>
                <c:pt idx="19">
                  <c:v>12</c:v>
                </c:pt>
                <c:pt idx="20">
                  <c:v>3</c:v>
                </c:pt>
              </c:numCache>
            </c:numRef>
          </c:val>
          <c:extLst>
            <c:ext xmlns:c16="http://schemas.microsoft.com/office/drawing/2014/chart" uri="{C3380CC4-5D6E-409C-BE32-E72D297353CC}">
              <c16:uniqueId val="{00000000-4DCA-4B55-BEDF-47F017EAA3CA}"/>
            </c:ext>
          </c:extLst>
        </c:ser>
        <c:dLbls>
          <c:showLegendKey val="0"/>
          <c:showVal val="0"/>
          <c:showCatName val="0"/>
          <c:showSerName val="0"/>
          <c:showPercent val="0"/>
          <c:showBubbleSize val="0"/>
        </c:dLbls>
        <c:gapWidth val="219"/>
        <c:overlap val="-27"/>
        <c:axId val="637070960"/>
        <c:axId val="472140552"/>
      </c:barChart>
      <c:catAx>
        <c:axId val="637070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72140552"/>
        <c:crosses val="autoZero"/>
        <c:auto val="1"/>
        <c:lblAlgn val="ctr"/>
        <c:lblOffset val="100"/>
        <c:noMultiLvlLbl val="0"/>
      </c:catAx>
      <c:valAx>
        <c:axId val="472140552"/>
        <c:scaling>
          <c:orientation val="minMax"/>
          <c:max val="800"/>
          <c:min val="0"/>
        </c:scaling>
        <c:delete val="1"/>
        <c:axPos val="l"/>
        <c:numFmt formatCode="General" sourceLinked="1"/>
        <c:majorTickMark val="none"/>
        <c:minorTickMark val="none"/>
        <c:tickLblPos val="nextTo"/>
        <c:crossAx val="6370709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696A1AB-B4B3-464C-9F81-35FEEEBE1F40}" type="datetimeFigureOut">
              <a:rPr lang="en-US" smtClean="0"/>
              <a:t>1/29/2017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33A5F1B-2C04-48D1-AC7D-778E1FD32120}" type="slidenum">
              <a:rPr lang="en-US" smtClean="0"/>
              <a:t>‹#›</a:t>
            </a:fld>
            <a:endParaRPr lang="en-US"/>
          </a:p>
        </p:txBody>
      </p:sp>
    </p:spTree>
    <p:extLst>
      <p:ext uri="{BB962C8B-B14F-4D97-AF65-F5344CB8AC3E}">
        <p14:creationId xmlns:p14="http://schemas.microsoft.com/office/powerpoint/2010/main" val="227872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8682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6218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3140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12409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2492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39902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4900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374206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037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752707"/>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484310" y="1639229"/>
            <a:ext cx="10018713" cy="4151971"/>
          </a:xfrm>
        </p:spPr>
        <p:txBody>
          <a:bodyPr anchor="t" anchorCtr="0"/>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112936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7135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7613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6886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3792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5648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0938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8230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8780753"/>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 id="214748383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Statistics Definitions</a:t>
            </a:r>
            <a:endParaRPr lang="en-US" dirty="0"/>
          </a:p>
        </p:txBody>
      </p:sp>
      <p:sp>
        <p:nvSpPr>
          <p:cNvPr id="3" name="Subtitle 2"/>
          <p:cNvSpPr>
            <a:spLocks noGrp="1"/>
          </p:cNvSpPr>
          <p:nvPr>
            <p:ph type="subTitle" idx="1"/>
          </p:nvPr>
        </p:nvSpPr>
        <p:spPr/>
        <p:txBody>
          <a:bodyPr/>
          <a:lstStyle/>
          <a:p>
            <a:r>
              <a:rPr lang="en-US" dirty="0" smtClean="0"/>
              <a:t>ID1050– Quantitative &amp; Qualitative Reasoning</a:t>
            </a:r>
            <a:endParaRPr lang="en-US" dirty="0"/>
          </a:p>
        </p:txBody>
      </p:sp>
    </p:spTree>
    <p:extLst>
      <p:ext uri="{BB962C8B-B14F-4D97-AF65-F5344CB8AC3E}">
        <p14:creationId xmlns:p14="http://schemas.microsoft.com/office/powerpoint/2010/main" val="32435811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 vs. Sample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can use statistics when we wish to characterize some particular aspect of a group, merging each individual’s data into a corporate value.  The definitions on this and the following slides are useful in describing statistical analyses.</a:t>
            </a:r>
          </a:p>
          <a:p>
            <a:r>
              <a:rPr lang="en-US" dirty="0" smtClean="0">
                <a:solidFill>
                  <a:schemeClr val="accent1">
                    <a:lumMod val="75000"/>
                  </a:schemeClr>
                </a:solidFill>
              </a:rPr>
              <a:t>Population</a:t>
            </a:r>
          </a:p>
          <a:p>
            <a:pPr lvl="1"/>
            <a:r>
              <a:rPr lang="en-US" dirty="0" smtClean="0"/>
              <a:t>This is the </a:t>
            </a:r>
            <a:r>
              <a:rPr lang="en-US" dirty="0" smtClean="0">
                <a:solidFill>
                  <a:schemeClr val="accent1">
                    <a:lumMod val="75000"/>
                  </a:schemeClr>
                </a:solidFill>
              </a:rPr>
              <a:t>entire group </a:t>
            </a:r>
            <a:r>
              <a:rPr lang="en-US" dirty="0" smtClean="0"/>
              <a:t>that we wish to characterize using statistics.</a:t>
            </a:r>
          </a:p>
          <a:p>
            <a:r>
              <a:rPr lang="en-US" dirty="0" smtClean="0">
                <a:solidFill>
                  <a:schemeClr val="accent1">
                    <a:lumMod val="75000"/>
                  </a:schemeClr>
                </a:solidFill>
              </a:rPr>
              <a:t>Sample</a:t>
            </a:r>
          </a:p>
          <a:p>
            <a:pPr lvl="1"/>
            <a:r>
              <a:rPr lang="en-US" dirty="0" smtClean="0"/>
              <a:t>It is often not practical or possible to collect data from every individual in the population.  In this case, we collect data from a sample of the population.</a:t>
            </a:r>
          </a:p>
          <a:p>
            <a:pPr lvl="1"/>
            <a:r>
              <a:rPr lang="en-US" dirty="0" smtClean="0"/>
              <a:t>The sample is usually a small </a:t>
            </a:r>
            <a:r>
              <a:rPr lang="en-US" dirty="0" smtClean="0">
                <a:solidFill>
                  <a:schemeClr val="accent1">
                    <a:lumMod val="75000"/>
                  </a:schemeClr>
                </a:solidFill>
              </a:rPr>
              <a:t>subset</a:t>
            </a:r>
            <a:r>
              <a:rPr lang="en-US" dirty="0" smtClean="0"/>
              <a:t> of the population.  In the case that the sample is the entire population, we call this a census.</a:t>
            </a:r>
          </a:p>
          <a:p>
            <a:pPr lvl="1"/>
            <a:r>
              <a:rPr lang="en-US" dirty="0" smtClean="0"/>
              <a:t>The hope is that the statistics of the sample accurately represent the statistics of the population, had we collected data from every member.</a:t>
            </a:r>
            <a:endParaRPr lang="en-US" dirty="0"/>
          </a:p>
        </p:txBody>
      </p:sp>
    </p:spTree>
    <p:extLst>
      <p:ext uri="{BB962C8B-B14F-4D97-AF65-F5344CB8AC3E}">
        <p14:creationId xmlns:p14="http://schemas.microsoft.com/office/powerpoint/2010/main" val="16996261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 vs. Variable</a:t>
            </a:r>
            <a:endParaRPr lang="en-US" dirty="0"/>
          </a:p>
        </p:txBody>
      </p:sp>
      <p:sp>
        <p:nvSpPr>
          <p:cNvPr id="3" name="Content Placeholder 2"/>
          <p:cNvSpPr>
            <a:spLocks noGrp="1"/>
          </p:cNvSpPr>
          <p:nvPr>
            <p:ph idx="1"/>
          </p:nvPr>
        </p:nvSpPr>
        <p:spPr/>
        <p:txBody>
          <a:bodyPr/>
          <a:lstStyle/>
          <a:p>
            <a:r>
              <a:rPr lang="en-US" dirty="0" smtClean="0"/>
              <a:t>The aspect we wish to characterize may have a numerical value, or it may be just the number of members that have some property. </a:t>
            </a:r>
          </a:p>
          <a:p>
            <a:r>
              <a:rPr lang="en-US" dirty="0" smtClean="0">
                <a:solidFill>
                  <a:schemeClr val="accent1">
                    <a:lumMod val="75000"/>
                  </a:schemeClr>
                </a:solidFill>
              </a:rPr>
              <a:t>Parameter</a:t>
            </a:r>
          </a:p>
          <a:p>
            <a:pPr lvl="1"/>
            <a:r>
              <a:rPr lang="en-US" dirty="0" smtClean="0"/>
              <a:t>The aspect we wish to characterize from the </a:t>
            </a:r>
            <a:r>
              <a:rPr lang="en-US" dirty="0" smtClean="0">
                <a:solidFill>
                  <a:schemeClr val="accent1">
                    <a:lumMod val="75000"/>
                  </a:schemeClr>
                </a:solidFill>
              </a:rPr>
              <a:t>population</a:t>
            </a:r>
            <a:r>
              <a:rPr lang="en-US" dirty="0" smtClean="0"/>
              <a:t> is called the parameter.</a:t>
            </a:r>
          </a:p>
          <a:p>
            <a:r>
              <a:rPr lang="en-US" dirty="0" smtClean="0">
                <a:solidFill>
                  <a:schemeClr val="accent1">
                    <a:lumMod val="75000"/>
                  </a:schemeClr>
                </a:solidFill>
              </a:rPr>
              <a:t>Variable</a:t>
            </a:r>
          </a:p>
          <a:p>
            <a:pPr lvl="1"/>
            <a:r>
              <a:rPr lang="en-US" dirty="0" smtClean="0"/>
              <a:t>When we actually collect data from a </a:t>
            </a:r>
            <a:r>
              <a:rPr lang="en-US" dirty="0" smtClean="0">
                <a:solidFill>
                  <a:schemeClr val="accent1">
                    <a:lumMod val="75000"/>
                  </a:schemeClr>
                </a:solidFill>
              </a:rPr>
              <a:t>sample</a:t>
            </a:r>
            <a:r>
              <a:rPr lang="en-US" dirty="0" smtClean="0"/>
              <a:t> of the population, we call that data the variable.</a:t>
            </a:r>
          </a:p>
          <a:p>
            <a:pPr lvl="1"/>
            <a:r>
              <a:rPr lang="en-US" dirty="0" smtClean="0"/>
              <a:t>If we do our job well, the variable from the sample will be similar (though it is not expected to be identical) to that parameter of the population.</a:t>
            </a:r>
            <a:endParaRPr lang="en-US" dirty="0"/>
          </a:p>
        </p:txBody>
      </p:sp>
    </p:spTree>
    <p:extLst>
      <p:ext uri="{BB962C8B-B14F-4D97-AF65-F5344CB8AC3E}">
        <p14:creationId xmlns:p14="http://schemas.microsoft.com/office/powerpoint/2010/main" val="26957735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Discrete &amp; Continuous Data</a:t>
            </a:r>
            <a:endParaRPr lang="en-US" dirty="0"/>
          </a:p>
        </p:txBody>
      </p:sp>
      <p:sp>
        <p:nvSpPr>
          <p:cNvPr id="3" name="Content Placeholder 2"/>
          <p:cNvSpPr>
            <a:spLocks noGrp="1"/>
          </p:cNvSpPr>
          <p:nvPr>
            <p:ph idx="1"/>
          </p:nvPr>
        </p:nvSpPr>
        <p:spPr>
          <a:xfrm>
            <a:off x="1484310" y="1639229"/>
            <a:ext cx="10018713" cy="4502779"/>
          </a:xfrm>
        </p:spPr>
        <p:txBody>
          <a:bodyPr>
            <a:normAutofit fontScale="92500" lnSpcReduction="20000"/>
          </a:bodyPr>
          <a:lstStyle/>
          <a:p>
            <a:r>
              <a:rPr lang="en-US" dirty="0" smtClean="0"/>
              <a:t>The data we collect is either a mathematical measurement or the count of members with some property.  In either case, we have a number that has one of two properties.</a:t>
            </a:r>
          </a:p>
          <a:p>
            <a:r>
              <a:rPr lang="en-US" dirty="0" smtClean="0">
                <a:solidFill>
                  <a:schemeClr val="accent1">
                    <a:lumMod val="75000"/>
                  </a:schemeClr>
                </a:solidFill>
              </a:rPr>
              <a:t>Discrete</a:t>
            </a:r>
            <a:r>
              <a:rPr lang="en-US" dirty="0" smtClean="0"/>
              <a:t> variable</a:t>
            </a:r>
          </a:p>
          <a:p>
            <a:pPr lvl="1"/>
            <a:r>
              <a:rPr lang="en-US" dirty="0" smtClean="0"/>
              <a:t>This type of variable can only take on </a:t>
            </a:r>
            <a:r>
              <a:rPr lang="en-US" dirty="0" smtClean="0">
                <a:solidFill>
                  <a:schemeClr val="accent1">
                    <a:lumMod val="75000"/>
                  </a:schemeClr>
                </a:solidFill>
              </a:rPr>
              <a:t>discrete values</a:t>
            </a:r>
            <a:r>
              <a:rPr lang="en-US" dirty="0" smtClean="0"/>
              <a:t>.  Often, these are integer values.  There are no instances of members with a value between the discrete values.</a:t>
            </a:r>
          </a:p>
          <a:p>
            <a:pPr lvl="1"/>
            <a:r>
              <a:rPr lang="en-US" dirty="0" smtClean="0"/>
              <a:t>Examples are </a:t>
            </a:r>
            <a:r>
              <a:rPr lang="en-US" dirty="0" smtClean="0">
                <a:solidFill>
                  <a:srgbClr val="0070C0"/>
                </a:solidFill>
              </a:rPr>
              <a:t>number of children in a family, the state you were born in, the number of faulty computer chips from a factory, or a ranking of high/medium/low probability of some risk</a:t>
            </a:r>
            <a:r>
              <a:rPr lang="en-US" dirty="0" smtClean="0"/>
              <a:t>.</a:t>
            </a:r>
          </a:p>
          <a:p>
            <a:r>
              <a:rPr lang="en-US" dirty="0" smtClean="0">
                <a:solidFill>
                  <a:schemeClr val="accent1">
                    <a:lumMod val="75000"/>
                  </a:schemeClr>
                </a:solidFill>
              </a:rPr>
              <a:t>Continuous</a:t>
            </a:r>
            <a:r>
              <a:rPr lang="en-US" dirty="0" smtClean="0"/>
              <a:t> variable</a:t>
            </a:r>
          </a:p>
          <a:p>
            <a:pPr lvl="1"/>
            <a:r>
              <a:rPr lang="en-US" dirty="0" smtClean="0"/>
              <a:t>With this type of variable, a </a:t>
            </a:r>
            <a:r>
              <a:rPr lang="en-US" dirty="0"/>
              <a:t>measurement from the sample can take on </a:t>
            </a:r>
            <a:r>
              <a:rPr lang="en-US" dirty="0">
                <a:solidFill>
                  <a:schemeClr val="accent1">
                    <a:lumMod val="75000"/>
                  </a:schemeClr>
                </a:solidFill>
              </a:rPr>
              <a:t>any </a:t>
            </a:r>
            <a:r>
              <a:rPr lang="en-US" dirty="0" smtClean="0">
                <a:solidFill>
                  <a:schemeClr val="accent1">
                    <a:lumMod val="75000"/>
                  </a:schemeClr>
                </a:solidFill>
              </a:rPr>
              <a:t>real value</a:t>
            </a:r>
            <a:r>
              <a:rPr lang="en-US" dirty="0" smtClean="0"/>
              <a:t>.  Typically, the number falls within some reasonable range.</a:t>
            </a:r>
          </a:p>
          <a:p>
            <a:pPr lvl="1"/>
            <a:r>
              <a:rPr lang="en-US" dirty="0" smtClean="0"/>
              <a:t>Examples are </a:t>
            </a:r>
            <a:r>
              <a:rPr lang="en-US" dirty="0" smtClean="0">
                <a:solidFill>
                  <a:srgbClr val="0070C0"/>
                </a:solidFill>
              </a:rPr>
              <a:t>heights of people, battery voltages from a manufacturer, or annual income</a:t>
            </a:r>
            <a:r>
              <a:rPr lang="en-US" dirty="0" smtClean="0"/>
              <a:t>.</a:t>
            </a:r>
            <a:endParaRPr lang="en-US" dirty="0"/>
          </a:p>
        </p:txBody>
      </p:sp>
    </p:spTree>
    <p:extLst>
      <p:ext uri="{BB962C8B-B14F-4D97-AF65-F5344CB8AC3E}">
        <p14:creationId xmlns:p14="http://schemas.microsoft.com/office/powerpoint/2010/main" val="39596746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Scales (Data Type)</a:t>
            </a:r>
            <a:endParaRPr lang="en-US" dirty="0"/>
          </a:p>
        </p:txBody>
      </p:sp>
      <p:sp>
        <p:nvSpPr>
          <p:cNvPr id="3" name="Content Placeholder 2"/>
          <p:cNvSpPr>
            <a:spLocks noGrp="1"/>
          </p:cNvSpPr>
          <p:nvPr>
            <p:ph idx="1"/>
          </p:nvPr>
        </p:nvSpPr>
        <p:spPr>
          <a:xfrm>
            <a:off x="1484310" y="1639229"/>
            <a:ext cx="10018713" cy="4830582"/>
          </a:xfrm>
        </p:spPr>
        <p:txBody>
          <a:bodyPr>
            <a:normAutofit fontScale="77500" lnSpcReduction="20000"/>
          </a:bodyPr>
          <a:lstStyle/>
          <a:p>
            <a:pPr marL="0" indent="0">
              <a:buNone/>
            </a:pPr>
            <a:r>
              <a:rPr lang="en-US" dirty="0" smtClean="0"/>
              <a:t>There are four types of classes or groups we can make from a population’s parameter:</a:t>
            </a:r>
          </a:p>
          <a:p>
            <a:r>
              <a:rPr lang="en-US" dirty="0" smtClean="0">
                <a:solidFill>
                  <a:schemeClr val="accent1">
                    <a:lumMod val="75000"/>
                  </a:schemeClr>
                </a:solidFill>
              </a:rPr>
              <a:t>Nominal </a:t>
            </a:r>
            <a:r>
              <a:rPr lang="en-US" dirty="0">
                <a:solidFill>
                  <a:schemeClr val="accent1">
                    <a:lumMod val="75000"/>
                  </a:schemeClr>
                </a:solidFill>
              </a:rPr>
              <a:t>scale </a:t>
            </a:r>
            <a:r>
              <a:rPr lang="en-US" dirty="0"/>
              <a:t>– </a:t>
            </a:r>
            <a:r>
              <a:rPr lang="en-US" dirty="0" smtClean="0"/>
              <a:t>This classification is based on </a:t>
            </a:r>
            <a:r>
              <a:rPr lang="en-US" dirty="0" smtClean="0">
                <a:solidFill>
                  <a:schemeClr val="accent1">
                    <a:lumMod val="75000"/>
                  </a:schemeClr>
                </a:solidFill>
              </a:rPr>
              <a:t>name</a:t>
            </a:r>
            <a:r>
              <a:rPr lang="en-US" dirty="0" smtClean="0"/>
              <a:t> only.  There is no numerical value to the data.</a:t>
            </a:r>
          </a:p>
          <a:p>
            <a:pPr lvl="1"/>
            <a:r>
              <a:rPr lang="en-US" dirty="0" smtClean="0"/>
              <a:t>Examples include </a:t>
            </a:r>
            <a:r>
              <a:rPr lang="en-US" i="1" dirty="0" smtClean="0">
                <a:solidFill>
                  <a:srgbClr val="0070C0"/>
                </a:solidFill>
              </a:rPr>
              <a:t>hair color</a:t>
            </a:r>
            <a:r>
              <a:rPr lang="en-US" dirty="0" smtClean="0"/>
              <a:t>, </a:t>
            </a:r>
            <a:r>
              <a:rPr lang="en-US" i="1" dirty="0" smtClean="0">
                <a:solidFill>
                  <a:srgbClr val="0070C0"/>
                </a:solidFill>
              </a:rPr>
              <a:t>state of birth</a:t>
            </a:r>
            <a:r>
              <a:rPr lang="en-US" dirty="0" smtClean="0"/>
              <a:t>, and </a:t>
            </a:r>
            <a:r>
              <a:rPr lang="en-US" i="1" dirty="0" smtClean="0">
                <a:solidFill>
                  <a:srgbClr val="0070C0"/>
                </a:solidFill>
              </a:rPr>
              <a:t>gender</a:t>
            </a:r>
            <a:r>
              <a:rPr lang="en-US" dirty="0" smtClean="0"/>
              <a:t>.</a:t>
            </a:r>
          </a:p>
          <a:p>
            <a:r>
              <a:rPr lang="en-US" dirty="0" smtClean="0">
                <a:solidFill>
                  <a:schemeClr val="accent1">
                    <a:lumMod val="75000"/>
                  </a:schemeClr>
                </a:solidFill>
              </a:rPr>
              <a:t>Ordinal scale </a:t>
            </a:r>
            <a:r>
              <a:rPr lang="en-US" dirty="0" smtClean="0"/>
              <a:t>– We use this scale when we </a:t>
            </a:r>
            <a:r>
              <a:rPr lang="en-US" dirty="0" smtClean="0">
                <a:solidFill>
                  <a:schemeClr val="accent1">
                    <a:lumMod val="75000"/>
                  </a:schemeClr>
                </a:solidFill>
              </a:rPr>
              <a:t>rank or order </a:t>
            </a:r>
            <a:r>
              <a:rPr lang="en-US" dirty="0" smtClean="0"/>
              <a:t>a group based on how much of the characteristic they possess.  Often the classes are </a:t>
            </a:r>
            <a:r>
              <a:rPr lang="en-US" i="1" dirty="0" smtClean="0"/>
              <a:t>high/medium/low</a:t>
            </a:r>
            <a:r>
              <a:rPr lang="en-US" dirty="0" smtClean="0"/>
              <a:t> or the like.</a:t>
            </a:r>
          </a:p>
          <a:p>
            <a:pPr lvl="1"/>
            <a:r>
              <a:rPr lang="en-US" dirty="0" smtClean="0"/>
              <a:t>Examples: </a:t>
            </a:r>
            <a:r>
              <a:rPr lang="en-US" i="1" dirty="0" smtClean="0">
                <a:solidFill>
                  <a:srgbClr val="0070C0"/>
                </a:solidFill>
              </a:rPr>
              <a:t>dominance in monkeys </a:t>
            </a:r>
            <a:r>
              <a:rPr lang="en-US" dirty="0" smtClean="0"/>
              <a:t>or </a:t>
            </a:r>
            <a:r>
              <a:rPr lang="en-US" i="1" dirty="0" smtClean="0">
                <a:solidFill>
                  <a:srgbClr val="0070C0"/>
                </a:solidFill>
              </a:rPr>
              <a:t>attractiveness of a painting</a:t>
            </a:r>
            <a:r>
              <a:rPr lang="en-US" dirty="0" smtClean="0"/>
              <a:t>.</a:t>
            </a:r>
          </a:p>
          <a:p>
            <a:r>
              <a:rPr lang="en-US" dirty="0" smtClean="0">
                <a:solidFill>
                  <a:schemeClr val="accent1">
                    <a:lumMod val="75000"/>
                  </a:schemeClr>
                </a:solidFill>
              </a:rPr>
              <a:t>Interval scale </a:t>
            </a:r>
            <a:r>
              <a:rPr lang="en-US" dirty="0" smtClean="0"/>
              <a:t>– If we have a numerical value, but what we define as ‘zero’ for that value is arbitrarily chosen, then the only meaningful comparison between values is the </a:t>
            </a:r>
            <a:r>
              <a:rPr lang="en-US" dirty="0" smtClean="0">
                <a:solidFill>
                  <a:schemeClr val="accent1">
                    <a:lumMod val="75000"/>
                  </a:schemeClr>
                </a:solidFill>
              </a:rPr>
              <a:t>difference</a:t>
            </a:r>
            <a:r>
              <a:rPr lang="en-US" dirty="0" smtClean="0"/>
              <a:t> between them, or intervals.</a:t>
            </a:r>
          </a:p>
          <a:p>
            <a:pPr lvl="1"/>
            <a:r>
              <a:rPr lang="en-US" dirty="0" smtClean="0"/>
              <a:t>The best example is </a:t>
            </a:r>
            <a:r>
              <a:rPr lang="en-US" i="1" dirty="0" smtClean="0">
                <a:solidFill>
                  <a:srgbClr val="0070C0"/>
                </a:solidFill>
              </a:rPr>
              <a:t>time</a:t>
            </a:r>
            <a:r>
              <a:rPr lang="en-US" dirty="0" smtClean="0"/>
              <a:t>. We commonly count from a convenient starting point, but time existed before that point.  So the interval between </a:t>
            </a:r>
            <a:r>
              <a:rPr lang="en-US" i="1" dirty="0" smtClean="0"/>
              <a:t>start</a:t>
            </a:r>
            <a:r>
              <a:rPr lang="en-US" dirty="0" smtClean="0"/>
              <a:t> and </a:t>
            </a:r>
            <a:r>
              <a:rPr lang="en-US" i="1" dirty="0" smtClean="0"/>
              <a:t>stop</a:t>
            </a:r>
            <a:r>
              <a:rPr lang="en-US" dirty="0" smtClean="0"/>
              <a:t> is what is relevant.</a:t>
            </a:r>
          </a:p>
          <a:p>
            <a:r>
              <a:rPr lang="en-US" dirty="0" smtClean="0">
                <a:solidFill>
                  <a:schemeClr val="accent1">
                    <a:lumMod val="75000"/>
                  </a:schemeClr>
                </a:solidFill>
              </a:rPr>
              <a:t>Ratio scale </a:t>
            </a:r>
            <a:r>
              <a:rPr lang="en-US" dirty="0" smtClean="0"/>
              <a:t>– If the numerical value is a measurement of some continuous value that cannot be negative, then the ‘zero’ is not arbitrary, and meaningful comparisons between data can be made, such as ‘how many times larger is a value’ or ‘what is half of this value’.</a:t>
            </a:r>
          </a:p>
          <a:p>
            <a:pPr lvl="1"/>
            <a:r>
              <a:rPr lang="en-US" dirty="0" smtClean="0"/>
              <a:t>Some examples: </a:t>
            </a:r>
            <a:r>
              <a:rPr lang="en-US" i="1" dirty="0" smtClean="0">
                <a:solidFill>
                  <a:srgbClr val="0070C0"/>
                </a:solidFill>
              </a:rPr>
              <a:t>height or age of a person</a:t>
            </a:r>
            <a:r>
              <a:rPr lang="en-US" dirty="0" smtClean="0">
                <a:solidFill>
                  <a:srgbClr val="0070C0"/>
                </a:solidFill>
              </a:rPr>
              <a:t>, </a:t>
            </a:r>
            <a:r>
              <a:rPr lang="en-US" i="1" dirty="0" smtClean="0">
                <a:solidFill>
                  <a:srgbClr val="0070C0"/>
                </a:solidFill>
              </a:rPr>
              <a:t>corporate income</a:t>
            </a:r>
            <a:r>
              <a:rPr lang="en-US" dirty="0" smtClean="0">
                <a:solidFill>
                  <a:srgbClr val="0070C0"/>
                </a:solidFill>
              </a:rPr>
              <a:t>, </a:t>
            </a:r>
            <a:r>
              <a:rPr lang="en-US" i="1" dirty="0" smtClean="0">
                <a:solidFill>
                  <a:srgbClr val="0070C0"/>
                </a:solidFill>
              </a:rPr>
              <a:t>battery voltage</a:t>
            </a:r>
            <a:r>
              <a:rPr lang="en-US" dirty="0" smtClean="0"/>
              <a:t>, etc.</a:t>
            </a:r>
            <a:endParaRPr lang="en-US" dirty="0"/>
          </a:p>
        </p:txBody>
      </p:sp>
    </p:spTree>
    <p:extLst>
      <p:ext uri="{BB962C8B-B14F-4D97-AF65-F5344CB8AC3E}">
        <p14:creationId xmlns:p14="http://schemas.microsoft.com/office/powerpoint/2010/main" val="14937572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Distributions</a:t>
            </a:r>
            <a:endParaRPr lang="en-US" dirty="0"/>
          </a:p>
        </p:txBody>
      </p:sp>
      <p:sp>
        <p:nvSpPr>
          <p:cNvPr id="3" name="Content Placeholder 2"/>
          <p:cNvSpPr>
            <a:spLocks noGrp="1"/>
          </p:cNvSpPr>
          <p:nvPr>
            <p:ph idx="1"/>
          </p:nvPr>
        </p:nvSpPr>
        <p:spPr>
          <a:xfrm>
            <a:off x="1484310" y="1639228"/>
            <a:ext cx="10201607" cy="4105964"/>
          </a:xfrm>
        </p:spPr>
        <p:txBody>
          <a:bodyPr>
            <a:normAutofit fontScale="70000" lnSpcReduction="20000"/>
          </a:bodyPr>
          <a:lstStyle/>
          <a:p>
            <a:r>
              <a:rPr lang="en-US" dirty="0" smtClean="0"/>
              <a:t>For a large sample, we may see a particular distribution of members among the classes or categories.  Some often-encountered distributions have names:</a:t>
            </a:r>
          </a:p>
          <a:p>
            <a:r>
              <a:rPr lang="en-US" dirty="0" smtClean="0">
                <a:solidFill>
                  <a:schemeClr val="accent1">
                    <a:lumMod val="75000"/>
                  </a:schemeClr>
                </a:solidFill>
              </a:rPr>
              <a:t>Uniform distribution </a:t>
            </a:r>
            <a:r>
              <a:rPr lang="en-US" dirty="0" smtClean="0"/>
              <a:t>– The chances of a member being in any of the categories is </a:t>
            </a:r>
            <a:r>
              <a:rPr lang="en-US" dirty="0" smtClean="0">
                <a:solidFill>
                  <a:schemeClr val="accent1">
                    <a:lumMod val="75000"/>
                  </a:schemeClr>
                </a:solidFill>
              </a:rPr>
              <a:t>equal</a:t>
            </a:r>
            <a:r>
              <a:rPr lang="en-US" dirty="0" smtClean="0"/>
              <a:t>.  With a large sample, all classes should have approximately equal numbers.</a:t>
            </a:r>
          </a:p>
          <a:p>
            <a:pPr lvl="1"/>
            <a:r>
              <a:rPr lang="en-US" dirty="0" smtClean="0"/>
              <a:t>The </a:t>
            </a:r>
            <a:r>
              <a:rPr lang="en-US" dirty="0" smtClean="0">
                <a:solidFill>
                  <a:srgbClr val="0070C0"/>
                </a:solidFill>
              </a:rPr>
              <a:t>roll of a single six-sided die </a:t>
            </a:r>
            <a:r>
              <a:rPr lang="en-US" dirty="0" smtClean="0"/>
              <a:t>is expected to be uniformly distributed.  The chances are equal that a roll will be any number between 1 and 6.</a:t>
            </a:r>
          </a:p>
          <a:p>
            <a:r>
              <a:rPr lang="en-US" dirty="0" smtClean="0">
                <a:solidFill>
                  <a:schemeClr val="accent1">
                    <a:lumMod val="75000"/>
                  </a:schemeClr>
                </a:solidFill>
              </a:rPr>
              <a:t>Normal </a:t>
            </a:r>
            <a:r>
              <a:rPr lang="en-US" dirty="0">
                <a:solidFill>
                  <a:schemeClr val="accent1">
                    <a:lumMod val="75000"/>
                  </a:schemeClr>
                </a:solidFill>
              </a:rPr>
              <a:t>distribution </a:t>
            </a:r>
            <a:r>
              <a:rPr lang="en-US" dirty="0" smtClean="0"/>
              <a:t>– The values measured tend to be </a:t>
            </a:r>
            <a:r>
              <a:rPr lang="en-US" dirty="0" smtClean="0">
                <a:solidFill>
                  <a:schemeClr val="accent1">
                    <a:lumMod val="75000"/>
                  </a:schemeClr>
                </a:solidFill>
              </a:rPr>
              <a:t>near a central value</a:t>
            </a:r>
            <a:r>
              <a:rPr lang="en-US" dirty="0" smtClean="0"/>
              <a:t>.  There are more members near the middle, and fewer members at values farther from the middle.</a:t>
            </a:r>
          </a:p>
          <a:p>
            <a:pPr lvl="1"/>
            <a:r>
              <a:rPr lang="en-US" dirty="0" smtClean="0"/>
              <a:t>The height of a population is expected to be normally distributed.  There is an average height, and most people are near this value.  There are few exceptionally tall or exceptionally short individuals.  This is due to physiological constraints of the human body.</a:t>
            </a:r>
          </a:p>
          <a:p>
            <a:r>
              <a:rPr lang="en-US" dirty="0" smtClean="0"/>
              <a:t>Uniform and normal distributions are </a:t>
            </a:r>
            <a:r>
              <a:rPr lang="en-US" dirty="0" smtClean="0">
                <a:solidFill>
                  <a:schemeClr val="accent2">
                    <a:lumMod val="75000"/>
                  </a:schemeClr>
                </a:solidFill>
              </a:rPr>
              <a:t>idealized distributions</a:t>
            </a:r>
            <a:r>
              <a:rPr lang="en-US" dirty="0" smtClean="0"/>
              <a:t>; real data may or may not approximate one of these distributions (or one of several other named distributions.)</a:t>
            </a:r>
          </a:p>
          <a:p>
            <a:r>
              <a:rPr lang="en-US" dirty="0" smtClean="0"/>
              <a:t>A single die should be uniform.  Two dice tend to give more values near 7 and fewer near 2 and 12.  The more dice that are rolled, the more the distribution begins to look like a normal distribution.</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1146564141"/>
              </p:ext>
            </p:extLst>
          </p:nvPr>
        </p:nvGraphicFramePr>
        <p:xfrm>
          <a:off x="2343889" y="5354127"/>
          <a:ext cx="3860800" cy="135838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4057432474"/>
              </p:ext>
            </p:extLst>
          </p:nvPr>
        </p:nvGraphicFramePr>
        <p:xfrm>
          <a:off x="6377477" y="5145464"/>
          <a:ext cx="4842933" cy="15670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850996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fade">
                                      <p:cBhvr>
                                        <p:cTn id="4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Graphic spid="5"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Central Tendency</a:t>
            </a:r>
            <a:endParaRPr lang="en-US" dirty="0"/>
          </a:p>
        </p:txBody>
      </p:sp>
      <p:sp>
        <p:nvSpPr>
          <p:cNvPr id="3" name="Content Placeholder 2"/>
          <p:cNvSpPr>
            <a:spLocks noGrp="1"/>
          </p:cNvSpPr>
          <p:nvPr>
            <p:ph idx="1"/>
          </p:nvPr>
        </p:nvSpPr>
        <p:spPr/>
        <p:txBody>
          <a:bodyPr>
            <a:normAutofit/>
          </a:bodyPr>
          <a:lstStyle/>
          <a:p>
            <a:r>
              <a:rPr lang="en-US" dirty="0" smtClean="0"/>
              <a:t>When data tends toward the middle, we have to ask “what does ‘middle’ mean?”  There is no one definition of central tendency; instead, what the middle means may depend on context or desired use.</a:t>
            </a:r>
          </a:p>
          <a:p>
            <a:pPr lvl="1"/>
            <a:r>
              <a:rPr lang="en-US" dirty="0" smtClean="0"/>
              <a:t>What is the middle of the title ‘One Fish, Two Fish, Red Fish, Blue Fish’?  Is it the middle letter (R), the middle word (there are two), or the word ‘Fish’, which appears the most?</a:t>
            </a:r>
          </a:p>
          <a:p>
            <a:r>
              <a:rPr lang="en-US" dirty="0" smtClean="0"/>
              <a:t>There are three common measures of central tendency:</a:t>
            </a:r>
          </a:p>
          <a:p>
            <a:pPr lvl="1"/>
            <a:r>
              <a:rPr lang="en-US" dirty="0" smtClean="0">
                <a:solidFill>
                  <a:schemeClr val="accent1">
                    <a:lumMod val="75000"/>
                  </a:schemeClr>
                </a:solidFill>
              </a:rPr>
              <a:t>Mean</a:t>
            </a:r>
            <a:r>
              <a:rPr lang="en-US" dirty="0" smtClean="0"/>
              <a:t> – Sometimes called ‘average’, this is the </a:t>
            </a:r>
            <a:r>
              <a:rPr lang="en-US" dirty="0" smtClean="0">
                <a:solidFill>
                  <a:schemeClr val="accent1">
                    <a:lumMod val="75000"/>
                  </a:schemeClr>
                </a:solidFill>
              </a:rPr>
              <a:t>sum of the data divided by the number </a:t>
            </a:r>
            <a:r>
              <a:rPr lang="en-US" dirty="0" smtClean="0"/>
              <a:t>of data values.</a:t>
            </a:r>
          </a:p>
          <a:p>
            <a:pPr lvl="1"/>
            <a:r>
              <a:rPr lang="en-US" dirty="0" smtClean="0">
                <a:solidFill>
                  <a:schemeClr val="accent1">
                    <a:lumMod val="75000"/>
                  </a:schemeClr>
                </a:solidFill>
              </a:rPr>
              <a:t>Median</a:t>
            </a:r>
            <a:r>
              <a:rPr lang="en-US" dirty="0" smtClean="0"/>
              <a:t> – This is the </a:t>
            </a:r>
            <a:r>
              <a:rPr lang="en-US" dirty="0" smtClean="0">
                <a:solidFill>
                  <a:schemeClr val="accent1">
                    <a:lumMod val="75000"/>
                  </a:schemeClr>
                </a:solidFill>
              </a:rPr>
              <a:t>middle element of an ordered list</a:t>
            </a:r>
            <a:r>
              <a:rPr lang="en-US" dirty="0" smtClean="0"/>
              <a:t>.</a:t>
            </a:r>
          </a:p>
          <a:p>
            <a:pPr lvl="1"/>
            <a:r>
              <a:rPr lang="en-US" dirty="0" smtClean="0">
                <a:solidFill>
                  <a:schemeClr val="accent1">
                    <a:lumMod val="75000"/>
                  </a:schemeClr>
                </a:solidFill>
              </a:rPr>
              <a:t>Mode</a:t>
            </a:r>
            <a:r>
              <a:rPr lang="en-US" dirty="0" smtClean="0"/>
              <a:t> – This is the class that is </a:t>
            </a:r>
            <a:r>
              <a:rPr lang="en-US" dirty="0" smtClean="0">
                <a:solidFill>
                  <a:schemeClr val="accent1">
                    <a:lumMod val="75000"/>
                  </a:schemeClr>
                </a:solidFill>
              </a:rPr>
              <a:t>most represented</a:t>
            </a:r>
            <a:r>
              <a:rPr lang="en-US" dirty="0" smtClean="0"/>
              <a:t>.</a:t>
            </a:r>
            <a:endParaRPr lang="en-US" dirty="0"/>
          </a:p>
        </p:txBody>
      </p:sp>
    </p:spTree>
    <p:extLst>
      <p:ext uri="{BB962C8B-B14F-4D97-AF65-F5344CB8AC3E}">
        <p14:creationId xmlns:p14="http://schemas.microsoft.com/office/powerpoint/2010/main" val="736657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Spread and Measure of Symmetry</a:t>
            </a:r>
            <a:endParaRPr lang="en-US" dirty="0"/>
          </a:p>
        </p:txBody>
      </p:sp>
      <p:sp>
        <p:nvSpPr>
          <p:cNvPr id="3" name="Content Placeholder 2"/>
          <p:cNvSpPr>
            <a:spLocks noGrp="1"/>
          </p:cNvSpPr>
          <p:nvPr>
            <p:ph idx="1"/>
          </p:nvPr>
        </p:nvSpPr>
        <p:spPr>
          <a:xfrm>
            <a:off x="1484310" y="1639229"/>
            <a:ext cx="10018713" cy="4589043"/>
          </a:xfrm>
        </p:spPr>
        <p:txBody>
          <a:bodyPr>
            <a:normAutofit fontScale="92500" lnSpcReduction="20000"/>
          </a:bodyPr>
          <a:lstStyle/>
          <a:p>
            <a:r>
              <a:rPr lang="en-US" dirty="0" smtClean="0"/>
              <a:t>Once we have identified the middle of some data, we may then ask “how far is the data spread about the middle?”.  </a:t>
            </a:r>
          </a:p>
          <a:p>
            <a:pPr lvl="1"/>
            <a:r>
              <a:rPr lang="en-US" dirty="0" smtClean="0"/>
              <a:t>There are two common measures of the spread: </a:t>
            </a:r>
            <a:r>
              <a:rPr lang="en-US" dirty="0" smtClean="0">
                <a:solidFill>
                  <a:schemeClr val="accent1">
                    <a:lumMod val="75000"/>
                  </a:schemeClr>
                </a:solidFill>
              </a:rPr>
              <a:t>Variance</a:t>
            </a:r>
            <a:r>
              <a:rPr lang="en-US" dirty="0" smtClean="0"/>
              <a:t> and </a:t>
            </a:r>
            <a:r>
              <a:rPr lang="en-US" dirty="0" smtClean="0">
                <a:solidFill>
                  <a:schemeClr val="accent1">
                    <a:lumMod val="75000"/>
                  </a:schemeClr>
                </a:solidFill>
              </a:rPr>
              <a:t>standard deviation</a:t>
            </a:r>
            <a:r>
              <a:rPr lang="en-US" dirty="0" smtClean="0"/>
              <a:t>.  </a:t>
            </a:r>
          </a:p>
          <a:p>
            <a:pPr lvl="1"/>
            <a:r>
              <a:rPr lang="en-US" dirty="0" smtClean="0"/>
              <a:t>If these </a:t>
            </a:r>
            <a:r>
              <a:rPr lang="en-US" dirty="0" smtClean="0">
                <a:solidFill>
                  <a:schemeClr val="accent2">
                    <a:lumMod val="75000"/>
                  </a:schemeClr>
                </a:solidFill>
              </a:rPr>
              <a:t>values are large</a:t>
            </a:r>
            <a:r>
              <a:rPr lang="en-US" dirty="0" smtClean="0"/>
              <a:t>, the data is </a:t>
            </a:r>
            <a:r>
              <a:rPr lang="en-US" dirty="0" smtClean="0">
                <a:solidFill>
                  <a:schemeClr val="accent2">
                    <a:lumMod val="75000"/>
                  </a:schemeClr>
                </a:solidFill>
              </a:rPr>
              <a:t>spread wide</a:t>
            </a:r>
            <a:r>
              <a:rPr lang="en-US" dirty="0" smtClean="0"/>
              <a:t>, and if they are small, the data occupies a narrow range.  </a:t>
            </a:r>
          </a:p>
          <a:p>
            <a:pPr lvl="1"/>
            <a:r>
              <a:rPr lang="en-US" dirty="0" smtClean="0"/>
              <a:t>The two differ from each other only slightly; one is the square of the other.</a:t>
            </a:r>
          </a:p>
          <a:p>
            <a:r>
              <a:rPr lang="en-US" dirty="0" smtClean="0"/>
              <a:t>After considering the spread, we may ask “how symmetric is the spread of the data about the middle?”.  </a:t>
            </a:r>
          </a:p>
          <a:p>
            <a:pPr lvl="1"/>
            <a:r>
              <a:rPr lang="en-US" dirty="0" smtClean="0"/>
              <a:t>The value we will used for this measure is called </a:t>
            </a:r>
            <a:r>
              <a:rPr lang="en-US" i="1" dirty="0" smtClean="0">
                <a:solidFill>
                  <a:schemeClr val="accent1">
                    <a:lumMod val="75000"/>
                  </a:schemeClr>
                </a:solidFill>
              </a:rPr>
              <a:t>skewness</a:t>
            </a:r>
            <a:r>
              <a:rPr lang="en-US" dirty="0" smtClean="0"/>
              <a:t>.  </a:t>
            </a:r>
          </a:p>
          <a:p>
            <a:pPr lvl="1"/>
            <a:r>
              <a:rPr lang="en-US" dirty="0" smtClean="0"/>
              <a:t>A value near ‘</a:t>
            </a:r>
            <a:r>
              <a:rPr lang="en-US" dirty="0" smtClean="0">
                <a:solidFill>
                  <a:schemeClr val="accent2">
                    <a:lumMod val="75000"/>
                  </a:schemeClr>
                </a:solidFill>
              </a:rPr>
              <a:t>zero</a:t>
            </a:r>
            <a:r>
              <a:rPr lang="en-US" dirty="0" smtClean="0"/>
              <a:t>’ indicates </a:t>
            </a:r>
            <a:r>
              <a:rPr lang="en-US" dirty="0" smtClean="0">
                <a:solidFill>
                  <a:schemeClr val="accent2">
                    <a:lumMod val="75000"/>
                  </a:schemeClr>
                </a:solidFill>
              </a:rPr>
              <a:t>high symmetry</a:t>
            </a:r>
            <a:r>
              <a:rPr lang="en-US" dirty="0" smtClean="0"/>
              <a:t>; the data tails off similarly to the left and to the right.  </a:t>
            </a:r>
          </a:p>
          <a:p>
            <a:pPr lvl="1"/>
            <a:r>
              <a:rPr lang="en-US" dirty="0" smtClean="0"/>
              <a:t>An absolute value near </a:t>
            </a:r>
            <a:r>
              <a:rPr lang="en-US" dirty="0" smtClean="0">
                <a:solidFill>
                  <a:schemeClr val="accent2">
                    <a:lumMod val="75000"/>
                  </a:schemeClr>
                </a:solidFill>
              </a:rPr>
              <a:t>‘one’ or higher </a:t>
            </a:r>
            <a:r>
              <a:rPr lang="en-US" dirty="0" smtClean="0"/>
              <a:t>indicates that </a:t>
            </a:r>
            <a:r>
              <a:rPr lang="en-US" dirty="0" smtClean="0">
                <a:solidFill>
                  <a:schemeClr val="accent2">
                    <a:lumMod val="75000"/>
                  </a:schemeClr>
                </a:solidFill>
              </a:rPr>
              <a:t>one tail is distinctly longer</a:t>
            </a:r>
            <a:r>
              <a:rPr lang="en-US" dirty="0" smtClean="0"/>
              <a:t> than the other.  The sign of the skewness indicates the direction of the tail (</a:t>
            </a:r>
            <a:r>
              <a:rPr lang="en-US" dirty="0" smtClean="0">
                <a:solidFill>
                  <a:schemeClr val="accent2">
                    <a:lumMod val="75000"/>
                  </a:schemeClr>
                </a:solidFill>
              </a:rPr>
              <a:t>- = left, + = right</a:t>
            </a:r>
            <a:r>
              <a:rPr lang="en-US" dirty="0" smtClean="0"/>
              <a:t>).</a:t>
            </a:r>
          </a:p>
        </p:txBody>
      </p:sp>
    </p:spTree>
    <p:extLst>
      <p:ext uri="{BB962C8B-B14F-4D97-AF65-F5344CB8AC3E}">
        <p14:creationId xmlns:p14="http://schemas.microsoft.com/office/powerpoint/2010/main" val="2777787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484310" y="1639229"/>
            <a:ext cx="10264867" cy="4410763"/>
          </a:xfrm>
        </p:spPr>
        <p:txBody>
          <a:bodyPr>
            <a:normAutofit lnSpcReduction="10000"/>
          </a:bodyPr>
          <a:lstStyle/>
          <a:p>
            <a:r>
              <a:rPr lang="en-US" dirty="0" smtClean="0"/>
              <a:t>When performing statistical analysis, some vocabulary is helpful</a:t>
            </a:r>
          </a:p>
          <a:p>
            <a:pPr lvl="1"/>
            <a:r>
              <a:rPr lang="en-US" dirty="0" smtClean="0"/>
              <a:t>Population vs. Sample – What is the group we are analyzing?</a:t>
            </a:r>
          </a:p>
          <a:p>
            <a:pPr lvl="1"/>
            <a:r>
              <a:rPr lang="en-US" dirty="0" smtClean="0"/>
              <a:t>Parameter vs. Variable – The name for the data we collect from a population or sample.</a:t>
            </a:r>
          </a:p>
          <a:p>
            <a:pPr lvl="1"/>
            <a:r>
              <a:rPr lang="en-US" dirty="0" smtClean="0"/>
              <a:t>Discrete &amp; Continuous – The data can be the number of members, it could consist of integers, or it could be any real numerical value.</a:t>
            </a:r>
          </a:p>
          <a:p>
            <a:pPr lvl="1"/>
            <a:r>
              <a:rPr lang="en-US" dirty="0" smtClean="0"/>
              <a:t>Nominal, Ordinal, Interval, and Ratio Scales – How do we categorize the collected data?</a:t>
            </a:r>
          </a:p>
          <a:p>
            <a:pPr lvl="1"/>
            <a:r>
              <a:rPr lang="en-US" dirty="0" smtClean="0"/>
              <a:t>Uniform &amp; Normal Distributions – How is the data spread among the groups?</a:t>
            </a:r>
          </a:p>
          <a:p>
            <a:pPr lvl="1"/>
            <a:r>
              <a:rPr lang="en-US" dirty="0" smtClean="0"/>
              <a:t>Statistical Variables – The numerical results from analyzing the data</a:t>
            </a:r>
          </a:p>
          <a:p>
            <a:pPr lvl="2"/>
            <a:r>
              <a:rPr lang="en-US" dirty="0" smtClean="0"/>
              <a:t>Mean, Median, &amp; Mode – Measures of the middle</a:t>
            </a:r>
          </a:p>
          <a:p>
            <a:pPr lvl="2"/>
            <a:r>
              <a:rPr lang="en-US" dirty="0" smtClean="0"/>
              <a:t>Standard Deviation &amp; Variance – Measures of the spread</a:t>
            </a:r>
          </a:p>
          <a:p>
            <a:pPr lvl="2"/>
            <a:r>
              <a:rPr lang="en-US" dirty="0" smtClean="0"/>
              <a:t>Skewness – Measure of symmetry</a:t>
            </a:r>
          </a:p>
          <a:p>
            <a:pPr lvl="1"/>
            <a:endParaRPr lang="en-US" dirty="0" smtClean="0"/>
          </a:p>
          <a:p>
            <a:pPr lvl="1"/>
            <a:endParaRPr lang="en-US" dirty="0" smtClean="0"/>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2642545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159</TotalTime>
  <Words>1353</Words>
  <Application>Microsoft Office PowerPoint</Application>
  <PresentationFormat>Widescreen</PresentationFormat>
  <Paragraphs>75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Corbel</vt:lpstr>
      <vt:lpstr>Parallax</vt:lpstr>
      <vt:lpstr>Statistics Definitions</vt:lpstr>
      <vt:lpstr>Population vs. Sample</vt:lpstr>
      <vt:lpstr>Parameter vs. Variable</vt:lpstr>
      <vt:lpstr>Discrete &amp; Continuous Data</vt:lpstr>
      <vt:lpstr>Scales (Data Type)</vt:lpstr>
      <vt:lpstr>Distributions</vt:lpstr>
      <vt:lpstr>Measures of Central Tendency</vt:lpstr>
      <vt:lpstr>Measures of Spread and Measure of Symmetry</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Gist</dc:creator>
  <cp:lastModifiedBy>Robert Gist</cp:lastModifiedBy>
  <cp:revision>33</cp:revision>
  <dcterms:created xsi:type="dcterms:W3CDTF">2016-07-25T20:55:54Z</dcterms:created>
  <dcterms:modified xsi:type="dcterms:W3CDTF">2017-01-29T20:04:31Z</dcterms:modified>
</cp:coreProperties>
</file>