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5" r:id="rId1"/>
  </p:sldMasterIdLst>
  <p:handoutMasterIdLst>
    <p:handoutMasterId r:id="rId9"/>
  </p:handoutMasterIdLst>
  <p:sldIdLst>
    <p:sldId id="256" r:id="rId2"/>
    <p:sldId id="260" r:id="rId3"/>
    <p:sldId id="261" r:id="rId4"/>
    <p:sldId id="262" r:id="rId5"/>
    <p:sldId id="263" r:id="rId6"/>
    <p:sldId id="264" r:id="rId7"/>
    <p:sldId id="25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71" autoAdjust="0"/>
    <p:restoredTop sz="94639" autoAdjust="0"/>
  </p:normalViewPr>
  <p:slideViewPr>
    <p:cSldViewPr snapToGrid="0">
      <p:cViewPr varScale="1">
        <p:scale>
          <a:sx n="52" d="100"/>
          <a:sy n="52" d="100"/>
        </p:scale>
        <p:origin x="904" y="29"/>
      </p:cViewPr>
      <p:guideLst/>
    </p:cSldViewPr>
  </p:slideViewPr>
  <p:outlineViewPr>
    <p:cViewPr>
      <p:scale>
        <a:sx n="33" d="100"/>
        <a:sy n="33" d="100"/>
      </p:scale>
      <p:origin x="0" y="-5187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9" d="100"/>
          <a:sy n="69" d="100"/>
        </p:scale>
        <p:origin x="1872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96A1AB-B4B3-464C-9F81-35FEEEBE1F40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3A5F1B-2C04-48D1-AC7D-778E1FD32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728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4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309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68934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4333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9528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6850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9728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8942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501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8642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773045"/>
            <a:ext cx="10018713" cy="4018156"/>
          </a:xfrm>
        </p:spPr>
        <p:txBody>
          <a:bodyPr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74669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500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316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35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1151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2/23/2017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790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7322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0341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2/23/2017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962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6" r:id="rId1"/>
    <p:sldLayoutId id="2147483857" r:id="rId2"/>
    <p:sldLayoutId id="2147483858" r:id="rId3"/>
    <p:sldLayoutId id="2147483859" r:id="rId4"/>
    <p:sldLayoutId id="2147483860" r:id="rId5"/>
    <p:sldLayoutId id="2147483861" r:id="rId6"/>
    <p:sldLayoutId id="2147483862" r:id="rId7"/>
    <p:sldLayoutId id="2147483863" r:id="rId8"/>
    <p:sldLayoutId id="2147483864" r:id="rId9"/>
    <p:sldLayoutId id="2147483865" r:id="rId10"/>
    <p:sldLayoutId id="2147483866" r:id="rId11"/>
    <p:sldLayoutId id="2147483867" r:id="rId12"/>
    <p:sldLayoutId id="2147483868" r:id="rId13"/>
    <p:sldLayoutId id="2147483869" r:id="rId14"/>
    <p:sldLayoutId id="2147483870" r:id="rId15"/>
    <p:sldLayoutId id="2147483871" r:id="rId16"/>
    <p:sldLayoutId id="2147483872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Arguments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ID1050– Quantitative &amp; Qualitative Reasoning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5811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Statements and Non-Statements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 statement is a sentence or phrase that can have a ‘true’ or ‘false’ value.</a:t>
            </a:r>
          </a:p>
          <a:p>
            <a:pPr lvl="1"/>
            <a:r>
              <a:rPr lang="en-US" dirty="0" smtClean="0"/>
              <a:t>Examples: ‘It rained today’ or ‘I am in bed’.</a:t>
            </a:r>
          </a:p>
          <a:p>
            <a:r>
              <a:rPr lang="en-US" dirty="0" smtClean="0"/>
              <a:t>A non-statement has no truth value.</a:t>
            </a:r>
          </a:p>
          <a:p>
            <a:pPr lvl="1"/>
            <a:r>
              <a:rPr lang="en-US" dirty="0" smtClean="0"/>
              <a:t>Orders aren’t statements.</a:t>
            </a:r>
            <a:endParaRPr lang="en-US" dirty="0"/>
          </a:p>
          <a:p>
            <a:pPr lvl="2"/>
            <a:r>
              <a:rPr lang="en-US" dirty="0"/>
              <a:t>‘Go to bed!’ </a:t>
            </a:r>
          </a:p>
          <a:p>
            <a:pPr lvl="1"/>
            <a:r>
              <a:rPr lang="en-US" dirty="0" smtClean="0"/>
              <a:t>Questions aren’t statements.</a:t>
            </a:r>
          </a:p>
          <a:p>
            <a:pPr lvl="2"/>
            <a:r>
              <a:rPr lang="en-US" dirty="0"/>
              <a:t>‘Are you in bed?’</a:t>
            </a:r>
          </a:p>
          <a:p>
            <a:pPr lvl="2"/>
            <a:r>
              <a:rPr lang="en-US" dirty="0" smtClean="0"/>
              <a:t>‘Did it rain today?’</a:t>
            </a:r>
          </a:p>
          <a:p>
            <a:r>
              <a:rPr lang="en-US" dirty="0" smtClean="0"/>
              <a:t>A sentence can consist of more than one phrase, each of which can be an individual statement, and each with its own truth value.</a:t>
            </a:r>
          </a:p>
        </p:txBody>
      </p:sp>
    </p:spTree>
    <p:extLst>
      <p:ext uri="{BB962C8B-B14F-4D97-AF65-F5344CB8AC3E}">
        <p14:creationId xmlns:p14="http://schemas.microsoft.com/office/powerpoint/2010/main" val="41903296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Arguments and Their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773045"/>
            <a:ext cx="10018713" cy="4501234"/>
          </a:xfrm>
        </p:spPr>
        <p:txBody>
          <a:bodyPr>
            <a:normAutofit/>
          </a:bodyPr>
          <a:lstStyle/>
          <a:p>
            <a:r>
              <a:rPr lang="en-US" dirty="0" smtClean="0"/>
              <a:t>An </a:t>
            </a:r>
            <a:r>
              <a:rPr lang="en-US" dirty="0" smtClean="0">
                <a:solidFill>
                  <a:srgbClr val="FF0000"/>
                </a:solidFill>
              </a:rPr>
              <a:t>argument</a:t>
            </a:r>
            <a:r>
              <a:rPr lang="en-US" dirty="0" smtClean="0"/>
              <a:t> is </a:t>
            </a:r>
            <a:r>
              <a:rPr lang="en-US" dirty="0" smtClean="0">
                <a:solidFill>
                  <a:srgbClr val="FF0000"/>
                </a:solidFill>
              </a:rPr>
              <a:t>a series of statements designed to persuade </a:t>
            </a:r>
            <a:r>
              <a:rPr lang="en-US" dirty="0" smtClean="0"/>
              <a:t>the reader/listener of some conclusion.</a:t>
            </a:r>
          </a:p>
          <a:p>
            <a:r>
              <a:rPr lang="en-US" dirty="0" smtClean="0"/>
              <a:t>A simple argument has a single conclusion statement (</a:t>
            </a:r>
            <a:r>
              <a:rPr lang="en-US" dirty="0" smtClean="0">
                <a:solidFill>
                  <a:srgbClr val="FF0000"/>
                </a:solidFill>
              </a:rPr>
              <a:t>conclusion</a:t>
            </a:r>
            <a:r>
              <a:rPr lang="en-US" dirty="0" smtClean="0"/>
              <a:t>) that is supported by </a:t>
            </a:r>
            <a:r>
              <a:rPr lang="en-US" dirty="0" smtClean="0">
                <a:solidFill>
                  <a:srgbClr val="FF0000"/>
                </a:solidFill>
              </a:rPr>
              <a:t>one or more </a:t>
            </a:r>
            <a:r>
              <a:rPr lang="en-US" dirty="0" smtClean="0"/>
              <a:t>premise statements (</a:t>
            </a:r>
            <a:r>
              <a:rPr lang="en-US" dirty="0" smtClean="0">
                <a:solidFill>
                  <a:srgbClr val="FF0000"/>
                </a:solidFill>
              </a:rPr>
              <a:t>premises</a:t>
            </a:r>
            <a:r>
              <a:rPr lang="en-US" dirty="0" smtClean="0"/>
              <a:t>).</a:t>
            </a:r>
          </a:p>
          <a:p>
            <a:pPr lvl="1"/>
            <a:r>
              <a:rPr lang="en-US" dirty="0" smtClean="0"/>
              <a:t>Usually, the </a:t>
            </a:r>
            <a:r>
              <a:rPr lang="en-US" dirty="0" smtClean="0">
                <a:solidFill>
                  <a:srgbClr val="FF0000"/>
                </a:solidFill>
              </a:rPr>
              <a:t>conclusion</a:t>
            </a:r>
            <a:r>
              <a:rPr lang="en-US" dirty="0" smtClean="0"/>
              <a:t> is the </a:t>
            </a:r>
            <a:r>
              <a:rPr lang="en-US" dirty="0" smtClean="0">
                <a:solidFill>
                  <a:srgbClr val="FF0000"/>
                </a:solidFill>
              </a:rPr>
              <a:t>first</a:t>
            </a:r>
            <a:r>
              <a:rPr lang="en-US" dirty="0" smtClean="0"/>
              <a:t> or, more commonly, the </a:t>
            </a:r>
            <a:r>
              <a:rPr lang="en-US" dirty="0" smtClean="0">
                <a:solidFill>
                  <a:srgbClr val="FF0000"/>
                </a:solidFill>
              </a:rPr>
              <a:t>last</a:t>
            </a:r>
            <a:r>
              <a:rPr lang="en-US" dirty="0" smtClean="0"/>
              <a:t> statement in the argument.</a:t>
            </a:r>
          </a:p>
          <a:p>
            <a:r>
              <a:rPr lang="en-US" dirty="0" smtClean="0"/>
              <a:t>The first steps in analyzing an argument are: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Eliminate non-statements</a:t>
            </a:r>
            <a:r>
              <a:rPr lang="en-US" dirty="0" smtClean="0"/>
              <a:t>. </a:t>
            </a:r>
            <a:r>
              <a:rPr lang="en-US" dirty="0"/>
              <a:t>Occasionally, the conclusion is stated in the form of a rhetorical </a:t>
            </a:r>
            <a:r>
              <a:rPr lang="en-US" dirty="0" smtClean="0"/>
              <a:t>question (“Why should you go to bed?  Here are the reasons…”)</a:t>
            </a:r>
            <a:endParaRPr lang="en-US" dirty="0"/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Identify which statement is the conclusion</a:t>
            </a:r>
            <a:r>
              <a:rPr lang="en-US" dirty="0" smtClean="0"/>
              <a:t>.  All of the statements that remain are premises.</a:t>
            </a:r>
          </a:p>
        </p:txBody>
      </p:sp>
    </p:spTree>
    <p:extLst>
      <p:ext uri="{BB962C8B-B14F-4D97-AF65-F5344CB8AC3E}">
        <p14:creationId xmlns:p14="http://schemas.microsoft.com/office/powerpoint/2010/main" val="42473712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Inference Indicators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Sometimes there are words in the statements (indicators) that help identify them as a premise or a conclusion.  However, whether indicators are present or not, the statement is still what it is (a premise or a conclusion).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Premise indicators</a:t>
            </a:r>
            <a:r>
              <a:rPr lang="en-US" dirty="0" smtClean="0"/>
              <a:t> – Here is a partial list of some premise indicators.  These indicate that the statement is a fact, reason, or example.</a:t>
            </a:r>
          </a:p>
          <a:p>
            <a:pPr lvl="1"/>
            <a:r>
              <a:rPr lang="en-US" dirty="0" smtClean="0"/>
              <a:t>“the fact that”, “because”, “for example”, “for these reasons”, etc.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Conclusion indicators </a:t>
            </a:r>
            <a:r>
              <a:rPr lang="en-US" dirty="0" smtClean="0"/>
              <a:t>– Here is a partial list of some conclusion indicators.  These words indicate that the statement is the point of the argument.</a:t>
            </a:r>
          </a:p>
          <a:p>
            <a:pPr lvl="1"/>
            <a:r>
              <a:rPr lang="en-US" dirty="0" smtClean="0"/>
              <a:t>“therefore”, “thus”, “it is clear that”, “so”, etc.</a:t>
            </a:r>
          </a:p>
        </p:txBody>
      </p:sp>
    </p:spTree>
    <p:extLst>
      <p:ext uri="{BB962C8B-B14F-4D97-AF65-F5344CB8AC3E}">
        <p14:creationId xmlns:p14="http://schemas.microsoft.com/office/powerpoint/2010/main" val="37336442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Arguments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773045"/>
            <a:ext cx="10018714" cy="480603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Arguments fall into two general types: </a:t>
            </a:r>
            <a:r>
              <a:rPr lang="en-US" dirty="0" smtClean="0">
                <a:solidFill>
                  <a:srgbClr val="FF0000"/>
                </a:solidFill>
              </a:rPr>
              <a:t>inductive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FF0000"/>
                </a:solidFill>
              </a:rPr>
              <a:t>deductive</a:t>
            </a:r>
            <a:r>
              <a:rPr lang="en-US" dirty="0" smtClean="0"/>
              <a:t>.  The type of argument determines how to analyze or attack the argument.</a:t>
            </a:r>
          </a:p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Inductive</a:t>
            </a:r>
          </a:p>
          <a:p>
            <a:pPr lvl="1"/>
            <a:r>
              <a:rPr lang="en-US" dirty="0" smtClean="0"/>
              <a:t>In this type of argument, the premises are supposed to lead to the conclusion with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some degree of certainty </a:t>
            </a:r>
            <a:r>
              <a:rPr lang="en-US" dirty="0" smtClean="0"/>
              <a:t>(but not complete certainty).  Inductive arguments can be made strong (or weak) if:</a:t>
            </a:r>
          </a:p>
          <a:p>
            <a:pPr lvl="2"/>
            <a:r>
              <a:rPr lang="en-US" dirty="0" smtClean="0"/>
              <a:t>Many (0r few) premises are given</a:t>
            </a:r>
          </a:p>
          <a:p>
            <a:pPr lvl="2"/>
            <a:r>
              <a:rPr lang="en-US" dirty="0" smtClean="0"/>
              <a:t>The premises themselves are strong (or weak)</a:t>
            </a:r>
          </a:p>
          <a:p>
            <a:pPr lvl="2"/>
            <a:r>
              <a:rPr lang="en-US" dirty="0" smtClean="0"/>
              <a:t>The premises lead to the conclusion with high (or low) confidence.</a:t>
            </a:r>
          </a:p>
          <a:p>
            <a:pPr lvl="1"/>
            <a:r>
              <a:rPr lang="en-US" dirty="0" smtClean="0"/>
              <a:t>If you can include an additional premise to the argument that doesn’t contradict another premise, but strengthens or weakens the conclusion, then the argument is inductive.</a:t>
            </a:r>
          </a:p>
          <a:p>
            <a:pPr lvl="1"/>
            <a:r>
              <a:rPr lang="en-US" dirty="0" smtClean="0"/>
              <a:t>Inductive arguments are attacked by looking for one or more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logical fallacies </a:t>
            </a:r>
            <a:r>
              <a:rPr lang="en-US" dirty="0" smtClean="0"/>
              <a:t>(known bad argument types), by providing contradictory premises, or by attacking the premises themselves.</a:t>
            </a:r>
          </a:p>
        </p:txBody>
      </p:sp>
    </p:spTree>
    <p:extLst>
      <p:ext uri="{BB962C8B-B14F-4D97-AF65-F5344CB8AC3E}">
        <p14:creationId xmlns:p14="http://schemas.microsoft.com/office/powerpoint/2010/main" val="32701795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Arguments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773045"/>
            <a:ext cx="10018714" cy="4806034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Deductive</a:t>
            </a:r>
          </a:p>
          <a:p>
            <a:pPr lvl="1"/>
            <a:r>
              <a:rPr lang="en-US" dirty="0" smtClean="0"/>
              <a:t>In this type of argument, the premises are supposed to lead to the conclusion with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complete certainty</a:t>
            </a:r>
            <a:r>
              <a:rPr lang="en-US" dirty="0" smtClean="0"/>
              <a:t>.  </a:t>
            </a:r>
          </a:p>
          <a:p>
            <a:pPr lvl="1"/>
            <a:r>
              <a:rPr lang="en-US" dirty="0" smtClean="0"/>
              <a:t>If the inclusion of additional (non-contradictory) premises </a:t>
            </a:r>
            <a:r>
              <a:rPr lang="en-US" i="1" dirty="0" smtClean="0"/>
              <a:t>cannot</a:t>
            </a:r>
            <a:r>
              <a:rPr lang="en-US" dirty="0" smtClean="0"/>
              <a:t> alter </a:t>
            </a:r>
            <a:r>
              <a:rPr lang="en-US" dirty="0"/>
              <a:t>the conclusion, then the argument is </a:t>
            </a:r>
            <a:r>
              <a:rPr lang="en-US" i="1" dirty="0" smtClean="0"/>
              <a:t>deductive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Deductive arguments are either </a:t>
            </a:r>
            <a:r>
              <a:rPr lang="en-US" i="1" dirty="0" smtClean="0">
                <a:solidFill>
                  <a:schemeClr val="accent2">
                    <a:lumMod val="75000"/>
                  </a:schemeClr>
                </a:solidFill>
              </a:rPr>
              <a:t>valid</a:t>
            </a:r>
            <a:r>
              <a:rPr lang="en-US" dirty="0" smtClean="0"/>
              <a:t> or </a:t>
            </a:r>
            <a:r>
              <a:rPr lang="en-US" i="1" dirty="0" smtClean="0">
                <a:solidFill>
                  <a:schemeClr val="accent2">
                    <a:lumMod val="75000"/>
                  </a:schemeClr>
                </a:solidFill>
              </a:rPr>
              <a:t>invalid</a:t>
            </a:r>
            <a:r>
              <a:rPr lang="en-US" dirty="0" smtClean="0"/>
              <a:t>.  If, in every case of the premises being true, the conclusion is also true, then it is valid.  Otherwise, it is invalid.</a:t>
            </a:r>
          </a:p>
          <a:p>
            <a:pPr lvl="1"/>
            <a:r>
              <a:rPr lang="en-US" dirty="0" smtClean="0"/>
              <a:t>Deductive arguments are addressed by analyzing the structure of the argument for all permutations of the statements being ‘true’ or ‘false’.</a:t>
            </a:r>
          </a:p>
          <a:p>
            <a:pPr lvl="1"/>
            <a:r>
              <a:rPr lang="en-US" dirty="0" smtClean="0"/>
              <a:t>Often, this is done using symbolic representations of the statements (premises and conclusion) and forming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truth tables </a:t>
            </a:r>
            <a:r>
              <a:rPr lang="en-US" dirty="0" smtClean="0"/>
              <a:t>using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symbolic logic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If a deductive argument is valid, it can further be considered either </a:t>
            </a:r>
            <a:r>
              <a:rPr lang="en-US" i="1" dirty="0" smtClean="0">
                <a:solidFill>
                  <a:schemeClr val="accent2">
                    <a:lumMod val="75000"/>
                  </a:schemeClr>
                </a:solidFill>
              </a:rPr>
              <a:t>sound</a:t>
            </a:r>
            <a:r>
              <a:rPr lang="en-US" dirty="0" smtClean="0"/>
              <a:t> or </a:t>
            </a:r>
            <a:r>
              <a:rPr lang="en-US" i="1" dirty="0" smtClean="0">
                <a:solidFill>
                  <a:schemeClr val="accent2">
                    <a:lumMod val="75000"/>
                  </a:schemeClr>
                </a:solidFill>
              </a:rPr>
              <a:t>unsound</a:t>
            </a:r>
            <a:r>
              <a:rPr lang="en-US" dirty="0" smtClean="0"/>
              <a:t>.  A sound argument is one in which the premises are generally agreed to be true.</a:t>
            </a:r>
          </a:p>
          <a:p>
            <a:pPr lvl="2"/>
            <a:r>
              <a:rPr lang="en-US" dirty="0" smtClean="0"/>
              <a:t>We won’t be learning how to determine the soundness of arguments, but we will discuss the idea.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8127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773045"/>
            <a:ext cx="10018713" cy="470826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 </a:t>
            </a:r>
            <a:r>
              <a:rPr lang="en-US" dirty="0" smtClean="0">
                <a:solidFill>
                  <a:srgbClr val="FF0000"/>
                </a:solidFill>
              </a:rPr>
              <a:t>logical statement </a:t>
            </a:r>
            <a:r>
              <a:rPr lang="en-US" dirty="0" smtClean="0"/>
              <a:t>can be determined to be </a:t>
            </a:r>
            <a:r>
              <a:rPr lang="en-US" dirty="0" smtClean="0">
                <a:solidFill>
                  <a:srgbClr val="FF0000"/>
                </a:solidFill>
              </a:rPr>
              <a:t>true</a:t>
            </a:r>
            <a:r>
              <a:rPr lang="en-US" dirty="0" smtClean="0"/>
              <a:t> or </a:t>
            </a:r>
            <a:r>
              <a:rPr lang="en-US" dirty="0" smtClean="0">
                <a:solidFill>
                  <a:srgbClr val="FF0000"/>
                </a:solidFill>
              </a:rPr>
              <a:t>false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Questions and orders are not logical statements.</a:t>
            </a:r>
          </a:p>
          <a:p>
            <a:r>
              <a:rPr lang="en-US" dirty="0" smtClean="0"/>
              <a:t>An argument is formed from one or more </a:t>
            </a:r>
            <a:r>
              <a:rPr lang="en-US" dirty="0" smtClean="0">
                <a:solidFill>
                  <a:srgbClr val="FF0000"/>
                </a:solidFill>
              </a:rPr>
              <a:t>premise</a:t>
            </a:r>
            <a:r>
              <a:rPr lang="en-US" dirty="0" smtClean="0"/>
              <a:t> statements and a </a:t>
            </a:r>
            <a:r>
              <a:rPr lang="en-US" dirty="0" smtClean="0">
                <a:solidFill>
                  <a:srgbClr val="FF0000"/>
                </a:solidFill>
              </a:rPr>
              <a:t>conclusion</a:t>
            </a:r>
            <a:r>
              <a:rPr lang="en-US" dirty="0" smtClean="0"/>
              <a:t> statement.</a:t>
            </a:r>
          </a:p>
          <a:p>
            <a:pPr lvl="1"/>
            <a:r>
              <a:rPr lang="en-US" dirty="0" smtClean="0"/>
              <a:t>Sometimes a statement has </a:t>
            </a:r>
            <a:r>
              <a:rPr lang="en-US" dirty="0" smtClean="0">
                <a:solidFill>
                  <a:srgbClr val="FF0000"/>
                </a:solidFill>
              </a:rPr>
              <a:t>indicator words </a:t>
            </a:r>
            <a:r>
              <a:rPr lang="en-US" dirty="0" smtClean="0"/>
              <a:t>or phrases that help you decide if it a premise or conclusion.</a:t>
            </a:r>
          </a:p>
          <a:p>
            <a:pPr lvl="1"/>
            <a:r>
              <a:rPr lang="en-US" dirty="0" smtClean="0"/>
              <a:t>However, a statement is a premise or conclusion based on </a:t>
            </a:r>
            <a:r>
              <a:rPr lang="en-US" dirty="0" smtClean="0">
                <a:solidFill>
                  <a:srgbClr val="FF0000"/>
                </a:solidFill>
              </a:rPr>
              <a:t>its purpose in the argument</a:t>
            </a:r>
            <a:r>
              <a:rPr lang="en-US" dirty="0" smtClean="0"/>
              <a:t>, not whether it has indicators or not.</a:t>
            </a:r>
          </a:p>
          <a:p>
            <a:pPr lvl="1"/>
            <a:r>
              <a:rPr lang="en-US" dirty="0" smtClean="0"/>
              <a:t>Often the conclusion is the </a:t>
            </a:r>
            <a:r>
              <a:rPr lang="en-US" dirty="0" smtClean="0">
                <a:solidFill>
                  <a:srgbClr val="FF0000"/>
                </a:solidFill>
              </a:rPr>
              <a:t>first or last </a:t>
            </a:r>
            <a:r>
              <a:rPr lang="en-US" dirty="0" smtClean="0"/>
              <a:t>statement in the argument.</a:t>
            </a:r>
          </a:p>
          <a:p>
            <a:r>
              <a:rPr lang="en-US" dirty="0" smtClean="0"/>
              <a:t>There are two </a:t>
            </a:r>
            <a:r>
              <a:rPr lang="en-US" smtClean="0"/>
              <a:t>argument types.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Inductive</a:t>
            </a:r>
            <a:r>
              <a:rPr lang="en-US" dirty="0" smtClean="0"/>
              <a:t> – The premises are intended to lead to the conclusion with </a:t>
            </a:r>
            <a:r>
              <a:rPr lang="en-US" dirty="0" smtClean="0">
                <a:solidFill>
                  <a:srgbClr val="FF0000"/>
                </a:solidFill>
              </a:rPr>
              <a:t>some likelihood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Deductive</a:t>
            </a:r>
            <a:r>
              <a:rPr lang="en-US" dirty="0" smtClean="0"/>
              <a:t> – The premises are intended to </a:t>
            </a:r>
            <a:r>
              <a:rPr lang="en-US" dirty="0" smtClean="0">
                <a:solidFill>
                  <a:srgbClr val="FF0000"/>
                </a:solidFill>
              </a:rPr>
              <a:t>guarantee</a:t>
            </a:r>
            <a:r>
              <a:rPr lang="en-US" dirty="0" smtClean="0"/>
              <a:t> the conclusion if they are true.</a:t>
            </a:r>
          </a:p>
        </p:txBody>
      </p:sp>
    </p:spTree>
    <p:extLst>
      <p:ext uri="{BB962C8B-B14F-4D97-AF65-F5344CB8AC3E}">
        <p14:creationId xmlns:p14="http://schemas.microsoft.com/office/powerpoint/2010/main" val="16996261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BC1C1C"/>
      </a:accent1>
      <a:accent2>
        <a:srgbClr val="F67534"/>
      </a:accent2>
      <a:accent3>
        <a:srgbClr val="EAAC35"/>
      </a:accent3>
      <a:accent4>
        <a:srgbClr val="9BAF68"/>
      </a:accent4>
      <a:accent5>
        <a:srgbClr val="68B9A6"/>
      </a:accent5>
      <a:accent6>
        <a:srgbClr val="50B1D4"/>
      </a:accent6>
      <a:hlink>
        <a:srgbClr val="E46416"/>
      </a:hlink>
      <a:folHlink>
        <a:srgbClr val="EE9340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93B4CCAC-FD5A-4D59-B1AC-EAF45910B5A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163</TotalTime>
  <Words>819</Words>
  <Application>Microsoft Office PowerPoint</Application>
  <PresentationFormat>Widescreen</PresentationFormat>
  <Paragraphs>53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Corbel</vt:lpstr>
      <vt:lpstr>Parallax</vt:lpstr>
      <vt:lpstr>Arguments</vt:lpstr>
      <vt:lpstr>Statements and Non-Statements</vt:lpstr>
      <vt:lpstr>Arguments and Their Structure</vt:lpstr>
      <vt:lpstr>Inference Indicators</vt:lpstr>
      <vt:lpstr>Types of Arguments</vt:lpstr>
      <vt:lpstr>Types of Arguments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Gist</dc:creator>
  <cp:lastModifiedBy>Robert Gist</cp:lastModifiedBy>
  <cp:revision>28</cp:revision>
  <dcterms:created xsi:type="dcterms:W3CDTF">2016-07-25T20:55:54Z</dcterms:created>
  <dcterms:modified xsi:type="dcterms:W3CDTF">2017-02-24T00:25:33Z</dcterms:modified>
</cp:coreProperties>
</file>