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5" r:id="rId1"/>
  </p:sldMasterIdLst>
  <p:handoutMasterIdLst>
    <p:handoutMasterId r:id="rId10"/>
  </p:handoutMasterIdLst>
  <p:sldIdLst>
    <p:sldId id="256" r:id="rId2"/>
    <p:sldId id="259" r:id="rId3"/>
    <p:sldId id="261" r:id="rId4"/>
    <p:sldId id="262" r:id="rId5"/>
    <p:sldId id="263" r:id="rId6"/>
    <p:sldId id="265" r:id="rId7"/>
    <p:sldId id="266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52" d="100"/>
          <a:sy n="52" d="100"/>
        </p:scale>
        <p:origin x="904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309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893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433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952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685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972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942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0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642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018713" cy="4018156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466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50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1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3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151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79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322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341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962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  <p:sldLayoutId id="2147483870" r:id="rId15"/>
    <p:sldLayoutId id="2147483871" r:id="rId16"/>
    <p:sldLayoutId id="214748387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 Arguments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Steps to Analyzing an Argument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018713" cy="471589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the following slides, some simple arguments will be given.</a:t>
            </a:r>
          </a:p>
          <a:p>
            <a:r>
              <a:rPr lang="en-US" dirty="0" smtClean="0"/>
              <a:t>The steps to begin analyzing each argument are:</a:t>
            </a:r>
          </a:p>
          <a:p>
            <a:pPr lvl="1"/>
            <a:r>
              <a:rPr lang="en-US" dirty="0" smtClean="0"/>
              <a:t>Eliminate any non-statements.</a:t>
            </a:r>
          </a:p>
          <a:p>
            <a:pPr lvl="1"/>
            <a:r>
              <a:rPr lang="en-US" dirty="0" smtClean="0"/>
              <a:t>Identify the conclusion and the premises.</a:t>
            </a:r>
          </a:p>
          <a:p>
            <a:pPr lvl="1"/>
            <a:r>
              <a:rPr lang="en-US" dirty="0" smtClean="0"/>
              <a:t>Determine if the argument is inductive or deductive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Deductive</a:t>
            </a:r>
            <a:r>
              <a:rPr lang="en-US" dirty="0" smtClean="0"/>
              <a:t> arguments can be </a:t>
            </a:r>
            <a:r>
              <a:rPr lang="en-US" i="1" dirty="0" smtClean="0"/>
              <a:t>valid</a:t>
            </a:r>
            <a:r>
              <a:rPr lang="en-US" dirty="0" smtClean="0"/>
              <a:t> or </a:t>
            </a:r>
            <a:r>
              <a:rPr lang="en-US" i="1" dirty="0" smtClean="0"/>
              <a:t>invalid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We will learn later how to prove validity of an argument.  In this presentation I will simply discuss its validity/invalidity.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Valid</a:t>
            </a:r>
            <a:r>
              <a:rPr lang="en-US" dirty="0" smtClean="0"/>
              <a:t> arguments can be </a:t>
            </a:r>
            <a:r>
              <a:rPr lang="en-US" i="1" dirty="0" smtClean="0"/>
              <a:t>sound</a:t>
            </a:r>
            <a:r>
              <a:rPr lang="en-US" dirty="0" smtClean="0"/>
              <a:t> or </a:t>
            </a:r>
            <a:r>
              <a:rPr lang="en-US" i="1" dirty="0" smtClean="0"/>
              <a:t>unsound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 will not be learning how to decide if an argument is sound or not, but I will discuss it during this presentation.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Inductive</a:t>
            </a:r>
            <a:r>
              <a:rPr lang="en-US" dirty="0" smtClean="0"/>
              <a:t> arguments are analyzed for </a:t>
            </a:r>
            <a:r>
              <a:rPr lang="en-US" i="1" dirty="0" smtClean="0"/>
              <a:t>fallacies</a:t>
            </a:r>
            <a:r>
              <a:rPr lang="en-US" dirty="0" smtClean="0"/>
              <a:t>, or know bad argument types.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8653445" y="1425144"/>
            <a:ext cx="3059206" cy="2248072"/>
            <a:chOff x="8653445" y="1425144"/>
            <a:chExt cx="3059206" cy="2248072"/>
          </a:xfrm>
        </p:grpSpPr>
        <p:sp>
          <p:nvSpPr>
            <p:cNvPr id="7" name="Oval 6"/>
            <p:cNvSpPr/>
            <p:nvPr/>
          </p:nvSpPr>
          <p:spPr>
            <a:xfrm>
              <a:off x="8653445" y="1425144"/>
              <a:ext cx="3059206" cy="224807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0566260" y="1943665"/>
              <a:ext cx="1116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Things that eat</a:t>
              </a:r>
              <a:endParaRPr lang="en-US" sz="24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Dogs, Animals, and Things That 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4"/>
            <a:ext cx="10018713" cy="474205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Here is an argument: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All dogs are animals.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All animals must eat.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So, all dogs must eat.</a:t>
            </a:r>
          </a:p>
          <a:p>
            <a:r>
              <a:rPr lang="en-US" dirty="0" smtClean="0"/>
              <a:t>There are no non-statements in this argument.</a:t>
            </a:r>
          </a:p>
          <a:p>
            <a:r>
              <a:rPr lang="en-US" dirty="0" smtClean="0"/>
              <a:t>There is a conclusion indicator, “So”.  The last statement is the conclusion, and the others are premises.</a:t>
            </a:r>
          </a:p>
          <a:p>
            <a:r>
              <a:rPr lang="en-US" dirty="0" smtClean="0"/>
              <a:t>This argument is </a:t>
            </a:r>
            <a:r>
              <a:rPr lang="en-US" i="1" dirty="0" smtClean="0">
                <a:solidFill>
                  <a:srgbClr val="FF0000"/>
                </a:solidFill>
              </a:rPr>
              <a:t>Deductive</a:t>
            </a:r>
            <a:r>
              <a:rPr lang="en-US" dirty="0" smtClean="0"/>
              <a:t>.  The intention of the argument is that if the premises are true, they will lead with certainty to the conclusion.</a:t>
            </a:r>
          </a:p>
          <a:p>
            <a:r>
              <a:rPr lang="en-US" dirty="0" smtClean="0"/>
              <a:t>It will turn out that this argument is </a:t>
            </a:r>
            <a:r>
              <a:rPr lang="en-US" i="1" dirty="0" smtClean="0">
                <a:solidFill>
                  <a:srgbClr val="FF0000"/>
                </a:solidFill>
              </a:rPr>
              <a:t>Valid</a:t>
            </a:r>
            <a:r>
              <a:rPr lang="en-US" dirty="0" smtClean="0"/>
              <a:t>.  For now, consider the diagram above.</a:t>
            </a:r>
          </a:p>
          <a:p>
            <a:r>
              <a:rPr lang="en-US" dirty="0" smtClean="0"/>
              <a:t>We would probably all agree that the premises are true, so this argument is </a:t>
            </a:r>
            <a:r>
              <a:rPr lang="en-US" i="1" dirty="0" smtClean="0">
                <a:solidFill>
                  <a:srgbClr val="FF0000"/>
                </a:solidFill>
              </a:rPr>
              <a:t>Sound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63547" y="2069462"/>
            <a:ext cx="820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63547" y="2486855"/>
            <a:ext cx="820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63547" y="2882384"/>
            <a:ext cx="820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</a:t>
            </a:r>
            <a:endParaRPr lang="en-US" sz="2800" dirty="0">
              <a:solidFill>
                <a:srgbClr val="FF00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8859789" y="1624318"/>
            <a:ext cx="1706471" cy="1839022"/>
            <a:chOff x="5673529" y="1566582"/>
            <a:chExt cx="1706471" cy="1839022"/>
          </a:xfrm>
        </p:grpSpPr>
        <p:sp>
          <p:nvSpPr>
            <p:cNvPr id="8" name="Oval 7"/>
            <p:cNvSpPr/>
            <p:nvPr/>
          </p:nvSpPr>
          <p:spPr>
            <a:xfrm>
              <a:off x="5673529" y="1566582"/>
              <a:ext cx="1706471" cy="183902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40000" y="1838629"/>
              <a:ext cx="144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Animals</a:t>
              </a:r>
              <a:endParaRPr lang="en-US" sz="24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9029337" y="2385476"/>
            <a:ext cx="1301592" cy="788535"/>
            <a:chOff x="7117500" y="2517339"/>
            <a:chExt cx="1301592" cy="788535"/>
          </a:xfrm>
        </p:grpSpPr>
        <p:sp>
          <p:nvSpPr>
            <p:cNvPr id="9" name="Oval 8"/>
            <p:cNvSpPr/>
            <p:nvPr/>
          </p:nvSpPr>
          <p:spPr>
            <a:xfrm>
              <a:off x="7117500" y="2517339"/>
              <a:ext cx="1301592" cy="788535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327128" y="2622409"/>
              <a:ext cx="882336" cy="387666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Dogs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61575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4"/>
            <a:ext cx="10018713" cy="474205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Here is an argument: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All </a:t>
            </a:r>
            <a:r>
              <a:rPr lang="en-US" dirty="0" err="1">
                <a:solidFill>
                  <a:srgbClr val="0070C0"/>
                </a:solidFill>
              </a:rPr>
              <a:t>B</a:t>
            </a:r>
            <a:r>
              <a:rPr lang="en-US" dirty="0" err="1" smtClean="0">
                <a:solidFill>
                  <a:srgbClr val="0070C0"/>
                </a:solidFill>
              </a:rPr>
              <a:t>loops</a:t>
            </a:r>
            <a:r>
              <a:rPr lang="en-US" dirty="0" smtClean="0">
                <a:solidFill>
                  <a:srgbClr val="0070C0"/>
                </a:solidFill>
              </a:rPr>
              <a:t> are Gleeks.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All Gleeks are </a:t>
            </a:r>
            <a:r>
              <a:rPr lang="en-US" dirty="0" err="1" smtClean="0">
                <a:solidFill>
                  <a:srgbClr val="0070C0"/>
                </a:solidFill>
              </a:rPr>
              <a:t>Zorgs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Therefore, all </a:t>
            </a:r>
            <a:r>
              <a:rPr lang="en-US" dirty="0" err="1" smtClean="0">
                <a:solidFill>
                  <a:srgbClr val="0070C0"/>
                </a:solidFill>
              </a:rPr>
              <a:t>Bloops</a:t>
            </a:r>
            <a:r>
              <a:rPr lang="en-US" dirty="0" smtClean="0">
                <a:solidFill>
                  <a:srgbClr val="0070C0"/>
                </a:solidFill>
              </a:rPr>
              <a:t> are also </a:t>
            </a:r>
            <a:r>
              <a:rPr lang="en-US" dirty="0" err="1" smtClean="0">
                <a:solidFill>
                  <a:srgbClr val="0070C0"/>
                </a:solidFill>
              </a:rPr>
              <a:t>Zorgs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dirty="0" smtClean="0"/>
              <a:t>There are no non-statements in this argument.</a:t>
            </a:r>
          </a:p>
          <a:p>
            <a:r>
              <a:rPr lang="en-US" dirty="0" smtClean="0"/>
              <a:t>There is a conclusion indicator, “Therefore”.  The last statement is the conclusion, and the others are premises.</a:t>
            </a:r>
          </a:p>
          <a:p>
            <a:r>
              <a:rPr lang="en-US" dirty="0" smtClean="0"/>
              <a:t>This argument is </a:t>
            </a:r>
            <a:r>
              <a:rPr lang="en-US" i="1" dirty="0" smtClean="0">
                <a:solidFill>
                  <a:srgbClr val="FF0000"/>
                </a:solidFill>
              </a:rPr>
              <a:t>Deductive</a:t>
            </a:r>
            <a:r>
              <a:rPr lang="en-US" dirty="0" smtClean="0"/>
              <a:t>.  The intention of the argument is that if the premises are true, they will lead with certainty to the conclusions.</a:t>
            </a:r>
          </a:p>
          <a:p>
            <a:r>
              <a:rPr lang="en-US" dirty="0" smtClean="0"/>
              <a:t>It will turn out that this argument is </a:t>
            </a:r>
            <a:r>
              <a:rPr lang="en-US" i="1" dirty="0" smtClean="0">
                <a:solidFill>
                  <a:srgbClr val="FF0000"/>
                </a:solidFill>
              </a:rPr>
              <a:t>Valid</a:t>
            </a:r>
            <a:r>
              <a:rPr lang="en-US" dirty="0" smtClean="0"/>
              <a:t>.  For now, consider the diagram above.</a:t>
            </a:r>
          </a:p>
          <a:p>
            <a:r>
              <a:rPr lang="en-US" dirty="0" smtClean="0"/>
              <a:t>We have no idea if the premises are true, so we can’t decide about its soundness.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8653445" y="1425144"/>
            <a:ext cx="3236686" cy="2248072"/>
            <a:chOff x="8653445" y="1425144"/>
            <a:chExt cx="3236686" cy="2248072"/>
          </a:xfrm>
        </p:grpSpPr>
        <p:sp>
          <p:nvSpPr>
            <p:cNvPr id="7" name="Oval 6"/>
            <p:cNvSpPr/>
            <p:nvPr/>
          </p:nvSpPr>
          <p:spPr>
            <a:xfrm>
              <a:off x="8653445" y="1425144"/>
              <a:ext cx="3059206" cy="224807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0774131" y="2256022"/>
              <a:ext cx="111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Zorgs</a:t>
              </a:r>
              <a:endParaRPr lang="en-US" sz="24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Bloops</a:t>
            </a:r>
            <a:r>
              <a:rPr lang="en-US" dirty="0" smtClean="0"/>
              <a:t>, Gleeks, and </a:t>
            </a:r>
            <a:r>
              <a:rPr lang="en-US" dirty="0" err="1" smtClean="0"/>
              <a:t>Zorgs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63547" y="2069462"/>
            <a:ext cx="820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63547" y="2486855"/>
            <a:ext cx="820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63547" y="2882384"/>
            <a:ext cx="820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</a:t>
            </a:r>
            <a:endParaRPr lang="en-US" sz="2800" dirty="0">
              <a:solidFill>
                <a:srgbClr val="FF00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8859789" y="1624318"/>
            <a:ext cx="1870964" cy="1839022"/>
            <a:chOff x="5673529" y="1566582"/>
            <a:chExt cx="1706471" cy="1839022"/>
          </a:xfrm>
        </p:grpSpPr>
        <p:sp>
          <p:nvSpPr>
            <p:cNvPr id="8" name="Oval 7"/>
            <p:cNvSpPr/>
            <p:nvPr/>
          </p:nvSpPr>
          <p:spPr>
            <a:xfrm>
              <a:off x="5673529" y="1566582"/>
              <a:ext cx="1706471" cy="183902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40000" y="1838629"/>
              <a:ext cx="144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Gleeks</a:t>
              </a:r>
              <a:endParaRPr lang="en-US" sz="24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8985870" y="2405330"/>
            <a:ext cx="1620734" cy="936067"/>
            <a:chOff x="7117500" y="2517339"/>
            <a:chExt cx="1301592" cy="936067"/>
          </a:xfrm>
        </p:grpSpPr>
        <p:sp>
          <p:nvSpPr>
            <p:cNvPr id="9" name="Oval 8"/>
            <p:cNvSpPr/>
            <p:nvPr/>
          </p:nvSpPr>
          <p:spPr>
            <a:xfrm>
              <a:off x="7117500" y="2517339"/>
              <a:ext cx="1301592" cy="788535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327128" y="2622409"/>
              <a:ext cx="8823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Bloops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45605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4"/>
            <a:ext cx="10658384" cy="4742056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Here is an argument: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All dogs are animals.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All (normal) dogs have four legs.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Thus, all animals have four legs.</a:t>
            </a:r>
          </a:p>
          <a:p>
            <a:r>
              <a:rPr lang="en-US" dirty="0" smtClean="0"/>
              <a:t>This sounds like a previous argument about dogs, but something seems to be wrong!</a:t>
            </a:r>
          </a:p>
          <a:p>
            <a:r>
              <a:rPr lang="en-US" dirty="0" smtClean="0"/>
              <a:t>The conclusion indicator, “Thus”, tells us the last statement is the conclusion.</a:t>
            </a:r>
          </a:p>
          <a:p>
            <a:r>
              <a:rPr lang="en-US" dirty="0" smtClean="0"/>
              <a:t>This argument is </a:t>
            </a:r>
            <a:r>
              <a:rPr lang="en-US" i="1" dirty="0" smtClean="0">
                <a:solidFill>
                  <a:srgbClr val="FF0000"/>
                </a:solidFill>
              </a:rPr>
              <a:t>Deductive</a:t>
            </a:r>
            <a:r>
              <a:rPr lang="en-US" dirty="0" smtClean="0"/>
              <a:t>.  The </a:t>
            </a:r>
            <a:r>
              <a:rPr lang="en-US" i="1" dirty="0" smtClean="0"/>
              <a:t>intention</a:t>
            </a:r>
            <a:r>
              <a:rPr lang="en-US" dirty="0" smtClean="0"/>
              <a:t> of the argument is that if the premises are true, they will lead with certainty to the conclusions. (Although it is flawed.)</a:t>
            </a:r>
          </a:p>
          <a:p>
            <a:r>
              <a:rPr lang="en-US" dirty="0" smtClean="0"/>
              <a:t>It is clear that this argument is </a:t>
            </a:r>
            <a:r>
              <a:rPr lang="en-US" i="1" dirty="0" smtClean="0">
                <a:solidFill>
                  <a:srgbClr val="FF0000"/>
                </a:solidFill>
              </a:rPr>
              <a:t>Invalid</a:t>
            </a:r>
            <a:r>
              <a:rPr lang="en-US" dirty="0" smtClean="0"/>
              <a:t>.  We will prove this later, but consider the diagram .</a:t>
            </a:r>
          </a:p>
          <a:p>
            <a:r>
              <a:rPr lang="en-US" dirty="0" smtClean="0"/>
              <a:t>We can’t discuss soundness because the argument is invalid.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8560064" y="1550021"/>
            <a:ext cx="2942959" cy="1860072"/>
            <a:chOff x="8653445" y="1425144"/>
            <a:chExt cx="3059206" cy="2248072"/>
          </a:xfrm>
        </p:grpSpPr>
        <p:sp>
          <p:nvSpPr>
            <p:cNvPr id="7" name="Oval 6"/>
            <p:cNvSpPr/>
            <p:nvPr/>
          </p:nvSpPr>
          <p:spPr>
            <a:xfrm>
              <a:off x="8653445" y="1425144"/>
              <a:ext cx="3059206" cy="224807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0418389" y="1877876"/>
              <a:ext cx="1116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Things with 4 legs</a:t>
              </a:r>
              <a:endParaRPr lang="en-US" sz="24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Dogs, Animals, and Four-Legged Things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63547" y="2069462"/>
            <a:ext cx="820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63547" y="2486855"/>
            <a:ext cx="820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63547" y="2882384"/>
            <a:ext cx="820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</a:t>
            </a:r>
            <a:endParaRPr lang="en-US" sz="2800" dirty="0">
              <a:solidFill>
                <a:srgbClr val="FF0000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7219694" y="1550021"/>
            <a:ext cx="2771471" cy="1839022"/>
            <a:chOff x="5673529" y="1566582"/>
            <a:chExt cx="1706471" cy="1839022"/>
          </a:xfrm>
        </p:grpSpPr>
        <p:sp>
          <p:nvSpPr>
            <p:cNvPr id="8" name="Oval 7"/>
            <p:cNvSpPr/>
            <p:nvPr/>
          </p:nvSpPr>
          <p:spPr>
            <a:xfrm>
              <a:off x="5673529" y="1566582"/>
              <a:ext cx="1706471" cy="183902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  <a:alpha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755450" y="2041751"/>
              <a:ext cx="144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Animals</a:t>
              </a:r>
              <a:endParaRPr lang="en-US" sz="24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8687065" y="2129241"/>
            <a:ext cx="1236867" cy="788535"/>
            <a:chOff x="7117500" y="2517339"/>
            <a:chExt cx="1301592" cy="788535"/>
          </a:xfrm>
        </p:grpSpPr>
        <p:sp>
          <p:nvSpPr>
            <p:cNvPr id="9" name="Oval 8"/>
            <p:cNvSpPr/>
            <p:nvPr/>
          </p:nvSpPr>
          <p:spPr>
            <a:xfrm>
              <a:off x="7117500" y="2517339"/>
              <a:ext cx="1301592" cy="788535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327128" y="2622409"/>
              <a:ext cx="882336" cy="387666"/>
            </a:xfrm>
            <a:prstGeom prst="rect">
              <a:avLst/>
            </a:prstGeom>
            <a:solidFill>
              <a:schemeClr val="accent6">
                <a:lumMod val="40000"/>
                <a:lumOff val="60000"/>
                <a:alpha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Dogs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57608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People, Part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4"/>
            <a:ext cx="10018713" cy="4742056"/>
          </a:xfrm>
        </p:spPr>
        <p:txBody>
          <a:bodyPr>
            <a:normAutofit/>
          </a:bodyPr>
          <a:lstStyle/>
          <a:p>
            <a:r>
              <a:rPr lang="en-US" dirty="0" smtClean="0"/>
              <a:t>Here is an argument: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My grandfather was logical.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My father was logical.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So, I am logical.</a:t>
            </a:r>
          </a:p>
          <a:p>
            <a:r>
              <a:rPr lang="en-US" dirty="0" smtClean="0"/>
              <a:t>This argument is </a:t>
            </a:r>
            <a:r>
              <a:rPr lang="en-US" i="1" dirty="0" smtClean="0">
                <a:solidFill>
                  <a:srgbClr val="FF0000"/>
                </a:solidFill>
              </a:rPr>
              <a:t>Inductive</a:t>
            </a:r>
            <a:r>
              <a:rPr lang="en-US" dirty="0" smtClean="0"/>
              <a:t>.  The intention of the argument is to give supporting premises, but even if they are true, they do </a:t>
            </a:r>
            <a:r>
              <a:rPr lang="en-US" u="sng" dirty="0" smtClean="0"/>
              <a:t>not</a:t>
            </a:r>
            <a:r>
              <a:rPr lang="en-US" dirty="0" smtClean="0"/>
              <a:t> guarantee that the conclusion is true, only that it is </a:t>
            </a:r>
            <a:r>
              <a:rPr lang="en-US" i="1" dirty="0" smtClean="0"/>
              <a:t>likely</a:t>
            </a:r>
            <a:r>
              <a:rPr lang="en-US" dirty="0" smtClean="0"/>
              <a:t> to be true.</a:t>
            </a:r>
          </a:p>
          <a:p>
            <a:r>
              <a:rPr lang="en-US" dirty="0" smtClean="0"/>
              <a:t>We cannot discuss either validity or soundness of inductive arguments.  These terms apply only to deductive arguments.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63547" y="2217390"/>
            <a:ext cx="820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63547" y="2634783"/>
            <a:ext cx="820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63547" y="3030312"/>
            <a:ext cx="820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767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People, Part </a:t>
            </a:r>
            <a:r>
              <a:rPr lang="en-US" dirty="0" smtClean="0"/>
              <a:t>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4"/>
            <a:ext cx="10018713" cy="474205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Here is a similar argument: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Children of logical people are always logical.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My father was logical.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So, I am logical.</a:t>
            </a:r>
          </a:p>
          <a:p>
            <a:r>
              <a:rPr lang="en-US" dirty="0" smtClean="0"/>
              <a:t>The only change to the previous argument is the first premise.  The conclusion is exactly the same as before.</a:t>
            </a:r>
          </a:p>
          <a:p>
            <a:r>
              <a:rPr lang="en-US" dirty="0" smtClean="0"/>
              <a:t>This argument is </a:t>
            </a:r>
            <a:r>
              <a:rPr lang="en-US" i="1" dirty="0" smtClean="0">
                <a:solidFill>
                  <a:srgbClr val="FF0000"/>
                </a:solidFill>
              </a:rPr>
              <a:t>Deductive</a:t>
            </a:r>
            <a:r>
              <a:rPr lang="en-US" dirty="0" smtClean="0"/>
              <a:t>.  The intention of the argument is to guarantee that the conclusion is true.</a:t>
            </a:r>
          </a:p>
          <a:p>
            <a:r>
              <a:rPr lang="en-US" dirty="0" smtClean="0"/>
              <a:t>This is, in fact, a </a:t>
            </a:r>
            <a:r>
              <a:rPr lang="en-US" i="1" dirty="0" smtClean="0">
                <a:solidFill>
                  <a:srgbClr val="FF0000"/>
                </a:solidFill>
              </a:rPr>
              <a:t>Valid</a:t>
            </a:r>
            <a:r>
              <a:rPr lang="en-US" dirty="0" smtClean="0"/>
              <a:t> argument.  If the premises are true, they invariably lead to the conclusion.</a:t>
            </a:r>
          </a:p>
          <a:p>
            <a:r>
              <a:rPr lang="en-US" dirty="0" smtClean="0"/>
              <a:t>However, I think you’ll agree that this argument is </a:t>
            </a:r>
            <a:r>
              <a:rPr lang="en-US" i="1" dirty="0" smtClean="0">
                <a:solidFill>
                  <a:srgbClr val="FF0000"/>
                </a:solidFill>
              </a:rPr>
              <a:t>Unsound</a:t>
            </a:r>
            <a:r>
              <a:rPr lang="en-US" dirty="0" smtClean="0"/>
              <a:t>.  The first premise is not generally agreed upon to be true.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63547" y="2049290"/>
            <a:ext cx="820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63547" y="2466683"/>
            <a:ext cx="820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63547" y="2862212"/>
            <a:ext cx="820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147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73045"/>
            <a:ext cx="10018713" cy="484290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Analyzing an argument begins with </a:t>
            </a:r>
            <a:r>
              <a:rPr lang="en-US" dirty="0" smtClean="0">
                <a:solidFill>
                  <a:srgbClr val="FF0000"/>
                </a:solidFill>
              </a:rPr>
              <a:t>finding the conclusion and premises</a:t>
            </a:r>
            <a:r>
              <a:rPr lang="en-US" dirty="0" smtClean="0"/>
              <a:t>, then determining whether the argument is </a:t>
            </a:r>
            <a:r>
              <a:rPr lang="en-US" dirty="0" smtClean="0">
                <a:solidFill>
                  <a:srgbClr val="FF0000"/>
                </a:solidFill>
              </a:rPr>
              <a:t>Deductive</a:t>
            </a:r>
            <a:r>
              <a:rPr lang="en-US" dirty="0" smtClean="0"/>
              <a:t> (premises guarantee the conclusion) or </a:t>
            </a:r>
            <a:r>
              <a:rPr lang="en-US" dirty="0" smtClean="0">
                <a:solidFill>
                  <a:srgbClr val="FF0000"/>
                </a:solidFill>
              </a:rPr>
              <a:t>Inductive</a:t>
            </a:r>
            <a:r>
              <a:rPr lang="en-US" dirty="0" smtClean="0"/>
              <a:t> (premises make the conclusion likely).</a:t>
            </a:r>
          </a:p>
          <a:p>
            <a:r>
              <a:rPr lang="en-US" dirty="0" smtClean="0"/>
              <a:t>You can’t determine whether an argument is Valid or Invalid simply by looking at the Truth or Falseness of the conclusion alone.</a:t>
            </a:r>
          </a:p>
          <a:p>
            <a:pPr lvl="1"/>
            <a:r>
              <a:rPr lang="en-US" dirty="0" smtClean="0"/>
              <a:t>Validity is a matter of the entire structure of the argument.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Validity</a:t>
            </a:r>
            <a:r>
              <a:rPr lang="en-US" dirty="0" smtClean="0"/>
              <a:t> only applies to </a:t>
            </a:r>
            <a:r>
              <a:rPr lang="en-US" dirty="0" smtClean="0">
                <a:solidFill>
                  <a:srgbClr val="FF0000"/>
                </a:solidFill>
              </a:rPr>
              <a:t>Deductive</a:t>
            </a:r>
            <a:r>
              <a:rPr lang="en-US" dirty="0" smtClean="0"/>
              <a:t> arguments.</a:t>
            </a:r>
          </a:p>
          <a:p>
            <a:pPr lvl="1"/>
            <a:r>
              <a:rPr lang="en-US" dirty="0" smtClean="0"/>
              <a:t>We will learn to prove or disprove validity later.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Soundness</a:t>
            </a:r>
            <a:r>
              <a:rPr lang="en-US" dirty="0" smtClean="0"/>
              <a:t> only applies to </a:t>
            </a:r>
            <a:r>
              <a:rPr lang="en-US" dirty="0" smtClean="0">
                <a:solidFill>
                  <a:srgbClr val="FF0000"/>
                </a:solidFill>
              </a:rPr>
              <a:t>Valid Deductive </a:t>
            </a:r>
            <a:r>
              <a:rPr lang="en-US" dirty="0" smtClean="0"/>
              <a:t>arguments.</a:t>
            </a:r>
          </a:p>
          <a:p>
            <a:pPr lvl="1"/>
            <a:r>
              <a:rPr lang="en-US" dirty="0" smtClean="0"/>
              <a:t>We won’t be working with soundness of arguments in this course.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Inductive arguments </a:t>
            </a:r>
            <a:r>
              <a:rPr lang="en-US" dirty="0" smtClean="0"/>
              <a:t>may have fallacies that defeat them.</a:t>
            </a:r>
          </a:p>
          <a:p>
            <a:pPr lvl="1"/>
            <a:r>
              <a:rPr lang="en-US" dirty="0" smtClean="0"/>
              <a:t>If they don’t, then all that is left is to argue against the strength of the premises.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194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113</TotalTime>
  <Words>870</Words>
  <Application>Microsoft Office PowerPoint</Application>
  <PresentationFormat>Widescreen</PresentationFormat>
  <Paragraphs>93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Corbel</vt:lpstr>
      <vt:lpstr>Parallax</vt:lpstr>
      <vt:lpstr>Example Arguments</vt:lpstr>
      <vt:lpstr>First Steps to Analyzing an Argument</vt:lpstr>
      <vt:lpstr>Dogs, Animals, and Things That Eat</vt:lpstr>
      <vt:lpstr>Bloops, Gleeks, and Zorgs</vt:lpstr>
      <vt:lpstr>Dogs, Animals, and Four-Legged Things</vt:lpstr>
      <vt:lpstr>Logical People, Part I</vt:lpstr>
      <vt:lpstr>Logical People, Part II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24</cp:revision>
  <dcterms:created xsi:type="dcterms:W3CDTF">2016-07-25T20:55:54Z</dcterms:created>
  <dcterms:modified xsi:type="dcterms:W3CDTF">2017-02-24T00:26:32Z</dcterms:modified>
</cp:coreProperties>
</file>