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handoutMasterIdLst>
    <p:handoutMasterId r:id="rId19"/>
  </p:handoutMasterIdLst>
  <p:sldIdLst>
    <p:sldId id="256" r:id="rId2"/>
    <p:sldId id="260" r:id="rId3"/>
    <p:sldId id="262" r:id="rId4"/>
    <p:sldId id="263" r:id="rId5"/>
    <p:sldId id="264" r:id="rId6"/>
    <p:sldId id="266" r:id="rId7"/>
    <p:sldId id="267" r:id="rId8"/>
    <p:sldId id="268" r:id="rId9"/>
    <p:sldId id="269" r:id="rId10"/>
    <p:sldId id="270" r:id="rId11"/>
    <p:sldId id="271" r:id="rId12"/>
    <p:sldId id="272" r:id="rId13"/>
    <p:sldId id="273" r:id="rId14"/>
    <p:sldId id="274" r:id="rId15"/>
    <p:sldId id="275" r:id="rId16"/>
    <p:sldId id="265" r:id="rId17"/>
    <p:sldId id="26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9E83"/>
    <a:srgbClr val="AD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3" d="100"/>
          <a:sy n="73" d="100"/>
        </p:scale>
        <p:origin x="211" y="77"/>
      </p:cViewPr>
      <p:guideLst/>
    </p:cSldViewPr>
  </p:slideViewPr>
  <p:notesTextViewPr>
    <p:cViewPr>
      <p:scale>
        <a:sx n="1" d="1"/>
        <a:sy n="1" d="1"/>
      </p:scale>
      <p:origin x="0" y="0"/>
    </p:cViewPr>
  </p:notesTextViewPr>
  <p:notesViewPr>
    <p:cSldViewPr snapToGrid="0">
      <p:cViewPr varScale="1">
        <p:scale>
          <a:sx n="69" d="100"/>
          <a:sy n="69" d="100"/>
        </p:scale>
        <p:origin x="1872"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696A1AB-B4B3-464C-9F81-35FEEEBE1F40}" type="datetimeFigureOut">
              <a:rPr lang="en-US" smtClean="0"/>
              <a:t>4/19/2018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33A5F1B-2C04-48D1-AC7D-778E1FD32120}" type="slidenum">
              <a:rPr lang="en-US" smtClean="0"/>
              <a:t>‹#›</a:t>
            </a:fld>
            <a:endParaRPr lang="en-US"/>
          </a:p>
        </p:txBody>
      </p:sp>
    </p:spTree>
    <p:extLst>
      <p:ext uri="{BB962C8B-B14F-4D97-AF65-F5344CB8AC3E}">
        <p14:creationId xmlns:p14="http://schemas.microsoft.com/office/powerpoint/2010/main" val="2278728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14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50309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68934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3433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04952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1685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8972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68942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0501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864220"/>
          </a:xfrm>
        </p:spPr>
        <p:txBody>
          <a:bodyPr/>
          <a:lstStyle/>
          <a:p>
            <a:r>
              <a:rPr lang="en-US"/>
              <a:t>Click to edit Master title style</a:t>
            </a:r>
            <a:endParaRPr lang="en-US" dirty="0"/>
          </a:p>
        </p:txBody>
      </p:sp>
      <p:sp>
        <p:nvSpPr>
          <p:cNvPr id="3" name="Content Placeholder 2"/>
          <p:cNvSpPr>
            <a:spLocks noGrp="1"/>
          </p:cNvSpPr>
          <p:nvPr>
            <p:ph idx="1"/>
          </p:nvPr>
        </p:nvSpPr>
        <p:spPr>
          <a:xfrm>
            <a:off x="1484310" y="1773045"/>
            <a:ext cx="10018713" cy="4018156"/>
          </a:xfrm>
        </p:spPr>
        <p:txBody>
          <a:bodyPr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7466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550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2316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635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91151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41790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7322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034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4/19/2018</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4962641"/>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fallacyfiles.org/bandwagn.html" TargetMode="External"/><Relationship Id="rId7" Type="http://schemas.openxmlformats.org/officeDocument/2006/relationships/image" Target="../media/image9.JPG"/><Relationship Id="rId2" Type="http://schemas.openxmlformats.org/officeDocument/2006/relationships/hyperlink" Target="https://www.fallacies.ca/pop.htm" TargetMode="External"/><Relationship Id="rId1" Type="http://schemas.openxmlformats.org/officeDocument/2006/relationships/slideLayout" Target="../slideLayouts/slideLayout2.xml"/><Relationship Id="rId6" Type="http://schemas.openxmlformats.org/officeDocument/2006/relationships/hyperlink" Target="https://www.youtube.com/embed/7dmN13tz_Rk?start=0&amp;end=319" TargetMode="External"/><Relationship Id="rId5" Type="http://schemas.openxmlformats.org/officeDocument/2006/relationships/image" Target="../media/image8.JPG"/><Relationship Id="rId4" Type="http://schemas.openxmlformats.org/officeDocument/2006/relationships/hyperlink" Target="http://www.iep.utm.edu/fallacy/#AppealtothePeople"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fallacyfiles.org/authorit.html" TargetMode="External"/><Relationship Id="rId7" Type="http://schemas.openxmlformats.org/officeDocument/2006/relationships/image" Target="../media/image3.JPG"/><Relationship Id="rId2" Type="http://schemas.openxmlformats.org/officeDocument/2006/relationships/hyperlink" Target="https://www.fallacies.ca/aa.htm" TargetMode="External"/><Relationship Id="rId1" Type="http://schemas.openxmlformats.org/officeDocument/2006/relationships/slideLayout" Target="../slideLayouts/slideLayout2.xml"/><Relationship Id="rId6" Type="http://schemas.openxmlformats.org/officeDocument/2006/relationships/hyperlink" Target="https://www.youtube.com/watch?v=mgqM6xeZHNM" TargetMode="External"/><Relationship Id="rId5" Type="http://schemas.openxmlformats.org/officeDocument/2006/relationships/image" Target="../media/image10.JPG"/><Relationship Id="rId4" Type="http://schemas.openxmlformats.org/officeDocument/2006/relationships/hyperlink" Target="http://www.iep.utm.edu/fallacy/#AppealtoAuthority"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fallacyfiles.org/accident.html" TargetMode="External"/><Relationship Id="rId7" Type="http://schemas.openxmlformats.org/officeDocument/2006/relationships/image" Target="../media/image5.jpg"/><Relationship Id="rId2" Type="http://schemas.openxmlformats.org/officeDocument/2006/relationships/hyperlink" Target="https://www.fallacies.ca/accident.htm" TargetMode="External"/><Relationship Id="rId1" Type="http://schemas.openxmlformats.org/officeDocument/2006/relationships/slideLayout" Target="../slideLayouts/slideLayout2.xml"/><Relationship Id="rId6" Type="http://schemas.openxmlformats.org/officeDocument/2006/relationships/hyperlink" Target="https://www.youtube.com/watch?v=IlbnOFy3UTs" TargetMode="External"/><Relationship Id="rId5" Type="http://schemas.openxmlformats.org/officeDocument/2006/relationships/image" Target="../media/image11.JPG"/><Relationship Id="rId4" Type="http://schemas.openxmlformats.org/officeDocument/2006/relationships/hyperlink" Target="http://www.iep.utm.edu/fallacy/#Accident"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fallacyfiles.org/hastygen.html" TargetMode="External"/><Relationship Id="rId7" Type="http://schemas.openxmlformats.org/officeDocument/2006/relationships/image" Target="../media/image9.JPG"/><Relationship Id="rId2" Type="http://schemas.openxmlformats.org/officeDocument/2006/relationships/hyperlink" Target="https://www.fallacies.ca/hasty.htm" TargetMode="External"/><Relationship Id="rId1" Type="http://schemas.openxmlformats.org/officeDocument/2006/relationships/slideLayout" Target="../slideLayouts/slideLayout2.xml"/><Relationship Id="rId6" Type="http://schemas.openxmlformats.org/officeDocument/2006/relationships/hyperlink" Target="https://www.youtube.com/embed/7dmN13tz_Rk?start=0&amp;end=319" TargetMode="External"/><Relationship Id="rId5" Type="http://schemas.openxmlformats.org/officeDocument/2006/relationships/image" Target="../media/image12.JPG"/><Relationship Id="rId4" Type="http://schemas.openxmlformats.org/officeDocument/2006/relationships/hyperlink" Target="http://www.iep.utm.edu/fallacy/#HastyGeneralization"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fallacies.ca/begging.htm" TargetMode="External"/><Relationship Id="rId7"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 Id="rId6" Type="http://schemas.openxmlformats.org/officeDocument/2006/relationships/hyperlink" Target="https://www.youtube.com/watch?v=OAXKc-rvMa8" TargetMode="External"/><Relationship Id="rId5" Type="http://schemas.openxmlformats.org/officeDocument/2006/relationships/hyperlink" Target="http://www.iep.utm.edu/fallacy/#BeggingtheQuestion" TargetMode="External"/><Relationship Id="rId4" Type="http://schemas.openxmlformats.org/officeDocument/2006/relationships/hyperlink" Target="http://fallacyfiles.org/begquest.htm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fallacyfiles.org/noncause.html" TargetMode="External"/><Relationship Id="rId7" Type="http://schemas.openxmlformats.org/officeDocument/2006/relationships/image" Target="../media/image16.JPG"/><Relationship Id="rId2" Type="http://schemas.openxmlformats.org/officeDocument/2006/relationships/hyperlink" Target="https://www.fallacies.ca/posthoc.htm" TargetMode="External"/><Relationship Id="rId1" Type="http://schemas.openxmlformats.org/officeDocument/2006/relationships/slideLayout" Target="../slideLayouts/slideLayout2.xml"/><Relationship Id="rId6" Type="http://schemas.openxmlformats.org/officeDocument/2006/relationships/hyperlink" Target="https://www.youtube.com/watch?v=u5xrr4RyqaE" TargetMode="External"/><Relationship Id="rId5" Type="http://schemas.openxmlformats.org/officeDocument/2006/relationships/image" Target="../media/image15.JPG"/><Relationship Id="rId4" Type="http://schemas.openxmlformats.org/officeDocument/2006/relationships/hyperlink" Target="http://www.iep.utm.edu/fallacy/#FalseCause"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www.fallacies.ca/ap.htm" TargetMode="External"/><Relationship Id="rId13" Type="http://schemas.openxmlformats.org/officeDocument/2006/relationships/hyperlink" Target="http://www.iep.utm.edu/fallacy/#AppealtoIgnorance" TargetMode="External"/><Relationship Id="rId18" Type="http://schemas.openxmlformats.org/officeDocument/2006/relationships/hyperlink" Target="http://fallacyfiles.org/authorit.html" TargetMode="External"/><Relationship Id="rId26" Type="http://schemas.openxmlformats.org/officeDocument/2006/relationships/hyperlink" Target="https://www.fallacies.ca/begging.htm" TargetMode="External"/><Relationship Id="rId3" Type="http://schemas.openxmlformats.org/officeDocument/2006/relationships/hyperlink" Target="http://fallacyfiles.org/adhomine.html" TargetMode="External"/><Relationship Id="rId21" Type="http://schemas.openxmlformats.org/officeDocument/2006/relationships/hyperlink" Target="http://fallacyfiles.org/accident.html" TargetMode="External"/><Relationship Id="rId7" Type="http://schemas.openxmlformats.org/officeDocument/2006/relationships/hyperlink" Target="http://www.iep.utm.edu/fallacy/#ScareTactic" TargetMode="External"/><Relationship Id="rId12" Type="http://schemas.openxmlformats.org/officeDocument/2006/relationships/hyperlink" Target="http://fallacyfiles.org/ignorant.html" TargetMode="External"/><Relationship Id="rId17" Type="http://schemas.openxmlformats.org/officeDocument/2006/relationships/hyperlink" Target="https://www.fallacies.ca/aa.htm" TargetMode="External"/><Relationship Id="rId25" Type="http://schemas.openxmlformats.org/officeDocument/2006/relationships/hyperlink" Target="http://www.iep.utm.edu/fallacy/#HastyGeneralization" TargetMode="External"/><Relationship Id="rId2" Type="http://schemas.openxmlformats.org/officeDocument/2006/relationships/hyperlink" Target="https://www.fallacies.ca/attack.htm" TargetMode="External"/><Relationship Id="rId16" Type="http://schemas.openxmlformats.org/officeDocument/2006/relationships/hyperlink" Target="http://www.iep.utm.edu/fallacy/#AppealtothePeople" TargetMode="External"/><Relationship Id="rId20" Type="http://schemas.openxmlformats.org/officeDocument/2006/relationships/hyperlink" Target="https://www.fallacies.ca/accident.htm" TargetMode="External"/><Relationship Id="rId29" Type="http://schemas.openxmlformats.org/officeDocument/2006/relationships/hyperlink" Target="https://www.fallacies.ca/posthoc.htm" TargetMode="External"/><Relationship Id="rId1" Type="http://schemas.openxmlformats.org/officeDocument/2006/relationships/slideLayout" Target="../slideLayouts/slideLayout2.xml"/><Relationship Id="rId6" Type="http://schemas.openxmlformats.org/officeDocument/2006/relationships/hyperlink" Target="http://fallacyfiles.org/adbacula.html" TargetMode="External"/><Relationship Id="rId11" Type="http://schemas.openxmlformats.org/officeDocument/2006/relationships/hyperlink" Target="https://www.fallacies.ca/ig.htm" TargetMode="External"/><Relationship Id="rId24" Type="http://schemas.openxmlformats.org/officeDocument/2006/relationships/hyperlink" Target="http://fallacyfiles.org/hastygen.html" TargetMode="External"/><Relationship Id="rId5" Type="http://schemas.openxmlformats.org/officeDocument/2006/relationships/hyperlink" Target="https://www.fallacies.ca/af.htm" TargetMode="External"/><Relationship Id="rId15" Type="http://schemas.openxmlformats.org/officeDocument/2006/relationships/hyperlink" Target="http://fallacyfiles.org/bandwagn.html" TargetMode="External"/><Relationship Id="rId23" Type="http://schemas.openxmlformats.org/officeDocument/2006/relationships/hyperlink" Target="https://www.fallacies.ca/hasty.htm" TargetMode="External"/><Relationship Id="rId28" Type="http://schemas.openxmlformats.org/officeDocument/2006/relationships/hyperlink" Target="http://www.iep.utm.edu/fallacy/#BeggingtheQuestion" TargetMode="External"/><Relationship Id="rId10" Type="http://schemas.openxmlformats.org/officeDocument/2006/relationships/hyperlink" Target="http://www.iep.utm.edu/fallacy/#AppealtoPity" TargetMode="External"/><Relationship Id="rId19" Type="http://schemas.openxmlformats.org/officeDocument/2006/relationships/hyperlink" Target="http://www.iep.utm.edu/fallacy/#AppealtoAuthority" TargetMode="External"/><Relationship Id="rId31" Type="http://schemas.openxmlformats.org/officeDocument/2006/relationships/hyperlink" Target="http://www.iep.utm.edu/fallacy/#FalseCause" TargetMode="External"/><Relationship Id="rId4" Type="http://schemas.openxmlformats.org/officeDocument/2006/relationships/hyperlink" Target="http://www.iep.utm.edu/fallacy/#AdHominem" TargetMode="External"/><Relationship Id="rId9" Type="http://schemas.openxmlformats.org/officeDocument/2006/relationships/hyperlink" Target="http://fallacyfiles.org/emotiona.html" TargetMode="External"/><Relationship Id="rId14" Type="http://schemas.openxmlformats.org/officeDocument/2006/relationships/hyperlink" Target="https://www.fallacies.ca/pop.htm" TargetMode="External"/><Relationship Id="rId22" Type="http://schemas.openxmlformats.org/officeDocument/2006/relationships/hyperlink" Target="http://www.iep.utm.edu/fallacy/#Accident" TargetMode="External"/><Relationship Id="rId27" Type="http://schemas.openxmlformats.org/officeDocument/2006/relationships/hyperlink" Target="http://fallacyfiles.org/begquest.html" TargetMode="External"/><Relationship Id="rId30" Type="http://schemas.openxmlformats.org/officeDocument/2006/relationships/hyperlink" Target="http://fallacyfiles.org/noncause.html"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bookofbadarguments.com/" TargetMode="External"/><Relationship Id="rId2" Type="http://schemas.openxmlformats.org/officeDocument/2006/relationships/hyperlink" Target="http://www.informationisbeautiful.net/visualizations/rhetological-fallacies/" TargetMode="External"/><Relationship Id="rId1" Type="http://schemas.openxmlformats.org/officeDocument/2006/relationships/slideLayout" Target="../slideLayouts/slideLayout2.xml"/><Relationship Id="rId4" Type="http://schemas.openxmlformats.org/officeDocument/2006/relationships/hyperlink" Target="https://imgur.com/gallery/Sl5l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fallacies.ca/toc.htm" TargetMode="External"/><Relationship Id="rId2" Type="http://schemas.openxmlformats.org/officeDocument/2006/relationships/hyperlink" Target="http://fallacyfiles.org/" TargetMode="External"/><Relationship Id="rId1" Type="http://schemas.openxmlformats.org/officeDocument/2006/relationships/slideLayout" Target="../slideLayouts/slideLayout2.xml"/><Relationship Id="rId4" Type="http://schemas.openxmlformats.org/officeDocument/2006/relationships/hyperlink" Target="http://www.iep.utm.edu/fallacy/"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fallacies.ca/attack.htm" TargetMode="External"/><Relationship Id="rId7"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hyperlink" Target="https://www.youtube.com/embed/IVFK8sVdJNg" TargetMode="External"/><Relationship Id="rId5" Type="http://schemas.openxmlformats.org/officeDocument/2006/relationships/hyperlink" Target="http://www.iep.utm.edu/fallacy/#AdHominem" TargetMode="External"/><Relationship Id="rId4" Type="http://schemas.openxmlformats.org/officeDocument/2006/relationships/hyperlink" Target="http://fallacyfiles.org/adhomine.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fallacyfiles.org/adbacula.html" TargetMode="External"/><Relationship Id="rId7" Type="http://schemas.openxmlformats.org/officeDocument/2006/relationships/image" Target="../media/image5.jpg"/><Relationship Id="rId2" Type="http://schemas.openxmlformats.org/officeDocument/2006/relationships/hyperlink" Target="https://www.fallacies.ca/af.htm" TargetMode="External"/><Relationship Id="rId1" Type="http://schemas.openxmlformats.org/officeDocument/2006/relationships/slideLayout" Target="../slideLayouts/slideLayout2.xml"/><Relationship Id="rId6" Type="http://schemas.openxmlformats.org/officeDocument/2006/relationships/hyperlink" Target="https://www.youtube.com/watch?v=LShYAhqpwJ0" TargetMode="External"/><Relationship Id="rId5" Type="http://schemas.openxmlformats.org/officeDocument/2006/relationships/image" Target="../media/image4.JPG"/><Relationship Id="rId4" Type="http://schemas.openxmlformats.org/officeDocument/2006/relationships/hyperlink" Target="http://www.iep.utm.edu/fallacy/#ScareTactic"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fallacies.ca/ap.htm" TargetMode="External"/><Relationship Id="rId7" Type="http://schemas.openxmlformats.org/officeDocument/2006/relationships/image" Target="../media/image5.jpg"/><Relationship Id="rId2" Type="http://schemas.openxmlformats.org/officeDocument/2006/relationships/image" Target="../media/image6.JPG"/><Relationship Id="rId1" Type="http://schemas.openxmlformats.org/officeDocument/2006/relationships/slideLayout" Target="../slideLayouts/slideLayout2.xml"/><Relationship Id="rId6" Type="http://schemas.openxmlformats.org/officeDocument/2006/relationships/hyperlink" Target="https://www.youtube.com/watch?v=SPN54qYUqng" TargetMode="External"/><Relationship Id="rId5" Type="http://schemas.openxmlformats.org/officeDocument/2006/relationships/hyperlink" Target="http://www.iep.utm.edu/fallacy/#AppealtoPity" TargetMode="External"/><Relationship Id="rId4" Type="http://schemas.openxmlformats.org/officeDocument/2006/relationships/hyperlink" Target="http://fallacyfiles.org/emotiona.htm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fallacyfiles.org/ignorant.html" TargetMode="External"/><Relationship Id="rId7" Type="http://schemas.openxmlformats.org/officeDocument/2006/relationships/image" Target="../media/image5.jpg"/><Relationship Id="rId2" Type="http://schemas.openxmlformats.org/officeDocument/2006/relationships/hyperlink" Target="https://www.fallacies.ca/ig.htm" TargetMode="External"/><Relationship Id="rId1" Type="http://schemas.openxmlformats.org/officeDocument/2006/relationships/slideLayout" Target="../slideLayouts/slideLayout2.xml"/><Relationship Id="rId6" Type="http://schemas.openxmlformats.org/officeDocument/2006/relationships/hyperlink" Target="https://www.youtube.com/watch?v=p9ezNBBcg_g" TargetMode="External"/><Relationship Id="rId5" Type="http://schemas.openxmlformats.org/officeDocument/2006/relationships/image" Target="../media/image7.JPG"/><Relationship Id="rId4" Type="http://schemas.openxmlformats.org/officeDocument/2006/relationships/hyperlink" Target="http://www.iep.utm.edu/fallacy/#AppealtoIgnoran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Inductive Arguments: Fallacies</a:t>
            </a:r>
          </a:p>
        </p:txBody>
      </p:sp>
      <p:sp>
        <p:nvSpPr>
          <p:cNvPr id="3" name="Subtitle 2"/>
          <p:cNvSpPr>
            <a:spLocks noGrp="1"/>
          </p:cNvSpPr>
          <p:nvPr>
            <p:ph type="subTitle" idx="1"/>
          </p:nvPr>
        </p:nvSpPr>
        <p:spPr/>
        <p:txBody>
          <a:bodyPr/>
          <a:lstStyle/>
          <a:p>
            <a:r>
              <a:rPr lang="en-US" dirty="0"/>
              <a:t>ID1050– Quantitative &amp; Qualitative Reasoning</a:t>
            </a:r>
          </a:p>
        </p:txBody>
      </p:sp>
    </p:spTree>
    <p:extLst>
      <p:ext uri="{BB962C8B-B14F-4D97-AF65-F5344CB8AC3E}">
        <p14:creationId xmlns:p14="http://schemas.microsoft.com/office/powerpoint/2010/main" val="3243581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Argument to the People</a:t>
            </a:r>
          </a:p>
        </p:txBody>
      </p:sp>
      <p:sp>
        <p:nvSpPr>
          <p:cNvPr id="3" name="Content Placeholder 2"/>
          <p:cNvSpPr>
            <a:spLocks noGrp="1"/>
          </p:cNvSpPr>
          <p:nvPr>
            <p:ph idx="1"/>
          </p:nvPr>
        </p:nvSpPr>
        <p:spPr>
          <a:xfrm>
            <a:off x="1484310" y="1773045"/>
            <a:ext cx="10018713" cy="3309874"/>
          </a:xfrm>
        </p:spPr>
        <p:txBody>
          <a:bodyPr/>
          <a:lstStyle/>
          <a:p>
            <a:pPr marL="0" indent="0">
              <a:buNone/>
            </a:pPr>
            <a:r>
              <a:rPr lang="en-US" dirty="0">
                <a:solidFill>
                  <a:srgbClr val="0070C0"/>
                </a:solidFill>
              </a:rPr>
              <a:t>This fallacy is committed when the only premise is that other people accept it to be true.  It is very common in advertising.</a:t>
            </a:r>
          </a:p>
          <a:p>
            <a:r>
              <a:rPr lang="en-US" dirty="0"/>
              <a:t>Other names: Bandwagon, appeal/argument to the people/popularity </a:t>
            </a:r>
          </a:p>
          <a:p>
            <a:r>
              <a:rPr lang="en-US" dirty="0"/>
              <a:t>Example: </a:t>
            </a:r>
            <a:r>
              <a:rPr lang="en-US" dirty="0">
                <a:solidFill>
                  <a:srgbClr val="FF0000"/>
                </a:solidFill>
              </a:rPr>
              <a:t>If you want to be as cool as the people in this commercial, then you have to drink the same beer that they do.</a:t>
            </a:r>
          </a:p>
          <a:p>
            <a:pPr lvl="1"/>
            <a:r>
              <a:rPr lang="en-US" dirty="0"/>
              <a:t>Corrected: </a:t>
            </a:r>
            <a:r>
              <a:rPr lang="en-US" dirty="0">
                <a:solidFill>
                  <a:srgbClr val="00B050"/>
                </a:solidFill>
              </a:rPr>
              <a:t>Drink this beer because it has a great taste and is an excellent bargain, as well.</a:t>
            </a:r>
            <a:endParaRPr lang="en-US" dirty="0"/>
          </a:p>
        </p:txBody>
      </p:sp>
      <p:sp>
        <p:nvSpPr>
          <p:cNvPr id="4" name="TextBox 3"/>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2"/>
              </a:rPr>
              <a:t>Stephen’s Guide </a:t>
            </a:r>
            <a:endParaRPr lang="en-US" sz="2400" dirty="0"/>
          </a:p>
          <a:p>
            <a:pPr algn="ctr"/>
            <a:r>
              <a:rPr lang="en-US" sz="2400" dirty="0">
                <a:hlinkClick r:id="rId3"/>
              </a:rPr>
              <a:t>Fallacy Files</a:t>
            </a:r>
            <a:endParaRPr lang="en-US" sz="2400" dirty="0"/>
          </a:p>
          <a:p>
            <a:pPr algn="ctr"/>
            <a:r>
              <a:rPr lang="en-US" sz="2400" dirty="0">
                <a:hlinkClick r:id="rId4"/>
              </a:rPr>
              <a:t>IEP</a:t>
            </a:r>
            <a:endParaRPr lang="en-US" sz="2400" dirty="0"/>
          </a:p>
        </p:txBody>
      </p:sp>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l="24829" t="39659"/>
          <a:stretch/>
        </p:blipFill>
        <p:spPr>
          <a:xfrm>
            <a:off x="4526318" y="5074575"/>
            <a:ext cx="7551064" cy="1578003"/>
          </a:xfrm>
          <a:prstGeom prst="rect">
            <a:avLst/>
          </a:prstGeom>
        </p:spPr>
      </p:pic>
      <p:pic>
        <p:nvPicPr>
          <p:cNvPr id="6" name="Picture 5"/>
          <p:cNvPicPr>
            <a:picLocks noChangeAspect="1"/>
          </p:cNvPicPr>
          <p:nvPr/>
        </p:nvPicPr>
        <p:blipFill rotWithShape="1">
          <a:blip r:embed="rId5">
            <a:extLst>
              <a:ext uri="{28A0092B-C50C-407E-A947-70E740481C1C}">
                <a14:useLocalDpi xmlns:a14="http://schemas.microsoft.com/office/drawing/2010/main" val="0"/>
              </a:ext>
            </a:extLst>
          </a:blip>
          <a:srcRect r="74665"/>
          <a:stretch/>
        </p:blipFill>
        <p:spPr>
          <a:xfrm>
            <a:off x="10756421" y="42954"/>
            <a:ext cx="1332062" cy="1507067"/>
          </a:xfrm>
          <a:prstGeom prst="rect">
            <a:avLst/>
          </a:prstGeom>
        </p:spPr>
      </p:pic>
      <p:sp>
        <p:nvSpPr>
          <p:cNvPr id="8" name="Oval 7">
            <a:hlinkClick r:id="rId6"/>
          </p:cNvPr>
          <p:cNvSpPr/>
          <p:nvPr/>
        </p:nvSpPr>
        <p:spPr>
          <a:xfrm>
            <a:off x="11170051" y="2192868"/>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66556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80">
                                          <p:stCondLst>
                                            <p:cond delay="0"/>
                                          </p:stCondLst>
                                        </p:cTn>
                                        <p:tgtEl>
                                          <p:spTgt spid="8"/>
                                        </p:tgtEl>
                                      </p:cBhvr>
                                    </p:animEffect>
                                    <p:anim calcmode="lin" valueType="num">
                                      <p:cBhvr>
                                        <p:cTn id="1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7" dur="26">
                                          <p:stCondLst>
                                            <p:cond delay="650"/>
                                          </p:stCondLst>
                                        </p:cTn>
                                        <p:tgtEl>
                                          <p:spTgt spid="8"/>
                                        </p:tgtEl>
                                      </p:cBhvr>
                                      <p:to x="100000" y="60000"/>
                                    </p:animScale>
                                    <p:animScale>
                                      <p:cBhvr>
                                        <p:cTn id="18" dur="166" decel="50000">
                                          <p:stCondLst>
                                            <p:cond delay="676"/>
                                          </p:stCondLst>
                                        </p:cTn>
                                        <p:tgtEl>
                                          <p:spTgt spid="8"/>
                                        </p:tgtEl>
                                      </p:cBhvr>
                                      <p:to x="100000" y="100000"/>
                                    </p:animScale>
                                    <p:animScale>
                                      <p:cBhvr>
                                        <p:cTn id="19" dur="26">
                                          <p:stCondLst>
                                            <p:cond delay="1312"/>
                                          </p:stCondLst>
                                        </p:cTn>
                                        <p:tgtEl>
                                          <p:spTgt spid="8"/>
                                        </p:tgtEl>
                                      </p:cBhvr>
                                      <p:to x="100000" y="80000"/>
                                    </p:animScale>
                                    <p:animScale>
                                      <p:cBhvr>
                                        <p:cTn id="20" dur="166" decel="50000">
                                          <p:stCondLst>
                                            <p:cond delay="1338"/>
                                          </p:stCondLst>
                                        </p:cTn>
                                        <p:tgtEl>
                                          <p:spTgt spid="8"/>
                                        </p:tgtEl>
                                      </p:cBhvr>
                                      <p:to x="100000" y="100000"/>
                                    </p:animScale>
                                    <p:animScale>
                                      <p:cBhvr>
                                        <p:cTn id="21" dur="26">
                                          <p:stCondLst>
                                            <p:cond delay="1642"/>
                                          </p:stCondLst>
                                        </p:cTn>
                                        <p:tgtEl>
                                          <p:spTgt spid="8"/>
                                        </p:tgtEl>
                                      </p:cBhvr>
                                      <p:to x="100000" y="90000"/>
                                    </p:animScale>
                                    <p:animScale>
                                      <p:cBhvr>
                                        <p:cTn id="22" dur="166" decel="50000">
                                          <p:stCondLst>
                                            <p:cond delay="1668"/>
                                          </p:stCondLst>
                                        </p:cTn>
                                        <p:tgtEl>
                                          <p:spTgt spid="8"/>
                                        </p:tgtEl>
                                      </p:cBhvr>
                                      <p:to x="100000" y="100000"/>
                                    </p:animScale>
                                    <p:animScale>
                                      <p:cBhvr>
                                        <p:cTn id="23" dur="26">
                                          <p:stCondLst>
                                            <p:cond delay="1808"/>
                                          </p:stCondLst>
                                        </p:cTn>
                                        <p:tgtEl>
                                          <p:spTgt spid="8"/>
                                        </p:tgtEl>
                                      </p:cBhvr>
                                      <p:to x="100000" y="95000"/>
                                    </p:animScale>
                                    <p:animScale>
                                      <p:cBhvr>
                                        <p:cTn id="24" dur="166" decel="50000">
                                          <p:stCondLst>
                                            <p:cond delay="1834"/>
                                          </p:stCondLst>
                                        </p:cTn>
                                        <p:tgtEl>
                                          <p:spTgt spid="8"/>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500"/>
                                        <p:tgtEl>
                                          <p:spTgt spid="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Appeal to Authority</a:t>
            </a:r>
          </a:p>
        </p:txBody>
      </p:sp>
      <p:sp>
        <p:nvSpPr>
          <p:cNvPr id="3" name="Content Placeholder 2"/>
          <p:cNvSpPr>
            <a:spLocks noGrp="1"/>
          </p:cNvSpPr>
          <p:nvPr>
            <p:ph idx="1"/>
          </p:nvPr>
        </p:nvSpPr>
        <p:spPr>
          <a:xfrm>
            <a:off x="1484310" y="1773044"/>
            <a:ext cx="10018713" cy="3309875"/>
          </a:xfrm>
        </p:spPr>
        <p:txBody>
          <a:bodyPr>
            <a:normAutofit fontScale="92500"/>
          </a:bodyPr>
          <a:lstStyle/>
          <a:p>
            <a:pPr marL="0" indent="0">
              <a:buNone/>
            </a:pPr>
            <a:r>
              <a:rPr lang="en-US" dirty="0">
                <a:solidFill>
                  <a:srgbClr val="0070C0"/>
                </a:solidFill>
              </a:rPr>
              <a:t>Arguments may be strengthened by the support of a legitimate expert, but not by a person who is not a recognized authority on the subject.</a:t>
            </a:r>
          </a:p>
          <a:p>
            <a:r>
              <a:rPr lang="en-US" dirty="0"/>
              <a:t>Other names: Appeal to False Authority/Celebrity, name-dropping</a:t>
            </a:r>
          </a:p>
          <a:p>
            <a:r>
              <a:rPr lang="en-US" dirty="0"/>
              <a:t>Example: </a:t>
            </a:r>
            <a:r>
              <a:rPr lang="en-US" dirty="0">
                <a:solidFill>
                  <a:srgbClr val="FF0000"/>
                </a:solidFill>
              </a:rPr>
              <a:t>Quantum mechanics proves that the mind is independent of the brain, a question philosophers have had for years.  I just learned this from my orthopedic surgeon.</a:t>
            </a:r>
          </a:p>
          <a:p>
            <a:pPr lvl="1"/>
            <a:r>
              <a:rPr lang="en-US" dirty="0"/>
              <a:t>Corrected: </a:t>
            </a:r>
            <a:r>
              <a:rPr lang="en-US" dirty="0">
                <a:solidFill>
                  <a:srgbClr val="00B050"/>
                </a:solidFill>
              </a:rPr>
              <a:t>Quantum mechanics proves that the mind is independent of the brain, a question philosophers have had for years.  I just learned this from my philosophy teacher.</a:t>
            </a:r>
            <a:endParaRPr lang="en-US" dirty="0"/>
          </a:p>
          <a:p>
            <a:endParaRPr lang="en-US" dirty="0"/>
          </a:p>
        </p:txBody>
      </p:sp>
      <p:sp>
        <p:nvSpPr>
          <p:cNvPr id="4" name="TextBox 3"/>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2"/>
              </a:rPr>
              <a:t>Stephen’s Guide</a:t>
            </a:r>
            <a:endParaRPr lang="en-US" sz="2400" dirty="0"/>
          </a:p>
          <a:p>
            <a:pPr algn="ctr"/>
            <a:r>
              <a:rPr lang="en-US" sz="2400" dirty="0">
                <a:hlinkClick r:id="rId3"/>
              </a:rPr>
              <a:t>Fallacy Files</a:t>
            </a:r>
            <a:endParaRPr lang="en-US" sz="2400" dirty="0"/>
          </a:p>
          <a:p>
            <a:pPr algn="ctr"/>
            <a:r>
              <a:rPr lang="en-US" sz="2400" dirty="0">
                <a:hlinkClick r:id="rId4"/>
              </a:rPr>
              <a:t>IEP</a:t>
            </a:r>
            <a:endParaRPr lang="en-US" sz="2400" dirty="0"/>
          </a:p>
        </p:txBody>
      </p:sp>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l="25060" t="38075"/>
          <a:stretch/>
        </p:blipFill>
        <p:spPr>
          <a:xfrm>
            <a:off x="4526318" y="5082919"/>
            <a:ext cx="7527659" cy="1578003"/>
          </a:xfrm>
          <a:prstGeom prst="rect">
            <a:avLst/>
          </a:prstGeom>
        </p:spPr>
      </p:pic>
      <p:pic>
        <p:nvPicPr>
          <p:cNvPr id="6" name="Picture 5"/>
          <p:cNvPicPr>
            <a:picLocks noChangeAspect="1"/>
          </p:cNvPicPr>
          <p:nvPr/>
        </p:nvPicPr>
        <p:blipFill rotWithShape="1">
          <a:blip r:embed="rId5">
            <a:extLst>
              <a:ext uri="{28A0092B-C50C-407E-A947-70E740481C1C}">
                <a14:useLocalDpi xmlns:a14="http://schemas.microsoft.com/office/drawing/2010/main" val="0"/>
              </a:ext>
            </a:extLst>
          </a:blip>
          <a:srcRect r="74418"/>
          <a:stretch/>
        </p:blipFill>
        <p:spPr>
          <a:xfrm>
            <a:off x="10747354" y="42954"/>
            <a:ext cx="1352631" cy="1507067"/>
          </a:xfrm>
          <a:prstGeom prst="rect">
            <a:avLst/>
          </a:prstGeom>
        </p:spPr>
      </p:pic>
      <p:sp>
        <p:nvSpPr>
          <p:cNvPr id="9" name="Oval 8">
            <a:hlinkClick r:id="rId6"/>
          </p:cNvPr>
          <p:cNvSpPr/>
          <p:nvPr/>
        </p:nvSpPr>
        <p:spPr>
          <a:xfrm>
            <a:off x="10747354" y="2220232"/>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1140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80">
                                          <p:stCondLst>
                                            <p:cond delay="0"/>
                                          </p:stCondLst>
                                        </p:cTn>
                                        <p:tgtEl>
                                          <p:spTgt spid="9"/>
                                        </p:tgtEl>
                                      </p:cBhvr>
                                    </p:animEffect>
                                    <p:anim calcmode="lin" valueType="num">
                                      <p:cBhvr>
                                        <p:cTn id="1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7" dur="26">
                                          <p:stCondLst>
                                            <p:cond delay="650"/>
                                          </p:stCondLst>
                                        </p:cTn>
                                        <p:tgtEl>
                                          <p:spTgt spid="9"/>
                                        </p:tgtEl>
                                      </p:cBhvr>
                                      <p:to x="100000" y="60000"/>
                                    </p:animScale>
                                    <p:animScale>
                                      <p:cBhvr>
                                        <p:cTn id="18" dur="166" decel="50000">
                                          <p:stCondLst>
                                            <p:cond delay="676"/>
                                          </p:stCondLst>
                                        </p:cTn>
                                        <p:tgtEl>
                                          <p:spTgt spid="9"/>
                                        </p:tgtEl>
                                      </p:cBhvr>
                                      <p:to x="100000" y="100000"/>
                                    </p:animScale>
                                    <p:animScale>
                                      <p:cBhvr>
                                        <p:cTn id="19" dur="26">
                                          <p:stCondLst>
                                            <p:cond delay="1312"/>
                                          </p:stCondLst>
                                        </p:cTn>
                                        <p:tgtEl>
                                          <p:spTgt spid="9"/>
                                        </p:tgtEl>
                                      </p:cBhvr>
                                      <p:to x="100000" y="80000"/>
                                    </p:animScale>
                                    <p:animScale>
                                      <p:cBhvr>
                                        <p:cTn id="20" dur="166" decel="50000">
                                          <p:stCondLst>
                                            <p:cond delay="1338"/>
                                          </p:stCondLst>
                                        </p:cTn>
                                        <p:tgtEl>
                                          <p:spTgt spid="9"/>
                                        </p:tgtEl>
                                      </p:cBhvr>
                                      <p:to x="100000" y="100000"/>
                                    </p:animScale>
                                    <p:animScale>
                                      <p:cBhvr>
                                        <p:cTn id="21" dur="26">
                                          <p:stCondLst>
                                            <p:cond delay="1642"/>
                                          </p:stCondLst>
                                        </p:cTn>
                                        <p:tgtEl>
                                          <p:spTgt spid="9"/>
                                        </p:tgtEl>
                                      </p:cBhvr>
                                      <p:to x="100000" y="90000"/>
                                    </p:animScale>
                                    <p:animScale>
                                      <p:cBhvr>
                                        <p:cTn id="22" dur="166" decel="50000">
                                          <p:stCondLst>
                                            <p:cond delay="1668"/>
                                          </p:stCondLst>
                                        </p:cTn>
                                        <p:tgtEl>
                                          <p:spTgt spid="9"/>
                                        </p:tgtEl>
                                      </p:cBhvr>
                                      <p:to x="100000" y="100000"/>
                                    </p:animScale>
                                    <p:animScale>
                                      <p:cBhvr>
                                        <p:cTn id="23" dur="26">
                                          <p:stCondLst>
                                            <p:cond delay="1808"/>
                                          </p:stCondLst>
                                        </p:cTn>
                                        <p:tgtEl>
                                          <p:spTgt spid="9"/>
                                        </p:tgtEl>
                                      </p:cBhvr>
                                      <p:to x="100000" y="95000"/>
                                    </p:animScale>
                                    <p:animScale>
                                      <p:cBhvr>
                                        <p:cTn id="24" dur="166" decel="50000">
                                          <p:stCondLst>
                                            <p:cond delay="1834"/>
                                          </p:stCondLst>
                                        </p:cTn>
                                        <p:tgtEl>
                                          <p:spTgt spid="9"/>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500"/>
                                        <p:tgtEl>
                                          <p:spTgt spid="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Accident</a:t>
            </a:r>
          </a:p>
        </p:txBody>
      </p:sp>
      <p:sp>
        <p:nvSpPr>
          <p:cNvPr id="3" name="Content Placeholder 2"/>
          <p:cNvSpPr>
            <a:spLocks noGrp="1"/>
          </p:cNvSpPr>
          <p:nvPr>
            <p:ph idx="1"/>
          </p:nvPr>
        </p:nvSpPr>
        <p:spPr>
          <a:xfrm>
            <a:off x="1484310" y="1773045"/>
            <a:ext cx="10018713" cy="3207272"/>
          </a:xfrm>
        </p:spPr>
        <p:txBody>
          <a:bodyPr>
            <a:normAutofit fontScale="92500"/>
          </a:bodyPr>
          <a:lstStyle/>
          <a:p>
            <a:pPr marL="0" indent="0">
              <a:buNone/>
            </a:pPr>
            <a:r>
              <a:rPr lang="en-US" dirty="0">
                <a:solidFill>
                  <a:srgbClr val="0070C0"/>
                </a:solidFill>
              </a:rPr>
              <a:t>This fallacy is committed when one takes a rule which is widely accepted as good or true and misapplies it to a circumstance it was never intended to cover.  (Accident is the converse of Hasty Generalization)</a:t>
            </a:r>
          </a:p>
          <a:p>
            <a:r>
              <a:rPr lang="en-US" dirty="0"/>
              <a:t>Other names: Sweeping generalization</a:t>
            </a:r>
          </a:p>
          <a:p>
            <a:r>
              <a:rPr lang="en-US" dirty="0"/>
              <a:t>Example: </a:t>
            </a:r>
            <a:r>
              <a:rPr lang="en-US" dirty="0">
                <a:solidFill>
                  <a:srgbClr val="FF0000"/>
                </a:solidFill>
              </a:rPr>
              <a:t>The constitution allows all Americans to bear arms.  I don’t see how we can prevent someone from carrying a gun into a bank if they want to.</a:t>
            </a:r>
          </a:p>
          <a:p>
            <a:pPr lvl="1"/>
            <a:r>
              <a:rPr lang="en-US" dirty="0"/>
              <a:t>Corrected: </a:t>
            </a:r>
            <a:r>
              <a:rPr lang="en-US" dirty="0">
                <a:solidFill>
                  <a:srgbClr val="00B050"/>
                </a:solidFill>
              </a:rPr>
              <a:t>The constitution allows all Americans to bear arms.  I don’t see why we should prevent someone from storing a gun in their home if it was legally purchased.</a:t>
            </a:r>
            <a:endParaRPr lang="en-US" dirty="0"/>
          </a:p>
        </p:txBody>
      </p:sp>
      <p:sp>
        <p:nvSpPr>
          <p:cNvPr id="4" name="TextBox 3"/>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2"/>
              </a:rPr>
              <a:t>Stephen’s Guide</a:t>
            </a:r>
            <a:endParaRPr lang="en-US" sz="2400" dirty="0"/>
          </a:p>
          <a:p>
            <a:pPr algn="ctr"/>
            <a:r>
              <a:rPr lang="en-US" sz="2400" dirty="0">
                <a:hlinkClick r:id="rId3"/>
              </a:rPr>
              <a:t>Fallacy Files</a:t>
            </a:r>
            <a:endParaRPr lang="en-US" sz="2400" dirty="0"/>
          </a:p>
          <a:p>
            <a:pPr algn="ctr"/>
            <a:r>
              <a:rPr lang="en-US" sz="2400" dirty="0">
                <a:hlinkClick r:id="rId4"/>
              </a:rPr>
              <a:t>IEP</a:t>
            </a:r>
            <a:endParaRPr lang="en-US" sz="2400" dirty="0"/>
          </a:p>
        </p:txBody>
      </p:sp>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l="24798" t="34193"/>
          <a:stretch/>
        </p:blipFill>
        <p:spPr>
          <a:xfrm>
            <a:off x="4526318" y="5082919"/>
            <a:ext cx="7551064" cy="1569660"/>
          </a:xfrm>
          <a:prstGeom prst="rect">
            <a:avLst/>
          </a:prstGeom>
        </p:spPr>
      </p:pic>
      <p:pic>
        <p:nvPicPr>
          <p:cNvPr id="6" name="Picture 5"/>
          <p:cNvPicPr>
            <a:picLocks noChangeAspect="1"/>
          </p:cNvPicPr>
          <p:nvPr/>
        </p:nvPicPr>
        <p:blipFill rotWithShape="1">
          <a:blip r:embed="rId5">
            <a:extLst>
              <a:ext uri="{28A0092B-C50C-407E-A947-70E740481C1C}">
                <a14:useLocalDpi xmlns:a14="http://schemas.microsoft.com/office/drawing/2010/main" val="0"/>
              </a:ext>
            </a:extLst>
          </a:blip>
          <a:srcRect r="74368"/>
          <a:stretch/>
        </p:blipFill>
        <p:spPr>
          <a:xfrm>
            <a:off x="10782460" y="55654"/>
            <a:ext cx="1352031" cy="1494367"/>
          </a:xfrm>
          <a:prstGeom prst="rect">
            <a:avLst/>
          </a:prstGeom>
        </p:spPr>
      </p:pic>
      <p:sp>
        <p:nvSpPr>
          <p:cNvPr id="9" name="Oval 8">
            <a:hlinkClick r:id="rId6"/>
          </p:cNvPr>
          <p:cNvSpPr/>
          <p:nvPr/>
        </p:nvSpPr>
        <p:spPr>
          <a:xfrm>
            <a:off x="11356999" y="2117104"/>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3737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80">
                                          <p:stCondLst>
                                            <p:cond delay="0"/>
                                          </p:stCondLst>
                                        </p:cTn>
                                        <p:tgtEl>
                                          <p:spTgt spid="9"/>
                                        </p:tgtEl>
                                      </p:cBhvr>
                                    </p:animEffect>
                                    <p:anim calcmode="lin" valueType="num">
                                      <p:cBhvr>
                                        <p:cTn id="1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7" dur="26">
                                          <p:stCondLst>
                                            <p:cond delay="650"/>
                                          </p:stCondLst>
                                        </p:cTn>
                                        <p:tgtEl>
                                          <p:spTgt spid="9"/>
                                        </p:tgtEl>
                                      </p:cBhvr>
                                      <p:to x="100000" y="60000"/>
                                    </p:animScale>
                                    <p:animScale>
                                      <p:cBhvr>
                                        <p:cTn id="18" dur="166" decel="50000">
                                          <p:stCondLst>
                                            <p:cond delay="676"/>
                                          </p:stCondLst>
                                        </p:cTn>
                                        <p:tgtEl>
                                          <p:spTgt spid="9"/>
                                        </p:tgtEl>
                                      </p:cBhvr>
                                      <p:to x="100000" y="100000"/>
                                    </p:animScale>
                                    <p:animScale>
                                      <p:cBhvr>
                                        <p:cTn id="19" dur="26">
                                          <p:stCondLst>
                                            <p:cond delay="1312"/>
                                          </p:stCondLst>
                                        </p:cTn>
                                        <p:tgtEl>
                                          <p:spTgt spid="9"/>
                                        </p:tgtEl>
                                      </p:cBhvr>
                                      <p:to x="100000" y="80000"/>
                                    </p:animScale>
                                    <p:animScale>
                                      <p:cBhvr>
                                        <p:cTn id="20" dur="166" decel="50000">
                                          <p:stCondLst>
                                            <p:cond delay="1338"/>
                                          </p:stCondLst>
                                        </p:cTn>
                                        <p:tgtEl>
                                          <p:spTgt spid="9"/>
                                        </p:tgtEl>
                                      </p:cBhvr>
                                      <p:to x="100000" y="100000"/>
                                    </p:animScale>
                                    <p:animScale>
                                      <p:cBhvr>
                                        <p:cTn id="21" dur="26">
                                          <p:stCondLst>
                                            <p:cond delay="1642"/>
                                          </p:stCondLst>
                                        </p:cTn>
                                        <p:tgtEl>
                                          <p:spTgt spid="9"/>
                                        </p:tgtEl>
                                      </p:cBhvr>
                                      <p:to x="100000" y="90000"/>
                                    </p:animScale>
                                    <p:animScale>
                                      <p:cBhvr>
                                        <p:cTn id="22" dur="166" decel="50000">
                                          <p:stCondLst>
                                            <p:cond delay="1668"/>
                                          </p:stCondLst>
                                        </p:cTn>
                                        <p:tgtEl>
                                          <p:spTgt spid="9"/>
                                        </p:tgtEl>
                                      </p:cBhvr>
                                      <p:to x="100000" y="100000"/>
                                    </p:animScale>
                                    <p:animScale>
                                      <p:cBhvr>
                                        <p:cTn id="23" dur="26">
                                          <p:stCondLst>
                                            <p:cond delay="1808"/>
                                          </p:stCondLst>
                                        </p:cTn>
                                        <p:tgtEl>
                                          <p:spTgt spid="9"/>
                                        </p:tgtEl>
                                      </p:cBhvr>
                                      <p:to x="100000" y="95000"/>
                                    </p:animScale>
                                    <p:animScale>
                                      <p:cBhvr>
                                        <p:cTn id="24" dur="166" decel="50000">
                                          <p:stCondLst>
                                            <p:cond delay="1834"/>
                                          </p:stCondLst>
                                        </p:cTn>
                                        <p:tgtEl>
                                          <p:spTgt spid="9"/>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500"/>
                                        <p:tgtEl>
                                          <p:spTgt spid="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Hasty Generalization</a:t>
            </a:r>
          </a:p>
        </p:txBody>
      </p:sp>
      <p:sp>
        <p:nvSpPr>
          <p:cNvPr id="3" name="Content Placeholder 2"/>
          <p:cNvSpPr>
            <a:spLocks noGrp="1"/>
          </p:cNvSpPr>
          <p:nvPr>
            <p:ph idx="1"/>
          </p:nvPr>
        </p:nvSpPr>
        <p:spPr>
          <a:xfrm>
            <a:off x="1484310" y="1773046"/>
            <a:ext cx="10018713" cy="3309874"/>
          </a:xfrm>
        </p:spPr>
        <p:txBody>
          <a:bodyPr>
            <a:normAutofit fontScale="92500" lnSpcReduction="10000"/>
          </a:bodyPr>
          <a:lstStyle/>
          <a:p>
            <a:pPr marL="0" indent="0">
              <a:buNone/>
            </a:pPr>
            <a:r>
              <a:rPr lang="en-US" dirty="0">
                <a:solidFill>
                  <a:srgbClr val="0070C0"/>
                </a:solidFill>
              </a:rPr>
              <a:t>This fallacy is committed when one takes a very specific circumstance or a small set of data and tries to misapply it to a broad category or make a general rule from it.  (Hasty Generalization is the converse of Accident.)</a:t>
            </a:r>
          </a:p>
          <a:p>
            <a:r>
              <a:rPr lang="en-US" dirty="0"/>
              <a:t>Other names: Jumping to conclusions, stereotyping</a:t>
            </a:r>
          </a:p>
          <a:p>
            <a:r>
              <a:rPr lang="en-US" dirty="0"/>
              <a:t>Example: </a:t>
            </a:r>
            <a:r>
              <a:rPr lang="en-US" dirty="0">
                <a:solidFill>
                  <a:srgbClr val="FF0000"/>
                </a:solidFill>
              </a:rPr>
              <a:t>Some friends from California are staying with us.  They drive like maniacs, speeding, passing on the right, running red lights.  I guess people from California are really irresponsible drivers.</a:t>
            </a:r>
          </a:p>
          <a:p>
            <a:pPr lvl="1"/>
            <a:r>
              <a:rPr lang="en-US" dirty="0"/>
              <a:t>Corrected: </a:t>
            </a:r>
            <a:r>
              <a:rPr lang="en-US" dirty="0">
                <a:solidFill>
                  <a:srgbClr val="00B050"/>
                </a:solidFill>
              </a:rPr>
              <a:t>Our friends from California speed, pass on the right, and run red lights.  I guess my friends are really irresponsible drivers.</a:t>
            </a:r>
            <a:endParaRPr lang="en-US" dirty="0"/>
          </a:p>
        </p:txBody>
      </p:sp>
      <p:sp>
        <p:nvSpPr>
          <p:cNvPr id="4" name="TextBox 3"/>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2"/>
              </a:rPr>
              <a:t>Stephen’s Guide</a:t>
            </a:r>
            <a:endParaRPr lang="en-US" sz="2400" dirty="0"/>
          </a:p>
          <a:p>
            <a:pPr algn="ctr"/>
            <a:r>
              <a:rPr lang="en-US" sz="2400" dirty="0">
                <a:hlinkClick r:id="rId3"/>
              </a:rPr>
              <a:t>Fallacy Files</a:t>
            </a:r>
            <a:endParaRPr lang="en-US" sz="2400" dirty="0"/>
          </a:p>
          <a:p>
            <a:pPr algn="ctr"/>
            <a:r>
              <a:rPr lang="en-US" sz="2400" dirty="0">
                <a:hlinkClick r:id="rId4"/>
              </a:rPr>
              <a:t>IEP</a:t>
            </a:r>
            <a:endParaRPr lang="en-US" sz="2400" dirty="0"/>
          </a:p>
        </p:txBody>
      </p:sp>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l="25185" t="41103"/>
          <a:stretch/>
        </p:blipFill>
        <p:spPr>
          <a:xfrm>
            <a:off x="4526318" y="5074575"/>
            <a:ext cx="7533410" cy="1578003"/>
          </a:xfrm>
          <a:prstGeom prst="rect">
            <a:avLst/>
          </a:prstGeom>
        </p:spPr>
      </p:pic>
      <p:pic>
        <p:nvPicPr>
          <p:cNvPr id="6" name="Picture 5"/>
          <p:cNvPicPr>
            <a:picLocks noChangeAspect="1"/>
          </p:cNvPicPr>
          <p:nvPr/>
        </p:nvPicPr>
        <p:blipFill rotWithShape="1">
          <a:blip r:embed="rId5">
            <a:extLst>
              <a:ext uri="{28A0092B-C50C-407E-A947-70E740481C1C}">
                <a14:useLocalDpi xmlns:a14="http://schemas.microsoft.com/office/drawing/2010/main" val="0"/>
              </a:ext>
            </a:extLst>
          </a:blip>
          <a:srcRect r="74820"/>
          <a:stretch/>
        </p:blipFill>
        <p:spPr>
          <a:xfrm>
            <a:off x="10780136" y="47188"/>
            <a:ext cx="1331352" cy="1502833"/>
          </a:xfrm>
          <a:prstGeom prst="rect">
            <a:avLst/>
          </a:prstGeom>
        </p:spPr>
      </p:pic>
      <p:sp>
        <p:nvSpPr>
          <p:cNvPr id="9" name="Oval 8">
            <a:hlinkClick r:id="rId6"/>
          </p:cNvPr>
          <p:cNvSpPr/>
          <p:nvPr/>
        </p:nvSpPr>
        <p:spPr>
          <a:xfrm>
            <a:off x="11024174" y="2254744"/>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395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80">
                                          <p:stCondLst>
                                            <p:cond delay="0"/>
                                          </p:stCondLst>
                                        </p:cTn>
                                        <p:tgtEl>
                                          <p:spTgt spid="9"/>
                                        </p:tgtEl>
                                      </p:cBhvr>
                                    </p:animEffect>
                                    <p:anim calcmode="lin" valueType="num">
                                      <p:cBhvr>
                                        <p:cTn id="1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7" dur="26">
                                          <p:stCondLst>
                                            <p:cond delay="650"/>
                                          </p:stCondLst>
                                        </p:cTn>
                                        <p:tgtEl>
                                          <p:spTgt spid="9"/>
                                        </p:tgtEl>
                                      </p:cBhvr>
                                      <p:to x="100000" y="60000"/>
                                    </p:animScale>
                                    <p:animScale>
                                      <p:cBhvr>
                                        <p:cTn id="18" dur="166" decel="50000">
                                          <p:stCondLst>
                                            <p:cond delay="676"/>
                                          </p:stCondLst>
                                        </p:cTn>
                                        <p:tgtEl>
                                          <p:spTgt spid="9"/>
                                        </p:tgtEl>
                                      </p:cBhvr>
                                      <p:to x="100000" y="100000"/>
                                    </p:animScale>
                                    <p:animScale>
                                      <p:cBhvr>
                                        <p:cTn id="19" dur="26">
                                          <p:stCondLst>
                                            <p:cond delay="1312"/>
                                          </p:stCondLst>
                                        </p:cTn>
                                        <p:tgtEl>
                                          <p:spTgt spid="9"/>
                                        </p:tgtEl>
                                      </p:cBhvr>
                                      <p:to x="100000" y="80000"/>
                                    </p:animScale>
                                    <p:animScale>
                                      <p:cBhvr>
                                        <p:cTn id="20" dur="166" decel="50000">
                                          <p:stCondLst>
                                            <p:cond delay="1338"/>
                                          </p:stCondLst>
                                        </p:cTn>
                                        <p:tgtEl>
                                          <p:spTgt spid="9"/>
                                        </p:tgtEl>
                                      </p:cBhvr>
                                      <p:to x="100000" y="100000"/>
                                    </p:animScale>
                                    <p:animScale>
                                      <p:cBhvr>
                                        <p:cTn id="21" dur="26">
                                          <p:stCondLst>
                                            <p:cond delay="1642"/>
                                          </p:stCondLst>
                                        </p:cTn>
                                        <p:tgtEl>
                                          <p:spTgt spid="9"/>
                                        </p:tgtEl>
                                      </p:cBhvr>
                                      <p:to x="100000" y="90000"/>
                                    </p:animScale>
                                    <p:animScale>
                                      <p:cBhvr>
                                        <p:cTn id="22" dur="166" decel="50000">
                                          <p:stCondLst>
                                            <p:cond delay="1668"/>
                                          </p:stCondLst>
                                        </p:cTn>
                                        <p:tgtEl>
                                          <p:spTgt spid="9"/>
                                        </p:tgtEl>
                                      </p:cBhvr>
                                      <p:to x="100000" y="100000"/>
                                    </p:animScale>
                                    <p:animScale>
                                      <p:cBhvr>
                                        <p:cTn id="23" dur="26">
                                          <p:stCondLst>
                                            <p:cond delay="1808"/>
                                          </p:stCondLst>
                                        </p:cTn>
                                        <p:tgtEl>
                                          <p:spTgt spid="9"/>
                                        </p:tgtEl>
                                      </p:cBhvr>
                                      <p:to x="100000" y="95000"/>
                                    </p:animScale>
                                    <p:animScale>
                                      <p:cBhvr>
                                        <p:cTn id="24" dur="166" decel="50000">
                                          <p:stCondLst>
                                            <p:cond delay="1834"/>
                                          </p:stCondLst>
                                        </p:cTn>
                                        <p:tgtEl>
                                          <p:spTgt spid="9"/>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500"/>
                                        <p:tgtEl>
                                          <p:spTgt spid="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25052" t="39114"/>
          <a:stretch/>
        </p:blipFill>
        <p:spPr>
          <a:xfrm>
            <a:off x="4538220" y="5051540"/>
            <a:ext cx="7539161" cy="1583786"/>
          </a:xfrm>
          <a:prstGeom prst="rect">
            <a:avLst/>
          </a:prstGeom>
        </p:spPr>
      </p:pic>
      <p:sp>
        <p:nvSpPr>
          <p:cNvPr id="2" name="Title 1"/>
          <p:cNvSpPr>
            <a:spLocks noGrp="1"/>
          </p:cNvSpPr>
          <p:nvPr>
            <p:ph type="title"/>
          </p:nvPr>
        </p:nvSpPr>
        <p:spPr/>
        <p:txBody>
          <a:bodyPr/>
          <a:lstStyle/>
          <a:p>
            <a:r>
              <a:rPr lang="en-US" dirty="0"/>
              <a:t>Begging the Question</a:t>
            </a:r>
          </a:p>
        </p:txBody>
      </p:sp>
      <p:sp>
        <p:nvSpPr>
          <p:cNvPr id="3" name="Content Placeholder 2"/>
          <p:cNvSpPr>
            <a:spLocks noGrp="1"/>
          </p:cNvSpPr>
          <p:nvPr>
            <p:ph idx="1"/>
          </p:nvPr>
        </p:nvSpPr>
        <p:spPr>
          <a:xfrm>
            <a:off x="1484310" y="1773045"/>
            <a:ext cx="10018713" cy="3379800"/>
          </a:xfrm>
        </p:spPr>
        <p:txBody>
          <a:bodyPr>
            <a:normAutofit fontScale="92500" lnSpcReduction="10000"/>
          </a:bodyPr>
          <a:lstStyle/>
          <a:p>
            <a:pPr marL="0" indent="0">
              <a:buNone/>
            </a:pPr>
            <a:r>
              <a:rPr lang="en-US" dirty="0">
                <a:solidFill>
                  <a:srgbClr val="0070C0"/>
                </a:solidFill>
              </a:rPr>
              <a:t>This fallacy occurs when the conclusion is used as one of the premises.  Often the offending premise has been restated in a way to obscure the fact it is being used as the conclusion.</a:t>
            </a:r>
          </a:p>
          <a:p>
            <a:r>
              <a:rPr lang="en-US" dirty="0"/>
              <a:t>Other names: Circular reasoning, vicious circle</a:t>
            </a:r>
          </a:p>
          <a:p>
            <a:r>
              <a:rPr lang="en-US" dirty="0"/>
              <a:t>Example: </a:t>
            </a:r>
            <a:r>
              <a:rPr lang="en-US" dirty="0">
                <a:solidFill>
                  <a:srgbClr val="FF0000"/>
                </a:solidFill>
              </a:rPr>
              <a:t>Tom Clancy is a better writer than Stephen King because people with discerning taste prefer Clancy over King.  You can always identify people with discerning taste by the fact that they like Clancy much more than King.</a:t>
            </a:r>
          </a:p>
          <a:p>
            <a:pPr lvl="1"/>
            <a:r>
              <a:rPr lang="en-US" dirty="0"/>
              <a:t>Corrected: </a:t>
            </a:r>
            <a:r>
              <a:rPr lang="en-US" dirty="0">
                <a:solidFill>
                  <a:srgbClr val="00B050"/>
                </a:solidFill>
              </a:rPr>
              <a:t>Tom Clancy is a better writer than Stephen King because Clancy’s novels use more intricate plots, his characters are fully developed, and his stories are plausible.</a:t>
            </a:r>
            <a:endParaRPr lang="en-US" dirty="0"/>
          </a:p>
          <a:p>
            <a:pPr marL="0" indent="0">
              <a:buNone/>
            </a:pPr>
            <a:endParaRPr lang="en-US" dirty="0"/>
          </a:p>
        </p:txBody>
      </p:sp>
      <p:sp>
        <p:nvSpPr>
          <p:cNvPr id="4" name="TextBox 3"/>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3"/>
              </a:rPr>
              <a:t>Stephen’s Guide</a:t>
            </a:r>
            <a:endParaRPr lang="en-US" sz="2400" dirty="0"/>
          </a:p>
          <a:p>
            <a:pPr algn="ctr"/>
            <a:r>
              <a:rPr lang="en-US" sz="2400" dirty="0">
                <a:hlinkClick r:id="rId4"/>
              </a:rPr>
              <a:t>Fallacy Files </a:t>
            </a:r>
            <a:endParaRPr lang="en-US" sz="2400" dirty="0"/>
          </a:p>
          <a:p>
            <a:pPr algn="ctr"/>
            <a:r>
              <a:rPr lang="en-US" sz="2400" dirty="0">
                <a:hlinkClick r:id="rId5"/>
              </a:rPr>
              <a:t>IEP</a:t>
            </a:r>
            <a:endParaRPr lang="en-US" sz="2400" dirty="0"/>
          </a:p>
        </p:txBody>
      </p:sp>
      <p:pic>
        <p:nvPicPr>
          <p:cNvPr id="10" name="Picture 9"/>
          <p:cNvPicPr>
            <a:picLocks noChangeAspect="1"/>
          </p:cNvPicPr>
          <p:nvPr/>
        </p:nvPicPr>
        <p:blipFill rotWithShape="1">
          <a:blip r:embed="rId2">
            <a:extLst>
              <a:ext uri="{28A0092B-C50C-407E-A947-70E740481C1C}">
                <a14:useLocalDpi xmlns:a14="http://schemas.microsoft.com/office/drawing/2010/main" val="0"/>
              </a:ext>
            </a:extLst>
          </a:blip>
          <a:srcRect r="74021"/>
          <a:stretch/>
        </p:blipFill>
        <p:spPr>
          <a:xfrm>
            <a:off x="10757740" y="17235"/>
            <a:ext cx="1371401" cy="1515533"/>
          </a:xfrm>
          <a:prstGeom prst="rect">
            <a:avLst/>
          </a:prstGeom>
        </p:spPr>
      </p:pic>
      <p:sp>
        <p:nvSpPr>
          <p:cNvPr id="11" name="Oval 10">
            <a:hlinkClick r:id="rId6"/>
          </p:cNvPr>
          <p:cNvSpPr/>
          <p:nvPr/>
        </p:nvSpPr>
        <p:spPr>
          <a:xfrm>
            <a:off x="11356999" y="1948933"/>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2487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down)">
                                      <p:cBhvr>
                                        <p:cTn id="11" dur="580">
                                          <p:stCondLst>
                                            <p:cond delay="0"/>
                                          </p:stCondLst>
                                        </p:cTn>
                                        <p:tgtEl>
                                          <p:spTgt spid="11"/>
                                        </p:tgtEl>
                                      </p:cBhvr>
                                    </p:animEffect>
                                    <p:anim calcmode="lin" valueType="num">
                                      <p:cBhvr>
                                        <p:cTn id="1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7" dur="26">
                                          <p:stCondLst>
                                            <p:cond delay="650"/>
                                          </p:stCondLst>
                                        </p:cTn>
                                        <p:tgtEl>
                                          <p:spTgt spid="11"/>
                                        </p:tgtEl>
                                      </p:cBhvr>
                                      <p:to x="100000" y="60000"/>
                                    </p:animScale>
                                    <p:animScale>
                                      <p:cBhvr>
                                        <p:cTn id="18" dur="166" decel="50000">
                                          <p:stCondLst>
                                            <p:cond delay="676"/>
                                          </p:stCondLst>
                                        </p:cTn>
                                        <p:tgtEl>
                                          <p:spTgt spid="11"/>
                                        </p:tgtEl>
                                      </p:cBhvr>
                                      <p:to x="100000" y="100000"/>
                                    </p:animScale>
                                    <p:animScale>
                                      <p:cBhvr>
                                        <p:cTn id="19" dur="26">
                                          <p:stCondLst>
                                            <p:cond delay="1312"/>
                                          </p:stCondLst>
                                        </p:cTn>
                                        <p:tgtEl>
                                          <p:spTgt spid="11"/>
                                        </p:tgtEl>
                                      </p:cBhvr>
                                      <p:to x="100000" y="80000"/>
                                    </p:animScale>
                                    <p:animScale>
                                      <p:cBhvr>
                                        <p:cTn id="20" dur="166" decel="50000">
                                          <p:stCondLst>
                                            <p:cond delay="1338"/>
                                          </p:stCondLst>
                                        </p:cTn>
                                        <p:tgtEl>
                                          <p:spTgt spid="11"/>
                                        </p:tgtEl>
                                      </p:cBhvr>
                                      <p:to x="100000" y="100000"/>
                                    </p:animScale>
                                    <p:animScale>
                                      <p:cBhvr>
                                        <p:cTn id="21" dur="26">
                                          <p:stCondLst>
                                            <p:cond delay="1642"/>
                                          </p:stCondLst>
                                        </p:cTn>
                                        <p:tgtEl>
                                          <p:spTgt spid="11"/>
                                        </p:tgtEl>
                                      </p:cBhvr>
                                      <p:to x="100000" y="90000"/>
                                    </p:animScale>
                                    <p:animScale>
                                      <p:cBhvr>
                                        <p:cTn id="22" dur="166" decel="50000">
                                          <p:stCondLst>
                                            <p:cond delay="1668"/>
                                          </p:stCondLst>
                                        </p:cTn>
                                        <p:tgtEl>
                                          <p:spTgt spid="11"/>
                                        </p:tgtEl>
                                      </p:cBhvr>
                                      <p:to x="100000" y="100000"/>
                                    </p:animScale>
                                    <p:animScale>
                                      <p:cBhvr>
                                        <p:cTn id="23" dur="26">
                                          <p:stCondLst>
                                            <p:cond delay="1808"/>
                                          </p:stCondLst>
                                        </p:cTn>
                                        <p:tgtEl>
                                          <p:spTgt spid="11"/>
                                        </p:tgtEl>
                                      </p:cBhvr>
                                      <p:to x="100000" y="95000"/>
                                    </p:animScale>
                                    <p:animScale>
                                      <p:cBhvr>
                                        <p:cTn id="24" dur="166" decel="50000">
                                          <p:stCondLst>
                                            <p:cond delay="1834"/>
                                          </p:stCondLst>
                                        </p:cTn>
                                        <p:tgtEl>
                                          <p:spTgt spid="11"/>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500"/>
                                        <p:tgtEl>
                                          <p:spTgt spid="9"/>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False Cause</a:t>
            </a:r>
          </a:p>
        </p:txBody>
      </p:sp>
      <p:sp>
        <p:nvSpPr>
          <p:cNvPr id="3" name="Content Placeholder 2"/>
          <p:cNvSpPr>
            <a:spLocks noGrp="1"/>
          </p:cNvSpPr>
          <p:nvPr>
            <p:ph idx="1"/>
          </p:nvPr>
        </p:nvSpPr>
        <p:spPr>
          <a:xfrm>
            <a:off x="1484310" y="1773045"/>
            <a:ext cx="10018713" cy="3309874"/>
          </a:xfrm>
        </p:spPr>
        <p:txBody>
          <a:bodyPr>
            <a:normAutofit fontScale="92500"/>
          </a:bodyPr>
          <a:lstStyle/>
          <a:p>
            <a:pPr marL="0" indent="0">
              <a:buNone/>
            </a:pPr>
            <a:r>
              <a:rPr lang="en-US" dirty="0">
                <a:solidFill>
                  <a:srgbClr val="0070C0"/>
                </a:solidFill>
              </a:rPr>
              <a:t>Just because two events are occur at the same time, it doesn’t mean that they are related.  Also, because one event preceded another event, it doesn’t mean that it caused the second event.</a:t>
            </a:r>
          </a:p>
          <a:p>
            <a:r>
              <a:rPr lang="en-US" dirty="0"/>
              <a:t>Other names: Superstition; post hoc ergo propter hoc, cum hoc ergo proper hoc</a:t>
            </a:r>
          </a:p>
          <a:p>
            <a:r>
              <a:rPr lang="en-US" dirty="0"/>
              <a:t>Example: </a:t>
            </a:r>
            <a:r>
              <a:rPr lang="en-US" dirty="0">
                <a:solidFill>
                  <a:srgbClr val="FF0000"/>
                </a:solidFill>
              </a:rPr>
              <a:t>Every time I wash my car, it rains.  I guess washing my car today would be a bad idea, if we want to have fun in the sun.</a:t>
            </a:r>
          </a:p>
          <a:p>
            <a:pPr lvl="1"/>
            <a:r>
              <a:rPr lang="en-US" dirty="0"/>
              <a:t>Corrected: </a:t>
            </a:r>
            <a:r>
              <a:rPr lang="en-US" dirty="0">
                <a:solidFill>
                  <a:srgbClr val="00B050"/>
                </a:solidFill>
              </a:rPr>
              <a:t>Every time I wash my car, it gets clean.  On a different topic, I hope it doesn’t rain today.</a:t>
            </a:r>
          </a:p>
        </p:txBody>
      </p:sp>
      <p:sp>
        <p:nvSpPr>
          <p:cNvPr id="4" name="TextBox 3"/>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2"/>
              </a:rPr>
              <a:t>Stephen’s Guide </a:t>
            </a:r>
            <a:endParaRPr lang="en-US" sz="2400" dirty="0"/>
          </a:p>
          <a:p>
            <a:pPr algn="ctr"/>
            <a:r>
              <a:rPr lang="en-US" sz="2400" dirty="0">
                <a:hlinkClick r:id="rId3"/>
              </a:rPr>
              <a:t>Fallacy Files</a:t>
            </a:r>
            <a:endParaRPr lang="en-US" sz="2400" dirty="0"/>
          </a:p>
          <a:p>
            <a:pPr algn="ctr"/>
            <a:r>
              <a:rPr lang="en-US" sz="2400" dirty="0">
                <a:hlinkClick r:id="rId4"/>
              </a:rPr>
              <a:t>IEP</a:t>
            </a:r>
            <a:endParaRPr lang="en-US" sz="2400" dirty="0"/>
          </a:p>
        </p:txBody>
      </p:sp>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l="24883" t="33110"/>
          <a:stretch/>
        </p:blipFill>
        <p:spPr>
          <a:xfrm>
            <a:off x="4538020" y="5074576"/>
            <a:ext cx="7527659" cy="1574780"/>
          </a:xfrm>
          <a:prstGeom prst="rect">
            <a:avLst/>
          </a:prstGeom>
        </p:spPr>
      </p:pic>
      <p:pic>
        <p:nvPicPr>
          <p:cNvPr id="6" name="Picture 5"/>
          <p:cNvPicPr>
            <a:picLocks noChangeAspect="1"/>
          </p:cNvPicPr>
          <p:nvPr/>
        </p:nvPicPr>
        <p:blipFill rotWithShape="1">
          <a:blip r:embed="rId5">
            <a:extLst>
              <a:ext uri="{28A0092B-C50C-407E-A947-70E740481C1C}">
                <a14:useLocalDpi xmlns:a14="http://schemas.microsoft.com/office/drawing/2010/main" val="0"/>
              </a:ext>
            </a:extLst>
          </a:blip>
          <a:srcRect r="74625"/>
          <a:stretch/>
        </p:blipFill>
        <p:spPr>
          <a:xfrm>
            <a:off x="10780941" y="38721"/>
            <a:ext cx="1336297" cy="1511300"/>
          </a:xfrm>
          <a:prstGeom prst="rect">
            <a:avLst/>
          </a:prstGeom>
        </p:spPr>
      </p:pic>
      <p:sp>
        <p:nvSpPr>
          <p:cNvPr id="9" name="Oval 8">
            <a:hlinkClick r:id="rId6"/>
          </p:cNvPr>
          <p:cNvSpPr/>
          <p:nvPr/>
        </p:nvSpPr>
        <p:spPr>
          <a:xfrm>
            <a:off x="11063801" y="2080839"/>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0498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80">
                                          <p:stCondLst>
                                            <p:cond delay="0"/>
                                          </p:stCondLst>
                                        </p:cTn>
                                        <p:tgtEl>
                                          <p:spTgt spid="9"/>
                                        </p:tgtEl>
                                      </p:cBhvr>
                                    </p:animEffect>
                                    <p:anim calcmode="lin" valueType="num">
                                      <p:cBhvr>
                                        <p:cTn id="1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7" dur="26">
                                          <p:stCondLst>
                                            <p:cond delay="650"/>
                                          </p:stCondLst>
                                        </p:cTn>
                                        <p:tgtEl>
                                          <p:spTgt spid="9"/>
                                        </p:tgtEl>
                                      </p:cBhvr>
                                      <p:to x="100000" y="60000"/>
                                    </p:animScale>
                                    <p:animScale>
                                      <p:cBhvr>
                                        <p:cTn id="18" dur="166" decel="50000">
                                          <p:stCondLst>
                                            <p:cond delay="676"/>
                                          </p:stCondLst>
                                        </p:cTn>
                                        <p:tgtEl>
                                          <p:spTgt spid="9"/>
                                        </p:tgtEl>
                                      </p:cBhvr>
                                      <p:to x="100000" y="100000"/>
                                    </p:animScale>
                                    <p:animScale>
                                      <p:cBhvr>
                                        <p:cTn id="19" dur="26">
                                          <p:stCondLst>
                                            <p:cond delay="1312"/>
                                          </p:stCondLst>
                                        </p:cTn>
                                        <p:tgtEl>
                                          <p:spTgt spid="9"/>
                                        </p:tgtEl>
                                      </p:cBhvr>
                                      <p:to x="100000" y="80000"/>
                                    </p:animScale>
                                    <p:animScale>
                                      <p:cBhvr>
                                        <p:cTn id="20" dur="166" decel="50000">
                                          <p:stCondLst>
                                            <p:cond delay="1338"/>
                                          </p:stCondLst>
                                        </p:cTn>
                                        <p:tgtEl>
                                          <p:spTgt spid="9"/>
                                        </p:tgtEl>
                                      </p:cBhvr>
                                      <p:to x="100000" y="100000"/>
                                    </p:animScale>
                                    <p:animScale>
                                      <p:cBhvr>
                                        <p:cTn id="21" dur="26">
                                          <p:stCondLst>
                                            <p:cond delay="1642"/>
                                          </p:stCondLst>
                                        </p:cTn>
                                        <p:tgtEl>
                                          <p:spTgt spid="9"/>
                                        </p:tgtEl>
                                      </p:cBhvr>
                                      <p:to x="100000" y="90000"/>
                                    </p:animScale>
                                    <p:animScale>
                                      <p:cBhvr>
                                        <p:cTn id="22" dur="166" decel="50000">
                                          <p:stCondLst>
                                            <p:cond delay="1668"/>
                                          </p:stCondLst>
                                        </p:cTn>
                                        <p:tgtEl>
                                          <p:spTgt spid="9"/>
                                        </p:tgtEl>
                                      </p:cBhvr>
                                      <p:to x="100000" y="100000"/>
                                    </p:animScale>
                                    <p:animScale>
                                      <p:cBhvr>
                                        <p:cTn id="23" dur="26">
                                          <p:stCondLst>
                                            <p:cond delay="1808"/>
                                          </p:stCondLst>
                                        </p:cTn>
                                        <p:tgtEl>
                                          <p:spTgt spid="9"/>
                                        </p:tgtEl>
                                      </p:cBhvr>
                                      <p:to x="100000" y="95000"/>
                                    </p:animScale>
                                    <p:animScale>
                                      <p:cBhvr>
                                        <p:cTn id="24" dur="166" decel="50000">
                                          <p:stCondLst>
                                            <p:cond delay="1834"/>
                                          </p:stCondLst>
                                        </p:cTn>
                                        <p:tgtEl>
                                          <p:spTgt spid="9"/>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500"/>
                                        <p:tgtEl>
                                          <p:spTgt spid="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 List of Fallacies: Reasoning Errors in Content</a:t>
            </a:r>
          </a:p>
        </p:txBody>
      </p:sp>
      <p:graphicFrame>
        <p:nvGraphicFramePr>
          <p:cNvPr id="4" name="Table 3"/>
          <p:cNvGraphicFramePr>
            <a:graphicFrameLocks noGrp="1"/>
          </p:cNvGraphicFramePr>
          <p:nvPr>
            <p:extLst>
              <p:ext uri="{D42A27DB-BD31-4B8C-83A1-F6EECF244321}">
                <p14:modId xmlns:p14="http://schemas.microsoft.com/office/powerpoint/2010/main" val="3868715356"/>
              </p:ext>
            </p:extLst>
          </p:nvPr>
        </p:nvGraphicFramePr>
        <p:xfrm>
          <a:off x="1484309" y="1550021"/>
          <a:ext cx="9603511" cy="4617720"/>
        </p:xfrm>
        <a:graphic>
          <a:graphicData uri="http://schemas.openxmlformats.org/drawingml/2006/table">
            <a:tbl>
              <a:tblPr firstRow="1" bandRow="1">
                <a:tableStyleId>{5C22544A-7EE6-4342-B048-85BDC9FD1C3A}</a:tableStyleId>
              </a:tblPr>
              <a:tblGrid>
                <a:gridCol w="2703348">
                  <a:extLst>
                    <a:ext uri="{9D8B030D-6E8A-4147-A177-3AD203B41FA5}">
                      <a16:colId xmlns:a16="http://schemas.microsoft.com/office/drawing/2014/main" val="1195272433"/>
                    </a:ext>
                  </a:extLst>
                </a:gridCol>
                <a:gridCol w="3363369">
                  <a:extLst>
                    <a:ext uri="{9D8B030D-6E8A-4147-A177-3AD203B41FA5}">
                      <a16:colId xmlns:a16="http://schemas.microsoft.com/office/drawing/2014/main" val="1906263588"/>
                    </a:ext>
                  </a:extLst>
                </a:gridCol>
                <a:gridCol w="1311178">
                  <a:extLst>
                    <a:ext uri="{9D8B030D-6E8A-4147-A177-3AD203B41FA5}">
                      <a16:colId xmlns:a16="http://schemas.microsoft.com/office/drawing/2014/main" val="2302041366"/>
                    </a:ext>
                  </a:extLst>
                </a:gridCol>
                <a:gridCol w="979238">
                  <a:extLst>
                    <a:ext uri="{9D8B030D-6E8A-4147-A177-3AD203B41FA5}">
                      <a16:colId xmlns:a16="http://schemas.microsoft.com/office/drawing/2014/main" val="2988668812"/>
                    </a:ext>
                  </a:extLst>
                </a:gridCol>
                <a:gridCol w="1246378">
                  <a:extLst>
                    <a:ext uri="{9D8B030D-6E8A-4147-A177-3AD203B41FA5}">
                      <a16:colId xmlns:a16="http://schemas.microsoft.com/office/drawing/2014/main" val="1263059082"/>
                    </a:ext>
                  </a:extLst>
                </a:gridCol>
              </a:tblGrid>
              <a:tr h="370840">
                <a:tc>
                  <a:txBody>
                    <a:bodyPr/>
                    <a:lstStyle/>
                    <a:p>
                      <a:pPr algn="ctr"/>
                      <a:r>
                        <a:rPr lang="en-US" dirty="0"/>
                        <a:t>Fallacy</a:t>
                      </a:r>
                    </a:p>
                  </a:txBody>
                  <a:tcPr/>
                </a:tc>
                <a:tc>
                  <a:txBody>
                    <a:bodyPr/>
                    <a:lstStyle/>
                    <a:p>
                      <a:pPr algn="ctr"/>
                      <a:r>
                        <a:rPr lang="en-US" dirty="0"/>
                        <a:t>Other Names</a:t>
                      </a:r>
                    </a:p>
                  </a:txBody>
                  <a:tcPr/>
                </a:tc>
                <a:tc>
                  <a:txBody>
                    <a:bodyPr/>
                    <a:lstStyle/>
                    <a:p>
                      <a:pPr algn="ctr"/>
                      <a:r>
                        <a:rPr lang="en-US" dirty="0"/>
                        <a:t>Stephen’s Guide</a:t>
                      </a:r>
                    </a:p>
                  </a:txBody>
                  <a:tcPr/>
                </a:tc>
                <a:tc>
                  <a:txBody>
                    <a:bodyPr/>
                    <a:lstStyle/>
                    <a:p>
                      <a:pPr algn="ctr"/>
                      <a:r>
                        <a:rPr lang="en-US" dirty="0"/>
                        <a:t>Fallacy Files</a:t>
                      </a:r>
                    </a:p>
                  </a:txBody>
                  <a:tcPr/>
                </a:tc>
                <a:tc>
                  <a:txBody>
                    <a:bodyPr/>
                    <a:lstStyle/>
                    <a:p>
                      <a:pPr algn="ctr"/>
                      <a:r>
                        <a:rPr lang="en-US" dirty="0"/>
                        <a:t>IEP</a:t>
                      </a:r>
                    </a:p>
                  </a:txBody>
                  <a:tcPr/>
                </a:tc>
                <a:extLst>
                  <a:ext uri="{0D108BD9-81ED-4DB2-BD59-A6C34878D82A}">
                    <a16:rowId xmlns:a16="http://schemas.microsoft.com/office/drawing/2014/main" val="1501451692"/>
                  </a:ext>
                </a:extLst>
              </a:tr>
              <a:tr h="370840">
                <a:tc>
                  <a:txBody>
                    <a:bodyPr/>
                    <a:lstStyle/>
                    <a:p>
                      <a:r>
                        <a:rPr lang="en-US" dirty="0"/>
                        <a:t>Against the Person</a:t>
                      </a:r>
                    </a:p>
                  </a:txBody>
                  <a:tcPr/>
                </a:tc>
                <a:tc>
                  <a:txBody>
                    <a:bodyPr/>
                    <a:lstStyle/>
                    <a:p>
                      <a:r>
                        <a:rPr lang="en-US" dirty="0"/>
                        <a:t>Ad hominem</a:t>
                      </a:r>
                    </a:p>
                  </a:txBody>
                  <a:tcPr/>
                </a:tc>
                <a:tc>
                  <a:txBody>
                    <a:bodyPr/>
                    <a:lstStyle/>
                    <a:p>
                      <a:pPr algn="ctr"/>
                      <a:r>
                        <a:rPr lang="en-US" dirty="0">
                          <a:hlinkClick r:id="rId2"/>
                        </a:rPr>
                        <a:t>Link</a:t>
                      </a:r>
                      <a:endParaRPr lang="en-US" dirty="0"/>
                    </a:p>
                  </a:txBody>
                  <a:tcPr/>
                </a:tc>
                <a:tc>
                  <a:txBody>
                    <a:bodyPr/>
                    <a:lstStyle/>
                    <a:p>
                      <a:pPr algn="ctr"/>
                      <a:r>
                        <a:rPr lang="en-US" dirty="0">
                          <a:hlinkClick r:id="rId3"/>
                        </a:rPr>
                        <a:t>Link</a:t>
                      </a:r>
                      <a:endParaRPr lang="en-US" dirty="0"/>
                    </a:p>
                  </a:txBody>
                  <a:tcPr/>
                </a:tc>
                <a:tc>
                  <a:txBody>
                    <a:bodyPr/>
                    <a:lstStyle/>
                    <a:p>
                      <a:pPr algn="ctr"/>
                      <a:r>
                        <a:rPr lang="en-US" dirty="0">
                          <a:hlinkClick r:id="rId4"/>
                        </a:rPr>
                        <a:t>Link</a:t>
                      </a:r>
                      <a:endParaRPr lang="en-US" dirty="0"/>
                    </a:p>
                  </a:txBody>
                  <a:tcPr/>
                </a:tc>
                <a:extLst>
                  <a:ext uri="{0D108BD9-81ED-4DB2-BD59-A6C34878D82A}">
                    <a16:rowId xmlns:a16="http://schemas.microsoft.com/office/drawing/2014/main" val="3547384575"/>
                  </a:ext>
                </a:extLst>
              </a:tr>
              <a:tr h="370840">
                <a:tc>
                  <a:txBody>
                    <a:bodyPr/>
                    <a:lstStyle/>
                    <a:p>
                      <a:r>
                        <a:rPr lang="en-US" dirty="0"/>
                        <a:t>Appeal to Force</a:t>
                      </a:r>
                    </a:p>
                  </a:txBody>
                  <a:tcPr/>
                </a:tc>
                <a:tc>
                  <a:txBody>
                    <a:bodyPr/>
                    <a:lstStyle/>
                    <a:p>
                      <a:r>
                        <a:rPr lang="en-US" dirty="0"/>
                        <a:t>Scare tactic</a:t>
                      </a:r>
                    </a:p>
                  </a:txBody>
                  <a:tcPr/>
                </a:tc>
                <a:tc>
                  <a:txBody>
                    <a:bodyPr/>
                    <a:lstStyle/>
                    <a:p>
                      <a:pPr algn="ctr"/>
                      <a:r>
                        <a:rPr lang="en-US" dirty="0">
                          <a:hlinkClick r:id="rId5"/>
                        </a:rPr>
                        <a:t>Link</a:t>
                      </a:r>
                      <a:endParaRPr lang="en-US" dirty="0"/>
                    </a:p>
                  </a:txBody>
                  <a:tcPr/>
                </a:tc>
                <a:tc>
                  <a:txBody>
                    <a:bodyPr/>
                    <a:lstStyle/>
                    <a:p>
                      <a:pPr algn="ctr"/>
                      <a:r>
                        <a:rPr lang="en-US" dirty="0">
                          <a:hlinkClick r:id="rId6"/>
                        </a:rPr>
                        <a:t>Link</a:t>
                      </a:r>
                      <a:endParaRPr lang="en-US" dirty="0"/>
                    </a:p>
                  </a:txBody>
                  <a:tcPr/>
                </a:tc>
                <a:tc>
                  <a:txBody>
                    <a:bodyPr/>
                    <a:lstStyle/>
                    <a:p>
                      <a:pPr algn="ctr"/>
                      <a:r>
                        <a:rPr lang="en-US" dirty="0">
                          <a:hlinkClick r:id="rId7"/>
                        </a:rPr>
                        <a:t>Link</a:t>
                      </a:r>
                      <a:endParaRPr lang="en-US" dirty="0"/>
                    </a:p>
                  </a:txBody>
                  <a:tcPr/>
                </a:tc>
                <a:extLst>
                  <a:ext uri="{0D108BD9-81ED-4DB2-BD59-A6C34878D82A}">
                    <a16:rowId xmlns:a16="http://schemas.microsoft.com/office/drawing/2014/main" val="1808275591"/>
                  </a:ext>
                </a:extLst>
              </a:tr>
              <a:tr h="370840">
                <a:tc>
                  <a:txBody>
                    <a:bodyPr/>
                    <a:lstStyle/>
                    <a:p>
                      <a:r>
                        <a:rPr lang="en-US" dirty="0"/>
                        <a:t>Appeal to Pity</a:t>
                      </a:r>
                    </a:p>
                  </a:txBody>
                  <a:tcPr/>
                </a:tc>
                <a:tc>
                  <a:txBody>
                    <a:bodyPr/>
                    <a:lstStyle/>
                    <a:p>
                      <a:endParaRPr lang="en-US" dirty="0"/>
                    </a:p>
                  </a:txBody>
                  <a:tcPr/>
                </a:tc>
                <a:tc>
                  <a:txBody>
                    <a:bodyPr/>
                    <a:lstStyle/>
                    <a:p>
                      <a:pPr algn="ctr"/>
                      <a:r>
                        <a:rPr lang="en-US" dirty="0">
                          <a:hlinkClick r:id="rId8"/>
                        </a:rPr>
                        <a:t>Link</a:t>
                      </a:r>
                      <a:endParaRPr lang="en-US" dirty="0"/>
                    </a:p>
                  </a:txBody>
                  <a:tcPr/>
                </a:tc>
                <a:tc>
                  <a:txBody>
                    <a:bodyPr/>
                    <a:lstStyle/>
                    <a:p>
                      <a:pPr algn="ctr"/>
                      <a:r>
                        <a:rPr lang="en-US" dirty="0">
                          <a:hlinkClick r:id="rId9"/>
                        </a:rPr>
                        <a:t>Link</a:t>
                      </a:r>
                      <a:endParaRPr lang="en-US" dirty="0"/>
                    </a:p>
                  </a:txBody>
                  <a:tcPr/>
                </a:tc>
                <a:tc>
                  <a:txBody>
                    <a:bodyPr/>
                    <a:lstStyle/>
                    <a:p>
                      <a:pPr algn="ctr"/>
                      <a:r>
                        <a:rPr lang="en-US" dirty="0">
                          <a:hlinkClick r:id="rId10"/>
                        </a:rPr>
                        <a:t>Link</a:t>
                      </a:r>
                      <a:endParaRPr lang="en-US" dirty="0"/>
                    </a:p>
                  </a:txBody>
                  <a:tcPr/>
                </a:tc>
                <a:extLst>
                  <a:ext uri="{0D108BD9-81ED-4DB2-BD59-A6C34878D82A}">
                    <a16:rowId xmlns:a16="http://schemas.microsoft.com/office/drawing/2014/main" val="2087454062"/>
                  </a:ext>
                </a:extLst>
              </a:tr>
              <a:tr h="370840">
                <a:tc>
                  <a:txBody>
                    <a:bodyPr/>
                    <a:lstStyle/>
                    <a:p>
                      <a:r>
                        <a:rPr lang="en-US" dirty="0"/>
                        <a:t>Argument from Ignorance</a:t>
                      </a:r>
                    </a:p>
                  </a:txBody>
                  <a:tcPr/>
                </a:tc>
                <a:tc>
                  <a:txBody>
                    <a:bodyPr/>
                    <a:lstStyle/>
                    <a:p>
                      <a:r>
                        <a:rPr lang="en-US" dirty="0"/>
                        <a:t>Appeal to ignorance</a:t>
                      </a:r>
                    </a:p>
                  </a:txBody>
                  <a:tcPr/>
                </a:tc>
                <a:tc>
                  <a:txBody>
                    <a:bodyPr/>
                    <a:lstStyle/>
                    <a:p>
                      <a:pPr algn="ctr"/>
                      <a:r>
                        <a:rPr lang="en-US" dirty="0">
                          <a:hlinkClick r:id="rId11"/>
                        </a:rPr>
                        <a:t>Link</a:t>
                      </a:r>
                      <a:endParaRPr lang="en-US" dirty="0"/>
                    </a:p>
                  </a:txBody>
                  <a:tcPr/>
                </a:tc>
                <a:tc>
                  <a:txBody>
                    <a:bodyPr/>
                    <a:lstStyle/>
                    <a:p>
                      <a:pPr algn="ctr"/>
                      <a:r>
                        <a:rPr lang="en-US" dirty="0">
                          <a:hlinkClick r:id="rId12"/>
                        </a:rPr>
                        <a:t>Link</a:t>
                      </a:r>
                      <a:endParaRPr lang="en-US" dirty="0"/>
                    </a:p>
                  </a:txBody>
                  <a:tcPr/>
                </a:tc>
                <a:tc>
                  <a:txBody>
                    <a:bodyPr/>
                    <a:lstStyle/>
                    <a:p>
                      <a:pPr algn="ctr"/>
                      <a:r>
                        <a:rPr lang="en-US" dirty="0">
                          <a:hlinkClick r:id="rId13"/>
                        </a:rPr>
                        <a:t>Link</a:t>
                      </a:r>
                      <a:endParaRPr lang="en-US" dirty="0"/>
                    </a:p>
                  </a:txBody>
                  <a:tcPr/>
                </a:tc>
                <a:extLst>
                  <a:ext uri="{0D108BD9-81ED-4DB2-BD59-A6C34878D82A}">
                    <a16:rowId xmlns:a16="http://schemas.microsoft.com/office/drawing/2014/main" val="3474523452"/>
                  </a:ext>
                </a:extLst>
              </a:tr>
              <a:tr h="370840">
                <a:tc>
                  <a:txBody>
                    <a:bodyPr/>
                    <a:lstStyle/>
                    <a:p>
                      <a:r>
                        <a:rPr lang="en-US" dirty="0"/>
                        <a:t>Argument to the People</a:t>
                      </a:r>
                    </a:p>
                  </a:txBody>
                  <a:tcPr/>
                </a:tc>
                <a:tc>
                  <a:txBody>
                    <a:bodyPr/>
                    <a:lstStyle/>
                    <a:p>
                      <a:r>
                        <a:rPr lang="en-US" dirty="0"/>
                        <a:t>Appeal to the people/popularity; Bandwagon</a:t>
                      </a:r>
                    </a:p>
                  </a:txBody>
                  <a:tcPr/>
                </a:tc>
                <a:tc>
                  <a:txBody>
                    <a:bodyPr/>
                    <a:lstStyle/>
                    <a:p>
                      <a:pPr algn="ctr"/>
                      <a:r>
                        <a:rPr lang="en-US" dirty="0">
                          <a:hlinkClick r:id="rId14"/>
                        </a:rPr>
                        <a:t>Link</a:t>
                      </a:r>
                      <a:endParaRPr lang="en-US" dirty="0"/>
                    </a:p>
                  </a:txBody>
                  <a:tcPr/>
                </a:tc>
                <a:tc>
                  <a:txBody>
                    <a:bodyPr/>
                    <a:lstStyle/>
                    <a:p>
                      <a:pPr algn="ctr"/>
                      <a:r>
                        <a:rPr lang="en-US" dirty="0">
                          <a:hlinkClick r:id="rId15"/>
                        </a:rPr>
                        <a:t>Link</a:t>
                      </a:r>
                      <a:endParaRPr lang="en-US" dirty="0"/>
                    </a:p>
                  </a:txBody>
                  <a:tcPr/>
                </a:tc>
                <a:tc>
                  <a:txBody>
                    <a:bodyPr/>
                    <a:lstStyle/>
                    <a:p>
                      <a:pPr algn="ctr"/>
                      <a:r>
                        <a:rPr lang="en-US" dirty="0">
                          <a:hlinkClick r:id="rId16"/>
                        </a:rPr>
                        <a:t>Link</a:t>
                      </a:r>
                      <a:endParaRPr lang="en-US" dirty="0"/>
                    </a:p>
                  </a:txBody>
                  <a:tcPr/>
                </a:tc>
                <a:extLst>
                  <a:ext uri="{0D108BD9-81ED-4DB2-BD59-A6C34878D82A}">
                    <a16:rowId xmlns:a16="http://schemas.microsoft.com/office/drawing/2014/main" val="2802249175"/>
                  </a:ext>
                </a:extLst>
              </a:tr>
              <a:tr h="370840">
                <a:tc>
                  <a:txBody>
                    <a:bodyPr/>
                    <a:lstStyle/>
                    <a:p>
                      <a:r>
                        <a:rPr lang="en-US" dirty="0"/>
                        <a:t>Appeal to Authority</a:t>
                      </a:r>
                    </a:p>
                  </a:txBody>
                  <a:tcPr/>
                </a:tc>
                <a:tc>
                  <a:txBody>
                    <a:bodyPr/>
                    <a:lstStyle/>
                    <a:p>
                      <a:r>
                        <a:rPr lang="en-US" dirty="0"/>
                        <a:t>False authority; name</a:t>
                      </a:r>
                      <a:r>
                        <a:rPr lang="en-US" baseline="0" dirty="0"/>
                        <a:t> dropping</a:t>
                      </a:r>
                      <a:endParaRPr lang="en-US" dirty="0"/>
                    </a:p>
                  </a:txBody>
                  <a:tcPr/>
                </a:tc>
                <a:tc>
                  <a:txBody>
                    <a:bodyPr/>
                    <a:lstStyle/>
                    <a:p>
                      <a:pPr algn="ctr"/>
                      <a:r>
                        <a:rPr lang="en-US" dirty="0">
                          <a:hlinkClick r:id="rId17"/>
                        </a:rPr>
                        <a:t>Link</a:t>
                      </a:r>
                      <a:endParaRPr lang="en-US" dirty="0"/>
                    </a:p>
                  </a:txBody>
                  <a:tcPr/>
                </a:tc>
                <a:tc>
                  <a:txBody>
                    <a:bodyPr/>
                    <a:lstStyle/>
                    <a:p>
                      <a:pPr algn="ctr"/>
                      <a:r>
                        <a:rPr lang="en-US" dirty="0">
                          <a:hlinkClick r:id="rId18"/>
                        </a:rPr>
                        <a:t>Link</a:t>
                      </a:r>
                      <a:endParaRPr lang="en-US" dirty="0"/>
                    </a:p>
                  </a:txBody>
                  <a:tcPr/>
                </a:tc>
                <a:tc>
                  <a:txBody>
                    <a:bodyPr/>
                    <a:lstStyle/>
                    <a:p>
                      <a:pPr algn="ctr"/>
                      <a:r>
                        <a:rPr lang="en-US" dirty="0">
                          <a:hlinkClick r:id="rId19"/>
                        </a:rPr>
                        <a:t>Link</a:t>
                      </a:r>
                      <a:endParaRPr lang="en-US" dirty="0"/>
                    </a:p>
                  </a:txBody>
                  <a:tcPr/>
                </a:tc>
                <a:extLst>
                  <a:ext uri="{0D108BD9-81ED-4DB2-BD59-A6C34878D82A}">
                    <a16:rowId xmlns:a16="http://schemas.microsoft.com/office/drawing/2014/main" val="902750287"/>
                  </a:ext>
                </a:extLst>
              </a:tr>
              <a:tr h="370840">
                <a:tc>
                  <a:txBody>
                    <a:bodyPr/>
                    <a:lstStyle/>
                    <a:p>
                      <a:r>
                        <a:rPr lang="en-US" dirty="0"/>
                        <a:t>Accident</a:t>
                      </a:r>
                    </a:p>
                  </a:txBody>
                  <a:tcPr/>
                </a:tc>
                <a:tc>
                  <a:txBody>
                    <a:bodyPr/>
                    <a:lstStyle/>
                    <a:p>
                      <a:r>
                        <a:rPr lang="en-US" dirty="0"/>
                        <a:t>Sweeping generalization</a:t>
                      </a:r>
                    </a:p>
                  </a:txBody>
                  <a:tcPr/>
                </a:tc>
                <a:tc>
                  <a:txBody>
                    <a:bodyPr/>
                    <a:lstStyle/>
                    <a:p>
                      <a:pPr algn="ctr"/>
                      <a:r>
                        <a:rPr lang="en-US" dirty="0">
                          <a:hlinkClick r:id="rId20"/>
                        </a:rPr>
                        <a:t>Link</a:t>
                      </a:r>
                      <a:endParaRPr lang="en-US" dirty="0"/>
                    </a:p>
                  </a:txBody>
                  <a:tcPr/>
                </a:tc>
                <a:tc>
                  <a:txBody>
                    <a:bodyPr/>
                    <a:lstStyle/>
                    <a:p>
                      <a:pPr algn="ctr"/>
                      <a:r>
                        <a:rPr lang="en-US" dirty="0">
                          <a:hlinkClick r:id="rId21"/>
                        </a:rPr>
                        <a:t>Link</a:t>
                      </a:r>
                      <a:endParaRPr lang="en-US" dirty="0"/>
                    </a:p>
                  </a:txBody>
                  <a:tcPr/>
                </a:tc>
                <a:tc>
                  <a:txBody>
                    <a:bodyPr/>
                    <a:lstStyle/>
                    <a:p>
                      <a:pPr algn="ctr"/>
                      <a:r>
                        <a:rPr lang="en-US" dirty="0">
                          <a:hlinkClick r:id="rId22"/>
                        </a:rPr>
                        <a:t>Link</a:t>
                      </a:r>
                      <a:endParaRPr lang="en-US" dirty="0"/>
                    </a:p>
                  </a:txBody>
                  <a:tcPr/>
                </a:tc>
                <a:extLst>
                  <a:ext uri="{0D108BD9-81ED-4DB2-BD59-A6C34878D82A}">
                    <a16:rowId xmlns:a16="http://schemas.microsoft.com/office/drawing/2014/main" val="1577136602"/>
                  </a:ext>
                </a:extLst>
              </a:tr>
              <a:tr h="370840">
                <a:tc>
                  <a:txBody>
                    <a:bodyPr/>
                    <a:lstStyle/>
                    <a:p>
                      <a:r>
                        <a:rPr lang="en-US" dirty="0"/>
                        <a:t>Hasty Generalization</a:t>
                      </a:r>
                    </a:p>
                  </a:txBody>
                  <a:tcPr/>
                </a:tc>
                <a:tc>
                  <a:txBody>
                    <a:bodyPr/>
                    <a:lstStyle/>
                    <a:p>
                      <a:r>
                        <a:rPr lang="en-US" dirty="0"/>
                        <a:t>Jumping to conclusions</a:t>
                      </a:r>
                    </a:p>
                  </a:txBody>
                  <a:tcPr/>
                </a:tc>
                <a:tc>
                  <a:txBody>
                    <a:bodyPr/>
                    <a:lstStyle/>
                    <a:p>
                      <a:pPr algn="ctr"/>
                      <a:r>
                        <a:rPr lang="en-US" dirty="0">
                          <a:hlinkClick r:id="rId23"/>
                        </a:rPr>
                        <a:t>Link</a:t>
                      </a:r>
                      <a:endParaRPr lang="en-US" dirty="0"/>
                    </a:p>
                  </a:txBody>
                  <a:tcPr/>
                </a:tc>
                <a:tc>
                  <a:txBody>
                    <a:bodyPr/>
                    <a:lstStyle/>
                    <a:p>
                      <a:pPr algn="ctr"/>
                      <a:r>
                        <a:rPr lang="en-US" dirty="0">
                          <a:hlinkClick r:id="rId24"/>
                        </a:rPr>
                        <a:t>Link</a:t>
                      </a:r>
                      <a:endParaRPr lang="en-US" dirty="0"/>
                    </a:p>
                  </a:txBody>
                  <a:tcPr/>
                </a:tc>
                <a:tc>
                  <a:txBody>
                    <a:bodyPr/>
                    <a:lstStyle/>
                    <a:p>
                      <a:pPr algn="ctr"/>
                      <a:r>
                        <a:rPr lang="en-US" dirty="0">
                          <a:hlinkClick r:id="rId25"/>
                        </a:rPr>
                        <a:t>Link</a:t>
                      </a:r>
                      <a:endParaRPr lang="en-US" dirty="0"/>
                    </a:p>
                  </a:txBody>
                  <a:tcPr/>
                </a:tc>
                <a:extLst>
                  <a:ext uri="{0D108BD9-81ED-4DB2-BD59-A6C34878D82A}">
                    <a16:rowId xmlns:a16="http://schemas.microsoft.com/office/drawing/2014/main" val="4103121165"/>
                  </a:ext>
                </a:extLst>
              </a:tr>
              <a:tr h="370840">
                <a:tc>
                  <a:txBody>
                    <a:bodyPr/>
                    <a:lstStyle/>
                    <a:p>
                      <a:r>
                        <a:rPr lang="en-US" dirty="0"/>
                        <a:t>Begging the Question</a:t>
                      </a:r>
                    </a:p>
                  </a:txBody>
                  <a:tcPr/>
                </a:tc>
                <a:tc>
                  <a:txBody>
                    <a:bodyPr/>
                    <a:lstStyle/>
                    <a:p>
                      <a:r>
                        <a:rPr lang="en-US" dirty="0"/>
                        <a:t>Circular reasoning</a:t>
                      </a:r>
                    </a:p>
                  </a:txBody>
                  <a:tcPr/>
                </a:tc>
                <a:tc>
                  <a:txBody>
                    <a:bodyPr/>
                    <a:lstStyle/>
                    <a:p>
                      <a:pPr algn="ctr"/>
                      <a:r>
                        <a:rPr lang="en-US" dirty="0">
                          <a:hlinkClick r:id="rId26"/>
                        </a:rPr>
                        <a:t>Link</a:t>
                      </a:r>
                      <a:endParaRPr lang="en-US" dirty="0"/>
                    </a:p>
                  </a:txBody>
                  <a:tcPr/>
                </a:tc>
                <a:tc>
                  <a:txBody>
                    <a:bodyPr/>
                    <a:lstStyle/>
                    <a:p>
                      <a:pPr algn="ctr"/>
                      <a:r>
                        <a:rPr lang="en-US" dirty="0">
                          <a:hlinkClick r:id="rId27"/>
                        </a:rPr>
                        <a:t>Link</a:t>
                      </a:r>
                      <a:endParaRPr lang="en-US" dirty="0"/>
                    </a:p>
                  </a:txBody>
                  <a:tcPr/>
                </a:tc>
                <a:tc>
                  <a:txBody>
                    <a:bodyPr/>
                    <a:lstStyle/>
                    <a:p>
                      <a:pPr algn="ctr"/>
                      <a:r>
                        <a:rPr lang="en-US" dirty="0">
                          <a:hlinkClick r:id="rId28"/>
                        </a:rPr>
                        <a:t>Link</a:t>
                      </a:r>
                      <a:endParaRPr lang="en-US" dirty="0"/>
                    </a:p>
                  </a:txBody>
                  <a:tcPr/>
                </a:tc>
                <a:extLst>
                  <a:ext uri="{0D108BD9-81ED-4DB2-BD59-A6C34878D82A}">
                    <a16:rowId xmlns:a16="http://schemas.microsoft.com/office/drawing/2014/main" val="2687652679"/>
                  </a:ext>
                </a:extLst>
              </a:tr>
              <a:tr h="370840">
                <a:tc>
                  <a:txBody>
                    <a:bodyPr/>
                    <a:lstStyle/>
                    <a:p>
                      <a:r>
                        <a:rPr lang="en-US" dirty="0"/>
                        <a:t>False Cause</a:t>
                      </a:r>
                    </a:p>
                  </a:txBody>
                  <a:tcPr/>
                </a:tc>
                <a:tc>
                  <a:txBody>
                    <a:bodyPr/>
                    <a:lstStyle/>
                    <a:p>
                      <a:r>
                        <a:rPr lang="en-US" dirty="0"/>
                        <a:t>Superstition; Post hoc;</a:t>
                      </a:r>
                      <a:r>
                        <a:rPr lang="en-US" baseline="0" dirty="0"/>
                        <a:t> Cum hoc</a:t>
                      </a:r>
                      <a:endParaRPr lang="en-US" dirty="0"/>
                    </a:p>
                  </a:txBody>
                  <a:tcPr/>
                </a:tc>
                <a:tc>
                  <a:txBody>
                    <a:bodyPr/>
                    <a:lstStyle/>
                    <a:p>
                      <a:pPr algn="ctr"/>
                      <a:r>
                        <a:rPr lang="en-US" dirty="0">
                          <a:hlinkClick r:id="rId29"/>
                        </a:rPr>
                        <a:t>Link</a:t>
                      </a:r>
                      <a:endParaRPr lang="en-US" dirty="0"/>
                    </a:p>
                  </a:txBody>
                  <a:tcPr/>
                </a:tc>
                <a:tc>
                  <a:txBody>
                    <a:bodyPr/>
                    <a:lstStyle/>
                    <a:p>
                      <a:pPr algn="ctr"/>
                      <a:r>
                        <a:rPr lang="en-US" dirty="0">
                          <a:hlinkClick r:id="rId30"/>
                        </a:rPr>
                        <a:t>Link</a:t>
                      </a:r>
                      <a:endParaRPr lang="en-US" dirty="0"/>
                    </a:p>
                  </a:txBody>
                  <a:tcPr/>
                </a:tc>
                <a:tc>
                  <a:txBody>
                    <a:bodyPr/>
                    <a:lstStyle/>
                    <a:p>
                      <a:pPr algn="ctr"/>
                      <a:r>
                        <a:rPr lang="en-US" dirty="0">
                          <a:hlinkClick r:id="rId31"/>
                        </a:rPr>
                        <a:t>Link</a:t>
                      </a:r>
                      <a:endParaRPr lang="en-US" dirty="0"/>
                    </a:p>
                  </a:txBody>
                  <a:tcPr/>
                </a:tc>
                <a:extLst>
                  <a:ext uri="{0D108BD9-81ED-4DB2-BD59-A6C34878D82A}">
                    <a16:rowId xmlns:a16="http://schemas.microsoft.com/office/drawing/2014/main" val="98708588"/>
                  </a:ext>
                </a:extLst>
              </a:tr>
            </a:tbl>
          </a:graphicData>
        </a:graphic>
      </p:graphicFrame>
    </p:spTree>
    <p:extLst>
      <p:ext uri="{BB962C8B-B14F-4D97-AF65-F5344CB8AC3E}">
        <p14:creationId xmlns:p14="http://schemas.microsoft.com/office/powerpoint/2010/main" val="3921703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454325"/>
            <a:ext cx="10018713" cy="5336876"/>
          </a:xfrm>
        </p:spPr>
        <p:txBody>
          <a:bodyPr>
            <a:normAutofit/>
          </a:bodyPr>
          <a:lstStyle/>
          <a:p>
            <a:pPr marL="0" indent="0" algn="ctr">
              <a:buNone/>
            </a:pPr>
            <a:r>
              <a:rPr lang="en-US" sz="1600" b="1" dirty="0"/>
              <a:t>Image Attributions</a:t>
            </a:r>
          </a:p>
          <a:p>
            <a:r>
              <a:rPr lang="en-US" sz="1600" dirty="0"/>
              <a:t>Rhetological Arguments – Information is Beautiful – David McCandless </a:t>
            </a:r>
            <a:r>
              <a:rPr lang="en-US" sz="1600" dirty="0">
                <a:hlinkClick r:id="rId2"/>
              </a:rPr>
              <a:t>http://www.informationisbeautiful.net/visualizations/rhetological-fallacies/</a:t>
            </a:r>
            <a:endParaRPr lang="en-US" sz="1600" dirty="0"/>
          </a:p>
          <a:p>
            <a:endParaRPr lang="en-US" sz="1600" dirty="0"/>
          </a:p>
          <a:p>
            <a:endParaRPr lang="en-US" sz="1600" dirty="0"/>
          </a:p>
          <a:p>
            <a:pPr marL="0" indent="0" algn="ctr">
              <a:buNone/>
            </a:pPr>
            <a:r>
              <a:rPr lang="en-US" sz="1600" b="1" dirty="0"/>
              <a:t>Additional Links</a:t>
            </a:r>
          </a:p>
          <a:p>
            <a:r>
              <a:rPr lang="en-US" sz="1600" dirty="0">
                <a:hlinkClick r:id="rId3"/>
              </a:rPr>
              <a:t>Illustrated Book of Bad Arguments</a:t>
            </a:r>
            <a:endParaRPr lang="en-US" sz="1600" dirty="0"/>
          </a:p>
          <a:p>
            <a:r>
              <a:rPr lang="en-US" sz="1600" dirty="0">
                <a:hlinkClick r:id="rId4"/>
              </a:rPr>
              <a:t>Flag on the Play! </a:t>
            </a:r>
            <a:r>
              <a:rPr lang="en-US" sz="1600"/>
              <a:t>Logic Memes</a:t>
            </a:r>
          </a:p>
          <a:p>
            <a:endParaRPr lang="en-US" sz="1600" dirty="0"/>
          </a:p>
        </p:txBody>
      </p:sp>
    </p:spTree>
    <p:extLst>
      <p:ext uri="{BB962C8B-B14F-4D97-AF65-F5344CB8AC3E}">
        <p14:creationId xmlns:p14="http://schemas.microsoft.com/office/powerpoint/2010/main" val="2942565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Analyzing an Inductive Argument</a:t>
            </a:r>
          </a:p>
        </p:txBody>
      </p:sp>
      <p:sp>
        <p:nvSpPr>
          <p:cNvPr id="3" name="Content Placeholder 2"/>
          <p:cNvSpPr>
            <a:spLocks noGrp="1"/>
          </p:cNvSpPr>
          <p:nvPr>
            <p:ph idx="1"/>
          </p:nvPr>
        </p:nvSpPr>
        <p:spPr/>
        <p:txBody>
          <a:bodyPr/>
          <a:lstStyle/>
          <a:p>
            <a:r>
              <a:rPr lang="en-US"/>
              <a:t>In an inductive argument, </a:t>
            </a:r>
            <a:r>
              <a:rPr lang="en-US" dirty="0"/>
              <a:t>the conclusion follows from its premises with some likelihood.</a:t>
            </a:r>
          </a:p>
          <a:p>
            <a:r>
              <a:rPr lang="en-US" dirty="0"/>
              <a:t>Inductive arguments can be </a:t>
            </a:r>
            <a:r>
              <a:rPr lang="en-US" dirty="0">
                <a:solidFill>
                  <a:srgbClr val="00B050"/>
                </a:solidFill>
              </a:rPr>
              <a:t>strong</a:t>
            </a:r>
            <a:r>
              <a:rPr lang="en-US" dirty="0"/>
              <a:t>, </a:t>
            </a:r>
            <a:r>
              <a:rPr lang="en-US" dirty="0">
                <a:solidFill>
                  <a:srgbClr val="FF0000"/>
                </a:solidFill>
              </a:rPr>
              <a:t>weak</a:t>
            </a:r>
            <a:r>
              <a:rPr lang="en-US" dirty="0"/>
              <a:t>, or somewhere between.</a:t>
            </a:r>
          </a:p>
          <a:p>
            <a:r>
              <a:rPr lang="en-US" dirty="0"/>
              <a:t>Ways to attack an inductive argument:</a:t>
            </a:r>
          </a:p>
          <a:p>
            <a:pPr lvl="1"/>
            <a:r>
              <a:rPr lang="en-US" dirty="0"/>
              <a:t>Introduce </a:t>
            </a:r>
            <a:r>
              <a:rPr lang="en-US" dirty="0">
                <a:solidFill>
                  <a:srgbClr val="0070C0"/>
                </a:solidFill>
              </a:rPr>
              <a:t>additional (contradictory) premises </a:t>
            </a:r>
            <a:r>
              <a:rPr lang="en-US" dirty="0"/>
              <a:t>that weaken the argument.</a:t>
            </a:r>
          </a:p>
          <a:p>
            <a:pPr lvl="1"/>
            <a:r>
              <a:rPr lang="en-US" dirty="0">
                <a:solidFill>
                  <a:srgbClr val="0070C0"/>
                </a:solidFill>
              </a:rPr>
              <a:t>Question the accuracy </a:t>
            </a:r>
            <a:r>
              <a:rPr lang="en-US" dirty="0"/>
              <a:t>of the supporting premises.</a:t>
            </a:r>
          </a:p>
          <a:p>
            <a:pPr lvl="1"/>
            <a:r>
              <a:rPr lang="en-US" dirty="0"/>
              <a:t>Identify one (or more) </a:t>
            </a:r>
            <a:r>
              <a:rPr lang="en-US" dirty="0">
                <a:solidFill>
                  <a:srgbClr val="FF0000"/>
                </a:solidFill>
              </a:rPr>
              <a:t>logical fallacies </a:t>
            </a:r>
            <a:r>
              <a:rPr lang="en-US" dirty="0"/>
              <a:t>in the argument.</a:t>
            </a:r>
          </a:p>
        </p:txBody>
      </p:sp>
    </p:spTree>
    <p:extLst>
      <p:ext uri="{BB962C8B-B14F-4D97-AF65-F5344CB8AC3E}">
        <p14:creationId xmlns:p14="http://schemas.microsoft.com/office/powerpoint/2010/main" val="79600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Fallacy?</a:t>
            </a:r>
          </a:p>
        </p:txBody>
      </p:sp>
      <p:sp>
        <p:nvSpPr>
          <p:cNvPr id="3" name="Content Placeholder 2"/>
          <p:cNvSpPr>
            <a:spLocks noGrp="1"/>
          </p:cNvSpPr>
          <p:nvPr>
            <p:ph idx="1"/>
          </p:nvPr>
        </p:nvSpPr>
        <p:spPr>
          <a:xfrm>
            <a:off x="1484310" y="1773045"/>
            <a:ext cx="10018713" cy="4472480"/>
          </a:xfrm>
        </p:spPr>
        <p:txBody>
          <a:bodyPr>
            <a:normAutofit/>
          </a:bodyPr>
          <a:lstStyle/>
          <a:p>
            <a:r>
              <a:rPr lang="en-US" dirty="0"/>
              <a:t>A </a:t>
            </a:r>
            <a:r>
              <a:rPr lang="en-US" dirty="0">
                <a:solidFill>
                  <a:srgbClr val="0070C0"/>
                </a:solidFill>
              </a:rPr>
              <a:t>logical fallacy </a:t>
            </a:r>
            <a:r>
              <a:rPr lang="en-US" dirty="0"/>
              <a:t>is an </a:t>
            </a:r>
            <a:r>
              <a:rPr lang="en-US" dirty="0">
                <a:solidFill>
                  <a:srgbClr val="FF0000"/>
                </a:solidFill>
              </a:rPr>
              <a:t>error in reasoning </a:t>
            </a:r>
            <a:r>
              <a:rPr lang="en-US" dirty="0"/>
              <a:t>in an argument.</a:t>
            </a:r>
          </a:p>
          <a:p>
            <a:r>
              <a:rPr lang="en-US" dirty="0">
                <a:solidFill>
                  <a:srgbClr val="0070C0"/>
                </a:solidFill>
              </a:rPr>
              <a:t>Formal fallacy</a:t>
            </a:r>
          </a:p>
          <a:p>
            <a:pPr lvl="1"/>
            <a:r>
              <a:rPr lang="en-US" dirty="0"/>
              <a:t>A ‘formal fallacy’ is an </a:t>
            </a:r>
            <a:r>
              <a:rPr lang="en-US" dirty="0">
                <a:solidFill>
                  <a:srgbClr val="FF0000"/>
                </a:solidFill>
              </a:rPr>
              <a:t>error in the </a:t>
            </a:r>
            <a:r>
              <a:rPr lang="en-US" u="sng" dirty="0">
                <a:solidFill>
                  <a:srgbClr val="FF0000"/>
                </a:solidFill>
              </a:rPr>
              <a:t>structure</a:t>
            </a:r>
            <a:r>
              <a:rPr lang="en-US" dirty="0">
                <a:solidFill>
                  <a:srgbClr val="FF0000"/>
                </a:solidFill>
              </a:rPr>
              <a:t> </a:t>
            </a:r>
            <a:r>
              <a:rPr lang="en-US" dirty="0"/>
              <a:t>of an argument.</a:t>
            </a:r>
          </a:p>
          <a:p>
            <a:pPr lvl="1"/>
            <a:r>
              <a:rPr lang="en-US" dirty="0"/>
              <a:t>Formal fallacies are used to analyze deductive arguments for validity by means of symbolic logic.</a:t>
            </a:r>
          </a:p>
          <a:p>
            <a:r>
              <a:rPr lang="en-US" dirty="0">
                <a:solidFill>
                  <a:srgbClr val="0070C0"/>
                </a:solidFill>
              </a:rPr>
              <a:t>Informal fallacy</a:t>
            </a:r>
          </a:p>
          <a:p>
            <a:pPr lvl="1"/>
            <a:r>
              <a:rPr lang="en-US" dirty="0"/>
              <a:t>An ‘informal fallacy’ is an </a:t>
            </a:r>
            <a:r>
              <a:rPr lang="en-US" dirty="0">
                <a:solidFill>
                  <a:srgbClr val="FF0000"/>
                </a:solidFill>
              </a:rPr>
              <a:t>error in the </a:t>
            </a:r>
            <a:r>
              <a:rPr lang="en-US" u="sng" dirty="0">
                <a:solidFill>
                  <a:srgbClr val="FF0000"/>
                </a:solidFill>
              </a:rPr>
              <a:t>content</a:t>
            </a:r>
            <a:r>
              <a:rPr lang="en-US" dirty="0">
                <a:solidFill>
                  <a:srgbClr val="FF0000"/>
                </a:solidFill>
              </a:rPr>
              <a:t> </a:t>
            </a:r>
            <a:r>
              <a:rPr lang="en-US" dirty="0"/>
              <a:t>of an argument.</a:t>
            </a:r>
          </a:p>
          <a:p>
            <a:pPr lvl="1"/>
            <a:r>
              <a:rPr lang="en-US" dirty="0"/>
              <a:t>This is the type of fallacy that will be discussed in this presentation.</a:t>
            </a:r>
          </a:p>
          <a:p>
            <a:r>
              <a:rPr lang="en-US" dirty="0"/>
              <a:t>An argument with a fallacy is said to be ‘fallacious’.</a:t>
            </a:r>
          </a:p>
        </p:txBody>
      </p:sp>
    </p:spTree>
    <p:extLst>
      <p:ext uri="{BB962C8B-B14F-4D97-AF65-F5344CB8AC3E}">
        <p14:creationId xmlns:p14="http://schemas.microsoft.com/office/powerpoint/2010/main" val="384133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Formal and Informal Fallacies</a:t>
            </a:r>
          </a:p>
        </p:txBody>
      </p:sp>
      <p:sp>
        <p:nvSpPr>
          <p:cNvPr id="3" name="Content Placeholder 2"/>
          <p:cNvSpPr>
            <a:spLocks noGrp="1"/>
          </p:cNvSpPr>
          <p:nvPr>
            <p:ph idx="1"/>
          </p:nvPr>
        </p:nvSpPr>
        <p:spPr>
          <a:xfrm>
            <a:off x="1484310" y="1773045"/>
            <a:ext cx="10018713" cy="4622004"/>
          </a:xfrm>
        </p:spPr>
        <p:txBody>
          <a:bodyPr>
            <a:normAutofit lnSpcReduction="10000"/>
          </a:bodyPr>
          <a:lstStyle/>
          <a:p>
            <a:r>
              <a:rPr lang="en-US" dirty="0"/>
              <a:t>Formal fallacy example:</a:t>
            </a:r>
          </a:p>
          <a:p>
            <a:pPr lvl="1"/>
            <a:r>
              <a:rPr lang="en-US" dirty="0">
                <a:solidFill>
                  <a:srgbClr val="0070C0"/>
                </a:solidFill>
              </a:rPr>
              <a:t>All humans are mammals.</a:t>
            </a:r>
            <a:br>
              <a:rPr lang="en-US" dirty="0">
                <a:solidFill>
                  <a:srgbClr val="0070C0"/>
                </a:solidFill>
              </a:rPr>
            </a:br>
            <a:r>
              <a:rPr lang="en-US" dirty="0">
                <a:solidFill>
                  <a:srgbClr val="0070C0"/>
                </a:solidFill>
              </a:rPr>
              <a:t>All dogs are mammals.</a:t>
            </a:r>
            <a:br>
              <a:rPr lang="en-US" dirty="0">
                <a:solidFill>
                  <a:srgbClr val="0070C0"/>
                </a:solidFill>
              </a:rPr>
            </a:br>
            <a:r>
              <a:rPr lang="en-US" dirty="0">
                <a:solidFill>
                  <a:srgbClr val="0070C0"/>
                </a:solidFill>
              </a:rPr>
              <a:t>So, all humans are dogs.</a:t>
            </a:r>
          </a:p>
          <a:p>
            <a:pPr lvl="1"/>
            <a:r>
              <a:rPr lang="en-US" dirty="0"/>
              <a:t>This argument has </a:t>
            </a:r>
            <a:r>
              <a:rPr lang="en-US" dirty="0">
                <a:solidFill>
                  <a:srgbClr val="FF0000"/>
                </a:solidFill>
              </a:rPr>
              <a:t>a structural flaw</a:t>
            </a:r>
            <a:r>
              <a:rPr lang="en-US" dirty="0"/>
              <a:t>.  The premises are true, but they do not logically lead to the conclusion.  This would be uncovered by the use of symbolic logic.</a:t>
            </a:r>
          </a:p>
          <a:p>
            <a:r>
              <a:rPr lang="en-US" dirty="0"/>
              <a:t>Informal fallacy example:</a:t>
            </a:r>
          </a:p>
          <a:p>
            <a:pPr lvl="1"/>
            <a:r>
              <a:rPr lang="en-US" dirty="0">
                <a:solidFill>
                  <a:srgbClr val="0070C0"/>
                </a:solidFill>
              </a:rPr>
              <a:t>All feathers are light.</a:t>
            </a:r>
            <a:br>
              <a:rPr lang="en-US" dirty="0">
                <a:solidFill>
                  <a:srgbClr val="0070C0"/>
                </a:solidFill>
              </a:rPr>
            </a:br>
            <a:r>
              <a:rPr lang="en-US" dirty="0">
                <a:solidFill>
                  <a:srgbClr val="0070C0"/>
                </a:solidFill>
              </a:rPr>
              <a:t>Light is not dark.</a:t>
            </a:r>
            <a:br>
              <a:rPr lang="en-US" dirty="0">
                <a:solidFill>
                  <a:srgbClr val="0070C0"/>
                </a:solidFill>
              </a:rPr>
            </a:br>
            <a:r>
              <a:rPr lang="en-US" dirty="0">
                <a:solidFill>
                  <a:srgbClr val="0070C0"/>
                </a:solidFill>
              </a:rPr>
              <a:t>So, all feathers are not dark.</a:t>
            </a:r>
          </a:p>
          <a:p>
            <a:pPr lvl="1"/>
            <a:r>
              <a:rPr lang="en-US" dirty="0"/>
              <a:t>The structure of this argument is actually correct.  The </a:t>
            </a:r>
            <a:r>
              <a:rPr lang="en-US" dirty="0">
                <a:solidFill>
                  <a:srgbClr val="FF0000"/>
                </a:solidFill>
              </a:rPr>
              <a:t>error is in the content </a:t>
            </a:r>
            <a:r>
              <a:rPr lang="en-US" dirty="0"/>
              <a:t>(different meanings of the word ‘light’.)  It uses a fallacy called ‘</a:t>
            </a:r>
            <a:r>
              <a:rPr lang="en-US" dirty="0">
                <a:solidFill>
                  <a:srgbClr val="FF0000"/>
                </a:solidFill>
              </a:rPr>
              <a:t>Equivocation</a:t>
            </a:r>
            <a:r>
              <a:rPr lang="en-US" dirty="0"/>
              <a:t>’.</a:t>
            </a:r>
          </a:p>
          <a:p>
            <a:pPr lvl="1"/>
            <a:endParaRPr lang="en-US" dirty="0"/>
          </a:p>
        </p:txBody>
      </p:sp>
    </p:spTree>
    <p:extLst>
      <p:ext uri="{BB962C8B-B14F-4D97-AF65-F5344CB8AC3E}">
        <p14:creationId xmlns:p14="http://schemas.microsoft.com/office/powerpoint/2010/main" val="1638394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Lists of Fallacies</a:t>
            </a:r>
          </a:p>
        </p:txBody>
      </p:sp>
      <p:sp>
        <p:nvSpPr>
          <p:cNvPr id="3" name="Content Placeholder 2"/>
          <p:cNvSpPr>
            <a:spLocks noGrp="1"/>
          </p:cNvSpPr>
          <p:nvPr>
            <p:ph idx="1"/>
          </p:nvPr>
        </p:nvSpPr>
        <p:spPr>
          <a:xfrm>
            <a:off x="1484310" y="1773045"/>
            <a:ext cx="10018713" cy="4547242"/>
          </a:xfrm>
        </p:spPr>
        <p:txBody>
          <a:bodyPr>
            <a:normAutofit fontScale="92500" lnSpcReduction="20000"/>
          </a:bodyPr>
          <a:lstStyle/>
          <a:p>
            <a:r>
              <a:rPr lang="en-US" dirty="0"/>
              <a:t>There are a great number of identified fallacies of the informal type.  Following are some good websites that list them and provide definitions and examples.  Keep in mind that some fallacies have other names.</a:t>
            </a:r>
          </a:p>
          <a:p>
            <a:pPr lvl="1"/>
            <a:r>
              <a:rPr lang="en-US" dirty="0">
                <a:hlinkClick r:id="rId2"/>
              </a:rPr>
              <a:t>The Fallacy Files: http://fallacyfiles.org</a:t>
            </a:r>
            <a:endParaRPr lang="en-US" dirty="0"/>
          </a:p>
          <a:p>
            <a:pPr lvl="1"/>
            <a:r>
              <a:rPr lang="en-US" dirty="0">
                <a:hlinkClick r:id="rId3"/>
              </a:rPr>
              <a:t>Stephen’s Guide: https://www.fallacies.ca/toc.htm</a:t>
            </a:r>
            <a:endParaRPr lang="en-US" dirty="0"/>
          </a:p>
          <a:p>
            <a:pPr lvl="1"/>
            <a:r>
              <a:rPr lang="en-US" dirty="0">
                <a:hlinkClick r:id="rId4"/>
              </a:rPr>
              <a:t>Internet Encyclopedia of Philosophy: http://www.iep.utm.edu/fallacy</a:t>
            </a:r>
            <a:endParaRPr lang="en-US" dirty="0"/>
          </a:p>
          <a:p>
            <a:r>
              <a:rPr lang="en-US" dirty="0"/>
              <a:t>We will focus on only </a:t>
            </a:r>
            <a:r>
              <a:rPr lang="en-US" dirty="0">
                <a:solidFill>
                  <a:srgbClr val="0070C0"/>
                </a:solidFill>
              </a:rPr>
              <a:t>ten fallacies </a:t>
            </a:r>
            <a:r>
              <a:rPr lang="en-US" dirty="0"/>
              <a:t>for this course.</a:t>
            </a:r>
          </a:p>
          <a:p>
            <a:pPr lvl="1"/>
            <a:r>
              <a:rPr lang="en-US" dirty="0"/>
              <a:t>Against the Person, Appeal to Force, Appeal to Pity, Argument from Ignorance, Argument to the People, Appeal to Authority, Accident, Hasty Generalization, Begging the Question, and False Cause</a:t>
            </a:r>
          </a:p>
          <a:p>
            <a:r>
              <a:rPr lang="en-US" dirty="0"/>
              <a:t>The best way to learn fallacies is to </a:t>
            </a:r>
            <a:r>
              <a:rPr lang="en-US" dirty="0">
                <a:solidFill>
                  <a:srgbClr val="0070C0"/>
                </a:solidFill>
              </a:rPr>
              <a:t>look at examples </a:t>
            </a:r>
            <a:r>
              <a:rPr lang="en-US" dirty="0"/>
              <a:t>of them.</a:t>
            </a:r>
          </a:p>
          <a:p>
            <a:pPr lvl="1"/>
            <a:r>
              <a:rPr lang="en-US" dirty="0"/>
              <a:t>To get a better understanding of each fallacy, explore these websites and do internet searches to observe more examples of each fallacy.</a:t>
            </a:r>
          </a:p>
        </p:txBody>
      </p:sp>
    </p:spTree>
    <p:extLst>
      <p:ext uri="{BB962C8B-B14F-4D97-AF65-F5344CB8AC3E}">
        <p14:creationId xmlns:p14="http://schemas.microsoft.com/office/powerpoint/2010/main" val="1933437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2" cy="864220"/>
          </a:xfrm>
        </p:spPr>
        <p:txBody>
          <a:bodyPr/>
          <a:lstStyle/>
          <a:p>
            <a:r>
              <a:rPr lang="en-US" dirty="0"/>
              <a:t>Against the Person</a:t>
            </a:r>
          </a:p>
        </p:txBody>
      </p:sp>
      <p:sp>
        <p:nvSpPr>
          <p:cNvPr id="3" name="Content Placeholder 2"/>
          <p:cNvSpPr>
            <a:spLocks noGrp="1"/>
          </p:cNvSpPr>
          <p:nvPr>
            <p:ph idx="1"/>
          </p:nvPr>
        </p:nvSpPr>
        <p:spPr>
          <a:xfrm>
            <a:off x="1484311" y="1750041"/>
            <a:ext cx="9679406" cy="3190019"/>
          </a:xfrm>
        </p:spPr>
        <p:txBody>
          <a:bodyPr>
            <a:normAutofit/>
          </a:bodyPr>
          <a:lstStyle/>
          <a:p>
            <a:pPr marL="0" indent="0">
              <a:buNone/>
            </a:pPr>
            <a:r>
              <a:rPr lang="en-US" dirty="0">
                <a:solidFill>
                  <a:srgbClr val="0070C0"/>
                </a:solidFill>
              </a:rPr>
              <a:t>This fallacy is committed when an argument attacks the person instead of the person’s argument.</a:t>
            </a:r>
          </a:p>
          <a:p>
            <a:r>
              <a:rPr lang="en-US" dirty="0"/>
              <a:t>Other names: Ad hominem, personal attack</a:t>
            </a:r>
          </a:p>
          <a:p>
            <a:r>
              <a:rPr lang="en-US" dirty="0"/>
              <a:t>Example: </a:t>
            </a:r>
            <a:r>
              <a:rPr lang="en-US" dirty="0">
                <a:solidFill>
                  <a:srgbClr val="FF0000"/>
                </a:solidFill>
              </a:rPr>
              <a:t>Maxine should not get that job at the bank.  She has no taste in boyfriends and her apartment is a mess.</a:t>
            </a:r>
          </a:p>
          <a:p>
            <a:pPr lvl="1"/>
            <a:r>
              <a:rPr lang="en-US" dirty="0"/>
              <a:t>Corrected: </a:t>
            </a:r>
            <a:r>
              <a:rPr lang="en-US" dirty="0">
                <a:solidFill>
                  <a:srgbClr val="00B050"/>
                </a:solidFill>
              </a:rPr>
              <a:t>Maxine should not get that job at the bank.  She has no sense for money and her finances are a mess.</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25113" t="30228" b="15281"/>
          <a:stretch/>
        </p:blipFill>
        <p:spPr>
          <a:xfrm>
            <a:off x="4526318" y="5074576"/>
            <a:ext cx="7551064" cy="1578003"/>
          </a:xfrm>
          <a:prstGeom prst="rect">
            <a:avLst/>
          </a:prstGeom>
        </p:spPr>
      </p:pic>
      <p:sp>
        <p:nvSpPr>
          <p:cNvPr id="7" name="TextBox 6"/>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3"/>
              </a:rPr>
              <a:t>Stephen’s Guide</a:t>
            </a:r>
            <a:endParaRPr lang="en-US" sz="2400" dirty="0"/>
          </a:p>
          <a:p>
            <a:pPr algn="ctr"/>
            <a:r>
              <a:rPr lang="en-US" sz="2400" dirty="0">
                <a:hlinkClick r:id="rId4"/>
              </a:rPr>
              <a:t>Fallacy Files</a:t>
            </a:r>
            <a:endParaRPr lang="en-US" sz="2400" dirty="0"/>
          </a:p>
          <a:p>
            <a:pPr algn="ctr"/>
            <a:r>
              <a:rPr lang="en-US" sz="2400" dirty="0" err="1">
                <a:hlinkClick r:id="rId5"/>
              </a:rPr>
              <a:t>IEP</a:t>
            </a:r>
            <a:endParaRPr lang="en-US" sz="2400" dirty="0"/>
          </a:p>
        </p:txBody>
      </p:sp>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651" r="73802"/>
          <a:stretch/>
        </p:blipFill>
        <p:spPr>
          <a:xfrm>
            <a:off x="10777267" y="30254"/>
            <a:ext cx="1351873" cy="1519767"/>
          </a:xfrm>
          <a:prstGeom prst="rect">
            <a:avLst/>
          </a:prstGeom>
        </p:spPr>
      </p:pic>
      <p:sp>
        <p:nvSpPr>
          <p:cNvPr id="10" name="Oval 9">
            <a:hlinkClick r:id="rId6"/>
          </p:cNvPr>
          <p:cNvSpPr/>
          <p:nvPr/>
        </p:nvSpPr>
        <p:spPr>
          <a:xfrm>
            <a:off x="11250622" y="1772868"/>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6794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down)">
                                      <p:cBhvr>
                                        <p:cTn id="11" dur="580">
                                          <p:stCondLst>
                                            <p:cond delay="0"/>
                                          </p:stCondLst>
                                        </p:cTn>
                                        <p:tgtEl>
                                          <p:spTgt spid="10"/>
                                        </p:tgtEl>
                                      </p:cBhvr>
                                    </p:animEffect>
                                    <p:anim calcmode="lin" valueType="num">
                                      <p:cBhvr>
                                        <p:cTn id="1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7" dur="26">
                                          <p:stCondLst>
                                            <p:cond delay="650"/>
                                          </p:stCondLst>
                                        </p:cTn>
                                        <p:tgtEl>
                                          <p:spTgt spid="10"/>
                                        </p:tgtEl>
                                      </p:cBhvr>
                                      <p:to x="100000" y="60000"/>
                                    </p:animScale>
                                    <p:animScale>
                                      <p:cBhvr>
                                        <p:cTn id="18" dur="166" decel="50000">
                                          <p:stCondLst>
                                            <p:cond delay="676"/>
                                          </p:stCondLst>
                                        </p:cTn>
                                        <p:tgtEl>
                                          <p:spTgt spid="10"/>
                                        </p:tgtEl>
                                      </p:cBhvr>
                                      <p:to x="100000" y="100000"/>
                                    </p:animScale>
                                    <p:animScale>
                                      <p:cBhvr>
                                        <p:cTn id="19" dur="26">
                                          <p:stCondLst>
                                            <p:cond delay="1312"/>
                                          </p:stCondLst>
                                        </p:cTn>
                                        <p:tgtEl>
                                          <p:spTgt spid="10"/>
                                        </p:tgtEl>
                                      </p:cBhvr>
                                      <p:to x="100000" y="80000"/>
                                    </p:animScale>
                                    <p:animScale>
                                      <p:cBhvr>
                                        <p:cTn id="20" dur="166" decel="50000">
                                          <p:stCondLst>
                                            <p:cond delay="1338"/>
                                          </p:stCondLst>
                                        </p:cTn>
                                        <p:tgtEl>
                                          <p:spTgt spid="10"/>
                                        </p:tgtEl>
                                      </p:cBhvr>
                                      <p:to x="100000" y="100000"/>
                                    </p:animScale>
                                    <p:animScale>
                                      <p:cBhvr>
                                        <p:cTn id="21" dur="26">
                                          <p:stCondLst>
                                            <p:cond delay="1642"/>
                                          </p:stCondLst>
                                        </p:cTn>
                                        <p:tgtEl>
                                          <p:spTgt spid="10"/>
                                        </p:tgtEl>
                                      </p:cBhvr>
                                      <p:to x="100000" y="90000"/>
                                    </p:animScale>
                                    <p:animScale>
                                      <p:cBhvr>
                                        <p:cTn id="22" dur="166" decel="50000">
                                          <p:stCondLst>
                                            <p:cond delay="1668"/>
                                          </p:stCondLst>
                                        </p:cTn>
                                        <p:tgtEl>
                                          <p:spTgt spid="10"/>
                                        </p:tgtEl>
                                      </p:cBhvr>
                                      <p:to x="100000" y="100000"/>
                                    </p:animScale>
                                    <p:animScale>
                                      <p:cBhvr>
                                        <p:cTn id="23" dur="26">
                                          <p:stCondLst>
                                            <p:cond delay="1808"/>
                                          </p:stCondLst>
                                        </p:cTn>
                                        <p:tgtEl>
                                          <p:spTgt spid="10"/>
                                        </p:tgtEl>
                                      </p:cBhvr>
                                      <p:to x="100000" y="95000"/>
                                    </p:animScale>
                                    <p:animScale>
                                      <p:cBhvr>
                                        <p:cTn id="24" dur="166" decel="50000">
                                          <p:stCondLst>
                                            <p:cond delay="1834"/>
                                          </p:stCondLst>
                                        </p:cTn>
                                        <p:tgtEl>
                                          <p:spTgt spid="10"/>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500"/>
                                        <p:tgtEl>
                                          <p:spTgt spid="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Appeal to Force</a:t>
            </a:r>
          </a:p>
        </p:txBody>
      </p:sp>
      <p:sp>
        <p:nvSpPr>
          <p:cNvPr id="3" name="Content Placeholder 2"/>
          <p:cNvSpPr>
            <a:spLocks noGrp="1"/>
          </p:cNvSpPr>
          <p:nvPr>
            <p:ph idx="1"/>
          </p:nvPr>
        </p:nvSpPr>
        <p:spPr>
          <a:xfrm>
            <a:off x="1484310" y="1750041"/>
            <a:ext cx="9679407" cy="3167016"/>
          </a:xfrm>
        </p:spPr>
        <p:txBody>
          <a:bodyPr>
            <a:normAutofit/>
          </a:bodyPr>
          <a:lstStyle/>
          <a:p>
            <a:pPr marL="0" indent="0">
              <a:buNone/>
            </a:pPr>
            <a:r>
              <a:rPr lang="en-US" dirty="0">
                <a:solidFill>
                  <a:srgbClr val="0070C0"/>
                </a:solidFill>
              </a:rPr>
              <a:t>This fallacy is committed when one of the premises has a threat or implication of danger.</a:t>
            </a:r>
          </a:p>
          <a:p>
            <a:r>
              <a:rPr lang="en-US" dirty="0"/>
              <a:t>Other names: Scare tactics, argumentum ad </a:t>
            </a:r>
            <a:r>
              <a:rPr lang="en-US" dirty="0" err="1"/>
              <a:t>baculum</a:t>
            </a:r>
            <a:endParaRPr lang="en-US" dirty="0"/>
          </a:p>
          <a:p>
            <a:r>
              <a:rPr lang="en-US" dirty="0"/>
              <a:t>Example: </a:t>
            </a:r>
            <a:r>
              <a:rPr lang="en-US" dirty="0">
                <a:solidFill>
                  <a:srgbClr val="FF0000"/>
                </a:solidFill>
              </a:rPr>
              <a:t>You are not to drive the family car any more this week.  If you do, you will find yourself living in the dog house for a month.</a:t>
            </a:r>
          </a:p>
          <a:p>
            <a:pPr lvl="1"/>
            <a:r>
              <a:rPr lang="en-US" dirty="0"/>
              <a:t>Corrected: </a:t>
            </a:r>
            <a:r>
              <a:rPr lang="en-US" dirty="0">
                <a:solidFill>
                  <a:srgbClr val="00B050"/>
                </a:solidFill>
              </a:rPr>
              <a:t>You are not to drive the car this week, because you bring it back without gas and you got a ticket last week.</a:t>
            </a:r>
            <a:endParaRPr lang="en-US" dirty="0"/>
          </a:p>
        </p:txBody>
      </p:sp>
      <p:sp>
        <p:nvSpPr>
          <p:cNvPr id="4" name="TextBox 3"/>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2"/>
              </a:rPr>
              <a:t>Stephen’s Guide</a:t>
            </a:r>
            <a:endParaRPr lang="en-US" sz="2400" dirty="0"/>
          </a:p>
          <a:p>
            <a:pPr algn="ctr"/>
            <a:r>
              <a:rPr lang="en-US" sz="2400" dirty="0">
                <a:hlinkClick r:id="rId3"/>
              </a:rPr>
              <a:t>Fallacy Files</a:t>
            </a:r>
            <a:endParaRPr lang="en-US" sz="2400" dirty="0"/>
          </a:p>
          <a:p>
            <a:pPr algn="ctr"/>
            <a:r>
              <a:rPr lang="en-US" sz="2400" dirty="0">
                <a:hlinkClick r:id="rId4"/>
              </a:rPr>
              <a:t>IEP</a:t>
            </a:r>
            <a:endParaRPr lang="en-US" sz="2400" dirty="0"/>
          </a:p>
        </p:txBody>
      </p:sp>
      <p:pic>
        <p:nvPicPr>
          <p:cNvPr id="6" name="Picture 5"/>
          <p:cNvPicPr>
            <a:picLocks noChangeAspect="1"/>
          </p:cNvPicPr>
          <p:nvPr/>
        </p:nvPicPr>
        <p:blipFill rotWithShape="1">
          <a:blip r:embed="rId5">
            <a:extLst>
              <a:ext uri="{28A0092B-C50C-407E-A947-70E740481C1C}">
                <a14:useLocalDpi xmlns:a14="http://schemas.microsoft.com/office/drawing/2010/main" val="0"/>
              </a:ext>
            </a:extLst>
          </a:blip>
          <a:srcRect r="74376" b="4361"/>
          <a:stretch/>
        </p:blipFill>
        <p:spPr>
          <a:xfrm>
            <a:off x="10760014" y="96532"/>
            <a:ext cx="1355919" cy="1453489"/>
          </a:xfrm>
          <a:prstGeom prst="rect">
            <a:avLst/>
          </a:prstGeom>
        </p:spPr>
      </p:pic>
      <p:sp>
        <p:nvSpPr>
          <p:cNvPr id="7" name="Rectangle 6"/>
          <p:cNvSpPr/>
          <p:nvPr/>
        </p:nvSpPr>
        <p:spPr>
          <a:xfrm>
            <a:off x="4526318" y="5074575"/>
            <a:ext cx="7527659" cy="1578003"/>
          </a:xfrm>
          <a:prstGeom prst="rect">
            <a:avLst/>
          </a:prstGeom>
          <a:solidFill>
            <a:srgbClr val="AD1E2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latin typeface="Candara" panose="020E0502030303020204" pitchFamily="34" charset="0"/>
              </a:rPr>
              <a:t>Supporting your argument not by facts but by an implied threat.</a:t>
            </a:r>
          </a:p>
          <a:p>
            <a:endParaRPr lang="en-US" sz="1200" dirty="0">
              <a:latin typeface="Candara" panose="020E0502030303020204" pitchFamily="34" charset="0"/>
            </a:endParaRPr>
          </a:p>
          <a:p>
            <a:r>
              <a:rPr lang="en-US" sz="1600" i="1" dirty="0">
                <a:latin typeface="Century Gothic" panose="020B0502020202020204" pitchFamily="34" charset="0"/>
              </a:rPr>
              <a:t>“You’d better raise my grade because my father knows the principal.”</a:t>
            </a:r>
          </a:p>
          <a:p>
            <a:endParaRPr lang="en-US" sz="1600" i="1" dirty="0">
              <a:latin typeface="Century Gothic" panose="020B0502020202020204" pitchFamily="34" charset="0"/>
            </a:endParaRPr>
          </a:p>
          <a:p>
            <a:endParaRPr lang="en-US" dirty="0"/>
          </a:p>
        </p:txBody>
      </p:sp>
      <p:sp>
        <p:nvSpPr>
          <p:cNvPr id="10" name="Oval 9">
            <a:hlinkClick r:id="rId6"/>
          </p:cNvPr>
          <p:cNvSpPr/>
          <p:nvPr/>
        </p:nvSpPr>
        <p:spPr>
          <a:xfrm>
            <a:off x="10164343" y="1785796"/>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663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down)">
                                      <p:cBhvr>
                                        <p:cTn id="11" dur="580">
                                          <p:stCondLst>
                                            <p:cond delay="0"/>
                                          </p:stCondLst>
                                        </p:cTn>
                                        <p:tgtEl>
                                          <p:spTgt spid="10"/>
                                        </p:tgtEl>
                                      </p:cBhvr>
                                    </p:animEffect>
                                    <p:anim calcmode="lin" valueType="num">
                                      <p:cBhvr>
                                        <p:cTn id="1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7" dur="26">
                                          <p:stCondLst>
                                            <p:cond delay="650"/>
                                          </p:stCondLst>
                                        </p:cTn>
                                        <p:tgtEl>
                                          <p:spTgt spid="10"/>
                                        </p:tgtEl>
                                      </p:cBhvr>
                                      <p:to x="100000" y="60000"/>
                                    </p:animScale>
                                    <p:animScale>
                                      <p:cBhvr>
                                        <p:cTn id="18" dur="166" decel="50000">
                                          <p:stCondLst>
                                            <p:cond delay="676"/>
                                          </p:stCondLst>
                                        </p:cTn>
                                        <p:tgtEl>
                                          <p:spTgt spid="10"/>
                                        </p:tgtEl>
                                      </p:cBhvr>
                                      <p:to x="100000" y="100000"/>
                                    </p:animScale>
                                    <p:animScale>
                                      <p:cBhvr>
                                        <p:cTn id="19" dur="26">
                                          <p:stCondLst>
                                            <p:cond delay="1312"/>
                                          </p:stCondLst>
                                        </p:cTn>
                                        <p:tgtEl>
                                          <p:spTgt spid="10"/>
                                        </p:tgtEl>
                                      </p:cBhvr>
                                      <p:to x="100000" y="80000"/>
                                    </p:animScale>
                                    <p:animScale>
                                      <p:cBhvr>
                                        <p:cTn id="20" dur="166" decel="50000">
                                          <p:stCondLst>
                                            <p:cond delay="1338"/>
                                          </p:stCondLst>
                                        </p:cTn>
                                        <p:tgtEl>
                                          <p:spTgt spid="10"/>
                                        </p:tgtEl>
                                      </p:cBhvr>
                                      <p:to x="100000" y="100000"/>
                                    </p:animScale>
                                    <p:animScale>
                                      <p:cBhvr>
                                        <p:cTn id="21" dur="26">
                                          <p:stCondLst>
                                            <p:cond delay="1642"/>
                                          </p:stCondLst>
                                        </p:cTn>
                                        <p:tgtEl>
                                          <p:spTgt spid="10"/>
                                        </p:tgtEl>
                                      </p:cBhvr>
                                      <p:to x="100000" y="90000"/>
                                    </p:animScale>
                                    <p:animScale>
                                      <p:cBhvr>
                                        <p:cTn id="22" dur="166" decel="50000">
                                          <p:stCondLst>
                                            <p:cond delay="1668"/>
                                          </p:stCondLst>
                                        </p:cTn>
                                        <p:tgtEl>
                                          <p:spTgt spid="10"/>
                                        </p:tgtEl>
                                      </p:cBhvr>
                                      <p:to x="100000" y="100000"/>
                                    </p:animScale>
                                    <p:animScale>
                                      <p:cBhvr>
                                        <p:cTn id="23" dur="26">
                                          <p:stCondLst>
                                            <p:cond delay="1808"/>
                                          </p:stCondLst>
                                        </p:cTn>
                                        <p:tgtEl>
                                          <p:spTgt spid="10"/>
                                        </p:tgtEl>
                                      </p:cBhvr>
                                      <p:to x="100000" y="95000"/>
                                    </p:animScale>
                                    <p:animScale>
                                      <p:cBhvr>
                                        <p:cTn id="24" dur="166" decel="50000">
                                          <p:stCondLst>
                                            <p:cond delay="1834"/>
                                          </p:stCondLst>
                                        </p:cTn>
                                        <p:tgtEl>
                                          <p:spTgt spid="10"/>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fade">
                                      <p:cBhvr>
                                        <p:cTn id="44" dur="500"/>
                                        <p:tgtEl>
                                          <p:spTgt spid="7"/>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7"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r="75159"/>
          <a:stretch/>
        </p:blipFill>
        <p:spPr>
          <a:xfrm>
            <a:off x="10795957" y="34488"/>
            <a:ext cx="1314491" cy="1515533"/>
          </a:xfrm>
          <a:prstGeom prst="rect">
            <a:avLst/>
          </a:prstGeom>
        </p:spPr>
      </p:pic>
      <p:sp>
        <p:nvSpPr>
          <p:cNvPr id="2" name="Title 1"/>
          <p:cNvSpPr>
            <a:spLocks noGrp="1"/>
          </p:cNvSpPr>
          <p:nvPr>
            <p:ph type="title"/>
          </p:nvPr>
        </p:nvSpPr>
        <p:spPr/>
        <p:txBody>
          <a:bodyPr/>
          <a:lstStyle/>
          <a:p>
            <a:r>
              <a:rPr lang="en-US" dirty="0"/>
              <a:t>Appeal to Pity</a:t>
            </a:r>
          </a:p>
        </p:txBody>
      </p:sp>
      <p:sp>
        <p:nvSpPr>
          <p:cNvPr id="3" name="Content Placeholder 2"/>
          <p:cNvSpPr>
            <a:spLocks noGrp="1"/>
          </p:cNvSpPr>
          <p:nvPr>
            <p:ph idx="1"/>
          </p:nvPr>
        </p:nvSpPr>
        <p:spPr>
          <a:xfrm>
            <a:off x="1484311" y="1773045"/>
            <a:ext cx="10018712" cy="3309874"/>
          </a:xfrm>
        </p:spPr>
        <p:txBody>
          <a:bodyPr>
            <a:normAutofit lnSpcReduction="10000"/>
          </a:bodyPr>
          <a:lstStyle/>
          <a:p>
            <a:pPr marL="0" indent="0">
              <a:buNone/>
            </a:pPr>
            <a:r>
              <a:rPr lang="en-US" dirty="0">
                <a:solidFill>
                  <a:srgbClr val="0070C0"/>
                </a:solidFill>
              </a:rPr>
              <a:t>This fallacy can be recognized by one or more premises intended to appeal to your emotion rather than your reason.</a:t>
            </a:r>
          </a:p>
          <a:p>
            <a:r>
              <a:rPr lang="en-US" dirty="0"/>
              <a:t>Other names: Argumentum ad </a:t>
            </a:r>
            <a:r>
              <a:rPr lang="en-US" dirty="0" err="1"/>
              <a:t>misericortium</a:t>
            </a:r>
            <a:endParaRPr lang="en-US" dirty="0"/>
          </a:p>
          <a:p>
            <a:r>
              <a:rPr lang="en-US" dirty="0"/>
              <a:t>Example: </a:t>
            </a:r>
            <a:r>
              <a:rPr lang="en-US" dirty="0">
                <a:solidFill>
                  <a:srgbClr val="FF0000"/>
                </a:solidFill>
              </a:rPr>
              <a:t>Dr. Smith, I know I missed the last test but I would really like you to throw it out because my life has been a mess.  My girlfriend broke up with me, and my grandmother is ill.</a:t>
            </a:r>
          </a:p>
          <a:p>
            <a:pPr lvl="1"/>
            <a:r>
              <a:rPr lang="en-US" dirty="0"/>
              <a:t>Corrected: </a:t>
            </a:r>
            <a:r>
              <a:rPr lang="en-US" dirty="0">
                <a:solidFill>
                  <a:srgbClr val="00B050"/>
                </a:solidFill>
              </a:rPr>
              <a:t>Dr. Smith, may I be given a chance to make up the exam?  My ex-girlfriend, who gives me rides to campus, broke up with me right before the exam yesterday.</a:t>
            </a:r>
          </a:p>
        </p:txBody>
      </p:sp>
      <p:sp>
        <p:nvSpPr>
          <p:cNvPr id="4" name="TextBox 3"/>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3"/>
              </a:rPr>
              <a:t>Stephen’s Guide</a:t>
            </a:r>
            <a:endParaRPr lang="en-US" sz="2400" dirty="0"/>
          </a:p>
          <a:p>
            <a:pPr algn="ctr"/>
            <a:r>
              <a:rPr lang="en-US" sz="2400" dirty="0">
                <a:hlinkClick r:id="rId4"/>
              </a:rPr>
              <a:t>Fallacy Files</a:t>
            </a:r>
            <a:endParaRPr lang="en-US" sz="2400" dirty="0"/>
          </a:p>
          <a:p>
            <a:pPr algn="ctr"/>
            <a:r>
              <a:rPr lang="en-US" sz="2400" dirty="0">
                <a:hlinkClick r:id="rId5"/>
              </a:rPr>
              <a:t>IEP</a:t>
            </a:r>
            <a:endParaRPr lang="en-US" sz="2400" dirty="0"/>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24895" t="36401"/>
          <a:stretch/>
        </p:blipFill>
        <p:spPr>
          <a:xfrm>
            <a:off x="4526318" y="5074576"/>
            <a:ext cx="7551064" cy="1569660"/>
          </a:xfrm>
          <a:prstGeom prst="rect">
            <a:avLst/>
          </a:prstGeom>
        </p:spPr>
      </p:pic>
      <p:sp>
        <p:nvSpPr>
          <p:cNvPr id="9" name="Oval 8">
            <a:hlinkClick r:id="rId6"/>
          </p:cNvPr>
          <p:cNvSpPr/>
          <p:nvPr/>
        </p:nvSpPr>
        <p:spPr>
          <a:xfrm>
            <a:off x="11092492" y="2201334"/>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1201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80">
                                          <p:stCondLst>
                                            <p:cond delay="0"/>
                                          </p:stCondLst>
                                        </p:cTn>
                                        <p:tgtEl>
                                          <p:spTgt spid="9"/>
                                        </p:tgtEl>
                                      </p:cBhvr>
                                    </p:animEffect>
                                    <p:anim calcmode="lin" valueType="num">
                                      <p:cBhvr>
                                        <p:cTn id="1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7" dur="26">
                                          <p:stCondLst>
                                            <p:cond delay="650"/>
                                          </p:stCondLst>
                                        </p:cTn>
                                        <p:tgtEl>
                                          <p:spTgt spid="9"/>
                                        </p:tgtEl>
                                      </p:cBhvr>
                                      <p:to x="100000" y="60000"/>
                                    </p:animScale>
                                    <p:animScale>
                                      <p:cBhvr>
                                        <p:cTn id="18" dur="166" decel="50000">
                                          <p:stCondLst>
                                            <p:cond delay="676"/>
                                          </p:stCondLst>
                                        </p:cTn>
                                        <p:tgtEl>
                                          <p:spTgt spid="9"/>
                                        </p:tgtEl>
                                      </p:cBhvr>
                                      <p:to x="100000" y="100000"/>
                                    </p:animScale>
                                    <p:animScale>
                                      <p:cBhvr>
                                        <p:cTn id="19" dur="26">
                                          <p:stCondLst>
                                            <p:cond delay="1312"/>
                                          </p:stCondLst>
                                        </p:cTn>
                                        <p:tgtEl>
                                          <p:spTgt spid="9"/>
                                        </p:tgtEl>
                                      </p:cBhvr>
                                      <p:to x="100000" y="80000"/>
                                    </p:animScale>
                                    <p:animScale>
                                      <p:cBhvr>
                                        <p:cTn id="20" dur="166" decel="50000">
                                          <p:stCondLst>
                                            <p:cond delay="1338"/>
                                          </p:stCondLst>
                                        </p:cTn>
                                        <p:tgtEl>
                                          <p:spTgt spid="9"/>
                                        </p:tgtEl>
                                      </p:cBhvr>
                                      <p:to x="100000" y="100000"/>
                                    </p:animScale>
                                    <p:animScale>
                                      <p:cBhvr>
                                        <p:cTn id="21" dur="26">
                                          <p:stCondLst>
                                            <p:cond delay="1642"/>
                                          </p:stCondLst>
                                        </p:cTn>
                                        <p:tgtEl>
                                          <p:spTgt spid="9"/>
                                        </p:tgtEl>
                                      </p:cBhvr>
                                      <p:to x="100000" y="90000"/>
                                    </p:animScale>
                                    <p:animScale>
                                      <p:cBhvr>
                                        <p:cTn id="22" dur="166" decel="50000">
                                          <p:stCondLst>
                                            <p:cond delay="1668"/>
                                          </p:stCondLst>
                                        </p:cTn>
                                        <p:tgtEl>
                                          <p:spTgt spid="9"/>
                                        </p:tgtEl>
                                      </p:cBhvr>
                                      <p:to x="100000" y="100000"/>
                                    </p:animScale>
                                    <p:animScale>
                                      <p:cBhvr>
                                        <p:cTn id="23" dur="26">
                                          <p:stCondLst>
                                            <p:cond delay="1808"/>
                                          </p:stCondLst>
                                        </p:cTn>
                                        <p:tgtEl>
                                          <p:spTgt spid="9"/>
                                        </p:tgtEl>
                                      </p:cBhvr>
                                      <p:to x="100000" y="95000"/>
                                    </p:animScale>
                                    <p:animScale>
                                      <p:cBhvr>
                                        <p:cTn id="24" dur="166" decel="50000">
                                          <p:stCondLst>
                                            <p:cond delay="1834"/>
                                          </p:stCondLst>
                                        </p:cTn>
                                        <p:tgtEl>
                                          <p:spTgt spid="9"/>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500"/>
                                        <p:tgtEl>
                                          <p:spTgt spid="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Argument from Ignorance</a:t>
            </a:r>
          </a:p>
        </p:txBody>
      </p:sp>
      <p:sp>
        <p:nvSpPr>
          <p:cNvPr id="3" name="Content Placeholder 2"/>
          <p:cNvSpPr>
            <a:spLocks noGrp="1"/>
          </p:cNvSpPr>
          <p:nvPr>
            <p:ph idx="1"/>
          </p:nvPr>
        </p:nvSpPr>
        <p:spPr>
          <a:xfrm>
            <a:off x="1484310" y="1773044"/>
            <a:ext cx="10018713" cy="3309875"/>
          </a:xfrm>
        </p:spPr>
        <p:txBody>
          <a:bodyPr>
            <a:normAutofit fontScale="92500" lnSpcReduction="10000"/>
          </a:bodyPr>
          <a:lstStyle/>
          <a:p>
            <a:pPr marL="0" indent="0">
              <a:buNone/>
            </a:pPr>
            <a:r>
              <a:rPr lang="en-US" dirty="0">
                <a:solidFill>
                  <a:srgbClr val="0070C0"/>
                </a:solidFill>
              </a:rPr>
              <a:t>This fallacy is committed when the proposition relies only on the fact that it has never been proven false.  It is an argument based on </a:t>
            </a:r>
            <a:r>
              <a:rPr lang="en-US" i="1" dirty="0">
                <a:solidFill>
                  <a:srgbClr val="0070C0"/>
                </a:solidFill>
              </a:rPr>
              <a:t>lack of </a:t>
            </a:r>
            <a:r>
              <a:rPr lang="en-US" dirty="0">
                <a:solidFill>
                  <a:srgbClr val="0070C0"/>
                </a:solidFill>
              </a:rPr>
              <a:t>proof.</a:t>
            </a:r>
          </a:p>
          <a:p>
            <a:r>
              <a:rPr lang="en-US" dirty="0"/>
              <a:t>Other names: </a:t>
            </a:r>
            <a:r>
              <a:rPr lang="en-US" dirty="0" err="1"/>
              <a:t>Argumentium</a:t>
            </a:r>
            <a:r>
              <a:rPr lang="en-US" dirty="0"/>
              <a:t> ad </a:t>
            </a:r>
            <a:r>
              <a:rPr lang="en-US" dirty="0" err="1"/>
              <a:t>Ignoratium</a:t>
            </a:r>
            <a:endParaRPr lang="en-US" dirty="0"/>
          </a:p>
          <a:p>
            <a:r>
              <a:rPr lang="en-US" dirty="0"/>
              <a:t>Examples:</a:t>
            </a:r>
          </a:p>
          <a:p>
            <a:pPr lvl="1"/>
            <a:r>
              <a:rPr lang="en-US" dirty="0">
                <a:solidFill>
                  <a:srgbClr val="FF0000"/>
                </a:solidFill>
              </a:rPr>
              <a:t>There </a:t>
            </a:r>
            <a:r>
              <a:rPr lang="en-US" u="sng" dirty="0">
                <a:solidFill>
                  <a:srgbClr val="FF0000"/>
                </a:solidFill>
              </a:rPr>
              <a:t>must be</a:t>
            </a:r>
            <a:r>
              <a:rPr lang="en-US" dirty="0">
                <a:solidFill>
                  <a:srgbClr val="FF0000"/>
                </a:solidFill>
              </a:rPr>
              <a:t> aliens at Area 51 because </a:t>
            </a:r>
            <a:r>
              <a:rPr lang="en-US" i="1" dirty="0">
                <a:solidFill>
                  <a:srgbClr val="FF0000"/>
                </a:solidFill>
              </a:rPr>
              <a:t>no one has ever proven </a:t>
            </a:r>
            <a:r>
              <a:rPr lang="en-US" dirty="0">
                <a:solidFill>
                  <a:srgbClr val="FF0000"/>
                </a:solidFill>
              </a:rPr>
              <a:t>there aren’t.</a:t>
            </a:r>
          </a:p>
          <a:p>
            <a:pPr lvl="1"/>
            <a:r>
              <a:rPr lang="en-US" dirty="0">
                <a:solidFill>
                  <a:srgbClr val="FF0000"/>
                </a:solidFill>
              </a:rPr>
              <a:t>There </a:t>
            </a:r>
            <a:r>
              <a:rPr lang="en-US" u="sng" dirty="0">
                <a:solidFill>
                  <a:srgbClr val="FF0000"/>
                </a:solidFill>
              </a:rPr>
              <a:t>must not be</a:t>
            </a:r>
            <a:r>
              <a:rPr lang="en-US" dirty="0">
                <a:solidFill>
                  <a:srgbClr val="FF0000"/>
                </a:solidFill>
              </a:rPr>
              <a:t> any aliens in Area 51.  If there were, </a:t>
            </a:r>
            <a:r>
              <a:rPr lang="en-US" i="1" dirty="0">
                <a:solidFill>
                  <a:srgbClr val="FF0000"/>
                </a:solidFill>
              </a:rPr>
              <a:t>someone would have proven it </a:t>
            </a:r>
            <a:r>
              <a:rPr lang="en-US" dirty="0">
                <a:solidFill>
                  <a:srgbClr val="FF0000"/>
                </a:solidFill>
              </a:rPr>
              <a:t>by now.</a:t>
            </a:r>
          </a:p>
          <a:p>
            <a:pPr lvl="2"/>
            <a:r>
              <a:rPr lang="en-US" dirty="0"/>
              <a:t>Corrected: </a:t>
            </a:r>
            <a:r>
              <a:rPr lang="en-US" dirty="0">
                <a:solidFill>
                  <a:srgbClr val="00B050"/>
                </a:solidFill>
              </a:rPr>
              <a:t>There must be aliens at Area 51 because the government just released their bodies to be studied by medical universities around the world.</a:t>
            </a:r>
            <a:endParaRPr lang="en-US" dirty="0"/>
          </a:p>
        </p:txBody>
      </p:sp>
      <p:sp>
        <p:nvSpPr>
          <p:cNvPr id="4" name="TextBox 3"/>
          <p:cNvSpPr txBox="1"/>
          <p:nvPr/>
        </p:nvSpPr>
        <p:spPr>
          <a:xfrm>
            <a:off x="1017917" y="5082919"/>
            <a:ext cx="3427562" cy="1569660"/>
          </a:xfrm>
          <a:prstGeom prst="rect">
            <a:avLst/>
          </a:prstGeom>
          <a:noFill/>
        </p:spPr>
        <p:txBody>
          <a:bodyPr wrap="square" rtlCol="0">
            <a:spAutoFit/>
          </a:bodyPr>
          <a:lstStyle/>
          <a:p>
            <a:pPr algn="ctr"/>
            <a:r>
              <a:rPr lang="en-US" sz="2400" b="1" dirty="0"/>
              <a:t>Links</a:t>
            </a:r>
          </a:p>
          <a:p>
            <a:pPr algn="ctr"/>
            <a:r>
              <a:rPr lang="en-US" sz="2400" dirty="0">
                <a:hlinkClick r:id="rId2"/>
              </a:rPr>
              <a:t>Stephen’s Guide</a:t>
            </a:r>
            <a:endParaRPr lang="en-US" sz="2400" dirty="0"/>
          </a:p>
          <a:p>
            <a:pPr algn="ctr"/>
            <a:r>
              <a:rPr lang="en-US" sz="2400" dirty="0">
                <a:hlinkClick r:id="rId3"/>
              </a:rPr>
              <a:t>Fallacy Files</a:t>
            </a:r>
            <a:endParaRPr lang="en-US" sz="2400" dirty="0"/>
          </a:p>
          <a:p>
            <a:pPr algn="ctr"/>
            <a:r>
              <a:rPr lang="en-US" sz="2400" dirty="0">
                <a:hlinkClick r:id="rId4"/>
              </a:rPr>
              <a:t>IEP</a:t>
            </a:r>
            <a:endParaRPr lang="en-US" sz="2400" dirty="0"/>
          </a:p>
        </p:txBody>
      </p:sp>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l="24872" t="37481"/>
          <a:stretch/>
        </p:blipFill>
        <p:spPr>
          <a:xfrm>
            <a:off x="4526318" y="5074576"/>
            <a:ext cx="7551064" cy="1569660"/>
          </a:xfrm>
          <a:prstGeom prst="rect">
            <a:avLst/>
          </a:prstGeom>
        </p:spPr>
      </p:pic>
      <p:pic>
        <p:nvPicPr>
          <p:cNvPr id="7" name="Picture 6"/>
          <p:cNvPicPr>
            <a:picLocks noChangeAspect="1"/>
          </p:cNvPicPr>
          <p:nvPr/>
        </p:nvPicPr>
        <p:blipFill rotWithShape="1">
          <a:blip r:embed="rId5">
            <a:extLst>
              <a:ext uri="{28A0092B-C50C-407E-A947-70E740481C1C}">
                <a14:useLocalDpi xmlns:a14="http://schemas.microsoft.com/office/drawing/2010/main" val="0"/>
              </a:ext>
            </a:extLst>
          </a:blip>
          <a:srcRect r="74150"/>
          <a:stretch/>
        </p:blipFill>
        <p:spPr>
          <a:xfrm>
            <a:off x="10736853" y="51421"/>
            <a:ext cx="1363533" cy="1498600"/>
          </a:xfrm>
          <a:prstGeom prst="rect">
            <a:avLst/>
          </a:prstGeom>
        </p:spPr>
      </p:pic>
      <p:sp>
        <p:nvSpPr>
          <p:cNvPr id="9" name="Oval 8">
            <a:hlinkClick r:id="rId6"/>
          </p:cNvPr>
          <p:cNvSpPr/>
          <p:nvPr/>
        </p:nvSpPr>
        <p:spPr>
          <a:xfrm>
            <a:off x="10232052" y="2212203"/>
            <a:ext cx="504801" cy="504801"/>
          </a:xfrm>
          <a:prstGeom prst="ellipse">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5224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80">
                                          <p:stCondLst>
                                            <p:cond delay="0"/>
                                          </p:stCondLst>
                                        </p:cTn>
                                        <p:tgtEl>
                                          <p:spTgt spid="9"/>
                                        </p:tgtEl>
                                      </p:cBhvr>
                                    </p:animEffect>
                                    <p:anim calcmode="lin" valueType="num">
                                      <p:cBhvr>
                                        <p:cTn id="1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7" dur="26">
                                          <p:stCondLst>
                                            <p:cond delay="650"/>
                                          </p:stCondLst>
                                        </p:cTn>
                                        <p:tgtEl>
                                          <p:spTgt spid="9"/>
                                        </p:tgtEl>
                                      </p:cBhvr>
                                      <p:to x="100000" y="60000"/>
                                    </p:animScale>
                                    <p:animScale>
                                      <p:cBhvr>
                                        <p:cTn id="18" dur="166" decel="50000">
                                          <p:stCondLst>
                                            <p:cond delay="676"/>
                                          </p:stCondLst>
                                        </p:cTn>
                                        <p:tgtEl>
                                          <p:spTgt spid="9"/>
                                        </p:tgtEl>
                                      </p:cBhvr>
                                      <p:to x="100000" y="100000"/>
                                    </p:animScale>
                                    <p:animScale>
                                      <p:cBhvr>
                                        <p:cTn id="19" dur="26">
                                          <p:stCondLst>
                                            <p:cond delay="1312"/>
                                          </p:stCondLst>
                                        </p:cTn>
                                        <p:tgtEl>
                                          <p:spTgt spid="9"/>
                                        </p:tgtEl>
                                      </p:cBhvr>
                                      <p:to x="100000" y="80000"/>
                                    </p:animScale>
                                    <p:animScale>
                                      <p:cBhvr>
                                        <p:cTn id="20" dur="166" decel="50000">
                                          <p:stCondLst>
                                            <p:cond delay="1338"/>
                                          </p:stCondLst>
                                        </p:cTn>
                                        <p:tgtEl>
                                          <p:spTgt spid="9"/>
                                        </p:tgtEl>
                                      </p:cBhvr>
                                      <p:to x="100000" y="100000"/>
                                    </p:animScale>
                                    <p:animScale>
                                      <p:cBhvr>
                                        <p:cTn id="21" dur="26">
                                          <p:stCondLst>
                                            <p:cond delay="1642"/>
                                          </p:stCondLst>
                                        </p:cTn>
                                        <p:tgtEl>
                                          <p:spTgt spid="9"/>
                                        </p:tgtEl>
                                      </p:cBhvr>
                                      <p:to x="100000" y="90000"/>
                                    </p:animScale>
                                    <p:animScale>
                                      <p:cBhvr>
                                        <p:cTn id="22" dur="166" decel="50000">
                                          <p:stCondLst>
                                            <p:cond delay="1668"/>
                                          </p:stCondLst>
                                        </p:cTn>
                                        <p:tgtEl>
                                          <p:spTgt spid="9"/>
                                        </p:tgtEl>
                                      </p:cBhvr>
                                      <p:to x="100000" y="100000"/>
                                    </p:animScale>
                                    <p:animScale>
                                      <p:cBhvr>
                                        <p:cTn id="23" dur="26">
                                          <p:stCondLst>
                                            <p:cond delay="1808"/>
                                          </p:stCondLst>
                                        </p:cTn>
                                        <p:tgtEl>
                                          <p:spTgt spid="9"/>
                                        </p:tgtEl>
                                      </p:cBhvr>
                                      <p:to x="100000" y="95000"/>
                                    </p:animScale>
                                    <p:animScale>
                                      <p:cBhvr>
                                        <p:cTn id="24" dur="166" decel="50000">
                                          <p:stCondLst>
                                            <p:cond delay="1834"/>
                                          </p:stCondLst>
                                        </p:cTn>
                                        <p:tgtEl>
                                          <p:spTgt spid="9"/>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Effect transition="in" filter="fade">
                                      <p:cBhvr>
                                        <p:cTn id="44" dur="500"/>
                                        <p:tgtEl>
                                          <p:spTgt spid="3">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500"/>
                                        <p:tgtEl>
                                          <p:spTgt spid="3">
                                            <p:txEl>
                                              <p:pRg st="5" end="5"/>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fade">
                                      <p:cBhvr>
                                        <p:cTn id="54" dur="500"/>
                                        <p:tgtEl>
                                          <p:spTgt spid="5"/>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fade">
                                      <p:cBhvr>
                                        <p:cTn id="5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1195</TotalTime>
  <Words>1614</Words>
  <Application>Microsoft Office PowerPoint</Application>
  <PresentationFormat>Widescreen</PresentationFormat>
  <Paragraphs>191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Candara</vt:lpstr>
      <vt:lpstr>Century Gothic</vt:lpstr>
      <vt:lpstr>Corbel</vt:lpstr>
      <vt:lpstr>Parallax</vt:lpstr>
      <vt:lpstr>Inductive Arguments: Fallacies</vt:lpstr>
      <vt:lpstr>Analyzing an Inductive Argument</vt:lpstr>
      <vt:lpstr>What is a Fallacy?</vt:lpstr>
      <vt:lpstr>Formal and Informal Fallacies</vt:lpstr>
      <vt:lpstr>Lists of Fallacies</vt:lpstr>
      <vt:lpstr>Against the Person</vt:lpstr>
      <vt:lpstr>Appeal to Force</vt:lpstr>
      <vt:lpstr>Appeal to Pity</vt:lpstr>
      <vt:lpstr>Argument from Ignorance</vt:lpstr>
      <vt:lpstr>Argument to the People</vt:lpstr>
      <vt:lpstr>Appeal to Authority</vt:lpstr>
      <vt:lpstr>Accident</vt:lpstr>
      <vt:lpstr>Hasty Generalization</vt:lpstr>
      <vt:lpstr>Begging the Question</vt:lpstr>
      <vt:lpstr>False Cause</vt:lpstr>
      <vt:lpstr>A List of Fallacies: Reasoning Errors in Content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Gist</dc:creator>
  <cp:lastModifiedBy>Robert Gist</cp:lastModifiedBy>
  <cp:revision>68</cp:revision>
  <dcterms:created xsi:type="dcterms:W3CDTF">2016-07-25T20:55:54Z</dcterms:created>
  <dcterms:modified xsi:type="dcterms:W3CDTF">2018-04-19T21:26:02Z</dcterms:modified>
</cp:coreProperties>
</file>