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5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2" r:id="rId3"/>
    <p:sldId id="261" r:id="rId4"/>
    <p:sldId id="263" r:id="rId5"/>
    <p:sldId id="265" r:id="rId6"/>
    <p:sldId id="266" r:id="rId7"/>
    <p:sldId id="268" r:id="rId8"/>
    <p:sldId id="269" r:id="rId9"/>
    <p:sldId id="270" r:id="rId10"/>
    <p:sldId id="271" r:id="rId11"/>
    <p:sldId id="27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40" y="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78C5B-F575-4460-A433-859390E2372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C3C26-8CFD-4933-800F-E023EADF1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79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C3C26-8CFD-4933-800F-E023EADF1E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913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C3C26-8CFD-4933-800F-E023EADF1E3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56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30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893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433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52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85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72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94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642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4018156"/>
          </a:xfrm>
        </p:spPr>
        <p:txBody>
          <a:bodyPr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46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50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1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5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79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32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4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6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  <p:sldLayoutId id="214748387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Deductive Arguments: Basic Truth Tables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ID1050– Quantitative &amp; Qualitative Reasoning</a:t>
            </a:r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Tables and Their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23906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err="1" smtClean="0">
                <a:solidFill>
                  <a:srgbClr val="FF0000"/>
                </a:solidFill>
              </a:rPr>
              <a:t>IF..THEN</a:t>
            </a:r>
            <a:r>
              <a:rPr lang="en-US" dirty="0" smtClean="0">
                <a:solidFill>
                  <a:srgbClr val="FF0000"/>
                </a:solidFill>
              </a:rPr>
              <a:t>.. </a:t>
            </a:r>
            <a:r>
              <a:rPr lang="en-US" dirty="0" smtClean="0"/>
              <a:t>truth table is here, along with its Venn diagram. </a:t>
            </a:r>
          </a:p>
          <a:p>
            <a:pPr lvl="1"/>
            <a:r>
              <a:rPr lang="en-US" dirty="0" smtClean="0"/>
              <a:t>It is not obvious what the diagram should look like before building the table and shading in the proper rows.</a:t>
            </a:r>
          </a:p>
          <a:p>
            <a:pPr lvl="1"/>
            <a:r>
              <a:rPr lang="en-US" dirty="0" smtClean="0"/>
              <a:t>Note the </a:t>
            </a:r>
            <a:r>
              <a:rPr lang="en-US" dirty="0" smtClean="0">
                <a:solidFill>
                  <a:srgbClr val="0070C0"/>
                </a:solidFill>
              </a:rPr>
              <a:t>lack of symmetry</a:t>
            </a:r>
            <a:r>
              <a:rPr lang="en-US" dirty="0" smtClean="0"/>
              <a:t>, which is unlike the diagrams for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</a:t>
            </a:r>
            <a:r>
              <a:rPr lang="en-US" dirty="0" err="1" smtClean="0"/>
              <a:t>and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OR</a:t>
            </a:r>
            <a:r>
              <a:rPr lang="en-US" dirty="0" smtClean="0"/>
              <a:t>.  Recall that order is important for the </a:t>
            </a:r>
            <a:r>
              <a:rPr lang="en-US" dirty="0" err="1" smtClean="0">
                <a:solidFill>
                  <a:srgbClr val="FF0000"/>
                </a:solidFill>
              </a:rPr>
              <a:t>IF..THEN</a:t>
            </a:r>
            <a:r>
              <a:rPr lang="en-US" dirty="0" smtClean="0">
                <a:solidFill>
                  <a:srgbClr val="FF0000"/>
                </a:solidFill>
              </a:rPr>
              <a:t>.. </a:t>
            </a:r>
            <a:r>
              <a:rPr lang="en-US" dirty="0" smtClean="0"/>
              <a:t>statement, but is not for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</a:t>
            </a:r>
            <a:r>
              <a:rPr lang="en-US" dirty="0" err="1" smtClean="0"/>
              <a:t>and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table and diagram for the statement ‘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’.</a:t>
            </a:r>
          </a:p>
          <a:p>
            <a:r>
              <a:rPr lang="en-US" dirty="0" smtClean="0"/>
              <a:t>The table and diagram for the statement ‘</a:t>
            </a:r>
            <a:r>
              <a:rPr lang="en-US" dirty="0" smtClean="0">
                <a:solidFill>
                  <a:srgbClr val="FF0000"/>
                </a:solidFill>
              </a:rPr>
              <a:t>~p</a:t>
            </a:r>
            <a:r>
              <a:rPr lang="en-US" dirty="0" smtClean="0"/>
              <a:t>’.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9302324"/>
              </p:ext>
            </p:extLst>
          </p:nvPr>
        </p:nvGraphicFramePr>
        <p:xfrm>
          <a:off x="1753580" y="427843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→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10170519" y="4632655"/>
            <a:ext cx="1721212" cy="1178981"/>
            <a:chOff x="4906999" y="3731305"/>
            <a:chExt cx="1721212" cy="1178981"/>
          </a:xfrm>
        </p:grpSpPr>
        <p:grpSp>
          <p:nvGrpSpPr>
            <p:cNvPr id="6" name="Group 5"/>
            <p:cNvGrpSpPr/>
            <p:nvPr/>
          </p:nvGrpSpPr>
          <p:grpSpPr>
            <a:xfrm>
              <a:off x="4906999" y="3731305"/>
              <a:ext cx="1714500" cy="1178981"/>
              <a:chOff x="6622618" y="3880660"/>
              <a:chExt cx="1714500" cy="1178981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6622618" y="3880660"/>
                <a:ext cx="1714500" cy="117898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6773128" y="3996093"/>
                <a:ext cx="937623" cy="93762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7245629" y="3996094"/>
                <a:ext cx="937623" cy="93762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 rot="10800000">
              <a:off x="5062960" y="3841645"/>
              <a:ext cx="1406434" cy="937624"/>
              <a:chOff x="5916613" y="2798502"/>
              <a:chExt cx="1406434" cy="937624"/>
            </a:xfrm>
          </p:grpSpPr>
          <p:sp>
            <p:nvSpPr>
              <p:cNvPr id="12" name="Arc 11"/>
              <p:cNvSpPr/>
              <p:nvPr/>
            </p:nvSpPr>
            <p:spPr>
              <a:xfrm>
                <a:off x="5916613" y="2798503"/>
                <a:ext cx="937623" cy="937623"/>
              </a:xfrm>
              <a:prstGeom prst="arc">
                <a:avLst>
                  <a:gd name="adj1" fmla="val 3589525"/>
                  <a:gd name="adj2" fmla="val 180493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Arc 12"/>
              <p:cNvSpPr/>
              <p:nvPr/>
            </p:nvSpPr>
            <p:spPr>
              <a:xfrm>
                <a:off x="6385424" y="2798502"/>
                <a:ext cx="937623" cy="937623"/>
              </a:xfrm>
              <a:prstGeom prst="arc">
                <a:avLst>
                  <a:gd name="adj1" fmla="val 7184061"/>
                  <a:gd name="adj2" fmla="val 14420544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4913711" y="3731305"/>
              <a:ext cx="1714500" cy="1178981"/>
              <a:chOff x="6206067" y="1713638"/>
              <a:chExt cx="1714500" cy="1178981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6356577" y="1829071"/>
                <a:ext cx="937623" cy="93762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829078" y="1829072"/>
                <a:ext cx="937623" cy="93762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206067" y="1713638"/>
                <a:ext cx="1714500" cy="117898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7" name="Group 16"/>
          <p:cNvGrpSpPr/>
          <p:nvPr/>
        </p:nvGrpSpPr>
        <p:grpSpPr>
          <a:xfrm>
            <a:off x="3529231" y="4652825"/>
            <a:ext cx="1716504" cy="1178981"/>
            <a:chOff x="4911707" y="5350090"/>
            <a:chExt cx="1716504" cy="1178981"/>
          </a:xfrm>
        </p:grpSpPr>
        <p:grpSp>
          <p:nvGrpSpPr>
            <p:cNvPr id="18" name="Group 17"/>
            <p:cNvGrpSpPr/>
            <p:nvPr/>
          </p:nvGrpSpPr>
          <p:grpSpPr>
            <a:xfrm>
              <a:off x="4911707" y="5350090"/>
              <a:ext cx="1714500" cy="1178981"/>
              <a:chOff x="6622618" y="3880660"/>
              <a:chExt cx="1714500" cy="1178981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6622618" y="3880660"/>
                <a:ext cx="1714500" cy="117898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6773128" y="3996093"/>
                <a:ext cx="937623" cy="93762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7245629" y="3996094"/>
                <a:ext cx="937623" cy="93762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 rot="10800000">
              <a:off x="5062143" y="5465516"/>
              <a:ext cx="1406434" cy="937624"/>
              <a:chOff x="5916613" y="2798502"/>
              <a:chExt cx="1406434" cy="937624"/>
            </a:xfrm>
          </p:grpSpPr>
          <p:sp>
            <p:nvSpPr>
              <p:cNvPr id="27" name="Arc 26"/>
              <p:cNvSpPr/>
              <p:nvPr/>
            </p:nvSpPr>
            <p:spPr>
              <a:xfrm>
                <a:off x="5916613" y="2798503"/>
                <a:ext cx="937623" cy="937623"/>
              </a:xfrm>
              <a:prstGeom prst="arc">
                <a:avLst>
                  <a:gd name="adj1" fmla="val 3589525"/>
                  <a:gd name="adj2" fmla="val 180493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Arc 27"/>
              <p:cNvSpPr/>
              <p:nvPr/>
            </p:nvSpPr>
            <p:spPr>
              <a:xfrm>
                <a:off x="6385424" y="2798502"/>
                <a:ext cx="937623" cy="937623"/>
              </a:xfrm>
              <a:prstGeom prst="arc">
                <a:avLst>
                  <a:gd name="adj1" fmla="val 7184061"/>
                  <a:gd name="adj2" fmla="val 14420544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061778" y="5463400"/>
              <a:ext cx="1410123" cy="937623"/>
              <a:chOff x="6709955" y="3045097"/>
              <a:chExt cx="1410123" cy="937623"/>
            </a:xfrm>
            <a:solidFill>
              <a:schemeClr val="tx1"/>
            </a:solidFill>
          </p:grpSpPr>
          <p:sp>
            <p:nvSpPr>
              <p:cNvPr id="25" name="Arc 24"/>
              <p:cNvSpPr/>
              <p:nvPr/>
            </p:nvSpPr>
            <p:spPr>
              <a:xfrm>
                <a:off x="7182455" y="3045097"/>
                <a:ext cx="937623" cy="937623"/>
              </a:xfrm>
              <a:prstGeom prst="arc">
                <a:avLst>
                  <a:gd name="adj1" fmla="val 7184061"/>
                  <a:gd name="adj2" fmla="val 14420544"/>
                </a:avLst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Arc 25"/>
              <p:cNvSpPr/>
              <p:nvPr/>
            </p:nvSpPr>
            <p:spPr>
              <a:xfrm>
                <a:off x="6709955" y="3045097"/>
                <a:ext cx="937623" cy="937623"/>
              </a:xfrm>
              <a:prstGeom prst="arc">
                <a:avLst>
                  <a:gd name="adj1" fmla="val 18014634"/>
                  <a:gd name="adj2" fmla="val 3579820"/>
                </a:avLst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4913711" y="5350090"/>
              <a:ext cx="1714500" cy="1178981"/>
              <a:chOff x="6206067" y="1713638"/>
              <a:chExt cx="1714500" cy="1178981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6356577" y="1829071"/>
                <a:ext cx="937623" cy="93762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829078" y="1829072"/>
                <a:ext cx="937623" cy="93762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206067" y="1713638"/>
                <a:ext cx="1714500" cy="117898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4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0388895"/>
              </p:ext>
            </p:extLst>
          </p:nvPr>
        </p:nvGraphicFramePr>
        <p:xfrm>
          <a:off x="5596086" y="4278438"/>
          <a:ext cx="1138269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386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50807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460076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4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134556"/>
              </p:ext>
            </p:extLst>
          </p:nvPr>
        </p:nvGraphicFramePr>
        <p:xfrm>
          <a:off x="8915281" y="4278438"/>
          <a:ext cx="1138269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386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50807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460076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~p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pSp>
        <p:nvGrpSpPr>
          <p:cNvPr id="45" name="Group 44"/>
          <p:cNvGrpSpPr/>
          <p:nvPr/>
        </p:nvGrpSpPr>
        <p:grpSpPr>
          <a:xfrm>
            <a:off x="6844952" y="4652825"/>
            <a:ext cx="1733391" cy="1184230"/>
            <a:chOff x="2711175" y="2107271"/>
            <a:chExt cx="1733391" cy="1184230"/>
          </a:xfrm>
        </p:grpSpPr>
        <p:sp>
          <p:nvSpPr>
            <p:cNvPr id="46" name="Rectangle 45"/>
            <p:cNvSpPr/>
            <p:nvPr/>
          </p:nvSpPr>
          <p:spPr>
            <a:xfrm>
              <a:off x="2711175" y="2107271"/>
              <a:ext cx="1714500" cy="11789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2730066" y="2112520"/>
              <a:ext cx="1714500" cy="1178981"/>
              <a:chOff x="2730066" y="2112520"/>
              <a:chExt cx="1714500" cy="1178981"/>
            </a:xfrm>
          </p:grpSpPr>
          <p:grpSp>
            <p:nvGrpSpPr>
              <p:cNvPr id="48" name="Group 47"/>
              <p:cNvGrpSpPr/>
              <p:nvPr/>
            </p:nvGrpSpPr>
            <p:grpSpPr>
              <a:xfrm>
                <a:off x="2884099" y="2220400"/>
                <a:ext cx="1406434" cy="937624"/>
                <a:chOff x="5916613" y="2798502"/>
                <a:chExt cx="1406434" cy="937624"/>
              </a:xfrm>
            </p:grpSpPr>
            <p:sp>
              <p:nvSpPr>
                <p:cNvPr id="56" name="Arc 55"/>
                <p:cNvSpPr/>
                <p:nvPr/>
              </p:nvSpPr>
              <p:spPr>
                <a:xfrm>
                  <a:off x="5916613" y="2798503"/>
                  <a:ext cx="937623" cy="937623"/>
                </a:xfrm>
                <a:prstGeom prst="arc">
                  <a:avLst>
                    <a:gd name="adj1" fmla="val 3589525"/>
                    <a:gd name="adj2" fmla="val 1804930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Arc 56"/>
                <p:cNvSpPr/>
                <p:nvPr/>
              </p:nvSpPr>
              <p:spPr>
                <a:xfrm>
                  <a:off x="6385424" y="2798502"/>
                  <a:ext cx="937623" cy="937623"/>
                </a:xfrm>
                <a:prstGeom prst="arc">
                  <a:avLst>
                    <a:gd name="adj1" fmla="val 7184061"/>
                    <a:gd name="adj2" fmla="val 14420544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>
                <a:off x="2876324" y="2227952"/>
                <a:ext cx="1410123" cy="937623"/>
                <a:chOff x="6709955" y="3045097"/>
                <a:chExt cx="1410123" cy="937623"/>
              </a:xfrm>
              <a:solidFill>
                <a:schemeClr val="tx1"/>
              </a:solidFill>
            </p:grpSpPr>
            <p:sp>
              <p:nvSpPr>
                <p:cNvPr id="54" name="Arc 53"/>
                <p:cNvSpPr/>
                <p:nvPr/>
              </p:nvSpPr>
              <p:spPr>
                <a:xfrm>
                  <a:off x="7182455" y="3045097"/>
                  <a:ext cx="937623" cy="937623"/>
                </a:xfrm>
                <a:prstGeom prst="arc">
                  <a:avLst>
                    <a:gd name="adj1" fmla="val 7184061"/>
                    <a:gd name="adj2" fmla="val 14420544"/>
                  </a:avLst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Arc 54"/>
                <p:cNvSpPr/>
                <p:nvPr/>
              </p:nvSpPr>
              <p:spPr>
                <a:xfrm>
                  <a:off x="6709955" y="3045097"/>
                  <a:ext cx="937623" cy="937623"/>
                </a:xfrm>
                <a:prstGeom prst="arc">
                  <a:avLst>
                    <a:gd name="adj1" fmla="val 18014634"/>
                    <a:gd name="adj2" fmla="val 3579820"/>
                  </a:avLst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0" name="Group 49"/>
              <p:cNvGrpSpPr/>
              <p:nvPr/>
            </p:nvGrpSpPr>
            <p:grpSpPr>
              <a:xfrm>
                <a:off x="2730066" y="2112520"/>
                <a:ext cx="1714500" cy="1178981"/>
                <a:chOff x="6206067" y="1713638"/>
                <a:chExt cx="1714500" cy="1178981"/>
              </a:xfrm>
            </p:grpSpPr>
            <p:sp>
              <p:nvSpPr>
                <p:cNvPr id="51" name="Oval 50"/>
                <p:cNvSpPr/>
                <p:nvPr/>
              </p:nvSpPr>
              <p:spPr>
                <a:xfrm>
                  <a:off x="6356577" y="1829071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6206067" y="1713638"/>
                  <a:ext cx="1714500" cy="117898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Oval 52"/>
                <p:cNvSpPr/>
                <p:nvPr/>
              </p:nvSpPr>
              <p:spPr>
                <a:xfrm>
                  <a:off x="6829078" y="1829072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8" name="Group 57"/>
          <p:cNvGrpSpPr/>
          <p:nvPr/>
        </p:nvGrpSpPr>
        <p:grpSpPr>
          <a:xfrm>
            <a:off x="10321029" y="960531"/>
            <a:ext cx="1728046" cy="1178981"/>
            <a:chOff x="3187148" y="2109455"/>
            <a:chExt cx="1728046" cy="1178981"/>
          </a:xfrm>
        </p:grpSpPr>
        <p:sp>
          <p:nvSpPr>
            <p:cNvPr id="59" name="TextBox 58"/>
            <p:cNvSpPr txBox="1"/>
            <p:nvPr/>
          </p:nvSpPr>
          <p:spPr>
            <a:xfrm>
              <a:off x="3491300" y="2493121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887823" y="2493121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293581" y="2493121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608700" y="28627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63" name="Oval 62"/>
            <p:cNvSpPr/>
            <p:nvPr/>
          </p:nvSpPr>
          <p:spPr>
            <a:xfrm>
              <a:off x="3337658" y="2224888"/>
              <a:ext cx="937623" cy="93762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810159" y="2224889"/>
              <a:ext cx="937623" cy="93762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187148" y="2109455"/>
              <a:ext cx="1720850" cy="117898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30625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Truth Tables, More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2390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Here are some other interesting diagrams and tables we haven’t seen yet.</a:t>
            </a:r>
          </a:p>
          <a:p>
            <a:r>
              <a:rPr lang="en-US" dirty="0" smtClean="0"/>
              <a:t>The </a:t>
            </a:r>
            <a:r>
              <a:rPr lang="en-US" i="1" dirty="0" smtClean="0">
                <a:solidFill>
                  <a:srgbClr val="0070C0"/>
                </a:solidFill>
              </a:rPr>
              <a:t>exclusive or </a:t>
            </a:r>
            <a:r>
              <a:rPr lang="en-US" dirty="0" smtClean="0"/>
              <a:t>(</a:t>
            </a:r>
            <a:r>
              <a:rPr lang="en-US" dirty="0" err="1" smtClean="0">
                <a:solidFill>
                  <a:srgbClr val="FF0000"/>
                </a:solidFill>
              </a:rPr>
              <a:t>XOR</a:t>
            </a:r>
            <a:r>
              <a:rPr lang="en-US" dirty="0" smtClean="0"/>
              <a:t>) table and diagram.  (The symbol is </a:t>
            </a:r>
            <a:r>
              <a:rPr lang="en-US" dirty="0" smtClean="0">
                <a:solidFill>
                  <a:srgbClr val="FF0000"/>
                </a:solidFill>
              </a:rPr>
              <a:t>↮</a:t>
            </a:r>
            <a:r>
              <a:rPr lang="en-US" dirty="0" smtClean="0"/>
              <a:t>.)</a:t>
            </a:r>
          </a:p>
          <a:p>
            <a:r>
              <a:rPr lang="en-US" dirty="0" smtClean="0"/>
              <a:t>The ‘</a:t>
            </a:r>
            <a:r>
              <a:rPr lang="en-US" i="1" dirty="0" smtClean="0">
                <a:solidFill>
                  <a:srgbClr val="0070C0"/>
                </a:solidFill>
              </a:rPr>
              <a:t>p but not q</a:t>
            </a:r>
            <a:r>
              <a:rPr lang="en-US" dirty="0" smtClean="0"/>
              <a:t>’ table and diagram.</a:t>
            </a:r>
          </a:p>
          <a:p>
            <a:r>
              <a:rPr lang="en-US" dirty="0" smtClean="0"/>
              <a:t>The ‘</a:t>
            </a:r>
            <a:r>
              <a:rPr lang="en-US" i="1" dirty="0" smtClean="0">
                <a:solidFill>
                  <a:srgbClr val="0070C0"/>
                </a:solidFill>
              </a:rPr>
              <a:t>neither p nor q</a:t>
            </a:r>
            <a:r>
              <a:rPr lang="en-US" dirty="0" smtClean="0"/>
              <a:t>’ table and diagram.</a:t>
            </a:r>
          </a:p>
          <a:p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5980366"/>
              </p:ext>
            </p:extLst>
          </p:nvPr>
        </p:nvGraphicFramePr>
        <p:xfrm>
          <a:off x="1134815" y="4271895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↮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4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4862875"/>
              </p:ext>
            </p:extLst>
          </p:nvPr>
        </p:nvGraphicFramePr>
        <p:xfrm>
          <a:off x="4927880" y="4271895"/>
          <a:ext cx="152683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054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05461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900319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 ∩ ~q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4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4938504"/>
              </p:ext>
            </p:extLst>
          </p:nvPr>
        </p:nvGraphicFramePr>
        <p:xfrm>
          <a:off x="8612670" y="4271895"/>
          <a:ext cx="16434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632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29908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991910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~(p ∪ q)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2844297" y="4623972"/>
            <a:ext cx="1728996" cy="1196346"/>
            <a:chOff x="4899215" y="2095155"/>
            <a:chExt cx="1728996" cy="1196346"/>
          </a:xfrm>
        </p:grpSpPr>
        <p:sp>
          <p:nvSpPr>
            <p:cNvPr id="59" name="Rectangle 58"/>
            <p:cNvSpPr/>
            <p:nvPr/>
          </p:nvSpPr>
          <p:spPr>
            <a:xfrm>
              <a:off x="4899215" y="2095155"/>
              <a:ext cx="1714500" cy="11789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4913711" y="2112520"/>
              <a:ext cx="1714500" cy="1178981"/>
              <a:chOff x="4913711" y="2112520"/>
              <a:chExt cx="1714500" cy="1178981"/>
            </a:xfrm>
          </p:grpSpPr>
          <p:grpSp>
            <p:nvGrpSpPr>
              <p:cNvPr id="61" name="Group 60"/>
              <p:cNvGrpSpPr/>
              <p:nvPr/>
            </p:nvGrpSpPr>
            <p:grpSpPr>
              <a:xfrm rot="10800000">
                <a:off x="5056386" y="2227951"/>
                <a:ext cx="1406434" cy="937624"/>
                <a:chOff x="5916613" y="2798502"/>
                <a:chExt cx="1406434" cy="937624"/>
              </a:xfrm>
            </p:grpSpPr>
            <p:sp>
              <p:nvSpPr>
                <p:cNvPr id="69" name="Arc 68"/>
                <p:cNvSpPr/>
                <p:nvPr/>
              </p:nvSpPr>
              <p:spPr>
                <a:xfrm>
                  <a:off x="5916613" y="2798503"/>
                  <a:ext cx="937623" cy="937623"/>
                </a:xfrm>
                <a:prstGeom prst="arc">
                  <a:avLst>
                    <a:gd name="adj1" fmla="val 3589525"/>
                    <a:gd name="adj2" fmla="val 1804930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Arc 69"/>
                <p:cNvSpPr/>
                <p:nvPr/>
              </p:nvSpPr>
              <p:spPr>
                <a:xfrm>
                  <a:off x="6385424" y="2798502"/>
                  <a:ext cx="937623" cy="937623"/>
                </a:xfrm>
                <a:prstGeom prst="arc">
                  <a:avLst>
                    <a:gd name="adj1" fmla="val 7184061"/>
                    <a:gd name="adj2" fmla="val 14420544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2" name="Group 61"/>
              <p:cNvGrpSpPr/>
              <p:nvPr/>
            </p:nvGrpSpPr>
            <p:grpSpPr>
              <a:xfrm>
                <a:off x="5056386" y="2220399"/>
                <a:ext cx="1406434" cy="937624"/>
                <a:chOff x="5916613" y="2798502"/>
                <a:chExt cx="1406434" cy="937624"/>
              </a:xfrm>
            </p:grpSpPr>
            <p:sp>
              <p:nvSpPr>
                <p:cNvPr id="67" name="Arc 66"/>
                <p:cNvSpPr/>
                <p:nvPr/>
              </p:nvSpPr>
              <p:spPr>
                <a:xfrm>
                  <a:off x="5916613" y="2798503"/>
                  <a:ext cx="937623" cy="937623"/>
                </a:xfrm>
                <a:prstGeom prst="arc">
                  <a:avLst>
                    <a:gd name="adj1" fmla="val 3589525"/>
                    <a:gd name="adj2" fmla="val 1804930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Arc 67"/>
                <p:cNvSpPr/>
                <p:nvPr/>
              </p:nvSpPr>
              <p:spPr>
                <a:xfrm>
                  <a:off x="6385424" y="2798502"/>
                  <a:ext cx="937623" cy="937623"/>
                </a:xfrm>
                <a:prstGeom prst="arc">
                  <a:avLst>
                    <a:gd name="adj1" fmla="val 7184061"/>
                    <a:gd name="adj2" fmla="val 14420544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oup 62"/>
              <p:cNvGrpSpPr/>
              <p:nvPr/>
            </p:nvGrpSpPr>
            <p:grpSpPr>
              <a:xfrm>
                <a:off x="4913711" y="2112520"/>
                <a:ext cx="1714500" cy="1178981"/>
                <a:chOff x="6206067" y="1713638"/>
                <a:chExt cx="1714500" cy="1178981"/>
              </a:xfrm>
            </p:grpSpPr>
            <p:sp>
              <p:nvSpPr>
                <p:cNvPr id="64" name="Oval 63"/>
                <p:cNvSpPr/>
                <p:nvPr/>
              </p:nvSpPr>
              <p:spPr>
                <a:xfrm>
                  <a:off x="6356577" y="1829071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>
                  <a:off x="6829078" y="1829072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6206067" y="1713638"/>
                  <a:ext cx="1714500" cy="117898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1" name="Group 70"/>
          <p:cNvGrpSpPr/>
          <p:nvPr/>
        </p:nvGrpSpPr>
        <p:grpSpPr>
          <a:xfrm>
            <a:off x="6532378" y="4629689"/>
            <a:ext cx="1717493" cy="1191782"/>
            <a:chOff x="2727073" y="480934"/>
            <a:chExt cx="1717493" cy="1191782"/>
          </a:xfrm>
        </p:grpSpPr>
        <p:sp>
          <p:nvSpPr>
            <p:cNvPr id="72" name="Rectangle 71"/>
            <p:cNvSpPr/>
            <p:nvPr/>
          </p:nvSpPr>
          <p:spPr>
            <a:xfrm>
              <a:off x="2727073" y="480934"/>
              <a:ext cx="1714500" cy="11789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2730066" y="493735"/>
              <a:ext cx="1714500" cy="1178981"/>
              <a:chOff x="2730066" y="493735"/>
              <a:chExt cx="1714500" cy="1178981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2879315" y="601615"/>
                <a:ext cx="1406434" cy="937624"/>
                <a:chOff x="5916613" y="2798502"/>
                <a:chExt cx="1406434" cy="937624"/>
              </a:xfrm>
            </p:grpSpPr>
            <p:sp>
              <p:nvSpPr>
                <p:cNvPr id="79" name="Arc 78"/>
                <p:cNvSpPr/>
                <p:nvPr/>
              </p:nvSpPr>
              <p:spPr>
                <a:xfrm>
                  <a:off x="5916613" y="2798503"/>
                  <a:ext cx="937623" cy="937623"/>
                </a:xfrm>
                <a:prstGeom prst="arc">
                  <a:avLst>
                    <a:gd name="adj1" fmla="val 3589525"/>
                    <a:gd name="adj2" fmla="val 1804930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Arc 79"/>
                <p:cNvSpPr/>
                <p:nvPr/>
              </p:nvSpPr>
              <p:spPr>
                <a:xfrm>
                  <a:off x="6385424" y="2798502"/>
                  <a:ext cx="937623" cy="937623"/>
                </a:xfrm>
                <a:prstGeom prst="arc">
                  <a:avLst>
                    <a:gd name="adj1" fmla="val 7184061"/>
                    <a:gd name="adj2" fmla="val 14420544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" name="Group 74"/>
              <p:cNvGrpSpPr/>
              <p:nvPr/>
            </p:nvGrpSpPr>
            <p:grpSpPr>
              <a:xfrm>
                <a:off x="2730066" y="493735"/>
                <a:ext cx="1714500" cy="1178981"/>
                <a:chOff x="6206067" y="1713638"/>
                <a:chExt cx="1714500" cy="1178981"/>
              </a:xfrm>
            </p:grpSpPr>
            <p:sp>
              <p:nvSpPr>
                <p:cNvPr id="76" name="Oval 75"/>
                <p:cNvSpPr/>
                <p:nvPr/>
              </p:nvSpPr>
              <p:spPr>
                <a:xfrm>
                  <a:off x="6356577" y="1829071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Oval 76"/>
                <p:cNvSpPr/>
                <p:nvPr/>
              </p:nvSpPr>
              <p:spPr>
                <a:xfrm>
                  <a:off x="6829078" y="1829072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6206067" y="1713638"/>
                  <a:ext cx="1714500" cy="117898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1" name="Group 80"/>
          <p:cNvGrpSpPr/>
          <p:nvPr/>
        </p:nvGrpSpPr>
        <p:grpSpPr>
          <a:xfrm>
            <a:off x="10346027" y="4641337"/>
            <a:ext cx="1714500" cy="1178981"/>
            <a:chOff x="546421" y="2112520"/>
            <a:chExt cx="1714500" cy="1178981"/>
          </a:xfrm>
        </p:grpSpPr>
        <p:grpSp>
          <p:nvGrpSpPr>
            <p:cNvPr id="82" name="Group 81"/>
            <p:cNvGrpSpPr/>
            <p:nvPr/>
          </p:nvGrpSpPr>
          <p:grpSpPr>
            <a:xfrm>
              <a:off x="546421" y="2112520"/>
              <a:ext cx="1714500" cy="1178981"/>
              <a:chOff x="6622618" y="3880660"/>
              <a:chExt cx="1714500" cy="1178981"/>
            </a:xfrm>
          </p:grpSpPr>
          <p:sp>
            <p:nvSpPr>
              <p:cNvPr id="87" name="Rectangle 86"/>
              <p:cNvSpPr/>
              <p:nvPr/>
            </p:nvSpPr>
            <p:spPr>
              <a:xfrm>
                <a:off x="6622618" y="3880660"/>
                <a:ext cx="1714500" cy="117898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6773128" y="3996093"/>
                <a:ext cx="937623" cy="93762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7245629" y="3996094"/>
                <a:ext cx="937623" cy="93762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" name="Group 82"/>
            <p:cNvGrpSpPr/>
            <p:nvPr/>
          </p:nvGrpSpPr>
          <p:grpSpPr>
            <a:xfrm>
              <a:off x="546421" y="2112520"/>
              <a:ext cx="1714500" cy="1178981"/>
              <a:chOff x="6206067" y="1713638"/>
              <a:chExt cx="1714500" cy="1178981"/>
            </a:xfrm>
          </p:grpSpPr>
          <p:sp>
            <p:nvSpPr>
              <p:cNvPr id="84" name="Oval 83"/>
              <p:cNvSpPr/>
              <p:nvPr/>
            </p:nvSpPr>
            <p:spPr>
              <a:xfrm>
                <a:off x="6356577" y="1829071"/>
                <a:ext cx="937623" cy="93762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6829078" y="1829072"/>
                <a:ext cx="937623" cy="93762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6206067" y="1713638"/>
                <a:ext cx="1714500" cy="117898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1973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is a combined truth table for the three binary logical operators </a:t>
            </a:r>
            <a:r>
              <a:rPr lang="en-US" dirty="0">
                <a:solidFill>
                  <a:srgbClr val="FF0000"/>
                </a:solidFill>
              </a:rPr>
              <a:t>AND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/>
              <a:t>, and </a:t>
            </a:r>
            <a:r>
              <a:rPr lang="en-US" dirty="0" err="1">
                <a:solidFill>
                  <a:srgbClr val="FF0000"/>
                </a:solidFill>
              </a:rPr>
              <a:t>IF..</a:t>
            </a:r>
            <a:r>
              <a:rPr lang="en-US" dirty="0" err="1" smtClean="0">
                <a:solidFill>
                  <a:srgbClr val="FF0000"/>
                </a:solidFill>
              </a:rPr>
              <a:t>THEN</a:t>
            </a:r>
            <a:r>
              <a:rPr lang="en-US" dirty="0" smtClean="0">
                <a:solidFill>
                  <a:srgbClr val="FF0000"/>
                </a:solidFill>
              </a:rPr>
              <a:t>..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>
                <a:solidFill>
                  <a:srgbClr val="FF0000"/>
                </a:solidFill>
              </a:rPr>
              <a:t>AND</a:t>
            </a:r>
            <a:r>
              <a:rPr lang="en-US" dirty="0"/>
              <a:t> is only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if </a:t>
            </a:r>
            <a:r>
              <a:rPr lang="en-US" dirty="0">
                <a:solidFill>
                  <a:srgbClr val="0070C0"/>
                </a:solidFill>
              </a:rPr>
              <a:t>both</a:t>
            </a:r>
            <a:r>
              <a:rPr lang="en-US" dirty="0"/>
              <a:t> of its simple statements are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/>
              <a:t> is only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if </a:t>
            </a:r>
            <a:r>
              <a:rPr lang="en-US" dirty="0">
                <a:solidFill>
                  <a:srgbClr val="0070C0"/>
                </a:solidFill>
              </a:rPr>
              <a:t>both</a:t>
            </a:r>
            <a:r>
              <a:rPr lang="en-US" dirty="0"/>
              <a:t> of its  simple statements are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IF..</a:t>
            </a:r>
            <a:r>
              <a:rPr lang="en-US" dirty="0" err="1" smtClean="0">
                <a:solidFill>
                  <a:srgbClr val="FF0000"/>
                </a:solidFill>
              </a:rPr>
              <a:t>THEN</a:t>
            </a:r>
            <a:r>
              <a:rPr lang="en-US" dirty="0" smtClean="0">
                <a:solidFill>
                  <a:srgbClr val="FF0000"/>
                </a:solidFill>
              </a:rPr>
              <a:t>.. </a:t>
            </a:r>
            <a:r>
              <a:rPr lang="en-US" dirty="0"/>
              <a:t>is only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for row  p=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/>
              <a:t>,  q=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/>
              <a:t>.</a:t>
            </a:r>
          </a:p>
          <a:p>
            <a:r>
              <a:rPr lang="en-US" dirty="0"/>
              <a:t>Here is the truth table for unary logical operator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operator switches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to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and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to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Venn diagrams </a:t>
            </a:r>
            <a:r>
              <a:rPr lang="en-US" dirty="0" smtClean="0"/>
              <a:t>can be used to visualize this information.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6350561"/>
              </p:ext>
            </p:extLst>
          </p:nvPr>
        </p:nvGraphicFramePr>
        <p:xfrm>
          <a:off x="8775940" y="2455712"/>
          <a:ext cx="326864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071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49643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790606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51905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792636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∪ q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→ q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5281467"/>
              </p:ext>
            </p:extLst>
          </p:nvPr>
        </p:nvGraphicFramePr>
        <p:xfrm>
          <a:off x="10628098" y="4489216"/>
          <a:ext cx="141649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24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708245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∼p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113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Truth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0070C0"/>
                </a:solidFill>
              </a:rPr>
              <a:t>compound statement </a:t>
            </a:r>
            <a:r>
              <a:rPr lang="en-US" dirty="0"/>
              <a:t>is formed from </a:t>
            </a:r>
            <a:r>
              <a:rPr lang="en-US" dirty="0">
                <a:solidFill>
                  <a:srgbClr val="0070C0"/>
                </a:solidFill>
              </a:rPr>
              <a:t>simple statements </a:t>
            </a:r>
            <a:r>
              <a:rPr lang="en-US" dirty="0"/>
              <a:t>combined using </a:t>
            </a:r>
            <a:r>
              <a:rPr lang="en-US" dirty="0">
                <a:solidFill>
                  <a:srgbClr val="0070C0"/>
                </a:solidFill>
              </a:rPr>
              <a:t>logical </a:t>
            </a:r>
            <a:r>
              <a:rPr lang="en-US" dirty="0" smtClean="0">
                <a:solidFill>
                  <a:srgbClr val="0070C0"/>
                </a:solidFill>
              </a:rPr>
              <a:t>operators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The compound statement is either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or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, depending on the </a:t>
            </a:r>
            <a:r>
              <a:rPr lang="en-US" dirty="0">
                <a:solidFill>
                  <a:srgbClr val="0070C0"/>
                </a:solidFill>
              </a:rPr>
              <a:t>logical combination of its simple statements</a:t>
            </a:r>
            <a:r>
              <a:rPr lang="en-US" dirty="0"/>
              <a:t> and whether they are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or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r>
              <a:rPr lang="en-US" dirty="0"/>
              <a:t>This means we can go through all the possibilities of each simple statement being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or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and check whether the compound </a:t>
            </a:r>
            <a:r>
              <a:rPr lang="en-US" dirty="0" smtClean="0"/>
              <a:t>statement is </a:t>
            </a:r>
            <a:r>
              <a:rPr lang="en-US" dirty="0" smtClean="0">
                <a:solidFill>
                  <a:srgbClr val="00B050"/>
                </a:solidFill>
              </a:rPr>
              <a:t>True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B050"/>
                </a:solidFill>
              </a:rPr>
              <a:t>False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Listing the rows of possible values of the simple statements and the resulting value of the compound statement is called ‘</a:t>
            </a:r>
            <a:r>
              <a:rPr lang="en-US" dirty="0">
                <a:solidFill>
                  <a:srgbClr val="0070C0"/>
                </a:solidFill>
              </a:rPr>
              <a:t>forming a truth table</a:t>
            </a:r>
            <a:r>
              <a:rPr lang="en-US" dirty="0"/>
              <a:t>.’</a:t>
            </a:r>
          </a:p>
          <a:p>
            <a:r>
              <a:rPr lang="en-US" dirty="0"/>
              <a:t>We will begin this process with forming the truth tables for the basic logical operators </a:t>
            </a:r>
            <a:r>
              <a:rPr lang="en-US" dirty="0">
                <a:solidFill>
                  <a:srgbClr val="FF0000"/>
                </a:solidFill>
              </a:rPr>
              <a:t>AND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IF…THEN..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Using these tables, we can form truth tables for </a:t>
            </a:r>
            <a:r>
              <a:rPr lang="en-US" dirty="0" smtClean="0"/>
              <a:t>more </a:t>
            </a:r>
            <a:r>
              <a:rPr lang="en-US" dirty="0"/>
              <a:t>complicated statements.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463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Up the Truth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there are </a:t>
            </a:r>
            <a:r>
              <a:rPr lang="en-US" dirty="0">
                <a:solidFill>
                  <a:srgbClr val="0070C0"/>
                </a:solidFill>
              </a:rPr>
              <a:t>two variables</a:t>
            </a:r>
            <a:r>
              <a:rPr lang="en-US" dirty="0"/>
              <a:t>, each of which can have two possible values (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/>
              <a:t> or  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/>
              <a:t>), our table with have </a:t>
            </a:r>
            <a:r>
              <a:rPr lang="en-US" dirty="0">
                <a:solidFill>
                  <a:srgbClr val="0070C0"/>
                </a:solidFill>
              </a:rPr>
              <a:t>four rows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order</a:t>
            </a:r>
            <a:r>
              <a:rPr lang="en-US" dirty="0"/>
              <a:t> of the rows </a:t>
            </a:r>
            <a:r>
              <a:rPr lang="en-US" dirty="0">
                <a:solidFill>
                  <a:srgbClr val="0070C0"/>
                </a:solidFill>
              </a:rPr>
              <a:t>isn’t critical </a:t>
            </a:r>
            <a:r>
              <a:rPr lang="en-US" dirty="0"/>
              <a:t>since each row is independent of the others, but the rows are usually presented in the standard order shown.</a:t>
            </a:r>
          </a:p>
          <a:p>
            <a:r>
              <a:rPr lang="en-US" dirty="0"/>
              <a:t>It helps to have a concrete example to illustrate these abstract concepts.  I’ll use the idea of having </a:t>
            </a:r>
            <a:r>
              <a:rPr lang="en-US" dirty="0" smtClean="0"/>
              <a:t>two </a:t>
            </a:r>
            <a:r>
              <a:rPr lang="en-US" dirty="0"/>
              <a:t>foods (</a:t>
            </a:r>
            <a:r>
              <a:rPr lang="en-US" dirty="0">
                <a:solidFill>
                  <a:srgbClr val="0070C0"/>
                </a:solidFill>
              </a:rPr>
              <a:t>pizza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quiche</a:t>
            </a:r>
            <a:r>
              <a:rPr lang="en-US" dirty="0"/>
              <a:t>) available for lunch to explain the values of the basic truth tables.</a:t>
            </a:r>
          </a:p>
          <a:p>
            <a:r>
              <a:rPr lang="en-US" dirty="0"/>
              <a:t>In the following slides, let the variables p and q represent these statements:</a:t>
            </a:r>
          </a:p>
          <a:p>
            <a:pPr lvl="1"/>
            <a:r>
              <a:rPr lang="en-US" dirty="0"/>
              <a:t>p=“</a:t>
            </a:r>
            <a:r>
              <a:rPr lang="en-US" dirty="0">
                <a:solidFill>
                  <a:srgbClr val="0070C0"/>
                </a:solidFill>
              </a:rPr>
              <a:t>I’ll have pizza for  lunch</a:t>
            </a:r>
            <a:r>
              <a:rPr lang="en-US" dirty="0"/>
              <a:t>.”</a:t>
            </a:r>
          </a:p>
          <a:p>
            <a:pPr lvl="1"/>
            <a:r>
              <a:rPr lang="en-US" dirty="0"/>
              <a:t>q=“</a:t>
            </a:r>
            <a:r>
              <a:rPr lang="en-US" dirty="0">
                <a:solidFill>
                  <a:srgbClr val="0070C0"/>
                </a:solidFill>
              </a:rPr>
              <a:t>I’ll have quiche for lunch</a:t>
            </a:r>
            <a:r>
              <a:rPr lang="en-US" dirty="0"/>
              <a:t>.”</a:t>
            </a:r>
          </a:p>
          <a:p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1886619"/>
              </p:ext>
            </p:extLst>
          </p:nvPr>
        </p:nvGraphicFramePr>
        <p:xfrm>
          <a:off x="9608234" y="4922521"/>
          <a:ext cx="204317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902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85313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1293961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2376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[Binary logical statement]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1904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1904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1904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1904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258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 Table for 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416958" cy="466995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Let’s say that one day I make the statement “</a:t>
            </a:r>
            <a:r>
              <a:rPr lang="en-US" dirty="0">
                <a:solidFill>
                  <a:srgbClr val="0070C0"/>
                </a:solidFill>
              </a:rPr>
              <a:t>I’ll eat pizza and quiche for lunch</a:t>
            </a:r>
            <a:r>
              <a:rPr lang="en-US" dirty="0"/>
              <a:t>”.</a:t>
            </a:r>
          </a:p>
          <a:p>
            <a:pPr lvl="1"/>
            <a:r>
              <a:rPr lang="en-US" dirty="0"/>
              <a:t>You follow me and see that  </a:t>
            </a:r>
            <a:r>
              <a:rPr lang="en-US" dirty="0">
                <a:solidFill>
                  <a:srgbClr val="0070C0"/>
                </a:solidFill>
              </a:rPr>
              <a:t>I do have both pizza and quiche </a:t>
            </a:r>
            <a:r>
              <a:rPr lang="en-US" dirty="0"/>
              <a:t>for lunch.  In this case, the statement I made was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 row 1, in which p=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/>
              <a:t> and q=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/>
              <a:t>, the statement </a:t>
            </a:r>
            <a:r>
              <a:rPr lang="en-US" dirty="0">
                <a:solidFill>
                  <a:srgbClr val="FF0000"/>
                </a:solidFill>
              </a:rPr>
              <a:t>p ∩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</a:t>
            </a:r>
          </a:p>
          <a:p>
            <a:r>
              <a:rPr lang="en-US" dirty="0"/>
              <a:t>On another day, I make the same statement: “</a:t>
            </a:r>
            <a:r>
              <a:rPr lang="en-US" dirty="0">
                <a:solidFill>
                  <a:srgbClr val="0070C0"/>
                </a:solidFill>
              </a:rPr>
              <a:t>I’ll eat pizza and quiche for lunch</a:t>
            </a:r>
            <a:r>
              <a:rPr lang="en-US" dirty="0"/>
              <a:t>”.</a:t>
            </a:r>
          </a:p>
          <a:p>
            <a:pPr lvl="1"/>
            <a:r>
              <a:rPr lang="en-US" dirty="0"/>
              <a:t>You follow me and see that </a:t>
            </a:r>
            <a:r>
              <a:rPr lang="en-US" dirty="0">
                <a:solidFill>
                  <a:srgbClr val="0070C0"/>
                </a:solidFill>
              </a:rPr>
              <a:t>I eat pizza, but not quiche</a:t>
            </a:r>
            <a:r>
              <a:rPr lang="en-US" dirty="0"/>
              <a:t>.  In this case, the statement I </a:t>
            </a:r>
            <a:r>
              <a:rPr lang="en-US" dirty="0" smtClean="0"/>
              <a:t>made </a:t>
            </a:r>
            <a:r>
              <a:rPr lang="en-US" dirty="0"/>
              <a:t>was </a:t>
            </a:r>
            <a:r>
              <a:rPr lang="en-US" dirty="0" smtClean="0">
                <a:solidFill>
                  <a:srgbClr val="00B050"/>
                </a:solidFill>
              </a:rPr>
              <a:t>False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In row 2, in which p=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/>
              <a:t> and q=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/>
              <a:t>, the statement </a:t>
            </a:r>
            <a:r>
              <a:rPr lang="en-US" dirty="0">
                <a:solidFill>
                  <a:srgbClr val="FF0000"/>
                </a:solidFill>
              </a:rPr>
              <a:t>p ∩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r>
              <a:rPr lang="en-US" dirty="0"/>
              <a:t>On yet another day, I make the same statement.</a:t>
            </a:r>
          </a:p>
          <a:p>
            <a:pPr lvl="1"/>
            <a:r>
              <a:rPr lang="en-US" dirty="0"/>
              <a:t>You follow me and see that </a:t>
            </a:r>
            <a:r>
              <a:rPr lang="en-US" dirty="0">
                <a:solidFill>
                  <a:srgbClr val="0070C0"/>
                </a:solidFill>
              </a:rPr>
              <a:t>I eat quiche, but not pizza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 row 3, in which p=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/>
              <a:t> and q=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/>
              <a:t>, then the statement </a:t>
            </a:r>
            <a:r>
              <a:rPr lang="en-US" dirty="0">
                <a:solidFill>
                  <a:srgbClr val="FF0000"/>
                </a:solidFill>
              </a:rPr>
              <a:t>p ∩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r>
              <a:rPr lang="en-US" dirty="0"/>
              <a:t>Finally, after making the same statement,  </a:t>
            </a:r>
            <a:r>
              <a:rPr lang="en-US" dirty="0">
                <a:solidFill>
                  <a:srgbClr val="0070C0"/>
                </a:solidFill>
              </a:rPr>
              <a:t>I eat neither pizza nor quiche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Row 4 (both p and q are  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/>
              <a:t>) for the statement </a:t>
            </a:r>
            <a:r>
              <a:rPr lang="en-US" dirty="0">
                <a:solidFill>
                  <a:srgbClr val="FF0000"/>
                </a:solidFill>
              </a:rPr>
              <a:t>p ∩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r>
              <a:rPr lang="en-US" dirty="0"/>
              <a:t>This completes the truth table for </a:t>
            </a:r>
            <a:r>
              <a:rPr lang="en-US" dirty="0">
                <a:solidFill>
                  <a:srgbClr val="FF0000"/>
                </a:solidFill>
              </a:rPr>
              <a:t>AND</a:t>
            </a:r>
            <a:r>
              <a:rPr lang="en-US" dirty="0"/>
              <a:t> in all cases of p and q being 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/>
              <a:t> or 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/>
              <a:t>.</a:t>
            </a:r>
          </a:p>
          <a:p>
            <a:pPr lvl="1"/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6364105"/>
              </p:ext>
            </p:extLst>
          </p:nvPr>
        </p:nvGraphicFramePr>
        <p:xfrm>
          <a:off x="10140696" y="449884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5493953"/>
              </p:ext>
            </p:extLst>
          </p:nvPr>
        </p:nvGraphicFramePr>
        <p:xfrm>
          <a:off x="10140696" y="449884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4989603"/>
              </p:ext>
            </p:extLst>
          </p:nvPr>
        </p:nvGraphicFramePr>
        <p:xfrm>
          <a:off x="10140696" y="449884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5783759"/>
              </p:ext>
            </p:extLst>
          </p:nvPr>
        </p:nvGraphicFramePr>
        <p:xfrm>
          <a:off x="10140696" y="449884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96801"/>
              </p:ext>
            </p:extLst>
          </p:nvPr>
        </p:nvGraphicFramePr>
        <p:xfrm>
          <a:off x="10140696" y="449884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9897374" y="4859284"/>
            <a:ext cx="1872935" cy="339569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57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3333E-6 L -0.00013 0.0548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0.05486 L -1.66667E-6 0.1094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10949 L -0.00013 0.16273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4" grpId="1" animBg="1"/>
      <p:bldP spid="4" grpId="2" animBg="1"/>
      <p:bldP spid="4" grpId="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 Table for 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416958" cy="466995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Let’s </a:t>
            </a:r>
            <a:r>
              <a:rPr lang="en-US" dirty="0"/>
              <a:t>say that one day I make the statement “</a:t>
            </a:r>
            <a:r>
              <a:rPr lang="en-US" dirty="0">
                <a:solidFill>
                  <a:srgbClr val="0070C0"/>
                </a:solidFill>
              </a:rPr>
              <a:t>I’ll eat pizza or quiche for lunch</a:t>
            </a:r>
            <a:r>
              <a:rPr lang="en-US" dirty="0"/>
              <a:t>”.</a:t>
            </a:r>
          </a:p>
          <a:p>
            <a:pPr lvl="1"/>
            <a:r>
              <a:rPr lang="en-US" dirty="0"/>
              <a:t>I do have </a:t>
            </a:r>
            <a:r>
              <a:rPr lang="en-US" dirty="0">
                <a:solidFill>
                  <a:srgbClr val="0070C0"/>
                </a:solidFill>
              </a:rPr>
              <a:t>both pizza and quiche for lunch</a:t>
            </a:r>
            <a:r>
              <a:rPr lang="en-US" dirty="0"/>
              <a:t>.  The statement I made was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row 1, </a:t>
            </a:r>
            <a:r>
              <a:rPr lang="en-US" dirty="0">
                <a:solidFill>
                  <a:srgbClr val="FF0000"/>
                </a:solidFill>
              </a:rPr>
              <a:t>p ∪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True</a:t>
            </a:r>
          </a:p>
          <a:p>
            <a:r>
              <a:rPr lang="en-US" dirty="0"/>
              <a:t>On another day, I make the same statement: “</a:t>
            </a:r>
            <a:r>
              <a:rPr lang="en-US" dirty="0">
                <a:solidFill>
                  <a:srgbClr val="0070C0"/>
                </a:solidFill>
              </a:rPr>
              <a:t>I’ll eat pizza or quiche for lunch</a:t>
            </a:r>
            <a:r>
              <a:rPr lang="en-US" dirty="0"/>
              <a:t>”.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I </a:t>
            </a:r>
            <a:r>
              <a:rPr lang="en-US" dirty="0" smtClean="0">
                <a:solidFill>
                  <a:srgbClr val="0070C0"/>
                </a:solidFill>
              </a:rPr>
              <a:t>had pizza </a:t>
            </a:r>
            <a:r>
              <a:rPr lang="en-US" dirty="0">
                <a:solidFill>
                  <a:srgbClr val="0070C0"/>
                </a:solidFill>
              </a:rPr>
              <a:t>but not quiche</a:t>
            </a:r>
            <a:r>
              <a:rPr lang="en-US" dirty="0"/>
              <a:t>, but the statement I made was still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 For row 2, </a:t>
            </a:r>
            <a:r>
              <a:rPr lang="en-US" dirty="0">
                <a:solidFill>
                  <a:srgbClr val="FF0000"/>
                </a:solidFill>
              </a:rPr>
              <a:t>p ∪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True</a:t>
            </a:r>
          </a:p>
          <a:p>
            <a:r>
              <a:rPr lang="en-US" dirty="0"/>
              <a:t>On a third day, I make the same statement.</a:t>
            </a:r>
          </a:p>
          <a:p>
            <a:pPr lvl="1"/>
            <a:r>
              <a:rPr lang="en-US" dirty="0"/>
              <a:t>This time </a:t>
            </a:r>
            <a:r>
              <a:rPr lang="en-US" dirty="0">
                <a:solidFill>
                  <a:srgbClr val="0070C0"/>
                </a:solidFill>
              </a:rPr>
              <a:t>I  have quiche and not pizza</a:t>
            </a:r>
            <a:r>
              <a:rPr lang="en-US" dirty="0"/>
              <a:t>.  The statement I made was still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For row 3, then, </a:t>
            </a:r>
            <a:r>
              <a:rPr lang="en-US" dirty="0">
                <a:solidFill>
                  <a:srgbClr val="FF0000"/>
                </a:solidFill>
              </a:rPr>
              <a:t>p ∪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again.</a:t>
            </a:r>
          </a:p>
          <a:p>
            <a:r>
              <a:rPr lang="en-US" dirty="0"/>
              <a:t>On a fourth day, I make the same statement.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I have neither pizza nor quiche for lunch</a:t>
            </a:r>
            <a:r>
              <a:rPr lang="en-US" dirty="0"/>
              <a:t>.  </a:t>
            </a:r>
            <a:r>
              <a:rPr lang="en-US" dirty="0" smtClean="0"/>
              <a:t>The statement </a:t>
            </a:r>
            <a:r>
              <a:rPr lang="en-US" dirty="0"/>
              <a:t>I made </a:t>
            </a:r>
            <a:r>
              <a:rPr lang="en-US" dirty="0" smtClean="0"/>
              <a:t>is finally </a:t>
            </a:r>
            <a:r>
              <a:rPr lang="en-US" dirty="0" smtClean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For row 4, </a:t>
            </a:r>
            <a:r>
              <a:rPr lang="en-US" dirty="0">
                <a:solidFill>
                  <a:srgbClr val="FF0000"/>
                </a:solidFill>
              </a:rPr>
              <a:t>p ∪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False</a:t>
            </a:r>
          </a:p>
          <a:p>
            <a:r>
              <a:rPr lang="en-US" dirty="0"/>
              <a:t>This completes the truth table for inclusive OR in all cases of p and q being 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/>
              <a:t> or 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/>
              <a:t>.</a:t>
            </a:r>
          </a:p>
          <a:p>
            <a:pPr lvl="1"/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727370"/>
              </p:ext>
            </p:extLst>
          </p:nvPr>
        </p:nvGraphicFramePr>
        <p:xfrm>
          <a:off x="10268712" y="3730752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∪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6735236"/>
              </p:ext>
            </p:extLst>
          </p:nvPr>
        </p:nvGraphicFramePr>
        <p:xfrm>
          <a:off x="10268712" y="3730752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∪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0074590"/>
              </p:ext>
            </p:extLst>
          </p:nvPr>
        </p:nvGraphicFramePr>
        <p:xfrm>
          <a:off x="10268712" y="3730752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∪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4228709"/>
              </p:ext>
            </p:extLst>
          </p:nvPr>
        </p:nvGraphicFramePr>
        <p:xfrm>
          <a:off x="10268712" y="3730752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∪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9054785"/>
              </p:ext>
            </p:extLst>
          </p:nvPr>
        </p:nvGraphicFramePr>
        <p:xfrm>
          <a:off x="10268712" y="3730752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∪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0028333" y="4108024"/>
            <a:ext cx="1872935" cy="339569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84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2.59259E-6 L -0.00013 0.0548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0.05486 L 1.04167E-6 0.1094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0.10949 L -0.00013 0.1627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6" grpId="1" animBg="1"/>
      <p:bldP spid="6" grpId="2" animBg="1"/>
      <p:bldP spid="6" grpId="3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416958" cy="466995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Let’s say that one day I make the statement “</a:t>
            </a:r>
            <a:r>
              <a:rPr lang="en-US" dirty="0">
                <a:solidFill>
                  <a:srgbClr val="0070C0"/>
                </a:solidFill>
              </a:rPr>
              <a:t>If I eat pizza for lunch, then I’ll have quiche</a:t>
            </a:r>
            <a:r>
              <a:rPr lang="en-US" dirty="0"/>
              <a:t>”.  This is saying that eating pizza will be followed by eating quiche.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I have pizza and quiche for lunch</a:t>
            </a:r>
            <a:r>
              <a:rPr lang="en-US" dirty="0"/>
              <a:t>.  Eating pizza was followed by eating quiche. For row 1, </a:t>
            </a:r>
            <a:r>
              <a:rPr lang="en-US" dirty="0">
                <a:solidFill>
                  <a:srgbClr val="FF0000"/>
                </a:solidFill>
              </a:rPr>
              <a:t>p →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</a:t>
            </a:r>
          </a:p>
          <a:p>
            <a:r>
              <a:rPr lang="en-US" dirty="0"/>
              <a:t>On another day, I make the same statement.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I have pizza but not quiche</a:t>
            </a:r>
            <a:r>
              <a:rPr lang="en-US" dirty="0"/>
              <a:t>.  Eating </a:t>
            </a:r>
            <a:r>
              <a:rPr lang="en-US" dirty="0" smtClean="0"/>
              <a:t>pizza was </a:t>
            </a:r>
            <a:r>
              <a:rPr lang="en-US" dirty="0"/>
              <a:t>not followed by eating quiche. For row 2, </a:t>
            </a:r>
            <a:r>
              <a:rPr lang="en-US" dirty="0">
                <a:solidFill>
                  <a:srgbClr val="FF0000"/>
                </a:solidFill>
              </a:rPr>
              <a:t>p →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r>
              <a:rPr lang="en-US" dirty="0"/>
              <a:t>On a third day, I make the same statement.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I don’t have pizza, but I do have quiche</a:t>
            </a:r>
            <a:r>
              <a:rPr lang="en-US" dirty="0"/>
              <a:t>.  Now this one is tricky.  Is the statement I made True or False?  I didn’t have the pizza, so you can’t check to see if eating pizza is followed by eating quiche or not.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In the case where we can’t check, we give the speaker the benefit of the doubt</a:t>
            </a:r>
            <a:r>
              <a:rPr lang="en-US" dirty="0"/>
              <a:t>, and assume they told the truth.</a:t>
            </a:r>
          </a:p>
          <a:p>
            <a:pPr lvl="1"/>
            <a:r>
              <a:rPr lang="en-US" dirty="0"/>
              <a:t>So, for row 3, </a:t>
            </a:r>
            <a:r>
              <a:rPr lang="en-US" dirty="0">
                <a:solidFill>
                  <a:srgbClr val="FF0000"/>
                </a:solidFill>
              </a:rPr>
              <a:t>p →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</a:t>
            </a:r>
          </a:p>
          <a:p>
            <a:r>
              <a:rPr lang="en-US" dirty="0"/>
              <a:t>On a fourth day, </a:t>
            </a:r>
            <a:r>
              <a:rPr lang="en-US" dirty="0">
                <a:solidFill>
                  <a:srgbClr val="0070C0"/>
                </a:solidFill>
              </a:rPr>
              <a:t>I again don’t have pizza, </a:t>
            </a:r>
            <a:r>
              <a:rPr lang="en-US" u="sng" dirty="0">
                <a:solidFill>
                  <a:srgbClr val="0070C0"/>
                </a:solidFill>
              </a:rPr>
              <a:t>nor</a:t>
            </a:r>
            <a:r>
              <a:rPr lang="en-US" dirty="0">
                <a:solidFill>
                  <a:srgbClr val="0070C0"/>
                </a:solidFill>
              </a:rPr>
              <a:t> do I have quiche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Again, you can’t check to see if eating pizza is followed by eating quiche </a:t>
            </a:r>
            <a:r>
              <a:rPr lang="en-US" dirty="0" smtClean="0"/>
              <a:t>or </a:t>
            </a:r>
            <a:r>
              <a:rPr lang="en-US" dirty="0"/>
              <a:t>not.</a:t>
            </a:r>
          </a:p>
          <a:p>
            <a:pPr lvl="1"/>
            <a:r>
              <a:rPr lang="en-US" dirty="0"/>
              <a:t>Giving the benefit of the doubt again, for row 4, </a:t>
            </a:r>
            <a:r>
              <a:rPr lang="en-US" dirty="0">
                <a:solidFill>
                  <a:srgbClr val="FF0000"/>
                </a:solidFill>
              </a:rPr>
              <a:t>p → q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</a:t>
            </a:r>
          </a:p>
          <a:p>
            <a:r>
              <a:rPr lang="en-US" dirty="0"/>
              <a:t>This completes the truth table for </a:t>
            </a:r>
            <a:r>
              <a:rPr lang="en-US" dirty="0" err="1" smtClean="0">
                <a:solidFill>
                  <a:srgbClr val="FF0000"/>
                </a:solidFill>
              </a:rPr>
              <a:t>IF..THEN</a:t>
            </a:r>
            <a:r>
              <a:rPr lang="en-US" dirty="0" smtClean="0">
                <a:solidFill>
                  <a:srgbClr val="FF0000"/>
                </a:solidFill>
              </a:rPr>
              <a:t>..</a:t>
            </a:r>
            <a:r>
              <a:rPr lang="en-US" dirty="0" smtClean="0"/>
              <a:t> in </a:t>
            </a:r>
            <a:r>
              <a:rPr lang="en-US" dirty="0"/>
              <a:t>all cases of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q</a:t>
            </a:r>
            <a:r>
              <a:rPr lang="en-US" dirty="0"/>
              <a:t> being 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/>
              <a:t> or 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/>
              <a:t>.</a:t>
            </a:r>
          </a:p>
          <a:p>
            <a:pPr lvl="1"/>
            <a:endParaRPr lang="en-US" dirty="0"/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0929329"/>
              </p:ext>
            </p:extLst>
          </p:nvPr>
        </p:nvGraphicFramePr>
        <p:xfrm>
          <a:off x="10140696" y="449884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→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8526943"/>
              </p:ext>
            </p:extLst>
          </p:nvPr>
        </p:nvGraphicFramePr>
        <p:xfrm>
          <a:off x="10140696" y="449884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→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0926946"/>
              </p:ext>
            </p:extLst>
          </p:nvPr>
        </p:nvGraphicFramePr>
        <p:xfrm>
          <a:off x="10140696" y="449884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→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4783179"/>
              </p:ext>
            </p:extLst>
          </p:nvPr>
        </p:nvGraphicFramePr>
        <p:xfrm>
          <a:off x="10140696" y="449884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→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5244989"/>
              </p:ext>
            </p:extLst>
          </p:nvPr>
        </p:nvGraphicFramePr>
        <p:xfrm>
          <a:off x="10140696" y="449884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→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 Table for </a:t>
            </a:r>
            <a:r>
              <a:rPr lang="en-US" dirty="0" err="1"/>
              <a:t>IF..</a:t>
            </a:r>
            <a:r>
              <a:rPr lang="en-US" dirty="0" err="1" smtClean="0"/>
              <a:t>THEN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897374" y="4859284"/>
            <a:ext cx="1872935" cy="339569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563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3333E-6 L -0.00013 0.0548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0.05486 L -1.66667E-6 0.1094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10949 L -0.00013 0.16273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7" grpId="1" animBg="1"/>
      <p:bldP spid="7" grpId="2" animBg="1"/>
      <p:bldP spid="7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Unary NOT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operator acts on a single variable.</a:t>
            </a:r>
          </a:p>
          <a:p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is like the </a:t>
            </a:r>
            <a:r>
              <a:rPr lang="en-US" dirty="0">
                <a:solidFill>
                  <a:srgbClr val="0070C0"/>
                </a:solidFill>
              </a:rPr>
              <a:t>negative sign </a:t>
            </a:r>
            <a:r>
              <a:rPr lang="en-US" dirty="0"/>
              <a:t>in arithmetic.  It changes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to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and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to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r>
              <a:rPr lang="en-US" dirty="0" smtClean="0"/>
              <a:t>Since </a:t>
            </a:r>
            <a:r>
              <a:rPr lang="en-US" dirty="0"/>
              <a:t>there is only a single variable, there are </a:t>
            </a:r>
            <a:r>
              <a:rPr lang="en-US" dirty="0">
                <a:solidFill>
                  <a:srgbClr val="0070C0"/>
                </a:solidFill>
              </a:rPr>
              <a:t>only two rows </a:t>
            </a:r>
            <a:r>
              <a:rPr lang="en-US" dirty="0"/>
              <a:t>in our truth table, corresponding to the variable being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or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r>
              <a:rPr lang="en-US" dirty="0"/>
              <a:t>Assume I make the statement “</a:t>
            </a:r>
            <a:r>
              <a:rPr lang="en-US" dirty="0">
                <a:solidFill>
                  <a:srgbClr val="0070C0"/>
                </a:solidFill>
              </a:rPr>
              <a:t>I won’t have pizza for lunch</a:t>
            </a:r>
            <a:r>
              <a:rPr lang="en-US" dirty="0"/>
              <a:t>.”</a:t>
            </a:r>
          </a:p>
          <a:p>
            <a:pPr lvl="1"/>
            <a:r>
              <a:rPr lang="en-US" dirty="0"/>
              <a:t>If </a:t>
            </a:r>
            <a:r>
              <a:rPr lang="en-US" dirty="0">
                <a:solidFill>
                  <a:srgbClr val="0070C0"/>
                </a:solidFill>
              </a:rPr>
              <a:t>I do have pizza for lunch</a:t>
            </a:r>
            <a:r>
              <a:rPr lang="en-US" dirty="0"/>
              <a:t>, I made a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statement.  Row 1 for ∼p is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If </a:t>
            </a:r>
            <a:r>
              <a:rPr lang="en-US" dirty="0">
                <a:solidFill>
                  <a:srgbClr val="0070C0"/>
                </a:solidFill>
              </a:rPr>
              <a:t>I don’t have pizza</a:t>
            </a:r>
            <a:r>
              <a:rPr lang="en-US" dirty="0"/>
              <a:t>, I made a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statement.  Row 2 for ∼p is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621036"/>
              </p:ext>
            </p:extLst>
          </p:nvPr>
        </p:nvGraphicFramePr>
        <p:xfrm>
          <a:off x="9936135" y="5242561"/>
          <a:ext cx="141649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24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708245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∼p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707912" y="5621417"/>
            <a:ext cx="1644713" cy="315460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48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59259E-6 L -0.00013 0.0548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Visualizing Truth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73045"/>
            <a:ext cx="8047598" cy="46105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We can use a 2-circle </a:t>
            </a:r>
            <a:r>
              <a:rPr lang="en-US" dirty="0" smtClean="0">
                <a:solidFill>
                  <a:srgbClr val="0070C0"/>
                </a:solidFill>
              </a:rPr>
              <a:t>Venn diagram </a:t>
            </a:r>
            <a:r>
              <a:rPr lang="en-US" dirty="0" smtClean="0"/>
              <a:t>to illustrate the information in our truth tables.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0070C0"/>
                </a:solidFill>
              </a:rPr>
              <a:t>circle on the left </a:t>
            </a:r>
            <a:r>
              <a:rPr lang="en-US" dirty="0" smtClean="0"/>
              <a:t>represents the </a:t>
            </a:r>
            <a:r>
              <a:rPr lang="en-US" dirty="0" smtClean="0">
                <a:solidFill>
                  <a:srgbClr val="0070C0"/>
                </a:solidFill>
              </a:rPr>
              <a:t>quality ‘</a:t>
            </a:r>
            <a:r>
              <a:rPr lang="en-US" i="1" dirty="0" smtClean="0">
                <a:solidFill>
                  <a:srgbClr val="0070C0"/>
                </a:solidFill>
              </a:rPr>
              <a:t>p</a:t>
            </a:r>
            <a:r>
              <a:rPr lang="en-US" dirty="0" smtClean="0">
                <a:solidFill>
                  <a:srgbClr val="0070C0"/>
                </a:solidFill>
              </a:rPr>
              <a:t>’</a:t>
            </a:r>
            <a:r>
              <a:rPr lang="en-US" dirty="0" smtClean="0"/>
              <a:t> and the </a:t>
            </a:r>
            <a:r>
              <a:rPr lang="en-US" dirty="0" smtClean="0">
                <a:solidFill>
                  <a:srgbClr val="0070C0"/>
                </a:solidFill>
              </a:rPr>
              <a:t>circle on the right </a:t>
            </a:r>
            <a:r>
              <a:rPr lang="en-US" dirty="0" smtClean="0"/>
              <a:t>represents the </a:t>
            </a:r>
            <a:r>
              <a:rPr lang="en-US" dirty="0" smtClean="0">
                <a:solidFill>
                  <a:srgbClr val="0070C0"/>
                </a:solidFill>
              </a:rPr>
              <a:t>quality ‘</a:t>
            </a:r>
            <a:r>
              <a:rPr lang="en-US" i="1" dirty="0" smtClean="0">
                <a:solidFill>
                  <a:srgbClr val="0070C0"/>
                </a:solidFill>
              </a:rPr>
              <a:t>q</a:t>
            </a:r>
            <a:r>
              <a:rPr lang="en-US" dirty="0" smtClean="0">
                <a:solidFill>
                  <a:srgbClr val="0070C0"/>
                </a:solidFill>
              </a:rPr>
              <a:t>’</a:t>
            </a:r>
            <a:r>
              <a:rPr lang="en-US" dirty="0" smtClean="0"/>
              <a:t>.  The </a:t>
            </a:r>
            <a:r>
              <a:rPr lang="en-US" dirty="0" smtClean="0">
                <a:solidFill>
                  <a:srgbClr val="0070C0"/>
                </a:solidFill>
              </a:rPr>
              <a:t>intersection</a:t>
            </a:r>
            <a:r>
              <a:rPr lang="en-US" dirty="0" smtClean="0"/>
              <a:t> represents having </a:t>
            </a:r>
            <a:r>
              <a:rPr lang="en-US" dirty="0" smtClean="0">
                <a:solidFill>
                  <a:srgbClr val="0070C0"/>
                </a:solidFill>
              </a:rPr>
              <a:t>both qualities</a:t>
            </a:r>
            <a:r>
              <a:rPr lang="en-US" dirty="0" smtClean="0"/>
              <a:t>, and the </a:t>
            </a:r>
            <a:r>
              <a:rPr lang="en-US" dirty="0" smtClean="0">
                <a:solidFill>
                  <a:srgbClr val="0070C0"/>
                </a:solidFill>
              </a:rPr>
              <a:t>exterior</a:t>
            </a:r>
            <a:r>
              <a:rPr lang="en-US" dirty="0" smtClean="0"/>
              <a:t> represents having </a:t>
            </a:r>
            <a:r>
              <a:rPr lang="en-US" dirty="0" smtClean="0">
                <a:solidFill>
                  <a:srgbClr val="0070C0"/>
                </a:solidFill>
              </a:rPr>
              <a:t>neither quality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We’ll use a </a:t>
            </a:r>
            <a:r>
              <a:rPr lang="en-US" dirty="0" smtClean="0">
                <a:solidFill>
                  <a:srgbClr val="0070C0"/>
                </a:solidFill>
              </a:rPr>
              <a:t>filled region </a:t>
            </a:r>
            <a:r>
              <a:rPr lang="en-US" dirty="0" smtClean="0"/>
              <a:t>to represent </a:t>
            </a:r>
            <a:r>
              <a:rPr lang="en-US" dirty="0" smtClean="0">
                <a:solidFill>
                  <a:srgbClr val="00B050"/>
                </a:solidFill>
              </a:rPr>
              <a:t>True</a:t>
            </a:r>
            <a:r>
              <a:rPr lang="en-US" dirty="0" smtClean="0"/>
              <a:t>, and an </a:t>
            </a:r>
            <a:r>
              <a:rPr lang="en-US" dirty="0" smtClean="0">
                <a:solidFill>
                  <a:srgbClr val="0070C0"/>
                </a:solidFill>
              </a:rPr>
              <a:t>unfilled region </a:t>
            </a:r>
            <a:r>
              <a:rPr lang="en-US" dirty="0" smtClean="0"/>
              <a:t>to represent </a:t>
            </a:r>
            <a:r>
              <a:rPr lang="en-US" dirty="0" smtClean="0">
                <a:solidFill>
                  <a:srgbClr val="00B050"/>
                </a:solidFill>
              </a:rPr>
              <a:t>False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are </a:t>
            </a:r>
            <a:r>
              <a:rPr lang="en-US" dirty="0" smtClean="0">
                <a:solidFill>
                  <a:srgbClr val="0070C0"/>
                </a:solidFill>
              </a:rPr>
              <a:t>four distinct regions</a:t>
            </a:r>
            <a:r>
              <a:rPr lang="en-US" dirty="0" smtClean="0"/>
              <a:t>, each representing one row in our two-variable truth table.</a:t>
            </a:r>
          </a:p>
          <a:p>
            <a:r>
              <a:rPr lang="en-US" dirty="0" smtClean="0"/>
              <a:t>With four regions, each of which can be filled or unfilled, there are </a:t>
            </a:r>
            <a:r>
              <a:rPr lang="en-US" dirty="0" smtClean="0">
                <a:solidFill>
                  <a:srgbClr val="0070C0"/>
                </a:solidFill>
              </a:rPr>
              <a:t>16 possible combinations</a:t>
            </a:r>
            <a:r>
              <a:rPr lang="en-US" dirty="0" smtClean="0"/>
              <a:t>, all of which represent a logical statement consisting of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OR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IF..THEN</a:t>
            </a:r>
            <a:r>
              <a:rPr lang="en-US" dirty="0" smtClean="0">
                <a:solidFill>
                  <a:srgbClr val="FF0000"/>
                </a:solidFill>
              </a:rPr>
              <a:t>..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and their combinations.  We will only look at a few of the interesting ones.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0007766" y="4473093"/>
            <a:ext cx="1728046" cy="1178981"/>
            <a:chOff x="3187148" y="2109455"/>
            <a:chExt cx="1728046" cy="1178981"/>
          </a:xfrm>
        </p:grpSpPr>
        <p:sp>
          <p:nvSpPr>
            <p:cNvPr id="5" name="TextBox 4"/>
            <p:cNvSpPr txBox="1"/>
            <p:nvPr/>
          </p:nvSpPr>
          <p:spPr>
            <a:xfrm>
              <a:off x="3491300" y="2493121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87823" y="2493121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93581" y="2493121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608700" y="28627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3337658" y="2224888"/>
              <a:ext cx="937623" cy="93762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810159" y="2224889"/>
              <a:ext cx="937623" cy="93762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187148" y="2109455"/>
              <a:ext cx="1720850" cy="117898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0032470" y="2166037"/>
            <a:ext cx="1714500" cy="1517969"/>
            <a:chOff x="1278394" y="2109455"/>
            <a:chExt cx="1714500" cy="1517969"/>
          </a:xfrm>
        </p:grpSpPr>
        <p:grpSp>
          <p:nvGrpSpPr>
            <p:cNvPr id="13" name="Group 12"/>
            <p:cNvGrpSpPr/>
            <p:nvPr/>
          </p:nvGrpSpPr>
          <p:grpSpPr>
            <a:xfrm>
              <a:off x="1278394" y="2109455"/>
              <a:ext cx="1714500" cy="1178981"/>
              <a:chOff x="9278228" y="715604"/>
              <a:chExt cx="1714500" cy="1178981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9278228" y="715604"/>
                <a:ext cx="1714500" cy="1178981"/>
                <a:chOff x="6206067" y="1713638"/>
                <a:chExt cx="1714500" cy="1178981"/>
              </a:xfrm>
            </p:grpSpPr>
            <p:sp>
              <p:nvSpPr>
                <p:cNvPr id="21" name="Oval 20"/>
                <p:cNvSpPr/>
                <p:nvPr/>
              </p:nvSpPr>
              <p:spPr>
                <a:xfrm>
                  <a:off x="6356577" y="1829071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6829078" y="1829072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6206067" y="1713638"/>
                  <a:ext cx="1714500" cy="117898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9" name="TextBox 18"/>
              <p:cNvSpPr txBox="1"/>
              <p:nvPr/>
            </p:nvSpPr>
            <p:spPr>
              <a:xfrm>
                <a:off x="9636113" y="1089077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p</a:t>
                </a:r>
                <a:endParaRPr lang="en-US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0314684" y="1108387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q</a:t>
                </a:r>
                <a:endParaRPr lang="en-US" dirty="0"/>
              </a:p>
            </p:txBody>
          </p:sp>
        </p:grpSp>
        <p:sp>
          <p:nvSpPr>
            <p:cNvPr id="14" name="Rectangle 13"/>
            <p:cNvSpPr/>
            <p:nvPr/>
          </p:nvSpPr>
          <p:spPr>
            <a:xfrm>
              <a:off x="1390650" y="3359150"/>
              <a:ext cx="167217" cy="16721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35672" y="3258092"/>
              <a:ext cx="599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True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6222" y="3356252"/>
              <a:ext cx="167217" cy="1672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31244" y="3255194"/>
              <a:ext cx="652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False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62367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Shading the Venn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9612535" cy="328203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Here is our truth table for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, with row numbers added.</a:t>
            </a:r>
          </a:p>
          <a:p>
            <a:pPr lvl="1"/>
            <a:r>
              <a:rPr lang="en-US" dirty="0" smtClean="0"/>
              <a:t>Only </a:t>
            </a:r>
            <a:r>
              <a:rPr lang="en-US" dirty="0" smtClean="0">
                <a:solidFill>
                  <a:srgbClr val="0070C0"/>
                </a:solidFill>
              </a:rPr>
              <a:t>row 1 is </a:t>
            </a:r>
            <a:r>
              <a:rPr lang="en-US" dirty="0" smtClean="0">
                <a:solidFill>
                  <a:srgbClr val="00B050"/>
                </a:solidFill>
              </a:rPr>
              <a:t>True</a:t>
            </a:r>
            <a:r>
              <a:rPr lang="en-US" dirty="0" smtClean="0"/>
              <a:t>, so only </a:t>
            </a:r>
            <a:r>
              <a:rPr lang="en-US" dirty="0" smtClean="0">
                <a:solidFill>
                  <a:srgbClr val="0070C0"/>
                </a:solidFill>
              </a:rPr>
              <a:t>region 1 is shaded </a:t>
            </a:r>
            <a:r>
              <a:rPr lang="en-US" dirty="0" smtClean="0"/>
              <a:t>in the diagram.</a:t>
            </a:r>
          </a:p>
          <a:p>
            <a:pPr lvl="1"/>
            <a:r>
              <a:rPr lang="en-US" dirty="0" smtClean="0"/>
              <a:t>Visually, this represents the part of both circles that has both quality ‘p’ and quality ‘q’, which is what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means.</a:t>
            </a:r>
          </a:p>
          <a:p>
            <a:r>
              <a:rPr lang="en-US" dirty="0" smtClean="0"/>
              <a:t>Here is our truth table for </a:t>
            </a:r>
            <a:r>
              <a:rPr lang="en-US" dirty="0" smtClean="0">
                <a:solidFill>
                  <a:srgbClr val="FF0000"/>
                </a:solidFill>
              </a:rPr>
              <a:t>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rgbClr val="0070C0"/>
                </a:solidFill>
              </a:rPr>
              <a:t>first three rows are </a:t>
            </a:r>
            <a:r>
              <a:rPr lang="en-US" dirty="0" smtClean="0">
                <a:solidFill>
                  <a:srgbClr val="00B050"/>
                </a:solidFill>
              </a:rPr>
              <a:t>True</a:t>
            </a:r>
            <a:r>
              <a:rPr lang="en-US" dirty="0" smtClean="0"/>
              <a:t>, so the </a:t>
            </a:r>
            <a:r>
              <a:rPr lang="en-US" dirty="0" smtClean="0">
                <a:solidFill>
                  <a:srgbClr val="0070C0"/>
                </a:solidFill>
              </a:rPr>
              <a:t>first three regions </a:t>
            </a:r>
            <a:r>
              <a:rPr lang="en-US" dirty="0" smtClean="0"/>
              <a:t>are shaded.</a:t>
            </a:r>
          </a:p>
          <a:p>
            <a:pPr lvl="1"/>
            <a:r>
              <a:rPr lang="en-US" dirty="0" smtClean="0"/>
              <a:t>Visually, this represents the fact of having </a:t>
            </a:r>
            <a:r>
              <a:rPr lang="en-US" dirty="0" smtClean="0">
                <a:solidFill>
                  <a:srgbClr val="0070C0"/>
                </a:solidFill>
              </a:rPr>
              <a:t>either quality ‘p’, quality ‘q’, or both qualities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is also sometimes called ‘</a:t>
            </a:r>
            <a:r>
              <a:rPr lang="en-US" dirty="0" smtClean="0">
                <a:solidFill>
                  <a:srgbClr val="0070C0"/>
                </a:solidFill>
              </a:rPr>
              <a:t>union</a:t>
            </a:r>
            <a:r>
              <a:rPr lang="en-US" dirty="0" smtClean="0"/>
              <a:t>’, which explains the symbol ‘U’.</a:t>
            </a:r>
          </a:p>
          <a:p>
            <a:pPr lvl="1"/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7337176"/>
              </p:ext>
            </p:extLst>
          </p:nvPr>
        </p:nvGraphicFramePr>
        <p:xfrm>
          <a:off x="2627931" y="4909678"/>
          <a:ext cx="2284779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106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2309">
                  <a:extLst>
                    <a:ext uri="{9D8B030D-6E8A-4147-A177-3AD203B41FA5}">
                      <a16:colId xmlns:a16="http://schemas.microsoft.com/office/drawing/2014/main" val="512583756"/>
                    </a:ext>
                  </a:extLst>
                </a:gridCol>
                <a:gridCol w="48883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78953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0046066" y="1278298"/>
            <a:ext cx="1728046" cy="1178981"/>
            <a:chOff x="3187148" y="2109455"/>
            <a:chExt cx="1728046" cy="1178981"/>
          </a:xfrm>
        </p:grpSpPr>
        <p:sp>
          <p:nvSpPr>
            <p:cNvPr id="7" name="TextBox 6"/>
            <p:cNvSpPr txBox="1"/>
            <p:nvPr/>
          </p:nvSpPr>
          <p:spPr>
            <a:xfrm>
              <a:off x="3491300" y="2493121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87823" y="2493121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93581" y="2493121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08700" y="28627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3337658" y="2224888"/>
              <a:ext cx="937623" cy="93762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810159" y="2224889"/>
              <a:ext cx="937623" cy="93762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87148" y="2109455"/>
              <a:ext cx="1720850" cy="117898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2085216"/>
              </p:ext>
            </p:extLst>
          </p:nvPr>
        </p:nvGraphicFramePr>
        <p:xfrm>
          <a:off x="7749238" y="4909678"/>
          <a:ext cx="16318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∪ q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9523593" y="5286390"/>
            <a:ext cx="1717856" cy="1194897"/>
            <a:chOff x="7097356" y="3720965"/>
            <a:chExt cx="1717856" cy="1194897"/>
          </a:xfrm>
        </p:grpSpPr>
        <p:sp>
          <p:nvSpPr>
            <p:cNvPr id="39" name="Rectangle 38"/>
            <p:cNvSpPr/>
            <p:nvPr/>
          </p:nvSpPr>
          <p:spPr>
            <a:xfrm>
              <a:off x="7100712" y="3720965"/>
              <a:ext cx="1714500" cy="11789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7097356" y="3736881"/>
              <a:ext cx="1714500" cy="1178981"/>
              <a:chOff x="7097356" y="3731305"/>
              <a:chExt cx="1714500" cy="1178981"/>
            </a:xfrm>
          </p:grpSpPr>
          <p:grpSp>
            <p:nvGrpSpPr>
              <p:cNvPr id="41" name="Group 40"/>
              <p:cNvGrpSpPr/>
              <p:nvPr/>
            </p:nvGrpSpPr>
            <p:grpSpPr>
              <a:xfrm rot="10800000">
                <a:off x="7244436" y="3846731"/>
                <a:ext cx="1406434" cy="937624"/>
                <a:chOff x="5916613" y="2798502"/>
                <a:chExt cx="1406434" cy="937624"/>
              </a:xfrm>
            </p:grpSpPr>
            <p:sp>
              <p:nvSpPr>
                <p:cNvPr id="52" name="Arc 51"/>
                <p:cNvSpPr/>
                <p:nvPr/>
              </p:nvSpPr>
              <p:spPr>
                <a:xfrm>
                  <a:off x="5916613" y="2798503"/>
                  <a:ext cx="937623" cy="937623"/>
                </a:xfrm>
                <a:prstGeom prst="arc">
                  <a:avLst>
                    <a:gd name="adj1" fmla="val 3589525"/>
                    <a:gd name="adj2" fmla="val 1804930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Arc 52"/>
                <p:cNvSpPr/>
                <p:nvPr/>
              </p:nvSpPr>
              <p:spPr>
                <a:xfrm>
                  <a:off x="6385424" y="2798502"/>
                  <a:ext cx="937623" cy="937623"/>
                </a:xfrm>
                <a:prstGeom prst="arc">
                  <a:avLst>
                    <a:gd name="adj1" fmla="val 7184061"/>
                    <a:gd name="adj2" fmla="val 14420544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" name="Group 41"/>
              <p:cNvGrpSpPr/>
              <p:nvPr/>
            </p:nvGrpSpPr>
            <p:grpSpPr>
              <a:xfrm>
                <a:off x="7241851" y="3846735"/>
                <a:ext cx="1406434" cy="937624"/>
                <a:chOff x="5916613" y="2798502"/>
                <a:chExt cx="1406434" cy="937624"/>
              </a:xfrm>
            </p:grpSpPr>
            <p:sp>
              <p:nvSpPr>
                <p:cNvPr id="50" name="Arc 49"/>
                <p:cNvSpPr/>
                <p:nvPr/>
              </p:nvSpPr>
              <p:spPr>
                <a:xfrm>
                  <a:off x="5916613" y="2798503"/>
                  <a:ext cx="937623" cy="937623"/>
                </a:xfrm>
                <a:prstGeom prst="arc">
                  <a:avLst>
                    <a:gd name="adj1" fmla="val 3589525"/>
                    <a:gd name="adj2" fmla="val 1804930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Arc 50"/>
                <p:cNvSpPr/>
                <p:nvPr/>
              </p:nvSpPr>
              <p:spPr>
                <a:xfrm>
                  <a:off x="6385424" y="2798502"/>
                  <a:ext cx="937623" cy="937623"/>
                </a:xfrm>
                <a:prstGeom prst="arc">
                  <a:avLst>
                    <a:gd name="adj1" fmla="val 7184061"/>
                    <a:gd name="adj2" fmla="val 14420544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" name="Group 42"/>
              <p:cNvGrpSpPr/>
              <p:nvPr/>
            </p:nvGrpSpPr>
            <p:grpSpPr>
              <a:xfrm>
                <a:off x="7244071" y="3844615"/>
                <a:ext cx="1410123" cy="937623"/>
                <a:chOff x="6709955" y="3045097"/>
                <a:chExt cx="1410123" cy="937623"/>
              </a:xfrm>
              <a:solidFill>
                <a:schemeClr val="tx1"/>
              </a:solidFill>
            </p:grpSpPr>
            <p:sp>
              <p:nvSpPr>
                <p:cNvPr id="48" name="Arc 47"/>
                <p:cNvSpPr/>
                <p:nvPr/>
              </p:nvSpPr>
              <p:spPr>
                <a:xfrm>
                  <a:off x="7182455" y="3045097"/>
                  <a:ext cx="937623" cy="937623"/>
                </a:xfrm>
                <a:prstGeom prst="arc">
                  <a:avLst>
                    <a:gd name="adj1" fmla="val 7184061"/>
                    <a:gd name="adj2" fmla="val 14420544"/>
                  </a:avLst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Arc 48"/>
                <p:cNvSpPr/>
                <p:nvPr/>
              </p:nvSpPr>
              <p:spPr>
                <a:xfrm>
                  <a:off x="6709955" y="3045097"/>
                  <a:ext cx="937623" cy="937623"/>
                </a:xfrm>
                <a:prstGeom prst="arc">
                  <a:avLst>
                    <a:gd name="adj1" fmla="val 18014634"/>
                    <a:gd name="adj2" fmla="val 3579820"/>
                  </a:avLst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oup 43"/>
              <p:cNvGrpSpPr/>
              <p:nvPr/>
            </p:nvGrpSpPr>
            <p:grpSpPr>
              <a:xfrm>
                <a:off x="7097356" y="3731305"/>
                <a:ext cx="1714500" cy="1178981"/>
                <a:chOff x="6206067" y="1713638"/>
                <a:chExt cx="1714500" cy="1178981"/>
              </a:xfrm>
            </p:grpSpPr>
            <p:sp>
              <p:nvSpPr>
                <p:cNvPr id="45" name="Oval 44"/>
                <p:cNvSpPr/>
                <p:nvPr/>
              </p:nvSpPr>
              <p:spPr>
                <a:xfrm>
                  <a:off x="6356577" y="1829071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Oval 45"/>
                <p:cNvSpPr/>
                <p:nvPr/>
              </p:nvSpPr>
              <p:spPr>
                <a:xfrm>
                  <a:off x="6829078" y="1829072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6206067" y="1713638"/>
                  <a:ext cx="1714500" cy="117898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4" name="Group 53"/>
          <p:cNvGrpSpPr/>
          <p:nvPr/>
        </p:nvGrpSpPr>
        <p:grpSpPr>
          <a:xfrm>
            <a:off x="5041292" y="5302306"/>
            <a:ext cx="1720403" cy="1181526"/>
            <a:chOff x="4907808" y="493735"/>
            <a:chExt cx="1720403" cy="1181526"/>
          </a:xfrm>
        </p:grpSpPr>
        <p:sp>
          <p:nvSpPr>
            <p:cNvPr id="55" name="Rectangle 54"/>
            <p:cNvSpPr/>
            <p:nvPr/>
          </p:nvSpPr>
          <p:spPr>
            <a:xfrm>
              <a:off x="4907808" y="496280"/>
              <a:ext cx="1714500" cy="11789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4913711" y="493735"/>
              <a:ext cx="1714500" cy="1178981"/>
              <a:chOff x="4913711" y="493735"/>
              <a:chExt cx="1714500" cy="1178981"/>
            </a:xfrm>
          </p:grpSpPr>
          <p:grpSp>
            <p:nvGrpSpPr>
              <p:cNvPr id="57" name="Group 56"/>
              <p:cNvGrpSpPr/>
              <p:nvPr/>
            </p:nvGrpSpPr>
            <p:grpSpPr>
              <a:xfrm>
                <a:off x="4913711" y="493735"/>
                <a:ext cx="1714500" cy="1178981"/>
                <a:chOff x="6206067" y="1713638"/>
                <a:chExt cx="1714500" cy="1178981"/>
              </a:xfrm>
            </p:grpSpPr>
            <p:sp>
              <p:nvSpPr>
                <p:cNvPr id="61" name="Oval 60"/>
                <p:cNvSpPr/>
                <p:nvPr/>
              </p:nvSpPr>
              <p:spPr>
                <a:xfrm>
                  <a:off x="6356577" y="1829071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Oval 61"/>
                <p:cNvSpPr/>
                <p:nvPr/>
              </p:nvSpPr>
              <p:spPr>
                <a:xfrm>
                  <a:off x="6829078" y="1829072"/>
                  <a:ext cx="937623" cy="93762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6206067" y="1713638"/>
                  <a:ext cx="1714500" cy="117898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" name="Group 57"/>
              <p:cNvGrpSpPr/>
              <p:nvPr/>
            </p:nvGrpSpPr>
            <p:grpSpPr>
              <a:xfrm>
                <a:off x="5052697" y="609167"/>
                <a:ext cx="1410123" cy="937623"/>
                <a:chOff x="6709955" y="3045097"/>
                <a:chExt cx="1410123" cy="937623"/>
              </a:xfrm>
              <a:solidFill>
                <a:schemeClr val="tx1"/>
              </a:solidFill>
            </p:grpSpPr>
            <p:sp>
              <p:nvSpPr>
                <p:cNvPr id="59" name="Arc 58"/>
                <p:cNvSpPr/>
                <p:nvPr/>
              </p:nvSpPr>
              <p:spPr>
                <a:xfrm>
                  <a:off x="7182455" y="3045097"/>
                  <a:ext cx="937623" cy="937623"/>
                </a:xfrm>
                <a:prstGeom prst="arc">
                  <a:avLst>
                    <a:gd name="adj1" fmla="val 7184061"/>
                    <a:gd name="adj2" fmla="val 14420544"/>
                  </a:avLst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Arc 59"/>
                <p:cNvSpPr/>
                <p:nvPr/>
              </p:nvSpPr>
              <p:spPr>
                <a:xfrm>
                  <a:off x="6709955" y="3045097"/>
                  <a:ext cx="937623" cy="937623"/>
                </a:xfrm>
                <a:prstGeom prst="arc">
                  <a:avLst>
                    <a:gd name="adj1" fmla="val 18014634"/>
                    <a:gd name="adj2" fmla="val 3579820"/>
                  </a:avLst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521500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1136</TotalTime>
  <Words>2035</Words>
  <Application>Microsoft Office PowerPoint</Application>
  <PresentationFormat>Widescreen</PresentationFormat>
  <Paragraphs>481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Corbel</vt:lpstr>
      <vt:lpstr>Parallax</vt:lpstr>
      <vt:lpstr>Deductive Arguments: Basic Truth Tables</vt:lpstr>
      <vt:lpstr>Basic Truth Tables</vt:lpstr>
      <vt:lpstr>Setting Up the Truth Table</vt:lpstr>
      <vt:lpstr>Truth Table for AND</vt:lpstr>
      <vt:lpstr>Truth Table for OR</vt:lpstr>
      <vt:lpstr>Truth Table for IF..THEN..</vt:lpstr>
      <vt:lpstr>Unary NOT operator</vt:lpstr>
      <vt:lpstr>Visualizing Truth Tables</vt:lpstr>
      <vt:lpstr>Shading the Venn Diagram</vt:lpstr>
      <vt:lpstr>Truth Tables and Their Diagrams</vt:lpstr>
      <vt:lpstr>More Truth Tables, More Diagrams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67</cp:revision>
  <dcterms:created xsi:type="dcterms:W3CDTF">2016-07-25T20:55:54Z</dcterms:created>
  <dcterms:modified xsi:type="dcterms:W3CDTF">2017-05-11T17:14:01Z</dcterms:modified>
</cp:coreProperties>
</file>