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handoutMasterIdLst>
    <p:handoutMasterId r:id="rId14"/>
  </p:handoutMasterIdLst>
  <p:sldIdLst>
    <p:sldId id="256" r:id="rId2"/>
    <p:sldId id="261" r:id="rId3"/>
    <p:sldId id="264" r:id="rId4"/>
    <p:sldId id="260" r:id="rId5"/>
    <p:sldId id="266" r:id="rId6"/>
    <p:sldId id="262" r:id="rId7"/>
    <p:sldId id="265" r:id="rId8"/>
    <p:sldId id="263" r:id="rId9"/>
    <p:sldId id="267" r:id="rId10"/>
    <p:sldId id="268" r:id="rId11"/>
    <p:sldId id="269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Converting Statements to Symbols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07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Sometimes the concept of negation applies to the entire compound statement following it, not just the first simple statement in it.</a:t>
            </a:r>
          </a:p>
          <a:p>
            <a:r>
              <a:rPr lang="en-US" dirty="0" smtClean="0"/>
              <a:t>Saying “It is not the case that…” is implying that we need to negate everything else that follows it.</a:t>
            </a:r>
          </a:p>
          <a:p>
            <a:r>
              <a:rPr lang="en-US" dirty="0" smtClean="0"/>
              <a:t>Parentheses are used to make this concept clear.  Writing ~(…) means that the negation applies to the result of whatever is in the parentheses.</a:t>
            </a:r>
          </a:p>
          <a:p>
            <a:endParaRPr lang="en-US" dirty="0" smtClean="0"/>
          </a:p>
          <a:p>
            <a:r>
              <a:rPr lang="en-US" dirty="0" smtClean="0"/>
              <a:t>Example: “</a:t>
            </a:r>
            <a:r>
              <a:rPr lang="en-US" dirty="0" smtClean="0">
                <a:solidFill>
                  <a:srgbClr val="0070C0"/>
                </a:solidFill>
              </a:rPr>
              <a:t>It is not the case that </a:t>
            </a:r>
            <a:r>
              <a:rPr lang="en-US" dirty="0" smtClean="0"/>
              <a:t>it will rain and snow”</a:t>
            </a:r>
          </a:p>
          <a:p>
            <a:pPr lvl="1"/>
            <a:r>
              <a:rPr lang="en-US" dirty="0" smtClean="0"/>
              <a:t>Note: This is logically distinct from </a:t>
            </a:r>
            <a:r>
              <a:rPr lang="en-US" dirty="0" smtClean="0">
                <a:solidFill>
                  <a:srgbClr val="FF0000"/>
                </a:solidFill>
              </a:rPr>
              <a:t>~r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>
                <a:solidFill>
                  <a:srgbClr val="FF0000"/>
                </a:solidFill>
              </a:rPr>
              <a:t> 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~r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 smtClean="0">
                <a:solidFill>
                  <a:srgbClr val="FF0000"/>
                </a:solidFill>
              </a:rPr>
              <a:t> ~s</a:t>
            </a:r>
            <a:r>
              <a:rPr lang="en-US" dirty="0" smtClean="0"/>
              <a:t>.  These statements have different results given the same possibilities of </a:t>
            </a:r>
            <a:r>
              <a:rPr lang="en-US" i="1" dirty="0" smtClean="0"/>
              <a:t>r</a:t>
            </a:r>
            <a:r>
              <a:rPr lang="en-US" dirty="0" smtClean="0"/>
              <a:t> and </a:t>
            </a:r>
            <a:r>
              <a:rPr lang="en-US" i="1" dirty="0" smtClean="0"/>
              <a:t>s</a:t>
            </a:r>
            <a:r>
              <a:rPr lang="en-US" dirty="0" smtClean="0"/>
              <a:t> being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B050"/>
                </a:solidFill>
              </a:rPr>
              <a:t>False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Other similar phrasings are “</a:t>
            </a:r>
            <a:r>
              <a:rPr lang="en-US" dirty="0" smtClean="0">
                <a:solidFill>
                  <a:srgbClr val="0070C0"/>
                </a:solidFill>
              </a:rPr>
              <a:t>It can’t be that …</a:t>
            </a:r>
            <a:r>
              <a:rPr lang="en-US" dirty="0" smtClean="0"/>
              <a:t>”, “</a:t>
            </a:r>
            <a:r>
              <a:rPr lang="en-US" dirty="0" smtClean="0">
                <a:solidFill>
                  <a:srgbClr val="0070C0"/>
                </a:solidFill>
              </a:rPr>
              <a:t>it can’t both…</a:t>
            </a:r>
            <a:r>
              <a:rPr lang="en-US" dirty="0" smtClean="0"/>
              <a:t>”, and others.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09861" y="4185013"/>
            <a:ext cx="4057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       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Examples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96635" y="4205201"/>
            <a:ext cx="1329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 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4161" y="4185014"/>
            <a:ext cx="455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∼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329288" y="4477400"/>
            <a:ext cx="1805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∼(r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s)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465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Try these more difficult examples:</a:t>
            </a:r>
          </a:p>
          <a:p>
            <a:endParaRPr lang="en-US" dirty="0"/>
          </a:p>
          <a:p>
            <a:r>
              <a:rPr lang="en-US" dirty="0" smtClean="0"/>
              <a:t>“If it both snows and rains, then the streets will be wet.”</a:t>
            </a:r>
          </a:p>
          <a:p>
            <a:endParaRPr lang="en-US" dirty="0"/>
          </a:p>
          <a:p>
            <a:r>
              <a:rPr lang="en-US" dirty="0" smtClean="0"/>
              <a:t>“Either Ann and Bob will dance, or Carla and Dan will.”</a:t>
            </a:r>
          </a:p>
          <a:p>
            <a:endParaRPr lang="en-US" dirty="0"/>
          </a:p>
          <a:p>
            <a:r>
              <a:rPr lang="en-US" dirty="0" smtClean="0"/>
              <a:t>If I have quiche, then I won’t have either the pizza or the ravioli.”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20951" y="2352137"/>
            <a:ext cx="4057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 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5382" y="4341968"/>
            <a:ext cx="1329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q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21678" y="4358305"/>
            <a:ext cx="455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∼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818595" y="2684777"/>
            <a:ext cx="2159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(s</a:t>
            </a:r>
            <a:r>
              <a:rPr lang="en-US" sz="2800" dirty="0">
                <a:solidFill>
                  <a:srgbClr val="0070C0"/>
                </a:solidFill>
              </a:rPr>
              <a:t> ∩ r </a:t>
            </a:r>
            <a:r>
              <a:rPr lang="en-US" sz="2800" dirty="0" smtClean="0">
                <a:solidFill>
                  <a:srgbClr val="0070C0"/>
                </a:solidFill>
              </a:rPr>
              <a:t>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→w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77444" y="2392390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80645" y="2392390"/>
            <a:ext cx="621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73226" y="2290581"/>
            <a:ext cx="1329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 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 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30297" y="4358305"/>
            <a:ext cx="4057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             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3019" y="3367179"/>
            <a:ext cx="3357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            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36889" y="3373745"/>
            <a:ext cx="2696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   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19541" y="3399675"/>
            <a:ext cx="1329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a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 b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34503" y="3367179"/>
            <a:ext cx="1329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 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48226" y="3343263"/>
            <a:ext cx="579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∪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583" y="4294194"/>
            <a:ext cx="1212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p </a:t>
            </a:r>
            <a:r>
              <a:rPr lang="en-US" sz="4000" dirty="0">
                <a:solidFill>
                  <a:srgbClr val="FF0000"/>
                </a:solidFill>
              </a:rPr>
              <a:t>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0830" y="4355749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26661" y="3735382"/>
            <a:ext cx="2938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(</a:t>
            </a:r>
            <a:r>
              <a:rPr lang="en-US" sz="2800" dirty="0" smtClean="0">
                <a:solidFill>
                  <a:srgbClr val="0070C0"/>
                </a:solidFill>
              </a:rPr>
              <a:t>a ∩ b) ∪ (c ∩ d</a:t>
            </a:r>
            <a:r>
              <a:rPr lang="en-US" sz="280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87540" y="4785988"/>
            <a:ext cx="2161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q→∼(p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∪ r)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659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Logic symbols </a:t>
            </a:r>
            <a:r>
              <a:rPr lang="en-US" dirty="0" smtClean="0"/>
              <a:t>can be used to simplify a logical statement for analysis.</a:t>
            </a:r>
          </a:p>
          <a:p>
            <a:r>
              <a:rPr lang="en-US" dirty="0" smtClean="0"/>
              <a:t>Simple statements can be logically connected using </a:t>
            </a:r>
            <a:r>
              <a:rPr lang="en-US" dirty="0" smtClean="0">
                <a:solidFill>
                  <a:srgbClr val="0070C0"/>
                </a:solidFill>
              </a:rPr>
              <a:t>unary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binary</a:t>
            </a:r>
            <a:r>
              <a:rPr lang="en-US" dirty="0" smtClean="0"/>
              <a:t> logical operators.</a:t>
            </a:r>
          </a:p>
          <a:p>
            <a:r>
              <a:rPr lang="en-US" dirty="0" smtClean="0"/>
              <a:t>We are concerned with the unary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and the binary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, and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smtClean="0">
                <a:solidFill>
                  <a:srgbClr val="FF0000"/>
                </a:solidFill>
              </a:rPr>
              <a:t>.. </a:t>
            </a:r>
            <a:r>
              <a:rPr lang="en-US" dirty="0" smtClean="0"/>
              <a:t>logical operators.</a:t>
            </a:r>
          </a:p>
          <a:p>
            <a:pPr lvl="1"/>
            <a:r>
              <a:rPr lang="en-US" dirty="0" smtClean="0"/>
              <a:t>There are some </a:t>
            </a:r>
            <a:r>
              <a:rPr lang="en-US" dirty="0" smtClean="0">
                <a:solidFill>
                  <a:srgbClr val="0070C0"/>
                </a:solidFill>
              </a:rPr>
              <a:t>alternative phrasings </a:t>
            </a:r>
            <a:r>
              <a:rPr lang="en-US" dirty="0" smtClean="0"/>
              <a:t>that mean the same thing as these literal phrasings.</a:t>
            </a:r>
          </a:p>
          <a:p>
            <a:pPr lvl="1"/>
            <a:r>
              <a:rPr lang="en-US" dirty="0" smtClean="0"/>
              <a:t>We will use the </a:t>
            </a:r>
            <a:r>
              <a:rPr lang="en-US" i="1" dirty="0" smtClean="0">
                <a:solidFill>
                  <a:srgbClr val="0070C0"/>
                </a:solidFill>
              </a:rPr>
              <a:t>inclusive or</a:t>
            </a:r>
            <a:r>
              <a:rPr lang="en-US" dirty="0" smtClean="0"/>
              <a:t>, not the </a:t>
            </a:r>
            <a:r>
              <a:rPr lang="en-US" i="1" dirty="0" smtClean="0">
                <a:solidFill>
                  <a:srgbClr val="0070C0"/>
                </a:solidFill>
              </a:rPr>
              <a:t>exclusive 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0070C0"/>
                </a:solidFill>
              </a:rPr>
              <a:t>parentheses</a:t>
            </a:r>
            <a:r>
              <a:rPr lang="en-US" dirty="0" smtClean="0"/>
              <a:t> to make the meaning of a logical statement clear.</a:t>
            </a:r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Replacing statements with </a:t>
            </a:r>
            <a:r>
              <a:rPr lang="en-US" dirty="0" smtClean="0"/>
              <a:t>symbols…</a:t>
            </a:r>
          </a:p>
          <a:p>
            <a:pPr lvl="1"/>
            <a:r>
              <a:rPr lang="en-US" dirty="0" smtClean="0"/>
              <a:t>…</a:t>
            </a:r>
            <a:r>
              <a:rPr lang="en-US" dirty="0" smtClean="0">
                <a:solidFill>
                  <a:srgbClr val="0070C0"/>
                </a:solidFill>
              </a:rPr>
              <a:t>removes</a:t>
            </a:r>
            <a:r>
              <a:rPr lang="en-US" dirty="0" smtClean="0"/>
              <a:t> distraction and </a:t>
            </a:r>
            <a:r>
              <a:rPr lang="en-US" dirty="0" smtClean="0">
                <a:solidFill>
                  <a:srgbClr val="0070C0"/>
                </a:solidFill>
              </a:rPr>
              <a:t>emotion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…</a:t>
            </a:r>
            <a:r>
              <a:rPr lang="en-US" dirty="0" smtClean="0">
                <a:solidFill>
                  <a:srgbClr val="0070C0"/>
                </a:solidFill>
              </a:rPr>
              <a:t>simplifies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statement</a:t>
            </a:r>
          </a:p>
          <a:p>
            <a:pPr lvl="1"/>
            <a:r>
              <a:rPr lang="en-US" dirty="0" smtClean="0"/>
              <a:t>…lets us see the </a:t>
            </a:r>
            <a:r>
              <a:rPr lang="en-US" dirty="0" smtClean="0">
                <a:solidFill>
                  <a:srgbClr val="0070C0"/>
                </a:solidFill>
              </a:rPr>
              <a:t>logical structure </a:t>
            </a:r>
            <a:r>
              <a:rPr lang="en-US" dirty="0"/>
              <a:t>more </a:t>
            </a:r>
            <a:r>
              <a:rPr lang="en-US" dirty="0" smtClean="0"/>
              <a:t>clearly</a:t>
            </a:r>
            <a:endParaRPr lang="en-US" dirty="0"/>
          </a:p>
          <a:p>
            <a:r>
              <a:rPr lang="en-US" dirty="0"/>
              <a:t>We replace simple statements with a single </a:t>
            </a:r>
            <a:r>
              <a:rPr lang="en-US" dirty="0" smtClean="0"/>
              <a:t>letter.</a:t>
            </a:r>
            <a:endParaRPr lang="en-US" dirty="0"/>
          </a:p>
          <a:p>
            <a:pPr lvl="1"/>
            <a:r>
              <a:rPr lang="en-US" dirty="0"/>
              <a:t>It is important to clearly define what  the letter </a:t>
            </a:r>
            <a:r>
              <a:rPr lang="en-US" dirty="0" smtClean="0"/>
              <a:t>represents.</a:t>
            </a:r>
            <a:endParaRPr lang="en-US" dirty="0"/>
          </a:p>
          <a:p>
            <a:pPr lvl="1"/>
            <a:r>
              <a:rPr lang="en-US" dirty="0"/>
              <a:t>Example: </a:t>
            </a:r>
            <a:r>
              <a:rPr lang="en-US" dirty="0">
                <a:solidFill>
                  <a:srgbClr val="0070C0"/>
                </a:solidFill>
              </a:rPr>
              <a:t>r=“It will rain today.”</a:t>
            </a:r>
          </a:p>
          <a:p>
            <a:pPr lvl="1"/>
            <a:r>
              <a:rPr lang="en-US" dirty="0" smtClean="0"/>
              <a:t>The concept </a:t>
            </a:r>
            <a:r>
              <a:rPr lang="en-US" dirty="0"/>
              <a:t>is </a:t>
            </a:r>
            <a:r>
              <a:rPr lang="en-US" dirty="0" smtClean="0"/>
              <a:t>what is important</a:t>
            </a:r>
            <a:r>
              <a:rPr lang="en-US" dirty="0"/>
              <a:t>, not the exact wording: “</a:t>
            </a:r>
            <a:r>
              <a:rPr lang="en-US" dirty="0">
                <a:solidFill>
                  <a:srgbClr val="0070C0"/>
                </a:solidFill>
              </a:rPr>
              <a:t>Rain will fall today</a:t>
            </a:r>
            <a:r>
              <a:rPr lang="en-US" dirty="0"/>
              <a:t>.”, “</a:t>
            </a:r>
            <a:r>
              <a:rPr lang="en-US" dirty="0">
                <a:solidFill>
                  <a:srgbClr val="0070C0"/>
                </a:solidFill>
              </a:rPr>
              <a:t>It’s going to rain today</a:t>
            </a:r>
            <a:r>
              <a:rPr lang="en-US" dirty="0"/>
              <a:t>.”, etc.</a:t>
            </a:r>
          </a:p>
          <a:p>
            <a:r>
              <a:rPr lang="en-US" dirty="0">
                <a:solidFill>
                  <a:srgbClr val="0070C0"/>
                </a:solidFill>
              </a:rPr>
              <a:t>Compound statements </a:t>
            </a:r>
            <a:r>
              <a:rPr lang="en-US" dirty="0" smtClean="0"/>
              <a:t>are formed from </a:t>
            </a:r>
            <a:r>
              <a:rPr lang="en-US" dirty="0">
                <a:solidFill>
                  <a:srgbClr val="0070C0"/>
                </a:solidFill>
              </a:rPr>
              <a:t>simple statements </a:t>
            </a:r>
            <a:r>
              <a:rPr lang="en-US" dirty="0" smtClean="0"/>
              <a:t>connected together with </a:t>
            </a:r>
            <a:r>
              <a:rPr lang="en-US" dirty="0">
                <a:solidFill>
                  <a:srgbClr val="0070C0"/>
                </a:solidFill>
              </a:rPr>
              <a:t>logical </a:t>
            </a:r>
            <a:r>
              <a:rPr lang="en-US" dirty="0" smtClean="0">
                <a:solidFill>
                  <a:srgbClr val="0070C0"/>
                </a:solidFill>
              </a:rPr>
              <a:t>operators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9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Unary NOT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operator acts on a single variable.</a:t>
            </a:r>
          </a:p>
          <a:p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is like the </a:t>
            </a:r>
            <a:r>
              <a:rPr lang="en-US" dirty="0">
                <a:solidFill>
                  <a:srgbClr val="0070C0"/>
                </a:solidFill>
              </a:rPr>
              <a:t>negative sign </a:t>
            </a:r>
            <a:r>
              <a:rPr lang="en-US" dirty="0"/>
              <a:t>in arithmetic.  It changes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to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The symbol for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∼</a:t>
            </a:r>
            <a:r>
              <a:rPr lang="en-US" dirty="0"/>
              <a:t>, and is </a:t>
            </a:r>
            <a:r>
              <a:rPr lang="en-US" dirty="0">
                <a:solidFill>
                  <a:srgbClr val="0070C0"/>
                </a:solidFill>
              </a:rPr>
              <a:t>placed before the variable </a:t>
            </a:r>
            <a:r>
              <a:rPr lang="en-US" dirty="0"/>
              <a:t>it acts on.</a:t>
            </a:r>
          </a:p>
          <a:p>
            <a:pPr lvl="1"/>
            <a:r>
              <a:rPr lang="en-US" dirty="0"/>
              <a:t>Example: </a:t>
            </a:r>
            <a:r>
              <a:rPr lang="en-US" dirty="0" smtClean="0"/>
              <a:t>the variable </a:t>
            </a:r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represents the logical statement ‘</a:t>
            </a:r>
            <a:r>
              <a:rPr lang="en-US" dirty="0" smtClean="0">
                <a:solidFill>
                  <a:srgbClr val="0070C0"/>
                </a:solidFill>
              </a:rPr>
              <a:t>it </a:t>
            </a:r>
            <a:r>
              <a:rPr lang="en-US" dirty="0">
                <a:solidFill>
                  <a:srgbClr val="0070C0"/>
                </a:solidFill>
              </a:rPr>
              <a:t>will rain </a:t>
            </a:r>
            <a:r>
              <a:rPr lang="en-US" dirty="0" smtClean="0">
                <a:solidFill>
                  <a:srgbClr val="0070C0"/>
                </a:solidFill>
              </a:rPr>
              <a:t>today</a:t>
            </a:r>
            <a:r>
              <a:rPr lang="en-US" dirty="0" smtClean="0"/>
              <a:t>’</a:t>
            </a:r>
            <a:endParaRPr lang="en-US" dirty="0"/>
          </a:p>
          <a:p>
            <a:pPr lvl="1"/>
            <a:r>
              <a:rPr lang="en-US" dirty="0" smtClean="0"/>
              <a:t>The logical statement “</a:t>
            </a:r>
            <a:r>
              <a:rPr lang="en-US" dirty="0" smtClean="0">
                <a:solidFill>
                  <a:srgbClr val="0070C0"/>
                </a:solidFill>
              </a:rPr>
              <a:t>It </a:t>
            </a:r>
            <a:r>
              <a:rPr lang="en-US" dirty="0">
                <a:solidFill>
                  <a:srgbClr val="0070C0"/>
                </a:solidFill>
              </a:rPr>
              <a:t>will not rain today</a:t>
            </a:r>
            <a:r>
              <a:rPr lang="en-US" dirty="0" smtClean="0"/>
              <a:t>.” would be written as</a:t>
            </a:r>
          </a:p>
          <a:p>
            <a:pPr lvl="1"/>
            <a:r>
              <a:rPr lang="en-US" dirty="0" smtClean="0"/>
              <a:t>Other phrasings are “</a:t>
            </a:r>
            <a:r>
              <a:rPr lang="en-US" dirty="0" smtClean="0">
                <a:solidFill>
                  <a:srgbClr val="0070C0"/>
                </a:solidFill>
              </a:rPr>
              <a:t>It can’t rain today</a:t>
            </a:r>
            <a:r>
              <a:rPr lang="en-US" dirty="0" smtClean="0"/>
              <a:t>.”, “</a:t>
            </a:r>
            <a:r>
              <a:rPr lang="en-US" dirty="0" smtClean="0">
                <a:solidFill>
                  <a:srgbClr val="0070C0"/>
                </a:solidFill>
              </a:rPr>
              <a:t>It is not the case that it will rain today</a:t>
            </a:r>
            <a:r>
              <a:rPr lang="en-US" dirty="0" smtClean="0"/>
              <a:t>.”, and others.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05830" y="3974982"/>
            <a:ext cx="115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~</a:t>
            </a:r>
            <a:r>
              <a:rPr lang="en-US" sz="3200" dirty="0" smtClean="0">
                <a:solidFill>
                  <a:srgbClr val="FF0000"/>
                </a:solidFill>
              </a:rPr>
              <a:t> r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48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Logical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96567"/>
          </a:xfrm>
        </p:spPr>
        <p:txBody>
          <a:bodyPr>
            <a:normAutofit/>
          </a:bodyPr>
          <a:lstStyle/>
          <a:p>
            <a:r>
              <a:rPr lang="en-US" dirty="0"/>
              <a:t>Just like in arithmetic, </a:t>
            </a:r>
            <a:r>
              <a:rPr lang="en-US" dirty="0">
                <a:solidFill>
                  <a:srgbClr val="0070C0"/>
                </a:solidFill>
              </a:rPr>
              <a:t>binary operators </a:t>
            </a:r>
            <a:r>
              <a:rPr lang="en-US" dirty="0"/>
              <a:t>take </a:t>
            </a:r>
            <a:r>
              <a:rPr lang="en-US" dirty="0">
                <a:solidFill>
                  <a:srgbClr val="0070C0"/>
                </a:solidFill>
              </a:rPr>
              <a:t>two values </a:t>
            </a:r>
            <a:r>
              <a:rPr lang="en-US" dirty="0"/>
              <a:t>and result in another value.  In binary logic, the values can only be </a:t>
            </a:r>
            <a:r>
              <a:rPr lang="en-US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dirty="0">
                <a:solidFill>
                  <a:srgbClr val="00B050"/>
                </a:solidFill>
              </a:rPr>
              <a:t>False</a:t>
            </a:r>
            <a:r>
              <a:rPr lang="en-US" dirty="0"/>
              <a:t>.</a:t>
            </a:r>
          </a:p>
          <a:p>
            <a:r>
              <a:rPr lang="en-US" dirty="0"/>
              <a:t>We will concentrate on the binary operators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IF..THEN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would say something like “(simple statement 1)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(simple statement 2)”.</a:t>
            </a:r>
          </a:p>
          <a:p>
            <a:pPr lvl="1"/>
            <a:r>
              <a:rPr lang="en-US" dirty="0"/>
              <a:t>Logic texts often use the variables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/>
              <a:t> and </a:t>
            </a:r>
            <a:r>
              <a:rPr lang="en-US" i="1" dirty="0">
                <a:solidFill>
                  <a:srgbClr val="FF0000"/>
                </a:solidFill>
              </a:rPr>
              <a:t>q</a:t>
            </a:r>
            <a:r>
              <a:rPr lang="en-US" dirty="0"/>
              <a:t> to represent the two simple statements.  The letters themselves aren’t important; they are just </a:t>
            </a:r>
            <a:r>
              <a:rPr lang="en-US" dirty="0">
                <a:solidFill>
                  <a:srgbClr val="0070C0"/>
                </a:solidFill>
              </a:rPr>
              <a:t>placeholders</a:t>
            </a:r>
            <a:r>
              <a:rPr lang="en-US" dirty="0"/>
              <a:t>.</a:t>
            </a:r>
          </a:p>
          <a:p>
            <a:r>
              <a:rPr lang="en-US" dirty="0"/>
              <a:t>We often write symbols in place of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, and </a:t>
            </a:r>
            <a:r>
              <a:rPr lang="en-US" dirty="0" err="1">
                <a:solidFill>
                  <a:srgbClr val="FF0000"/>
                </a:solidFill>
              </a:rPr>
              <a:t>IF..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The symbol for </a:t>
            </a:r>
            <a:r>
              <a:rPr lang="en-US" dirty="0">
                <a:solidFill>
                  <a:srgbClr val="FF0000"/>
                </a:solidFill>
              </a:rPr>
              <a:t>AND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∩</a:t>
            </a:r>
            <a:r>
              <a:rPr lang="en-US" dirty="0"/>
              <a:t>. </a:t>
            </a:r>
            <a:r>
              <a:rPr lang="en-US" dirty="0" smtClean="0"/>
              <a:t>Symbolically, it is used as </a:t>
            </a:r>
            <a:r>
              <a:rPr lang="en-US" dirty="0">
                <a:solidFill>
                  <a:srgbClr val="FF0000"/>
                </a:solidFill>
              </a:rPr>
              <a:t>p ∩ </a:t>
            </a:r>
            <a:r>
              <a:rPr lang="en-US" dirty="0" smtClean="0">
                <a:solidFill>
                  <a:srgbClr val="FF0000"/>
                </a:solidFill>
              </a:rPr>
              <a:t>q.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symbol for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/>
              <a:t>.  </a:t>
            </a:r>
            <a:r>
              <a:rPr lang="en-US" dirty="0" smtClean="0"/>
              <a:t>Symbolically, it is used as </a:t>
            </a:r>
            <a:r>
              <a:rPr lang="en-US" dirty="0">
                <a:solidFill>
                  <a:srgbClr val="FF0000"/>
                </a:solidFill>
              </a:rPr>
              <a:t>p ∪ </a:t>
            </a:r>
            <a:r>
              <a:rPr lang="en-US" dirty="0" smtClean="0">
                <a:solidFill>
                  <a:srgbClr val="FF0000"/>
                </a:solidFill>
              </a:rPr>
              <a:t>q.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symbol for </a:t>
            </a:r>
            <a:r>
              <a:rPr lang="en-US" dirty="0">
                <a:solidFill>
                  <a:srgbClr val="FF0000"/>
                </a:solidFill>
              </a:rPr>
              <a:t>IF..THEN </a:t>
            </a:r>
            <a:r>
              <a:rPr lang="en-US" dirty="0"/>
              <a:t>is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→</a:t>
            </a:r>
            <a:r>
              <a:rPr lang="en-US" dirty="0" smtClean="0"/>
              <a:t> symbol, and would appear as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→</a:t>
            </a:r>
            <a:r>
              <a:rPr lang="en-US" dirty="0" smtClean="0">
                <a:solidFill>
                  <a:srgbClr val="FF0000"/>
                </a:solidFill>
              </a:rPr>
              <a:t> q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08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Logical </a:t>
            </a:r>
            <a:r>
              <a:rPr lang="en-US" dirty="0" smtClean="0"/>
              <a:t>Operators: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9656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∩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 only if both simple statements are </a:t>
            </a:r>
            <a:r>
              <a:rPr lang="en-US" dirty="0" smtClean="0">
                <a:solidFill>
                  <a:srgbClr val="00B050"/>
                </a:solidFill>
              </a:rPr>
              <a:t>True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word ‘</a:t>
            </a:r>
            <a:r>
              <a:rPr lang="en-US" dirty="0" smtClean="0">
                <a:solidFill>
                  <a:srgbClr val="0070C0"/>
                </a:solidFill>
              </a:rPr>
              <a:t>but</a:t>
            </a:r>
            <a:r>
              <a:rPr lang="en-US" dirty="0" smtClean="0"/>
              <a:t>’ is an alternative version of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.  “p </a:t>
            </a:r>
            <a:r>
              <a:rPr lang="en-US" dirty="0" smtClean="0">
                <a:solidFill>
                  <a:srgbClr val="0070C0"/>
                </a:solidFill>
              </a:rPr>
              <a:t>but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q” is logically equivalent to “p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q”.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 </a:t>
            </a:r>
            <a:r>
              <a:rPr lang="en-US" dirty="0" err="1" smtClean="0"/>
              <a:t>or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∪:  </a:t>
            </a:r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dirty="0">
                <a:solidFill>
                  <a:srgbClr val="0070C0"/>
                </a:solidFill>
              </a:rPr>
              <a:t>two types </a:t>
            </a:r>
            <a:r>
              <a:rPr lang="en-US" dirty="0"/>
              <a:t>of </a:t>
            </a:r>
            <a:r>
              <a:rPr lang="en-US" i="1" dirty="0" smtClean="0"/>
              <a:t>or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‘</a:t>
            </a:r>
            <a:r>
              <a:rPr lang="en-US" i="1" dirty="0" smtClean="0">
                <a:solidFill>
                  <a:srgbClr val="0070C0"/>
                </a:solidFill>
              </a:rPr>
              <a:t>Inclusive or</a:t>
            </a:r>
            <a:r>
              <a:rPr lang="en-US" dirty="0" smtClean="0"/>
              <a:t>’ </a:t>
            </a:r>
            <a:r>
              <a:rPr lang="en-US" dirty="0"/>
              <a:t>means “</a:t>
            </a:r>
            <a:r>
              <a:rPr lang="en-US" dirty="0">
                <a:solidFill>
                  <a:srgbClr val="0070C0"/>
                </a:solidFill>
              </a:rPr>
              <a:t>one or the other or both</a:t>
            </a:r>
            <a:r>
              <a:rPr lang="en-US" dirty="0" smtClean="0"/>
              <a:t>”.  This is the meaning we will assign to </a:t>
            </a:r>
            <a:r>
              <a:rPr lang="en-US" dirty="0" smtClean="0">
                <a:solidFill>
                  <a:srgbClr val="FF0000"/>
                </a:solidFill>
              </a:rPr>
              <a:t>OR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∪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‘</a:t>
            </a:r>
            <a:r>
              <a:rPr lang="en-US" i="1" dirty="0" smtClean="0">
                <a:solidFill>
                  <a:srgbClr val="0070C0"/>
                </a:solidFill>
              </a:rPr>
              <a:t>Exclusive or</a:t>
            </a:r>
            <a:r>
              <a:rPr lang="en-US" i="1" dirty="0" smtClean="0"/>
              <a:t>’</a:t>
            </a:r>
            <a:r>
              <a:rPr lang="en-US" dirty="0" smtClean="0"/>
              <a:t> </a:t>
            </a:r>
            <a:r>
              <a:rPr lang="en-US" dirty="0"/>
              <a:t>mean “</a:t>
            </a:r>
            <a:r>
              <a:rPr lang="en-US" dirty="0">
                <a:solidFill>
                  <a:srgbClr val="0070C0"/>
                </a:solidFill>
              </a:rPr>
              <a:t>one or the other, </a:t>
            </a:r>
            <a:r>
              <a:rPr lang="en-US" u="sng" dirty="0">
                <a:solidFill>
                  <a:srgbClr val="0070C0"/>
                </a:solidFill>
              </a:rPr>
              <a:t>but not </a:t>
            </a:r>
            <a:r>
              <a:rPr lang="en-US" dirty="0">
                <a:solidFill>
                  <a:srgbClr val="0070C0"/>
                </a:solidFill>
              </a:rPr>
              <a:t>both</a:t>
            </a:r>
            <a:r>
              <a:rPr lang="en-US" dirty="0"/>
              <a:t>”.  </a:t>
            </a:r>
            <a:endParaRPr lang="en-US" dirty="0" smtClean="0"/>
          </a:p>
          <a:p>
            <a:pPr lvl="2"/>
            <a:r>
              <a:rPr lang="en-US" dirty="0" smtClean="0"/>
              <a:t>When </a:t>
            </a:r>
            <a:r>
              <a:rPr lang="en-US" dirty="0"/>
              <a:t>the </a:t>
            </a:r>
            <a:r>
              <a:rPr lang="en-US" dirty="0" smtClean="0"/>
              <a:t>flight attendant </a:t>
            </a:r>
            <a:r>
              <a:rPr lang="en-US" dirty="0"/>
              <a:t>asks “Would you like the chicken </a:t>
            </a:r>
            <a:r>
              <a:rPr lang="en-US" dirty="0" smtClean="0"/>
              <a:t>or </a:t>
            </a:r>
            <a:r>
              <a:rPr lang="en-US" dirty="0"/>
              <a:t>the fish?”, you </a:t>
            </a:r>
            <a:r>
              <a:rPr lang="en-US" dirty="0" smtClean="0"/>
              <a:t>are expected </a:t>
            </a:r>
            <a:r>
              <a:rPr lang="en-US" dirty="0"/>
              <a:t>to choose only one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We won’t be using this type of </a:t>
            </a:r>
            <a:r>
              <a:rPr lang="en-US" i="1" dirty="0" smtClean="0"/>
              <a:t>or</a:t>
            </a:r>
            <a:r>
              <a:rPr lang="en-US" dirty="0" smtClean="0"/>
              <a:t>, but its symbol is </a:t>
            </a:r>
            <a:r>
              <a:rPr lang="en-US" dirty="0" err="1" smtClean="0"/>
              <a:t>XOR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>
                <a:solidFill>
                  <a:srgbClr val="FF0000"/>
                </a:solidFill>
              </a:rPr>
              <a:t>IF</a:t>
            </a:r>
            <a:r>
              <a:rPr lang="en-US" dirty="0" err="1">
                <a:solidFill>
                  <a:srgbClr val="FF0000"/>
                </a:solidFill>
              </a:rPr>
              <a:t>..</a:t>
            </a:r>
            <a:r>
              <a:rPr lang="en-US" dirty="0" err="1" smtClean="0">
                <a:solidFill>
                  <a:srgbClr val="FF0000"/>
                </a:solidFill>
              </a:rPr>
              <a:t>THEN</a:t>
            </a:r>
            <a:r>
              <a:rPr lang="en-US" dirty="0" smtClean="0">
                <a:solidFill>
                  <a:srgbClr val="FF0000"/>
                </a:solidFill>
              </a:rPr>
              <a:t>.. </a:t>
            </a:r>
            <a:r>
              <a:rPr lang="en-US" dirty="0" smtClean="0"/>
              <a:t>or </a:t>
            </a:r>
            <a:r>
              <a:rPr lang="en-US" dirty="0">
                <a:solidFill>
                  <a:srgbClr val="FF0000"/>
                </a:solidFill>
              </a:rPr>
              <a:t>→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Alternative </a:t>
            </a:r>
            <a:r>
              <a:rPr lang="en-US" dirty="0"/>
              <a:t>phrasing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0070C0"/>
                </a:solidFill>
              </a:rPr>
              <a:t>..</a:t>
            </a:r>
            <a:r>
              <a:rPr lang="en-US" i="1" dirty="0" smtClean="0">
                <a:solidFill>
                  <a:srgbClr val="0070C0"/>
                </a:solidFill>
              </a:rPr>
              <a:t>implies</a:t>
            </a:r>
            <a:r>
              <a:rPr lang="en-US" dirty="0" smtClean="0">
                <a:solidFill>
                  <a:srgbClr val="0070C0"/>
                </a:solidFill>
              </a:rPr>
              <a:t>.., ..</a:t>
            </a:r>
            <a:r>
              <a:rPr lang="en-US" i="1" dirty="0" smtClean="0">
                <a:solidFill>
                  <a:srgbClr val="0070C0"/>
                </a:solidFill>
              </a:rPr>
              <a:t>leads to</a:t>
            </a:r>
            <a:r>
              <a:rPr lang="en-US" dirty="0" smtClean="0">
                <a:solidFill>
                  <a:srgbClr val="0070C0"/>
                </a:solidFill>
              </a:rPr>
              <a:t>..</a:t>
            </a:r>
            <a:r>
              <a:rPr lang="en-US" dirty="0" smtClean="0"/>
              <a:t>, ..</a:t>
            </a:r>
            <a:r>
              <a:rPr lang="en-US" i="1" dirty="0" smtClean="0">
                <a:solidFill>
                  <a:srgbClr val="0070C0"/>
                </a:solidFill>
              </a:rPr>
              <a:t>causes</a:t>
            </a:r>
            <a:r>
              <a:rPr lang="en-US" dirty="0" smtClean="0"/>
              <a:t>…, and some others</a:t>
            </a:r>
            <a:r>
              <a:rPr lang="en-US" dirty="0" smtClean="0">
                <a:solidFill>
                  <a:srgbClr val="0070C0"/>
                </a:solidFill>
              </a:rPr>
              <a:t>.  </a:t>
            </a:r>
            <a:r>
              <a:rPr lang="en-US" dirty="0" smtClean="0"/>
              <a:t>We might equivalently say “</a:t>
            </a:r>
            <a:r>
              <a:rPr lang="en-US" dirty="0" smtClean="0">
                <a:solidFill>
                  <a:srgbClr val="0070C0"/>
                </a:solidFill>
              </a:rPr>
              <a:t>if p then q</a:t>
            </a:r>
            <a:r>
              <a:rPr lang="en-US" dirty="0" smtClean="0"/>
              <a:t>” </a:t>
            </a:r>
            <a:r>
              <a:rPr lang="en-US" dirty="0"/>
              <a:t>or “</a:t>
            </a:r>
            <a:r>
              <a:rPr lang="en-US" dirty="0">
                <a:solidFill>
                  <a:srgbClr val="0070C0"/>
                </a:solidFill>
              </a:rPr>
              <a:t>p </a:t>
            </a:r>
            <a:r>
              <a:rPr lang="en-US" dirty="0" smtClean="0">
                <a:solidFill>
                  <a:srgbClr val="0070C0"/>
                </a:solidFill>
              </a:rPr>
              <a:t>implies </a:t>
            </a:r>
            <a:r>
              <a:rPr lang="en-US" dirty="0">
                <a:solidFill>
                  <a:srgbClr val="0070C0"/>
                </a:solidFill>
              </a:rPr>
              <a:t>q</a:t>
            </a:r>
            <a:r>
              <a:rPr lang="en-US" dirty="0" smtClean="0"/>
              <a:t>” or “</a:t>
            </a:r>
            <a:r>
              <a:rPr lang="en-US" dirty="0" smtClean="0">
                <a:solidFill>
                  <a:srgbClr val="0070C0"/>
                </a:solidFill>
              </a:rPr>
              <a:t>p leads to q</a:t>
            </a:r>
            <a:r>
              <a:rPr lang="en-US" dirty="0" smtClean="0"/>
              <a:t>”.</a:t>
            </a:r>
            <a:endParaRPr lang="en-US" dirty="0"/>
          </a:p>
          <a:p>
            <a:pPr lvl="1"/>
            <a:r>
              <a:rPr lang="en-US" dirty="0"/>
              <a:t>These </a:t>
            </a:r>
            <a:r>
              <a:rPr lang="en-US" dirty="0" smtClean="0"/>
              <a:t>are all written </a:t>
            </a:r>
            <a:r>
              <a:rPr lang="en-US" dirty="0"/>
              <a:t>symbolically as </a:t>
            </a:r>
            <a:r>
              <a:rPr lang="en-US" dirty="0">
                <a:solidFill>
                  <a:srgbClr val="FF0000"/>
                </a:solidFill>
              </a:rPr>
              <a:t>p → q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8422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673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With simple logical connectives, you can replace the </a:t>
            </a:r>
            <a:r>
              <a:rPr lang="en-US" dirty="0" smtClean="0">
                <a:solidFill>
                  <a:srgbClr val="0070C0"/>
                </a:solidFill>
              </a:rPr>
              <a:t>logical operator </a:t>
            </a:r>
            <a:r>
              <a:rPr lang="en-US" dirty="0" smtClean="0"/>
              <a:t>with its </a:t>
            </a:r>
            <a:r>
              <a:rPr lang="en-US" dirty="0" smtClean="0">
                <a:solidFill>
                  <a:srgbClr val="0070C0"/>
                </a:solidFill>
              </a:rPr>
              <a:t>symbol</a:t>
            </a:r>
            <a:r>
              <a:rPr lang="en-US" dirty="0" smtClean="0"/>
              <a:t>, and replace the </a:t>
            </a:r>
            <a:r>
              <a:rPr lang="en-US" dirty="0" smtClean="0">
                <a:solidFill>
                  <a:srgbClr val="0070C0"/>
                </a:solidFill>
              </a:rPr>
              <a:t>phrases</a:t>
            </a:r>
            <a:r>
              <a:rPr lang="en-US" dirty="0" smtClean="0"/>
              <a:t> it connects with their </a:t>
            </a:r>
            <a:r>
              <a:rPr lang="en-US" dirty="0" smtClean="0">
                <a:solidFill>
                  <a:srgbClr val="0070C0"/>
                </a:solidFill>
              </a:rPr>
              <a:t>variable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useful to write down exactly what concept a variable stands for.  Here, </a:t>
            </a:r>
            <a:r>
              <a:rPr lang="en-US" dirty="0" smtClean="0">
                <a:solidFill>
                  <a:srgbClr val="0070C0"/>
                </a:solidFill>
              </a:rPr>
              <a:t>r=‘it will rain’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70C0"/>
                </a:solidFill>
              </a:rPr>
              <a:t>s=‘it will snow’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“                                                      .” </a:t>
            </a:r>
          </a:p>
          <a:p>
            <a:r>
              <a:rPr lang="en-US" dirty="0" smtClean="0"/>
              <a:t>“It will </a:t>
            </a:r>
            <a:r>
              <a:rPr lang="en-US" dirty="0" smtClean="0">
                <a:solidFill>
                  <a:srgbClr val="FF0000"/>
                </a:solidFill>
              </a:rPr>
              <a:t>rain or snow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If</a:t>
            </a:r>
            <a:r>
              <a:rPr lang="en-US" dirty="0" smtClean="0"/>
              <a:t> it </a:t>
            </a:r>
            <a:r>
              <a:rPr lang="en-US" dirty="0" smtClean="0">
                <a:solidFill>
                  <a:srgbClr val="FF0000"/>
                </a:solidFill>
              </a:rPr>
              <a:t>rains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then</a:t>
            </a:r>
            <a:r>
              <a:rPr lang="en-US" dirty="0" smtClean="0"/>
              <a:t> it will </a:t>
            </a:r>
            <a:r>
              <a:rPr lang="en-US" dirty="0" smtClean="0">
                <a:solidFill>
                  <a:srgbClr val="FF0000"/>
                </a:solidFill>
              </a:rPr>
              <a:t>snow</a:t>
            </a:r>
            <a:r>
              <a:rPr lang="en-US" dirty="0" smtClean="0"/>
              <a:t>.”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“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Rain implies snow</a:t>
            </a:r>
            <a:r>
              <a:rPr lang="en-US" dirty="0" smtClean="0">
                <a:sym typeface="Wingdings" panose="05000000000000000000" pitchFamily="2" charset="2"/>
              </a:rPr>
              <a:t>.”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“It will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rain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only if </a:t>
            </a:r>
            <a:r>
              <a:rPr lang="en-US" dirty="0" smtClean="0">
                <a:sym typeface="Wingdings" panose="05000000000000000000" pitchFamily="2" charset="2"/>
              </a:rPr>
              <a:t>it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snows</a:t>
            </a:r>
            <a:r>
              <a:rPr lang="en-US" dirty="0" smtClean="0">
                <a:sym typeface="Wingdings" panose="05000000000000000000" pitchFamily="2" charset="2"/>
              </a:rPr>
              <a:t>.”</a:t>
            </a:r>
          </a:p>
          <a:p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94091" y="3737641"/>
            <a:ext cx="51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∩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6097" y="3829975"/>
            <a:ext cx="1506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 will </a:t>
            </a:r>
            <a:r>
              <a:rPr lang="en-US" sz="2400" dirty="0">
                <a:solidFill>
                  <a:srgbClr val="FF0000"/>
                </a:solidFill>
              </a:rPr>
              <a:t>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9613" y="3829975"/>
            <a:ext cx="160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 </a:t>
            </a:r>
            <a:r>
              <a:rPr lang="en-US" sz="2400" dirty="0"/>
              <a:t>will </a:t>
            </a:r>
            <a:r>
              <a:rPr lang="en-US" sz="2400" dirty="0" smtClean="0">
                <a:solidFill>
                  <a:srgbClr val="FF0000"/>
                </a:solidFill>
              </a:rPr>
              <a:t>snow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1459" y="3737640"/>
            <a:ext cx="379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41568" y="3737641"/>
            <a:ext cx="379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4715" y="3829975"/>
            <a:ext cx="677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and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51459" y="4222273"/>
            <a:ext cx="115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 </a:t>
            </a:r>
            <a:r>
              <a:rPr lang="en-US" sz="3600" dirty="0">
                <a:solidFill>
                  <a:srgbClr val="FF0000"/>
                </a:solidFill>
              </a:rPr>
              <a:t>∪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0466" y="4456645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51459" y="4720478"/>
            <a:ext cx="115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</a:t>
            </a:r>
            <a:r>
              <a:rPr lang="en-US" sz="3200" dirty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9335" y="4497411"/>
            <a:ext cx="4377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rv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23307" y="4456645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59404" y="4954803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98616" y="4954803"/>
            <a:ext cx="437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36686" y="4963395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74006" y="5451726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33929" y="5470213"/>
            <a:ext cx="437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32038" y="5451725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51459" y="5171182"/>
            <a:ext cx="115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</a:t>
            </a:r>
            <a:r>
              <a:rPr lang="en-US" sz="3200" dirty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44276" y="5607831"/>
            <a:ext cx="115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</a:t>
            </a:r>
            <a:r>
              <a:rPr lang="en-US" sz="3200" dirty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32357 3.7037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3.7037E-7 L 0.32435 -0.004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11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3.7037E-7 L 0.3263 -0.0050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1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5" grpId="1"/>
      <p:bldP spid="5" grpId="2"/>
      <p:bldP spid="6" grpId="0"/>
      <p:bldP spid="6" grpId="1"/>
      <p:bldP spid="6" grpId="2"/>
      <p:bldP spid="7" grpId="0"/>
      <p:bldP spid="8" grpId="0"/>
      <p:bldP spid="9" grpId="0"/>
      <p:bldP spid="9" grpId="1"/>
      <p:bldP spid="9" grpId="2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…ONLY IF…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201607" cy="4018156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only if </a:t>
            </a:r>
            <a:r>
              <a:rPr lang="en-US" dirty="0" smtClean="0"/>
              <a:t>logical connective is the same as </a:t>
            </a:r>
            <a:r>
              <a:rPr lang="en-US" i="1" dirty="0" smtClean="0"/>
              <a:t>implies</a:t>
            </a:r>
            <a:r>
              <a:rPr lang="en-US" dirty="0" smtClean="0"/>
              <a:t>, although the rain and snow example doesn’t make this clear.</a:t>
            </a:r>
          </a:p>
          <a:p>
            <a:r>
              <a:rPr lang="en-US" dirty="0" smtClean="0"/>
              <a:t>Here is a better example, where  </a:t>
            </a:r>
            <a:r>
              <a:rPr lang="en-US" dirty="0" smtClean="0">
                <a:solidFill>
                  <a:srgbClr val="0070C0"/>
                </a:solidFill>
              </a:rPr>
              <a:t>r = ‘the engine runs’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f = ‘the engine has fuel’</a:t>
            </a:r>
          </a:p>
          <a:p>
            <a:pPr lvl="1"/>
            <a:r>
              <a:rPr lang="en-US" dirty="0" smtClean="0"/>
              <a:t>“The engine </a:t>
            </a:r>
            <a:r>
              <a:rPr lang="en-US" dirty="0" smtClean="0">
                <a:solidFill>
                  <a:srgbClr val="FF0000"/>
                </a:solidFill>
              </a:rPr>
              <a:t>runs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only if </a:t>
            </a:r>
            <a:r>
              <a:rPr lang="en-US" dirty="0" smtClean="0"/>
              <a:t>it has </a:t>
            </a:r>
            <a:r>
              <a:rPr lang="en-US" dirty="0" smtClean="0">
                <a:solidFill>
                  <a:srgbClr val="FF0000"/>
                </a:solidFill>
              </a:rPr>
              <a:t>fuel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This is equivalent to the more standard phrasing “</a:t>
            </a:r>
            <a:r>
              <a:rPr lang="en-US" dirty="0" smtClean="0">
                <a:solidFill>
                  <a:srgbClr val="FF0000"/>
                </a:solidFill>
              </a:rPr>
              <a:t>If</a:t>
            </a:r>
            <a:r>
              <a:rPr lang="en-US" dirty="0" smtClean="0"/>
              <a:t> the engine </a:t>
            </a:r>
            <a:r>
              <a:rPr lang="en-US" dirty="0" smtClean="0">
                <a:solidFill>
                  <a:srgbClr val="FF0000"/>
                </a:solidFill>
              </a:rPr>
              <a:t>runs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then</a:t>
            </a:r>
            <a:r>
              <a:rPr lang="en-US" dirty="0" smtClean="0"/>
              <a:t> it has </a:t>
            </a:r>
            <a:r>
              <a:rPr lang="en-US" dirty="0" smtClean="0">
                <a:solidFill>
                  <a:srgbClr val="FF0000"/>
                </a:solidFill>
              </a:rPr>
              <a:t>fuel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The given statement shouldn’t be written f </a:t>
            </a:r>
            <a:r>
              <a:rPr lang="en-US" dirty="0" smtClean="0">
                <a:sym typeface="Wingdings" panose="05000000000000000000" pitchFamily="2" charset="2"/>
              </a:rPr>
              <a:t> r, because this would be saying “If the engine has fuel, then it will run.”  If you’ve ever had engine trouble, you know this statement isn’t correct.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88199" y="3012247"/>
            <a:ext cx="115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</a:t>
            </a:r>
            <a:r>
              <a:rPr lang="en-US" sz="3200" dirty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f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438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5922905" cy="4018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Let’s try some more complex examples:</a:t>
            </a:r>
          </a:p>
          <a:p>
            <a:endParaRPr lang="en-US" dirty="0" smtClean="0"/>
          </a:p>
          <a:p>
            <a:r>
              <a:rPr lang="en-US" dirty="0" smtClean="0"/>
              <a:t>“It won’t rain but it will snow.”</a:t>
            </a:r>
          </a:p>
          <a:p>
            <a:endParaRPr lang="en-US" dirty="0" smtClean="0"/>
          </a:p>
          <a:p>
            <a:r>
              <a:rPr lang="en-US" dirty="0" smtClean="0"/>
              <a:t> “It will rain or it won’t snow.”</a:t>
            </a:r>
          </a:p>
          <a:p>
            <a:endParaRPr lang="en-US" dirty="0"/>
          </a:p>
          <a:p>
            <a:r>
              <a:rPr lang="en-US" dirty="0" smtClean="0"/>
              <a:t>“It won’t rain and it won’t snow.”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41705" y="2355047"/>
            <a:ext cx="51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∩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22550" y="2361185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55156" y="2355348"/>
            <a:ext cx="728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36067" y="2647735"/>
            <a:ext cx="1881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∼</a:t>
            </a:r>
            <a:r>
              <a:rPr lang="en-US" sz="3200" dirty="0" smtClean="0">
                <a:solidFill>
                  <a:srgbClr val="FF0000"/>
                </a:solidFill>
              </a:rPr>
              <a:t>r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98689" y="2770545"/>
            <a:ext cx="780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9279365" y="2647735"/>
            <a:ext cx="188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(∼r ) ∩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80037" y="3358340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∪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60882" y="3364478"/>
            <a:ext cx="72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93488" y="3358641"/>
            <a:ext cx="728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15339" y="3662152"/>
            <a:ext cx="188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∪ 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77961" y="3784962"/>
            <a:ext cx="780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9258637" y="3662152"/>
            <a:ext cx="1881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r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600" dirty="0" smtClean="0">
                <a:solidFill>
                  <a:srgbClr val="FF0000"/>
                </a:solidFill>
              </a:rPr>
              <a:t>∪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</a:t>
            </a:r>
            <a:r>
              <a:rPr lang="en-US" sz="3200" dirty="0" smtClean="0">
                <a:solidFill>
                  <a:srgbClr val="FF0000"/>
                </a:solidFill>
              </a:rPr>
              <a:t>∼s)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23247" y="4467797"/>
            <a:ext cx="51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∩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60882" y="4473935"/>
            <a:ext cx="775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36698" y="4468098"/>
            <a:ext cx="728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68687" y="4721033"/>
            <a:ext cx="221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∼r  </a:t>
            </a:r>
            <a:r>
              <a:rPr lang="en-US" sz="3600" dirty="0" smtClean="0">
                <a:solidFill>
                  <a:srgbClr val="FF0000"/>
                </a:solidFill>
              </a:rPr>
              <a:t>∩</a:t>
            </a:r>
            <a:r>
              <a:rPr lang="en-US" sz="3200" dirty="0">
                <a:solidFill>
                  <a:srgbClr val="FF0000"/>
                </a:solidFill>
              </a:rPr>
              <a:t>  </a:t>
            </a:r>
            <a:r>
              <a:rPr lang="en-US" sz="3200" dirty="0" smtClean="0">
                <a:solidFill>
                  <a:srgbClr val="FF0000"/>
                </a:solidFill>
              </a:rPr>
              <a:t>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80231" y="4883295"/>
            <a:ext cx="780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9260906" y="4760485"/>
            <a:ext cx="2367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(∼r)  </a:t>
            </a:r>
            <a:r>
              <a:rPr lang="en-US" sz="3600" dirty="0">
                <a:solidFill>
                  <a:srgbClr val="FF0000"/>
                </a:solidFill>
              </a:rPr>
              <a:t>∩</a:t>
            </a:r>
            <a:r>
              <a:rPr lang="en-US" sz="3200" dirty="0">
                <a:solidFill>
                  <a:srgbClr val="FF0000"/>
                </a:solidFill>
              </a:rPr>
              <a:t>  (∼s)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585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“If it snows, then it will rain.”</a:t>
            </a:r>
          </a:p>
          <a:p>
            <a:pPr lvl="1"/>
            <a:r>
              <a:rPr lang="en-US" dirty="0" smtClean="0"/>
              <a:t>Order is important for the </a:t>
            </a:r>
            <a:r>
              <a:rPr lang="en-US" dirty="0" err="1" smtClean="0">
                <a:solidFill>
                  <a:srgbClr val="FF0000"/>
                </a:solidFill>
              </a:rPr>
              <a:t>IF..THEN</a:t>
            </a:r>
            <a:r>
              <a:rPr lang="en-US" dirty="0" smtClean="0">
                <a:solidFill>
                  <a:srgbClr val="FF0000"/>
                </a:solidFill>
              </a:rPr>
              <a:t>.. </a:t>
            </a:r>
            <a:r>
              <a:rPr lang="en-US" dirty="0" smtClean="0"/>
              <a:t>statement!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“Rain implies snow.”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“Rain will lead to no snow.”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384209" y="1925301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0200" y="1924843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1452" y="1924843"/>
            <a:ext cx="437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66625" y="2120824"/>
            <a:ext cx="1412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  </a:t>
            </a:r>
            <a:r>
              <a:rPr lang="en-US" sz="3600" dirty="0" smtClean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36152" y="3411201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8277" y="3409666"/>
            <a:ext cx="437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79687" y="3409665"/>
            <a:ext cx="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55810" y="3424655"/>
            <a:ext cx="1412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 </a:t>
            </a:r>
            <a:r>
              <a:rPr lang="en-US" sz="3600" dirty="0" smtClean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60263" y="4392837"/>
            <a:ext cx="65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→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68331" y="4392837"/>
            <a:ext cx="437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50059" y="4392836"/>
            <a:ext cx="813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99122" y="4614993"/>
            <a:ext cx="221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  </a:t>
            </a:r>
            <a:r>
              <a:rPr lang="en-US" sz="3600" dirty="0" smtClean="0">
                <a:solidFill>
                  <a:srgbClr val="FF0000"/>
                </a:solidFill>
              </a:rPr>
              <a:t>→</a:t>
            </a:r>
            <a:r>
              <a:rPr lang="en-US" sz="3200" dirty="0" smtClean="0">
                <a:solidFill>
                  <a:srgbClr val="FF0000"/>
                </a:solidFill>
              </a:rPr>
              <a:t>  ∼s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410666" y="4777255"/>
            <a:ext cx="780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9191341" y="4654445"/>
            <a:ext cx="2367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r  </a:t>
            </a:r>
            <a:r>
              <a:rPr lang="en-US" sz="3600" dirty="0">
                <a:solidFill>
                  <a:srgbClr val="FF0000"/>
                </a:solidFill>
              </a:rPr>
              <a:t>→</a:t>
            </a:r>
            <a:r>
              <a:rPr lang="en-US" sz="3200" dirty="0">
                <a:solidFill>
                  <a:srgbClr val="FF0000"/>
                </a:solidFill>
              </a:rPr>
              <a:t>  </a:t>
            </a:r>
            <a:r>
              <a:rPr lang="en-US" sz="3200" dirty="0" smtClean="0">
                <a:solidFill>
                  <a:srgbClr val="FF0000"/>
                </a:solidFill>
              </a:rPr>
              <a:t>(∼s)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234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264</TotalTime>
  <Words>1298</Words>
  <Application>Microsoft Office PowerPoint</Application>
  <PresentationFormat>Widescreen</PresentationFormat>
  <Paragraphs>168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Parallax</vt:lpstr>
      <vt:lpstr>Converting Statements to Symbols</vt:lpstr>
      <vt:lpstr>Motivation</vt:lpstr>
      <vt:lpstr>Unary NOT operator</vt:lpstr>
      <vt:lpstr>Binary Logical Operators</vt:lpstr>
      <vt:lpstr>Binary Logical Operators: Details</vt:lpstr>
      <vt:lpstr>Simple Examples</vt:lpstr>
      <vt:lpstr>…ONLY IF…</vt:lpstr>
      <vt:lpstr>Complex Examples</vt:lpstr>
      <vt:lpstr>Complex Examples</vt:lpstr>
      <vt:lpstr>Complex Examples</vt:lpstr>
      <vt:lpstr>Challenge Questions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40</cp:revision>
  <dcterms:created xsi:type="dcterms:W3CDTF">2016-07-25T20:55:54Z</dcterms:created>
  <dcterms:modified xsi:type="dcterms:W3CDTF">2017-03-31T22:39:58Z</dcterms:modified>
</cp:coreProperties>
</file>