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5" r:id="rId1"/>
  </p:sldMasterIdLst>
  <p:handoutMasterIdLst>
    <p:handoutMasterId r:id="rId11"/>
  </p:handoutMasterIdLst>
  <p:sldIdLst>
    <p:sldId id="256" r:id="rId2"/>
    <p:sldId id="264" r:id="rId3"/>
    <p:sldId id="266" r:id="rId4"/>
    <p:sldId id="267" r:id="rId5"/>
    <p:sldId id="268" r:id="rId6"/>
    <p:sldId id="269" r:id="rId7"/>
    <p:sldId id="270" r:id="rId8"/>
    <p:sldId id="271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59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309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893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433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952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685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972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942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642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018713" cy="4018156"/>
          </a:xfrm>
        </p:spPr>
        <p:txBody>
          <a:bodyPr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466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50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1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3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15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79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322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341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962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  <p:sldLayoutId id="2147483870" r:id="rId15"/>
    <p:sldLayoutId id="2147483871" r:id="rId16"/>
    <p:sldLayoutId id="214748387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Deductive Arguments: </a:t>
            </a:r>
            <a:r>
              <a:rPr lang="en-US" dirty="0" smtClean="0"/>
              <a:t>More </a:t>
            </a:r>
            <a:r>
              <a:rPr lang="en-US" dirty="0"/>
              <a:t>Truth Tables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ID1050– Quantitative &amp; Qualitative Reasoning</a:t>
            </a:r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Truth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is a combined truth table for the three binary logical operators </a:t>
            </a:r>
            <a:r>
              <a:rPr lang="en-US" dirty="0">
                <a:solidFill>
                  <a:srgbClr val="FF0000"/>
                </a:solidFill>
              </a:rPr>
              <a:t>AND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OR</a:t>
            </a:r>
            <a:r>
              <a:rPr lang="en-US" dirty="0"/>
              <a:t>, and </a:t>
            </a:r>
            <a:r>
              <a:rPr lang="en-US" dirty="0" err="1">
                <a:solidFill>
                  <a:srgbClr val="FF0000"/>
                </a:solidFill>
              </a:rPr>
              <a:t>IF..</a:t>
            </a:r>
            <a:r>
              <a:rPr lang="en-US" dirty="0" err="1" smtClean="0">
                <a:solidFill>
                  <a:srgbClr val="FF0000"/>
                </a:solidFill>
              </a:rPr>
              <a:t>THEN</a:t>
            </a:r>
            <a:r>
              <a:rPr lang="en-US" dirty="0" smtClean="0">
                <a:solidFill>
                  <a:srgbClr val="FF0000"/>
                </a:solidFill>
              </a:rPr>
              <a:t>..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>
                <a:solidFill>
                  <a:srgbClr val="FF0000"/>
                </a:solidFill>
              </a:rPr>
              <a:t>AND</a:t>
            </a:r>
            <a:r>
              <a:rPr lang="en-US" dirty="0"/>
              <a:t> is only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 if both of its simple statements are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OR</a:t>
            </a:r>
            <a:r>
              <a:rPr lang="en-US" dirty="0"/>
              <a:t> is only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 if both of its  simple statements are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.</a:t>
            </a:r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IF..</a:t>
            </a:r>
            <a:r>
              <a:rPr lang="en-US" dirty="0" err="1" smtClean="0">
                <a:solidFill>
                  <a:srgbClr val="FF0000"/>
                </a:solidFill>
              </a:rPr>
              <a:t>THEN</a:t>
            </a:r>
            <a:r>
              <a:rPr lang="en-US" dirty="0" smtClean="0">
                <a:solidFill>
                  <a:srgbClr val="FF0000"/>
                </a:solidFill>
              </a:rPr>
              <a:t>..</a:t>
            </a:r>
            <a:r>
              <a:rPr lang="en-US" dirty="0" smtClean="0"/>
              <a:t> </a:t>
            </a:r>
            <a:r>
              <a:rPr lang="en-US" dirty="0"/>
              <a:t>is only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 for row  p=</a:t>
            </a:r>
            <a:r>
              <a:rPr lang="en-US" dirty="0">
                <a:solidFill>
                  <a:srgbClr val="00B050"/>
                </a:solidFill>
              </a:rPr>
              <a:t>T</a:t>
            </a:r>
            <a:r>
              <a:rPr lang="en-US" dirty="0"/>
              <a:t>,  q=</a:t>
            </a:r>
            <a:r>
              <a:rPr lang="en-US" dirty="0">
                <a:solidFill>
                  <a:srgbClr val="00B050"/>
                </a:solidFill>
              </a:rPr>
              <a:t>F</a:t>
            </a:r>
            <a:r>
              <a:rPr lang="en-US" dirty="0"/>
              <a:t>.</a:t>
            </a:r>
          </a:p>
          <a:p>
            <a:r>
              <a:rPr lang="en-US" dirty="0"/>
              <a:t>Here is the truth table for unary logical operator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operator switches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 to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 and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 to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.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5245375"/>
              </p:ext>
            </p:extLst>
          </p:nvPr>
        </p:nvGraphicFramePr>
        <p:xfrm>
          <a:off x="8581293" y="4761840"/>
          <a:ext cx="3400035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∩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∪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 →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7330008"/>
              </p:ext>
            </p:extLst>
          </p:nvPr>
        </p:nvGraphicFramePr>
        <p:xfrm>
          <a:off x="6686498" y="5465585"/>
          <a:ext cx="1416490" cy="1097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0824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708245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∼p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6113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Truth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7009695" cy="4793008"/>
          </a:xfrm>
        </p:spPr>
        <p:txBody>
          <a:bodyPr/>
          <a:lstStyle/>
          <a:p>
            <a:r>
              <a:rPr lang="en-US" dirty="0" smtClean="0"/>
              <a:t>Using the </a:t>
            </a:r>
            <a:r>
              <a:rPr lang="en-US" dirty="0" smtClean="0">
                <a:solidFill>
                  <a:srgbClr val="0070C0"/>
                </a:solidFill>
              </a:rPr>
              <a:t>basic truth tables</a:t>
            </a:r>
            <a:r>
              <a:rPr lang="en-US" dirty="0" smtClean="0"/>
              <a:t>, we can now build truth tables for </a:t>
            </a:r>
            <a:r>
              <a:rPr lang="en-US" dirty="0" smtClean="0">
                <a:solidFill>
                  <a:srgbClr val="0070C0"/>
                </a:solidFill>
              </a:rPr>
              <a:t>more complicated statements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letters </a:t>
            </a:r>
            <a:r>
              <a:rPr lang="en-US" i="1" dirty="0" smtClean="0">
                <a:solidFill>
                  <a:srgbClr val="0070C0"/>
                </a:solidFill>
              </a:rPr>
              <a:t>p</a:t>
            </a:r>
            <a:r>
              <a:rPr lang="en-US" dirty="0" smtClean="0">
                <a:solidFill>
                  <a:srgbClr val="0070C0"/>
                </a:solidFill>
              </a:rPr>
              <a:t> and </a:t>
            </a:r>
            <a:r>
              <a:rPr lang="en-US" i="1" dirty="0" smtClean="0">
                <a:solidFill>
                  <a:srgbClr val="0070C0"/>
                </a:solidFill>
              </a:rPr>
              <a:t>q</a:t>
            </a:r>
            <a:r>
              <a:rPr lang="en-US" dirty="0" smtClean="0">
                <a:solidFill>
                  <a:srgbClr val="0070C0"/>
                </a:solidFill>
              </a:rPr>
              <a:t> are placeholders</a:t>
            </a:r>
            <a:r>
              <a:rPr lang="en-US" dirty="0" smtClean="0"/>
              <a:t>.  We will be using different letters for our examples.</a:t>
            </a:r>
          </a:p>
          <a:p>
            <a:r>
              <a:rPr lang="en-US" dirty="0" smtClean="0"/>
              <a:t>We’ll start with statements based on two simple statements that we’ll call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That means we’ll have four rows, representing the four permutations of our simple statements being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will include some space for ‘</a:t>
            </a:r>
            <a:r>
              <a:rPr lang="en-US" dirty="0" smtClean="0">
                <a:solidFill>
                  <a:srgbClr val="0070C0"/>
                </a:solidFill>
              </a:rPr>
              <a:t>helper columns</a:t>
            </a:r>
            <a:r>
              <a:rPr lang="en-US" dirty="0" smtClean="0"/>
              <a:t>’ if we need them.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6671790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9357964" y="3908629"/>
            <a:ext cx="1818411" cy="728735"/>
            <a:chOff x="9406792" y="3870103"/>
            <a:chExt cx="1818411" cy="728735"/>
          </a:xfrm>
        </p:grpSpPr>
        <p:sp>
          <p:nvSpPr>
            <p:cNvPr id="10" name="Right Brace 9"/>
            <p:cNvSpPr/>
            <p:nvPr/>
          </p:nvSpPr>
          <p:spPr>
            <a:xfrm rot="16200000">
              <a:off x="10068369" y="3577859"/>
              <a:ext cx="359402" cy="1682555"/>
            </a:xfrm>
            <a:prstGeom prst="rightBrac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468166" y="3870103"/>
              <a:ext cx="17570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Helper columns</a:t>
              </a:r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8646667" y="564253"/>
            <a:ext cx="3400035" cy="3037591"/>
            <a:chOff x="8646667" y="564253"/>
            <a:chExt cx="3400035" cy="3037591"/>
          </a:xfrm>
        </p:grpSpPr>
        <p:graphicFrame>
          <p:nvGraphicFramePr>
            <p:cNvPr id="12" name="Content Placeholder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0570250"/>
                </p:ext>
              </p:extLst>
            </p:nvPr>
          </p:nvGraphicFramePr>
          <p:xfrm>
            <a:off x="8646667" y="1773044"/>
            <a:ext cx="3400035" cy="18288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393895">
                    <a:extLst>
                      <a:ext uri="{9D8B030D-6E8A-4147-A177-3AD203B41FA5}">
                        <a16:colId xmlns:a16="http://schemas.microsoft.com/office/drawing/2014/main" val="3916146229"/>
                      </a:ext>
                    </a:extLst>
                  </a:gridCol>
                  <a:gridCol w="365760">
                    <a:extLst>
                      <a:ext uri="{9D8B030D-6E8A-4147-A177-3AD203B41FA5}">
                        <a16:colId xmlns:a16="http://schemas.microsoft.com/office/drawing/2014/main" val="675089909"/>
                      </a:ext>
                    </a:extLst>
                  </a:gridCol>
                  <a:gridCol w="872198">
                    <a:extLst>
                      <a:ext uri="{9D8B030D-6E8A-4147-A177-3AD203B41FA5}">
                        <a16:colId xmlns:a16="http://schemas.microsoft.com/office/drawing/2014/main" val="776554603"/>
                      </a:ext>
                    </a:extLst>
                  </a:gridCol>
                  <a:gridCol w="815927">
                    <a:extLst>
                      <a:ext uri="{9D8B030D-6E8A-4147-A177-3AD203B41FA5}">
                        <a16:colId xmlns:a16="http://schemas.microsoft.com/office/drawing/2014/main" val="1671697501"/>
                      </a:ext>
                    </a:extLst>
                  </a:gridCol>
                  <a:gridCol w="952255">
                    <a:extLst>
                      <a:ext uri="{9D8B030D-6E8A-4147-A177-3AD203B41FA5}">
                        <a16:colId xmlns:a16="http://schemas.microsoft.com/office/drawing/2014/main" val="2382859593"/>
                      </a:ext>
                    </a:extLst>
                  </a:gridCol>
                </a:tblGrid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q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 ∩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4572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dirty="0"/>
                          <a:t>p ∪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4572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dirty="0"/>
                          <a:t>p →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598899871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6405629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753510580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7138221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/>
                          <a:t>F</a:t>
                        </a:r>
                        <a:endParaRPr lang="en-US" dirty="0"/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3260947228"/>
                    </a:ext>
                  </a:extLst>
                </a:tr>
              </a:tbl>
            </a:graphicData>
          </a:graphic>
        </p:graphicFrame>
        <p:graphicFrame>
          <p:nvGraphicFramePr>
            <p:cNvPr id="13" name="Content Placeholder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862058606"/>
                </p:ext>
              </p:extLst>
            </p:nvPr>
          </p:nvGraphicFramePr>
          <p:xfrm>
            <a:off x="10630212" y="564253"/>
            <a:ext cx="1416490" cy="109728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708245">
                    <a:extLst>
                      <a:ext uri="{9D8B030D-6E8A-4147-A177-3AD203B41FA5}">
                        <a16:colId xmlns:a16="http://schemas.microsoft.com/office/drawing/2014/main" val="3916146229"/>
                      </a:ext>
                    </a:extLst>
                  </a:gridCol>
                  <a:gridCol w="708245">
                    <a:extLst>
                      <a:ext uri="{9D8B030D-6E8A-4147-A177-3AD203B41FA5}">
                        <a16:colId xmlns:a16="http://schemas.microsoft.com/office/drawing/2014/main" val="675089909"/>
                      </a:ext>
                    </a:extLst>
                  </a:gridCol>
                </a:tblGrid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∼p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598899871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6405629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753510580"/>
                    </a:ext>
                  </a:extLst>
                </a:tr>
              </a:tbl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341434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2207875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3382706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∩ ∼b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773044"/>
            <a:ext cx="7048254" cy="488079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Let’s try the compound statement: “</a:t>
            </a:r>
            <a:r>
              <a:rPr lang="en-US" dirty="0" smtClean="0">
                <a:solidFill>
                  <a:srgbClr val="0070C0"/>
                </a:solidFill>
              </a:rPr>
              <a:t>I’ll eat apples and I won’t eat bananas</a:t>
            </a:r>
            <a:r>
              <a:rPr lang="en-US" dirty="0" smtClean="0"/>
              <a:t>”, or    </a:t>
            </a:r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∩  (</a:t>
            </a:r>
            <a:r>
              <a:rPr lang="en-US" dirty="0" smtClean="0">
                <a:solidFill>
                  <a:srgbClr val="FF0000"/>
                </a:solidFill>
              </a:rPr>
              <a:t>∼b)</a:t>
            </a:r>
          </a:p>
          <a:p>
            <a:r>
              <a:rPr lang="en-US" dirty="0" smtClean="0"/>
              <a:t>Our final column will hold the truth table for our target statement.</a:t>
            </a:r>
          </a:p>
          <a:p>
            <a:r>
              <a:rPr lang="en-US" dirty="0" smtClean="0"/>
              <a:t>To answer the </a:t>
            </a:r>
            <a:r>
              <a:rPr lang="en-US" dirty="0" smtClean="0">
                <a:solidFill>
                  <a:srgbClr val="FF0000"/>
                </a:solidFill>
              </a:rPr>
              <a:t>( )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∩ ( ) </a:t>
            </a:r>
            <a:r>
              <a:rPr lang="en-US" dirty="0" smtClean="0"/>
              <a:t>part of the question, we need a truth table </a:t>
            </a:r>
            <a:r>
              <a:rPr lang="en-US" dirty="0" smtClean="0">
                <a:solidFill>
                  <a:srgbClr val="0070C0"/>
                </a:solidFill>
              </a:rPr>
              <a:t>column for the statement before the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∩</a:t>
            </a:r>
            <a:r>
              <a:rPr lang="en-US" dirty="0" smtClean="0"/>
              <a:t> and a </a:t>
            </a:r>
            <a:r>
              <a:rPr lang="en-US" dirty="0" smtClean="0">
                <a:solidFill>
                  <a:srgbClr val="0070C0"/>
                </a:solidFill>
              </a:rPr>
              <a:t>column for the statement after the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∩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 have a column for the statement before, which is </a:t>
            </a:r>
            <a:r>
              <a:rPr lang="en-US" i="1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We </a:t>
            </a:r>
            <a:r>
              <a:rPr lang="en-US" dirty="0" smtClean="0">
                <a:solidFill>
                  <a:srgbClr val="0070C0"/>
                </a:solidFill>
              </a:rPr>
              <a:t>don’t have </a:t>
            </a:r>
            <a:r>
              <a:rPr lang="en-US" dirty="0">
                <a:solidFill>
                  <a:srgbClr val="0070C0"/>
                </a:solidFill>
              </a:rPr>
              <a:t>a </a:t>
            </a:r>
            <a:r>
              <a:rPr lang="en-US" dirty="0" smtClean="0">
                <a:solidFill>
                  <a:srgbClr val="0070C0"/>
                </a:solidFill>
              </a:rPr>
              <a:t>column with </a:t>
            </a:r>
            <a:r>
              <a:rPr lang="en-US" i="1" dirty="0">
                <a:solidFill>
                  <a:srgbClr val="FF0000"/>
                </a:solidFill>
              </a:rPr>
              <a:t>∼b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in it, so let’s put this in one of our helper columns.</a:t>
            </a:r>
          </a:p>
          <a:p>
            <a:pPr lvl="1"/>
            <a:r>
              <a:rPr lang="en-US" dirty="0" smtClean="0"/>
              <a:t>Now we fill in the </a:t>
            </a:r>
            <a:r>
              <a:rPr lang="en-US" i="1" dirty="0">
                <a:solidFill>
                  <a:srgbClr val="FF0000"/>
                </a:solidFill>
              </a:rPr>
              <a:t>∼b</a:t>
            </a:r>
            <a:r>
              <a:rPr lang="en-US" dirty="0" smtClean="0"/>
              <a:t> column.  Each entry is just the </a:t>
            </a:r>
            <a:r>
              <a:rPr lang="en-US" dirty="0" smtClean="0">
                <a:solidFill>
                  <a:srgbClr val="0070C0"/>
                </a:solidFill>
              </a:rPr>
              <a:t>opposite of the value in the </a:t>
            </a:r>
            <a:r>
              <a:rPr lang="en-US" i="1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column</a:t>
            </a:r>
            <a:r>
              <a:rPr lang="en-US" dirty="0" smtClean="0"/>
              <a:t>.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1972744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∼b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∩ ∼b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8646667" y="564253"/>
            <a:ext cx="3400035" cy="3037591"/>
            <a:chOff x="8646667" y="564253"/>
            <a:chExt cx="3400035" cy="3037591"/>
          </a:xfrm>
        </p:grpSpPr>
        <p:graphicFrame>
          <p:nvGraphicFramePr>
            <p:cNvPr id="13" name="Content Placeholder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56282260"/>
                </p:ext>
              </p:extLst>
            </p:nvPr>
          </p:nvGraphicFramePr>
          <p:xfrm>
            <a:off x="8646667" y="1773044"/>
            <a:ext cx="3400035" cy="18288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393895">
                    <a:extLst>
                      <a:ext uri="{9D8B030D-6E8A-4147-A177-3AD203B41FA5}">
                        <a16:colId xmlns:a16="http://schemas.microsoft.com/office/drawing/2014/main" val="3916146229"/>
                      </a:ext>
                    </a:extLst>
                  </a:gridCol>
                  <a:gridCol w="365760">
                    <a:extLst>
                      <a:ext uri="{9D8B030D-6E8A-4147-A177-3AD203B41FA5}">
                        <a16:colId xmlns:a16="http://schemas.microsoft.com/office/drawing/2014/main" val="675089909"/>
                      </a:ext>
                    </a:extLst>
                  </a:gridCol>
                  <a:gridCol w="872198">
                    <a:extLst>
                      <a:ext uri="{9D8B030D-6E8A-4147-A177-3AD203B41FA5}">
                        <a16:colId xmlns:a16="http://schemas.microsoft.com/office/drawing/2014/main" val="776554603"/>
                      </a:ext>
                    </a:extLst>
                  </a:gridCol>
                  <a:gridCol w="815927">
                    <a:extLst>
                      <a:ext uri="{9D8B030D-6E8A-4147-A177-3AD203B41FA5}">
                        <a16:colId xmlns:a16="http://schemas.microsoft.com/office/drawing/2014/main" val="1671697501"/>
                      </a:ext>
                    </a:extLst>
                  </a:gridCol>
                  <a:gridCol w="952255">
                    <a:extLst>
                      <a:ext uri="{9D8B030D-6E8A-4147-A177-3AD203B41FA5}">
                        <a16:colId xmlns:a16="http://schemas.microsoft.com/office/drawing/2014/main" val="2382859593"/>
                      </a:ext>
                    </a:extLst>
                  </a:gridCol>
                </a:tblGrid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q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 ∩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4572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dirty="0"/>
                          <a:t>p ∪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4572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dirty="0"/>
                          <a:t>p →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598899871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6405629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753510580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7138221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3260947228"/>
                    </a:ext>
                  </a:extLst>
                </a:tr>
              </a:tbl>
            </a:graphicData>
          </a:graphic>
        </p:graphicFrame>
        <p:graphicFrame>
          <p:nvGraphicFramePr>
            <p:cNvPr id="14" name="Content Placeholder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72054719"/>
                </p:ext>
              </p:extLst>
            </p:nvPr>
          </p:nvGraphicFramePr>
          <p:xfrm>
            <a:off x="10630212" y="564253"/>
            <a:ext cx="1416490" cy="109728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708245">
                    <a:extLst>
                      <a:ext uri="{9D8B030D-6E8A-4147-A177-3AD203B41FA5}">
                        <a16:colId xmlns:a16="http://schemas.microsoft.com/office/drawing/2014/main" val="3916146229"/>
                      </a:ext>
                    </a:extLst>
                  </a:gridCol>
                  <a:gridCol w="708245">
                    <a:extLst>
                      <a:ext uri="{9D8B030D-6E8A-4147-A177-3AD203B41FA5}">
                        <a16:colId xmlns:a16="http://schemas.microsoft.com/office/drawing/2014/main" val="675089909"/>
                      </a:ext>
                    </a:extLst>
                  </a:gridCol>
                </a:tblGrid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∼p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598899871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6405629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753510580"/>
                    </a:ext>
                  </a:extLst>
                </a:tr>
              </a:tbl>
            </a:graphicData>
          </a:graphic>
        </p:graphicFrame>
      </p:grpSp>
      <p:grpSp>
        <p:nvGrpSpPr>
          <p:cNvPr id="15" name="Group 14"/>
          <p:cNvGrpSpPr/>
          <p:nvPr/>
        </p:nvGrpSpPr>
        <p:grpSpPr>
          <a:xfrm>
            <a:off x="9356960" y="3897816"/>
            <a:ext cx="1818411" cy="728735"/>
            <a:chOff x="9406792" y="3870103"/>
            <a:chExt cx="1818411" cy="728735"/>
          </a:xfrm>
        </p:grpSpPr>
        <p:sp>
          <p:nvSpPr>
            <p:cNvPr id="16" name="Right Brace 15"/>
            <p:cNvSpPr/>
            <p:nvPr/>
          </p:nvSpPr>
          <p:spPr>
            <a:xfrm rot="16200000">
              <a:off x="10068369" y="3577859"/>
              <a:ext cx="359402" cy="1682555"/>
            </a:xfrm>
            <a:prstGeom prst="rightBrac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9468166" y="3870103"/>
              <a:ext cx="17570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Helper columns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48132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0428308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∼b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∩ ∼b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773044"/>
            <a:ext cx="7048254" cy="4880797"/>
          </a:xfrm>
        </p:spPr>
        <p:txBody>
          <a:bodyPr>
            <a:normAutofit/>
          </a:bodyPr>
          <a:lstStyle/>
          <a:p>
            <a:r>
              <a:rPr lang="en-US" dirty="0" smtClean="0"/>
              <a:t>[ Our compound statement is </a:t>
            </a:r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∩  (</a:t>
            </a:r>
            <a:r>
              <a:rPr lang="en-US" dirty="0" smtClean="0">
                <a:solidFill>
                  <a:srgbClr val="FF0000"/>
                </a:solidFill>
              </a:rPr>
              <a:t>∼b)</a:t>
            </a:r>
            <a:r>
              <a:rPr lang="en-US" dirty="0" smtClean="0"/>
              <a:t>. ]</a:t>
            </a:r>
          </a:p>
          <a:p>
            <a:r>
              <a:rPr lang="en-US" dirty="0" smtClean="0"/>
              <a:t>To answer the </a:t>
            </a:r>
            <a:r>
              <a:rPr lang="en-US" dirty="0" smtClean="0">
                <a:solidFill>
                  <a:srgbClr val="FF0000"/>
                </a:solidFill>
              </a:rPr>
              <a:t>( )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∩ ( ) </a:t>
            </a:r>
            <a:r>
              <a:rPr lang="en-US" dirty="0" smtClean="0"/>
              <a:t>part of the question, we take the values of what is </a:t>
            </a:r>
            <a:r>
              <a:rPr lang="en-US" dirty="0" smtClean="0">
                <a:solidFill>
                  <a:srgbClr val="0070C0"/>
                </a:solidFill>
              </a:rPr>
              <a:t>before and after the </a:t>
            </a:r>
            <a:r>
              <a:rPr lang="en-US" dirty="0">
                <a:solidFill>
                  <a:srgbClr val="FF0000"/>
                </a:solidFill>
              </a:rPr>
              <a:t>∩</a:t>
            </a:r>
            <a:r>
              <a:rPr lang="en-US" dirty="0" smtClean="0"/>
              <a:t> for each row and </a:t>
            </a:r>
            <a:r>
              <a:rPr lang="en-US" dirty="0" smtClean="0">
                <a:solidFill>
                  <a:srgbClr val="0070C0"/>
                </a:solidFill>
              </a:rPr>
              <a:t>check our basic truth tables </a:t>
            </a:r>
            <a:r>
              <a:rPr lang="en-US" dirty="0" smtClean="0"/>
              <a:t>for the answer in the </a:t>
            </a:r>
            <a:r>
              <a:rPr lang="en-US" dirty="0">
                <a:solidFill>
                  <a:srgbClr val="FF0000"/>
                </a:solidFill>
              </a:rPr>
              <a:t>∩</a:t>
            </a:r>
            <a:r>
              <a:rPr lang="en-US" dirty="0" smtClean="0"/>
              <a:t> column.</a:t>
            </a:r>
          </a:p>
          <a:p>
            <a:pPr lvl="1"/>
            <a:r>
              <a:rPr lang="en-US" dirty="0" smtClean="0"/>
              <a:t>Row 1: </a:t>
            </a:r>
            <a:r>
              <a:rPr lang="en-US" i="1" dirty="0">
                <a:solidFill>
                  <a:srgbClr val="FF0000"/>
                </a:solidFill>
              </a:rPr>
              <a:t>a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 and </a:t>
            </a:r>
            <a:r>
              <a:rPr lang="en-US" i="1" dirty="0">
                <a:solidFill>
                  <a:srgbClr val="FF0000"/>
                </a:solidFill>
              </a:rPr>
              <a:t>∼b</a:t>
            </a:r>
            <a:r>
              <a:rPr lang="en-US" dirty="0" smtClean="0"/>
              <a:t> is F.  Our table says </a:t>
            </a:r>
            <a:r>
              <a:rPr lang="en-US" dirty="0" smtClean="0">
                <a:solidFill>
                  <a:srgbClr val="FF0000"/>
                </a:solidFill>
              </a:rPr>
              <a:t>T </a:t>
            </a:r>
            <a:r>
              <a:rPr lang="en-US" dirty="0">
                <a:solidFill>
                  <a:srgbClr val="FF0000"/>
                </a:solidFill>
              </a:rPr>
              <a:t>∩</a:t>
            </a:r>
            <a:r>
              <a:rPr lang="en-US" dirty="0" smtClean="0">
                <a:solidFill>
                  <a:srgbClr val="FF0000"/>
                </a:solidFill>
              </a:rPr>
              <a:t> F </a:t>
            </a:r>
            <a:r>
              <a:rPr lang="en-US" dirty="0" smtClean="0"/>
              <a:t>is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.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Row 2: </a:t>
            </a:r>
            <a:r>
              <a:rPr lang="en-US" i="1" dirty="0">
                <a:solidFill>
                  <a:srgbClr val="FF0000"/>
                </a:solidFill>
              </a:rPr>
              <a:t>a</a:t>
            </a:r>
            <a:r>
              <a:rPr lang="en-US" dirty="0"/>
              <a:t> is </a:t>
            </a:r>
            <a:r>
              <a:rPr lang="en-US" dirty="0">
                <a:solidFill>
                  <a:srgbClr val="00B050"/>
                </a:solidFill>
              </a:rPr>
              <a:t>T</a:t>
            </a:r>
            <a:r>
              <a:rPr lang="en-US" dirty="0"/>
              <a:t> and </a:t>
            </a:r>
            <a:r>
              <a:rPr lang="en-US" i="1" dirty="0">
                <a:solidFill>
                  <a:srgbClr val="FF0000"/>
                </a:solidFill>
              </a:rPr>
              <a:t>∼b</a:t>
            </a:r>
            <a:r>
              <a:rPr lang="en-US" dirty="0"/>
              <a:t> is </a:t>
            </a:r>
            <a:r>
              <a:rPr lang="en-US" dirty="0" smtClean="0"/>
              <a:t>T.  </a:t>
            </a:r>
            <a:r>
              <a:rPr lang="en-US" dirty="0"/>
              <a:t>Our table says </a:t>
            </a:r>
            <a:r>
              <a:rPr lang="en-US" dirty="0">
                <a:solidFill>
                  <a:srgbClr val="FF0000"/>
                </a:solidFill>
              </a:rPr>
              <a:t>T ∩ </a:t>
            </a:r>
            <a:r>
              <a:rPr lang="en-US" dirty="0" smtClean="0">
                <a:solidFill>
                  <a:srgbClr val="FF0000"/>
                </a:solidFill>
              </a:rPr>
              <a:t>T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T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Row </a:t>
            </a:r>
            <a:r>
              <a:rPr lang="en-US" dirty="0" smtClean="0"/>
              <a:t>3: </a:t>
            </a:r>
            <a:r>
              <a:rPr lang="en-US" i="1" dirty="0">
                <a:solidFill>
                  <a:srgbClr val="FF0000"/>
                </a:solidFill>
              </a:rPr>
              <a:t>a</a:t>
            </a:r>
            <a:r>
              <a:rPr lang="en-US" dirty="0"/>
              <a:t> is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FF0000"/>
                </a:solidFill>
              </a:rPr>
              <a:t>∼b</a:t>
            </a:r>
            <a:r>
              <a:rPr lang="en-US" dirty="0"/>
              <a:t> is F.  Our table says </a:t>
            </a:r>
            <a:r>
              <a:rPr lang="en-US" dirty="0" smtClean="0">
                <a:solidFill>
                  <a:srgbClr val="FF0000"/>
                </a:solidFill>
              </a:rPr>
              <a:t>F </a:t>
            </a:r>
            <a:r>
              <a:rPr lang="en-US" dirty="0">
                <a:solidFill>
                  <a:srgbClr val="FF0000"/>
                </a:solidFill>
              </a:rPr>
              <a:t>∩ F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F</a:t>
            </a:r>
            <a:r>
              <a:rPr lang="en-US" dirty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Row </a:t>
            </a:r>
            <a:r>
              <a:rPr lang="en-US" dirty="0" smtClean="0"/>
              <a:t>4: </a:t>
            </a:r>
            <a:r>
              <a:rPr lang="en-US" i="1" dirty="0">
                <a:solidFill>
                  <a:srgbClr val="FF0000"/>
                </a:solidFill>
              </a:rPr>
              <a:t>a</a:t>
            </a:r>
            <a:r>
              <a:rPr lang="en-US" dirty="0"/>
              <a:t> is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FF0000"/>
                </a:solidFill>
              </a:rPr>
              <a:t>∼b</a:t>
            </a:r>
            <a:r>
              <a:rPr lang="en-US" dirty="0"/>
              <a:t> is </a:t>
            </a:r>
            <a:r>
              <a:rPr lang="en-US" dirty="0" smtClean="0"/>
              <a:t>T.  </a:t>
            </a:r>
            <a:r>
              <a:rPr lang="en-US" dirty="0"/>
              <a:t>Our table says </a:t>
            </a:r>
            <a:r>
              <a:rPr lang="en-US" dirty="0" smtClean="0">
                <a:solidFill>
                  <a:srgbClr val="FF0000"/>
                </a:solidFill>
              </a:rPr>
              <a:t>F </a:t>
            </a:r>
            <a:r>
              <a:rPr lang="en-US" dirty="0">
                <a:solidFill>
                  <a:srgbClr val="FF0000"/>
                </a:solidFill>
              </a:rPr>
              <a:t>∩ </a:t>
            </a:r>
            <a:r>
              <a:rPr lang="en-US" dirty="0" smtClean="0">
                <a:solidFill>
                  <a:srgbClr val="FF0000"/>
                </a:solidFill>
              </a:rPr>
              <a:t>T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F</a:t>
            </a:r>
            <a:r>
              <a:rPr lang="en-US" dirty="0"/>
              <a:t>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Our truth table for </a:t>
            </a:r>
            <a:r>
              <a:rPr lang="en-US" dirty="0">
                <a:solidFill>
                  <a:srgbClr val="FF0000"/>
                </a:solidFill>
              </a:rPr>
              <a:t>a ∩  (∼b)</a:t>
            </a:r>
            <a:r>
              <a:rPr lang="en-US" dirty="0" smtClean="0"/>
              <a:t> is now completed.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8646667" y="564253"/>
            <a:ext cx="3400035" cy="3037591"/>
            <a:chOff x="8646667" y="564253"/>
            <a:chExt cx="3400035" cy="3037591"/>
          </a:xfrm>
        </p:grpSpPr>
        <p:graphicFrame>
          <p:nvGraphicFramePr>
            <p:cNvPr id="13" name="Content Placeholder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149537176"/>
                </p:ext>
              </p:extLst>
            </p:nvPr>
          </p:nvGraphicFramePr>
          <p:xfrm>
            <a:off x="8646667" y="1773044"/>
            <a:ext cx="3400035" cy="18288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393895">
                    <a:extLst>
                      <a:ext uri="{9D8B030D-6E8A-4147-A177-3AD203B41FA5}">
                        <a16:colId xmlns:a16="http://schemas.microsoft.com/office/drawing/2014/main" val="3916146229"/>
                      </a:ext>
                    </a:extLst>
                  </a:gridCol>
                  <a:gridCol w="365760">
                    <a:extLst>
                      <a:ext uri="{9D8B030D-6E8A-4147-A177-3AD203B41FA5}">
                        <a16:colId xmlns:a16="http://schemas.microsoft.com/office/drawing/2014/main" val="675089909"/>
                      </a:ext>
                    </a:extLst>
                  </a:gridCol>
                  <a:gridCol w="872198">
                    <a:extLst>
                      <a:ext uri="{9D8B030D-6E8A-4147-A177-3AD203B41FA5}">
                        <a16:colId xmlns:a16="http://schemas.microsoft.com/office/drawing/2014/main" val="776554603"/>
                      </a:ext>
                    </a:extLst>
                  </a:gridCol>
                  <a:gridCol w="815927">
                    <a:extLst>
                      <a:ext uri="{9D8B030D-6E8A-4147-A177-3AD203B41FA5}">
                        <a16:colId xmlns:a16="http://schemas.microsoft.com/office/drawing/2014/main" val="1671697501"/>
                      </a:ext>
                    </a:extLst>
                  </a:gridCol>
                  <a:gridCol w="952255">
                    <a:extLst>
                      <a:ext uri="{9D8B030D-6E8A-4147-A177-3AD203B41FA5}">
                        <a16:colId xmlns:a16="http://schemas.microsoft.com/office/drawing/2014/main" val="2382859593"/>
                      </a:ext>
                    </a:extLst>
                  </a:gridCol>
                </a:tblGrid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q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 ∩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4572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dirty="0"/>
                          <a:t>p ∪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4572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dirty="0"/>
                          <a:t>p →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598899871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6405629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753510580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7138221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/>
                          <a:t>F</a:t>
                        </a:r>
                        <a:endParaRPr lang="en-US" dirty="0"/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3260947228"/>
                    </a:ext>
                  </a:extLst>
                </a:tr>
              </a:tbl>
            </a:graphicData>
          </a:graphic>
        </p:graphicFrame>
        <p:graphicFrame>
          <p:nvGraphicFramePr>
            <p:cNvPr id="14" name="Content Placeholder 3"/>
            <p:cNvGraphicFramePr>
              <a:graphicFrameLocks/>
            </p:cNvGraphicFramePr>
            <p:nvPr>
              <p:extLst/>
            </p:nvPr>
          </p:nvGraphicFramePr>
          <p:xfrm>
            <a:off x="10630212" y="564253"/>
            <a:ext cx="1416490" cy="109728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708245">
                    <a:extLst>
                      <a:ext uri="{9D8B030D-6E8A-4147-A177-3AD203B41FA5}">
                        <a16:colId xmlns:a16="http://schemas.microsoft.com/office/drawing/2014/main" val="3916146229"/>
                      </a:ext>
                    </a:extLst>
                  </a:gridCol>
                  <a:gridCol w="708245">
                    <a:extLst>
                      <a:ext uri="{9D8B030D-6E8A-4147-A177-3AD203B41FA5}">
                        <a16:colId xmlns:a16="http://schemas.microsoft.com/office/drawing/2014/main" val="675089909"/>
                      </a:ext>
                    </a:extLst>
                  </a:gridCol>
                </a:tblGrid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∼p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598899871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6405629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753510580"/>
                    </a:ext>
                  </a:extLst>
                </a:tr>
              </a:tbl>
            </a:graphicData>
          </a:graphic>
        </p:graphicFrame>
      </p:grpSp>
      <p:sp>
        <p:nvSpPr>
          <p:cNvPr id="4" name="Rectangle 3"/>
          <p:cNvSpPr/>
          <p:nvPr/>
        </p:nvSpPr>
        <p:spPr>
          <a:xfrm>
            <a:off x="9419665" y="1661533"/>
            <a:ext cx="853888" cy="2083473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3513566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∼b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∩ ∼b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3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3048929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∼b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∩ ∼b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3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9107819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∼b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∩ ∼b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3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7418020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∼b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∩ ∼b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8532565" y="4988746"/>
            <a:ext cx="3262932" cy="395837"/>
            <a:chOff x="8532565" y="4999849"/>
            <a:chExt cx="3262932" cy="395837"/>
          </a:xfrm>
        </p:grpSpPr>
        <p:sp>
          <p:nvSpPr>
            <p:cNvPr id="16" name="Rounded Rectangle 15"/>
            <p:cNvSpPr/>
            <p:nvPr/>
          </p:nvSpPr>
          <p:spPr>
            <a:xfrm>
              <a:off x="8532565" y="5001451"/>
              <a:ext cx="584947" cy="394235"/>
            </a:xfrm>
            <a:prstGeom prst="roundRect">
              <a:avLst/>
            </a:pr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9544958" y="4999849"/>
              <a:ext cx="584947" cy="394235"/>
            </a:xfrm>
            <a:prstGeom prst="roundRect">
              <a:avLst/>
            </a:pr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11210550" y="4999849"/>
              <a:ext cx="584947" cy="394235"/>
            </a:xfrm>
            <a:prstGeom prst="round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487177" y="2486010"/>
            <a:ext cx="3556694" cy="407444"/>
            <a:chOff x="8487177" y="2486010"/>
            <a:chExt cx="3556694" cy="407444"/>
          </a:xfrm>
        </p:grpSpPr>
        <p:grpSp>
          <p:nvGrpSpPr>
            <p:cNvPr id="26" name="Group 25"/>
            <p:cNvGrpSpPr/>
            <p:nvPr/>
          </p:nvGrpSpPr>
          <p:grpSpPr>
            <a:xfrm>
              <a:off x="8487177" y="2490587"/>
              <a:ext cx="3556694" cy="402867"/>
              <a:chOff x="8487177" y="2490587"/>
              <a:chExt cx="3556694" cy="402867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8487177" y="2490587"/>
                <a:ext cx="3556694" cy="402867"/>
              </a:xfrm>
              <a:prstGeom prst="rect">
                <a:avLst/>
              </a:prstGeom>
              <a:solidFill>
                <a:srgbClr val="00B0F0">
                  <a:alpha val="3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9419665" y="2490587"/>
                <a:ext cx="853888" cy="402867"/>
              </a:xfrm>
              <a:prstGeom prst="roundRect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7" name="Rounded Rectangle 36"/>
            <p:cNvSpPr/>
            <p:nvPr/>
          </p:nvSpPr>
          <p:spPr>
            <a:xfrm>
              <a:off x="8618345" y="2486010"/>
              <a:ext cx="739786" cy="402867"/>
            </a:xfrm>
            <a:prstGeom prst="roundRect">
              <a:avLst/>
            </a:pr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3677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1.11022E-16 L -3.75E-6 0.0599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3.7037E-7 L 2.91667E-6 -0.05648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0.05995 L -3.75E-6 0.11088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0.05648 L 0.00065 0.108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0.11088 L 0.00026 0.16551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0.1088 L 0.00065 0.05694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773044"/>
            <a:ext cx="7048254" cy="488079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compound statement: “</a:t>
            </a:r>
            <a:r>
              <a:rPr lang="en-US" dirty="0" smtClean="0">
                <a:solidFill>
                  <a:srgbClr val="0070C0"/>
                </a:solidFill>
              </a:rPr>
              <a:t>If I don’t eat apples then I’ll eat bananas</a:t>
            </a:r>
            <a:r>
              <a:rPr lang="en-US" dirty="0" smtClean="0"/>
              <a:t>”, or </a:t>
            </a:r>
            <a:r>
              <a:rPr lang="en-US" dirty="0" smtClean="0">
                <a:solidFill>
                  <a:srgbClr val="FF0000"/>
                </a:solidFill>
              </a:rPr>
              <a:t>(∼a) → b</a:t>
            </a:r>
          </a:p>
          <a:p>
            <a:r>
              <a:rPr lang="en-US" dirty="0" smtClean="0"/>
              <a:t>To answer the </a:t>
            </a:r>
            <a:r>
              <a:rPr lang="en-US" dirty="0" smtClean="0">
                <a:solidFill>
                  <a:srgbClr val="FF0000"/>
                </a:solidFill>
              </a:rPr>
              <a:t>( )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→ </a:t>
            </a:r>
            <a:r>
              <a:rPr lang="en-US" dirty="0" smtClean="0">
                <a:solidFill>
                  <a:srgbClr val="FF0000"/>
                </a:solidFill>
              </a:rPr>
              <a:t>( ) </a:t>
            </a:r>
            <a:r>
              <a:rPr lang="en-US" dirty="0" smtClean="0"/>
              <a:t>part of the question, we need a </a:t>
            </a:r>
            <a:r>
              <a:rPr lang="en-US" dirty="0" smtClean="0">
                <a:solidFill>
                  <a:srgbClr val="0070C0"/>
                </a:solidFill>
              </a:rPr>
              <a:t>helper column for </a:t>
            </a:r>
            <a:r>
              <a:rPr lang="en-US" i="1" dirty="0">
                <a:solidFill>
                  <a:srgbClr val="FF0000"/>
                </a:solidFill>
              </a:rPr>
              <a:t>∼a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Since </a:t>
            </a:r>
            <a:r>
              <a:rPr lang="en-US" dirty="0" smtClean="0">
                <a:solidFill>
                  <a:srgbClr val="0070C0"/>
                </a:solidFill>
              </a:rPr>
              <a:t>order is important </a:t>
            </a:r>
            <a:r>
              <a:rPr lang="en-US" dirty="0" smtClean="0"/>
              <a:t>for the </a:t>
            </a:r>
            <a:r>
              <a:rPr lang="en-US" dirty="0" smtClean="0">
                <a:solidFill>
                  <a:srgbClr val="FF0000"/>
                </a:solidFill>
              </a:rPr>
              <a:t>IF…THEN..</a:t>
            </a:r>
            <a:r>
              <a:rPr lang="en-US" dirty="0" smtClean="0"/>
              <a:t>, a </a:t>
            </a:r>
            <a:r>
              <a:rPr lang="en-US" dirty="0" smtClean="0">
                <a:solidFill>
                  <a:srgbClr val="0070C0"/>
                </a:solidFill>
              </a:rPr>
              <a:t>helper column with </a:t>
            </a:r>
            <a:r>
              <a:rPr lang="en-US" i="1" dirty="0">
                <a:solidFill>
                  <a:srgbClr val="FF0000"/>
                </a:solidFill>
              </a:rPr>
              <a:t>b</a:t>
            </a:r>
            <a:r>
              <a:rPr lang="en-US" dirty="0" smtClean="0"/>
              <a:t> in it would be useful.</a:t>
            </a:r>
          </a:p>
          <a:p>
            <a:r>
              <a:rPr lang="en-US" dirty="0" smtClean="0"/>
              <a:t>Now fill in the target column:</a:t>
            </a:r>
          </a:p>
          <a:p>
            <a:pPr lvl="1"/>
            <a:r>
              <a:rPr lang="en-US" dirty="0"/>
              <a:t>Row 1: </a:t>
            </a:r>
            <a:r>
              <a:rPr lang="en-US" i="1" dirty="0" smtClean="0">
                <a:solidFill>
                  <a:srgbClr val="FF0000"/>
                </a:solidFill>
              </a:rPr>
              <a:t>∼a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.  </a:t>
            </a:r>
            <a:r>
              <a:rPr lang="en-US" dirty="0"/>
              <a:t>Our table says </a:t>
            </a:r>
            <a:r>
              <a:rPr lang="en-US" dirty="0" smtClean="0">
                <a:solidFill>
                  <a:srgbClr val="FF0000"/>
                </a:solidFill>
              </a:rPr>
              <a:t>F </a:t>
            </a:r>
            <a:r>
              <a:rPr lang="en-US" dirty="0">
                <a:solidFill>
                  <a:srgbClr val="FF0000"/>
                </a:solidFill>
              </a:rPr>
              <a:t>→</a:t>
            </a:r>
            <a:r>
              <a:rPr lang="en-US" dirty="0" smtClean="0">
                <a:solidFill>
                  <a:srgbClr val="FF0000"/>
                </a:solidFill>
              </a:rPr>
              <a:t> T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Row 2: </a:t>
            </a:r>
            <a:r>
              <a:rPr lang="en-US" i="1" dirty="0" smtClean="0">
                <a:solidFill>
                  <a:srgbClr val="FF0000"/>
                </a:solidFill>
              </a:rPr>
              <a:t>∼a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.  </a:t>
            </a:r>
            <a:r>
              <a:rPr lang="en-US" dirty="0"/>
              <a:t>Our table says </a:t>
            </a:r>
            <a:r>
              <a:rPr lang="en-US" dirty="0" smtClean="0">
                <a:solidFill>
                  <a:srgbClr val="FF0000"/>
                </a:solidFill>
              </a:rPr>
              <a:t>F </a:t>
            </a:r>
            <a:r>
              <a:rPr lang="en-US" dirty="0">
                <a:solidFill>
                  <a:srgbClr val="FF0000"/>
                </a:solidFill>
              </a:rPr>
              <a:t>→</a:t>
            </a:r>
            <a:r>
              <a:rPr lang="en-US" dirty="0" smtClean="0">
                <a:solidFill>
                  <a:srgbClr val="FF0000"/>
                </a:solidFill>
              </a:rPr>
              <a:t> F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Row 3: </a:t>
            </a:r>
            <a:r>
              <a:rPr lang="en-US" i="1" dirty="0" smtClean="0">
                <a:solidFill>
                  <a:srgbClr val="FF0000"/>
                </a:solidFill>
              </a:rPr>
              <a:t>∼a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.  </a:t>
            </a:r>
            <a:r>
              <a:rPr lang="en-US" dirty="0"/>
              <a:t>Our table says </a:t>
            </a:r>
            <a:r>
              <a:rPr lang="en-US" dirty="0" smtClean="0">
                <a:solidFill>
                  <a:srgbClr val="FF0000"/>
                </a:solidFill>
              </a:rPr>
              <a:t>T→ T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Row 4: </a:t>
            </a:r>
            <a:r>
              <a:rPr lang="en-US" i="1" dirty="0" smtClean="0">
                <a:solidFill>
                  <a:srgbClr val="FF0000"/>
                </a:solidFill>
              </a:rPr>
              <a:t>∼a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.  </a:t>
            </a:r>
            <a:r>
              <a:rPr lang="en-US" dirty="0"/>
              <a:t>Our table says </a:t>
            </a:r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→</a:t>
            </a:r>
            <a:r>
              <a:rPr lang="en-US" dirty="0" smtClean="0">
                <a:solidFill>
                  <a:srgbClr val="FF0000"/>
                </a:solidFill>
              </a:rPr>
              <a:t> F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8646667" y="564253"/>
            <a:ext cx="3400035" cy="3037591"/>
            <a:chOff x="8646667" y="564253"/>
            <a:chExt cx="3400035" cy="3037591"/>
          </a:xfrm>
        </p:grpSpPr>
        <p:graphicFrame>
          <p:nvGraphicFramePr>
            <p:cNvPr id="13" name="Content Placeholder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90142725"/>
                </p:ext>
              </p:extLst>
            </p:nvPr>
          </p:nvGraphicFramePr>
          <p:xfrm>
            <a:off x="8646667" y="1773044"/>
            <a:ext cx="3400035" cy="18288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393895">
                    <a:extLst>
                      <a:ext uri="{9D8B030D-6E8A-4147-A177-3AD203B41FA5}">
                        <a16:colId xmlns:a16="http://schemas.microsoft.com/office/drawing/2014/main" val="3916146229"/>
                      </a:ext>
                    </a:extLst>
                  </a:gridCol>
                  <a:gridCol w="365760">
                    <a:extLst>
                      <a:ext uri="{9D8B030D-6E8A-4147-A177-3AD203B41FA5}">
                        <a16:colId xmlns:a16="http://schemas.microsoft.com/office/drawing/2014/main" val="675089909"/>
                      </a:ext>
                    </a:extLst>
                  </a:gridCol>
                  <a:gridCol w="872198">
                    <a:extLst>
                      <a:ext uri="{9D8B030D-6E8A-4147-A177-3AD203B41FA5}">
                        <a16:colId xmlns:a16="http://schemas.microsoft.com/office/drawing/2014/main" val="776554603"/>
                      </a:ext>
                    </a:extLst>
                  </a:gridCol>
                  <a:gridCol w="815927">
                    <a:extLst>
                      <a:ext uri="{9D8B030D-6E8A-4147-A177-3AD203B41FA5}">
                        <a16:colId xmlns:a16="http://schemas.microsoft.com/office/drawing/2014/main" val="1671697501"/>
                      </a:ext>
                    </a:extLst>
                  </a:gridCol>
                  <a:gridCol w="952255">
                    <a:extLst>
                      <a:ext uri="{9D8B030D-6E8A-4147-A177-3AD203B41FA5}">
                        <a16:colId xmlns:a16="http://schemas.microsoft.com/office/drawing/2014/main" val="2382859593"/>
                      </a:ext>
                    </a:extLst>
                  </a:gridCol>
                </a:tblGrid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q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 ∩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4572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dirty="0"/>
                          <a:t>p ∪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4572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dirty="0"/>
                          <a:t>p →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598899871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6405629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753510580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7138221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/>
                          <a:t>F</a:t>
                        </a:r>
                        <a:endParaRPr lang="en-US" dirty="0"/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3260947228"/>
                    </a:ext>
                  </a:extLst>
                </a:tr>
              </a:tbl>
            </a:graphicData>
          </a:graphic>
        </p:graphicFrame>
        <p:graphicFrame>
          <p:nvGraphicFramePr>
            <p:cNvPr id="14" name="Content Placeholder 3"/>
            <p:cNvGraphicFramePr>
              <a:graphicFrameLocks/>
            </p:cNvGraphicFramePr>
            <p:nvPr>
              <p:extLst/>
            </p:nvPr>
          </p:nvGraphicFramePr>
          <p:xfrm>
            <a:off x="10630212" y="564253"/>
            <a:ext cx="1416490" cy="109728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708245">
                    <a:extLst>
                      <a:ext uri="{9D8B030D-6E8A-4147-A177-3AD203B41FA5}">
                        <a16:colId xmlns:a16="http://schemas.microsoft.com/office/drawing/2014/main" val="3916146229"/>
                      </a:ext>
                    </a:extLst>
                  </a:gridCol>
                  <a:gridCol w="708245">
                    <a:extLst>
                      <a:ext uri="{9D8B030D-6E8A-4147-A177-3AD203B41FA5}">
                        <a16:colId xmlns:a16="http://schemas.microsoft.com/office/drawing/2014/main" val="675089909"/>
                      </a:ext>
                    </a:extLst>
                  </a:gridCol>
                </a:tblGrid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∼p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598899871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6405629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753510580"/>
                    </a:ext>
                  </a:extLst>
                </a:tr>
              </a:tbl>
            </a:graphicData>
          </a:graphic>
        </p:graphicFrame>
      </p:grpSp>
      <p:sp>
        <p:nvSpPr>
          <p:cNvPr id="18" name="Rectangle 17"/>
          <p:cNvSpPr/>
          <p:nvPr/>
        </p:nvSpPr>
        <p:spPr>
          <a:xfrm>
            <a:off x="11076080" y="1677978"/>
            <a:ext cx="853888" cy="2083473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8490008" y="2835017"/>
            <a:ext cx="3556694" cy="407444"/>
            <a:chOff x="8487177" y="2486010"/>
            <a:chExt cx="3556694" cy="407444"/>
          </a:xfrm>
        </p:grpSpPr>
        <p:grpSp>
          <p:nvGrpSpPr>
            <p:cNvPr id="20" name="Group 19"/>
            <p:cNvGrpSpPr/>
            <p:nvPr/>
          </p:nvGrpSpPr>
          <p:grpSpPr>
            <a:xfrm>
              <a:off x="8487177" y="2490587"/>
              <a:ext cx="3556694" cy="402867"/>
              <a:chOff x="8487177" y="2490587"/>
              <a:chExt cx="3556694" cy="402867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8487177" y="2490587"/>
                <a:ext cx="3556694" cy="402867"/>
              </a:xfrm>
              <a:prstGeom prst="rect">
                <a:avLst/>
              </a:prstGeom>
              <a:solidFill>
                <a:srgbClr val="00B0F0">
                  <a:alpha val="3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1094894" y="2490587"/>
                <a:ext cx="853888" cy="402867"/>
              </a:xfrm>
              <a:prstGeom prst="roundRect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" name="Rounded Rectangle 20"/>
            <p:cNvSpPr/>
            <p:nvPr/>
          </p:nvSpPr>
          <p:spPr>
            <a:xfrm>
              <a:off x="8618345" y="2486010"/>
              <a:ext cx="739786" cy="402867"/>
            </a:xfrm>
            <a:prstGeom prst="roundRect">
              <a:avLst/>
            </a:pr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4256417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 → b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2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1367305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 → b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3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485364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 → b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3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3992495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 → b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3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3546989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 → b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3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6946148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 → b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3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0207228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 → b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3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3843070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872198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95225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 → b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9524884" y="5022823"/>
            <a:ext cx="2313632" cy="394236"/>
            <a:chOff x="9481865" y="4999848"/>
            <a:chExt cx="2313632" cy="394236"/>
          </a:xfrm>
        </p:grpSpPr>
        <p:sp>
          <p:nvSpPr>
            <p:cNvPr id="25" name="Rounded Rectangle 24"/>
            <p:cNvSpPr/>
            <p:nvPr/>
          </p:nvSpPr>
          <p:spPr>
            <a:xfrm>
              <a:off x="9481865" y="4999848"/>
              <a:ext cx="584947" cy="394235"/>
            </a:xfrm>
            <a:prstGeom prst="roundRect">
              <a:avLst/>
            </a:pr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0319750" y="4999849"/>
              <a:ext cx="584947" cy="394235"/>
            </a:xfrm>
            <a:prstGeom prst="roundRect">
              <a:avLst/>
            </a:pr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11210550" y="4999849"/>
              <a:ext cx="584947" cy="394235"/>
            </a:xfrm>
            <a:prstGeom prst="round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64940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11111E-6 L -0.00039 0.04769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2.5E-6 0.05416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0.04769 L -0.00065 0.10116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5416 L 0.0013 -0.10602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8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0.10116 L -0.00117 0.15579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 -0.10602 L 0.00065 -0.05232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773044"/>
            <a:ext cx="7048254" cy="488079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compound statement: “</a:t>
            </a:r>
            <a:r>
              <a:rPr lang="en-US" dirty="0" smtClean="0">
                <a:solidFill>
                  <a:srgbClr val="0070C0"/>
                </a:solidFill>
              </a:rPr>
              <a:t>It is not the case that I will eat apples or bananas</a:t>
            </a:r>
            <a:r>
              <a:rPr lang="en-US" dirty="0" smtClean="0"/>
              <a:t>”, or </a:t>
            </a:r>
            <a:r>
              <a:rPr lang="en-US" dirty="0">
                <a:solidFill>
                  <a:srgbClr val="FF0000"/>
                </a:solidFill>
              </a:rPr>
              <a:t>∼ </a:t>
            </a:r>
            <a:r>
              <a:rPr lang="en-US" dirty="0" smtClean="0">
                <a:solidFill>
                  <a:srgbClr val="FF0000"/>
                </a:solidFill>
              </a:rPr>
              <a:t>(a </a:t>
            </a:r>
            <a:r>
              <a:rPr lang="en-US" dirty="0">
                <a:solidFill>
                  <a:srgbClr val="FF0000"/>
                </a:solidFill>
              </a:rPr>
              <a:t>∪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b)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To answer the </a:t>
            </a:r>
            <a:r>
              <a:rPr lang="en-US" dirty="0">
                <a:solidFill>
                  <a:srgbClr val="FF0000"/>
                </a:solidFill>
              </a:rPr>
              <a:t>∼ </a:t>
            </a:r>
            <a:r>
              <a:rPr lang="en-US" dirty="0" smtClean="0">
                <a:solidFill>
                  <a:srgbClr val="FF0000"/>
                </a:solidFill>
              </a:rPr>
              <a:t>(  ) </a:t>
            </a:r>
            <a:r>
              <a:rPr lang="en-US" dirty="0" smtClean="0"/>
              <a:t>part of the question, we need a </a:t>
            </a:r>
            <a:r>
              <a:rPr lang="en-US" dirty="0" smtClean="0">
                <a:solidFill>
                  <a:srgbClr val="0070C0"/>
                </a:solidFill>
              </a:rPr>
              <a:t>helper column for </a:t>
            </a:r>
            <a:r>
              <a:rPr lang="en-US" dirty="0">
                <a:solidFill>
                  <a:srgbClr val="FF0000"/>
                </a:solidFill>
              </a:rPr>
              <a:t>a ∪ b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Now fill in the helper column </a:t>
            </a:r>
            <a:r>
              <a:rPr lang="en-US" dirty="0">
                <a:solidFill>
                  <a:srgbClr val="FF0000"/>
                </a:solidFill>
              </a:rPr>
              <a:t>a ∪ b 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Row 1: </a:t>
            </a:r>
            <a:r>
              <a:rPr lang="en-US" i="1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.  </a:t>
            </a:r>
            <a:r>
              <a:rPr lang="en-US" dirty="0"/>
              <a:t>Our table says </a:t>
            </a:r>
            <a:r>
              <a:rPr lang="en-US" dirty="0" smtClean="0">
                <a:solidFill>
                  <a:srgbClr val="FF0000"/>
                </a:solidFill>
              </a:rPr>
              <a:t>T </a:t>
            </a:r>
            <a:r>
              <a:rPr lang="en-US" dirty="0">
                <a:solidFill>
                  <a:srgbClr val="FF0000"/>
                </a:solidFill>
              </a:rPr>
              <a:t>∪</a:t>
            </a:r>
            <a:r>
              <a:rPr lang="en-US" dirty="0" smtClean="0">
                <a:solidFill>
                  <a:srgbClr val="FF0000"/>
                </a:solidFill>
              </a:rPr>
              <a:t> T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Row 2: </a:t>
            </a:r>
            <a:r>
              <a:rPr lang="en-US" i="1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T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.  </a:t>
            </a:r>
            <a:r>
              <a:rPr lang="en-US" dirty="0"/>
              <a:t>Our table says </a:t>
            </a:r>
            <a:r>
              <a:rPr lang="en-US" dirty="0" smtClean="0">
                <a:solidFill>
                  <a:srgbClr val="FF0000"/>
                </a:solidFill>
              </a:rPr>
              <a:t>T </a:t>
            </a:r>
            <a:r>
              <a:rPr lang="en-US" dirty="0">
                <a:solidFill>
                  <a:srgbClr val="FF0000"/>
                </a:solidFill>
              </a:rPr>
              <a:t>∪</a:t>
            </a:r>
            <a:r>
              <a:rPr lang="en-US" dirty="0" smtClean="0">
                <a:solidFill>
                  <a:srgbClr val="FF0000"/>
                </a:solidFill>
              </a:rPr>
              <a:t> F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Row 3: </a:t>
            </a:r>
            <a:r>
              <a:rPr lang="en-US" i="1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.  </a:t>
            </a:r>
            <a:r>
              <a:rPr lang="en-US" dirty="0"/>
              <a:t>Our table says </a:t>
            </a:r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∪</a:t>
            </a:r>
            <a:r>
              <a:rPr lang="en-US" dirty="0" smtClean="0">
                <a:solidFill>
                  <a:srgbClr val="FF0000"/>
                </a:solidFill>
              </a:rPr>
              <a:t> T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Row 4: </a:t>
            </a:r>
            <a:r>
              <a:rPr lang="en-US" i="1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F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.  </a:t>
            </a:r>
            <a:r>
              <a:rPr lang="en-US" dirty="0"/>
              <a:t>Our table says </a:t>
            </a:r>
            <a:r>
              <a:rPr lang="en-US" dirty="0" smtClean="0">
                <a:solidFill>
                  <a:srgbClr val="FF0000"/>
                </a:solidFill>
              </a:rPr>
              <a:t>F </a:t>
            </a:r>
            <a:r>
              <a:rPr lang="en-US" dirty="0">
                <a:solidFill>
                  <a:srgbClr val="FF0000"/>
                </a:solidFill>
              </a:rPr>
              <a:t>∪</a:t>
            </a:r>
            <a:r>
              <a:rPr lang="en-US" dirty="0" smtClean="0">
                <a:solidFill>
                  <a:srgbClr val="FF0000"/>
                </a:solidFill>
              </a:rPr>
              <a:t> F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.</a:t>
            </a:r>
          </a:p>
          <a:p>
            <a:r>
              <a:rPr lang="en-US" dirty="0" smtClean="0"/>
              <a:t>Finally, </a:t>
            </a:r>
            <a:r>
              <a:rPr lang="en-US" dirty="0"/>
              <a:t>fill in the </a:t>
            </a:r>
            <a:r>
              <a:rPr lang="en-US" dirty="0" smtClean="0"/>
              <a:t>target </a:t>
            </a:r>
            <a:r>
              <a:rPr lang="en-US" dirty="0"/>
              <a:t>column </a:t>
            </a:r>
            <a:r>
              <a:rPr lang="en-US" dirty="0">
                <a:solidFill>
                  <a:srgbClr val="FF0000"/>
                </a:solidFill>
              </a:rPr>
              <a:t>∼ (a ∪ b) 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/>
              <a:t>Row 1: </a:t>
            </a:r>
            <a:r>
              <a:rPr lang="en-US" dirty="0">
                <a:solidFill>
                  <a:srgbClr val="FF0000"/>
                </a:solidFill>
              </a:rPr>
              <a:t>a ∪ b </a:t>
            </a:r>
            <a:r>
              <a:rPr lang="en-US" dirty="0" smtClean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.  </a:t>
            </a:r>
            <a:r>
              <a:rPr lang="en-US" dirty="0"/>
              <a:t>Our table says </a:t>
            </a:r>
            <a:r>
              <a:rPr lang="en-US" dirty="0" smtClean="0">
                <a:solidFill>
                  <a:srgbClr val="FF0000"/>
                </a:solidFill>
              </a:rPr>
              <a:t>∼T 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Row 2: </a:t>
            </a:r>
            <a:r>
              <a:rPr lang="en-US" dirty="0">
                <a:solidFill>
                  <a:srgbClr val="FF0000"/>
                </a:solidFill>
              </a:rPr>
              <a:t>a ∪ b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.  </a:t>
            </a:r>
            <a:r>
              <a:rPr lang="en-US" dirty="0"/>
              <a:t>Our table says </a:t>
            </a:r>
            <a:r>
              <a:rPr lang="en-US" dirty="0" smtClean="0">
                <a:solidFill>
                  <a:srgbClr val="FF0000"/>
                </a:solidFill>
              </a:rPr>
              <a:t>∼T 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Row 3: </a:t>
            </a:r>
            <a:r>
              <a:rPr lang="en-US" dirty="0">
                <a:solidFill>
                  <a:srgbClr val="FF0000"/>
                </a:solidFill>
              </a:rPr>
              <a:t>a ∪ b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.  </a:t>
            </a:r>
            <a:r>
              <a:rPr lang="en-US" dirty="0"/>
              <a:t>Our table says </a:t>
            </a:r>
            <a:r>
              <a:rPr lang="en-US" dirty="0" smtClean="0">
                <a:solidFill>
                  <a:srgbClr val="FF0000"/>
                </a:solidFill>
              </a:rPr>
              <a:t>∼T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Row 4: </a:t>
            </a:r>
            <a:r>
              <a:rPr lang="en-US" dirty="0">
                <a:solidFill>
                  <a:srgbClr val="FF0000"/>
                </a:solidFill>
              </a:rPr>
              <a:t>a ∪ b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r>
              <a:rPr lang="en-US" dirty="0" smtClean="0"/>
              <a:t>.  Our </a:t>
            </a:r>
            <a:r>
              <a:rPr lang="en-US" dirty="0"/>
              <a:t>table says </a:t>
            </a:r>
            <a:r>
              <a:rPr lang="en-US" dirty="0" smtClean="0">
                <a:solidFill>
                  <a:srgbClr val="FF0000"/>
                </a:solidFill>
              </a:rPr>
              <a:t>∼F  </a:t>
            </a:r>
            <a:r>
              <a:rPr lang="en-US" dirty="0"/>
              <a:t>is </a:t>
            </a:r>
            <a:r>
              <a:rPr lang="en-US" dirty="0" smtClean="0">
                <a:solidFill>
                  <a:srgbClr val="00B050"/>
                </a:solidFill>
              </a:rPr>
              <a:t>T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8646667" y="564253"/>
            <a:ext cx="3400035" cy="3037591"/>
            <a:chOff x="8646667" y="564253"/>
            <a:chExt cx="3400035" cy="3037591"/>
          </a:xfrm>
        </p:grpSpPr>
        <p:graphicFrame>
          <p:nvGraphicFramePr>
            <p:cNvPr id="13" name="Content Placeholder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46506076"/>
                </p:ext>
              </p:extLst>
            </p:nvPr>
          </p:nvGraphicFramePr>
          <p:xfrm>
            <a:off x="8646667" y="1773044"/>
            <a:ext cx="3400035" cy="18288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393895">
                    <a:extLst>
                      <a:ext uri="{9D8B030D-6E8A-4147-A177-3AD203B41FA5}">
                        <a16:colId xmlns:a16="http://schemas.microsoft.com/office/drawing/2014/main" val="3916146229"/>
                      </a:ext>
                    </a:extLst>
                  </a:gridCol>
                  <a:gridCol w="365760">
                    <a:extLst>
                      <a:ext uri="{9D8B030D-6E8A-4147-A177-3AD203B41FA5}">
                        <a16:colId xmlns:a16="http://schemas.microsoft.com/office/drawing/2014/main" val="675089909"/>
                      </a:ext>
                    </a:extLst>
                  </a:gridCol>
                  <a:gridCol w="872198">
                    <a:extLst>
                      <a:ext uri="{9D8B030D-6E8A-4147-A177-3AD203B41FA5}">
                        <a16:colId xmlns:a16="http://schemas.microsoft.com/office/drawing/2014/main" val="776554603"/>
                      </a:ext>
                    </a:extLst>
                  </a:gridCol>
                  <a:gridCol w="815927">
                    <a:extLst>
                      <a:ext uri="{9D8B030D-6E8A-4147-A177-3AD203B41FA5}">
                        <a16:colId xmlns:a16="http://schemas.microsoft.com/office/drawing/2014/main" val="1671697501"/>
                      </a:ext>
                    </a:extLst>
                  </a:gridCol>
                  <a:gridCol w="952255">
                    <a:extLst>
                      <a:ext uri="{9D8B030D-6E8A-4147-A177-3AD203B41FA5}">
                        <a16:colId xmlns:a16="http://schemas.microsoft.com/office/drawing/2014/main" val="2382859593"/>
                      </a:ext>
                    </a:extLst>
                  </a:gridCol>
                </a:tblGrid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q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 ∩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4572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dirty="0"/>
                          <a:t>p ∪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4572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dirty="0"/>
                          <a:t>p →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598899871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6405629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753510580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7138221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3260947228"/>
                    </a:ext>
                  </a:extLst>
                </a:tr>
              </a:tbl>
            </a:graphicData>
          </a:graphic>
        </p:graphicFrame>
        <p:graphicFrame>
          <p:nvGraphicFramePr>
            <p:cNvPr id="14" name="Content Placeholder 3"/>
            <p:cNvGraphicFramePr>
              <a:graphicFrameLocks/>
            </p:cNvGraphicFramePr>
            <p:nvPr>
              <p:extLst/>
            </p:nvPr>
          </p:nvGraphicFramePr>
          <p:xfrm>
            <a:off x="10630212" y="564253"/>
            <a:ext cx="1416490" cy="109728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708245">
                    <a:extLst>
                      <a:ext uri="{9D8B030D-6E8A-4147-A177-3AD203B41FA5}">
                        <a16:colId xmlns:a16="http://schemas.microsoft.com/office/drawing/2014/main" val="3916146229"/>
                      </a:ext>
                    </a:extLst>
                  </a:gridCol>
                  <a:gridCol w="708245">
                    <a:extLst>
                      <a:ext uri="{9D8B030D-6E8A-4147-A177-3AD203B41FA5}">
                        <a16:colId xmlns:a16="http://schemas.microsoft.com/office/drawing/2014/main" val="675089909"/>
                      </a:ext>
                    </a:extLst>
                  </a:gridCol>
                </a:tblGrid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∼p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598899871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6405629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753510580"/>
                    </a:ext>
                  </a:extLst>
                </a:tr>
              </a:tbl>
            </a:graphicData>
          </a:graphic>
        </p:graphicFrame>
      </p:grpSp>
      <p:sp>
        <p:nvSpPr>
          <p:cNvPr id="18" name="Rectangle 17"/>
          <p:cNvSpPr/>
          <p:nvPr/>
        </p:nvSpPr>
        <p:spPr>
          <a:xfrm>
            <a:off x="10268355" y="1671569"/>
            <a:ext cx="853888" cy="2083473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8507196" y="2102153"/>
            <a:ext cx="3556694" cy="412021"/>
            <a:chOff x="8487177" y="2486010"/>
            <a:chExt cx="3556694" cy="412021"/>
          </a:xfrm>
        </p:grpSpPr>
        <p:grpSp>
          <p:nvGrpSpPr>
            <p:cNvPr id="20" name="Group 19"/>
            <p:cNvGrpSpPr/>
            <p:nvPr/>
          </p:nvGrpSpPr>
          <p:grpSpPr>
            <a:xfrm>
              <a:off x="8487177" y="2490587"/>
              <a:ext cx="3556694" cy="407444"/>
              <a:chOff x="8487177" y="2490587"/>
              <a:chExt cx="3556694" cy="40744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8487177" y="2490587"/>
                <a:ext cx="3556694" cy="402867"/>
              </a:xfrm>
              <a:prstGeom prst="rect">
                <a:avLst/>
              </a:prstGeom>
              <a:solidFill>
                <a:srgbClr val="00B0F0">
                  <a:alpha val="3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0248336" y="2495164"/>
                <a:ext cx="853888" cy="402867"/>
              </a:xfrm>
              <a:prstGeom prst="roundRect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" name="Rounded Rectangle 20"/>
            <p:cNvSpPr/>
            <p:nvPr/>
          </p:nvSpPr>
          <p:spPr>
            <a:xfrm>
              <a:off x="8618345" y="2486010"/>
              <a:ext cx="739786" cy="402867"/>
            </a:xfrm>
            <a:prstGeom prst="roundRect">
              <a:avLst/>
            </a:pr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11338457" y="463924"/>
            <a:ext cx="705532" cy="1253365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10494007" y="877951"/>
            <a:ext cx="1569883" cy="417850"/>
            <a:chOff x="8487177" y="2475604"/>
            <a:chExt cx="1569883" cy="417850"/>
          </a:xfrm>
        </p:grpSpPr>
        <p:grpSp>
          <p:nvGrpSpPr>
            <p:cNvPr id="45" name="Group 44"/>
            <p:cNvGrpSpPr/>
            <p:nvPr/>
          </p:nvGrpSpPr>
          <p:grpSpPr>
            <a:xfrm>
              <a:off x="8487177" y="2475604"/>
              <a:ext cx="1569883" cy="417850"/>
              <a:chOff x="8487177" y="2475604"/>
              <a:chExt cx="1569883" cy="417850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8487177" y="2490587"/>
                <a:ext cx="1569883" cy="402867"/>
              </a:xfrm>
              <a:prstGeom prst="rect">
                <a:avLst/>
              </a:prstGeom>
              <a:solidFill>
                <a:srgbClr val="00B0F0">
                  <a:alpha val="3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ounded Rectangle 47"/>
              <p:cNvSpPr/>
              <p:nvPr/>
            </p:nvSpPr>
            <p:spPr>
              <a:xfrm>
                <a:off x="9457974" y="2475604"/>
                <a:ext cx="427289" cy="402867"/>
              </a:xfrm>
              <a:prstGeom prst="roundRect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Rounded Rectangle 45"/>
            <p:cNvSpPr/>
            <p:nvPr/>
          </p:nvSpPr>
          <p:spPr>
            <a:xfrm>
              <a:off x="8790662" y="2486010"/>
              <a:ext cx="369674" cy="402867"/>
            </a:xfrm>
            <a:prstGeom prst="roundRect">
              <a:avLst/>
            </a:pr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3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7702988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66304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113689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∼(a ∪ b)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3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1104789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66304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113689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∪ 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∼(a ∪ b)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3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3950706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66304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113689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∪ 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∼(a ∪ b)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3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6838940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66304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113689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∪ 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∼(a ∪ b)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3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2007316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66304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113689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∪ 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∼(a ∪ b)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4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6784368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66304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113689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∪ 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∼(a ∪ b)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4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0165434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66304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113689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∪ 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∼(a ∪ b)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4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5600204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66304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113689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∪ 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∼(a ∪ b)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4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0240655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66304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113689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∪ 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∼(a ∪ b)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5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2312359"/>
              </p:ext>
            </p:extLst>
          </p:nvPr>
        </p:nvGraphicFramePr>
        <p:xfrm>
          <a:off x="8595360" y="4663440"/>
          <a:ext cx="340003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895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663044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1136895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∪ 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∼(a ∪ b)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8621176" y="5022822"/>
            <a:ext cx="2217153" cy="394236"/>
            <a:chOff x="9481865" y="4999847"/>
            <a:chExt cx="2217153" cy="394236"/>
          </a:xfrm>
        </p:grpSpPr>
        <p:sp>
          <p:nvSpPr>
            <p:cNvPr id="25" name="Rounded Rectangle 24"/>
            <p:cNvSpPr/>
            <p:nvPr/>
          </p:nvSpPr>
          <p:spPr>
            <a:xfrm>
              <a:off x="9481865" y="4999848"/>
              <a:ext cx="340883" cy="394235"/>
            </a:xfrm>
            <a:prstGeom prst="roundRect">
              <a:avLst/>
            </a:pr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9885544" y="4999848"/>
              <a:ext cx="336108" cy="394235"/>
            </a:xfrm>
            <a:prstGeom prst="roundRect">
              <a:avLst/>
            </a:pr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10905954" y="4999847"/>
              <a:ext cx="793064" cy="394235"/>
            </a:xfrm>
            <a:prstGeom prst="round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10268355" y="5022821"/>
            <a:ext cx="1335977" cy="394235"/>
            <a:chOff x="9481865" y="4999848"/>
            <a:chExt cx="1335977" cy="394235"/>
          </a:xfrm>
        </p:grpSpPr>
        <p:sp>
          <p:nvSpPr>
            <p:cNvPr id="56" name="Rounded Rectangle 55"/>
            <p:cNvSpPr/>
            <p:nvPr/>
          </p:nvSpPr>
          <p:spPr>
            <a:xfrm>
              <a:off x="9481865" y="4999848"/>
              <a:ext cx="340883" cy="394235"/>
            </a:xfrm>
            <a:prstGeom prst="roundRect">
              <a:avLst/>
            </a:pr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10464010" y="4999848"/>
              <a:ext cx="353832" cy="394235"/>
            </a:xfrm>
            <a:prstGeom prst="round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41235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1.11111E-6 L -0.00039 0.04769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4.07407E-6 L 2.08333E-7 0.05417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0.04769 L -0.00065 0.10116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0.05417 L 0.00026 0.11065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2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0.10116 L -0.00117 0.15579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0.11065 L 0.00052 0.16505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1.11111E-6 L -0.0004 0.04769 " pathEditMode="relative" rAng="0" ptsTypes="AA">
                                      <p:cBhvr>
                                        <p:cTn id="15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 0.04769 L -0.00066 0.10116 " pathEditMode="relative" rAng="0" ptsTypes="AA">
                                      <p:cBhvr>
                                        <p:cTn id="171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33333E-6 L -0.00052 0.06065 " pathEditMode="relative" rAng="0" ptsTypes="AA">
                                      <p:cBhvr>
                                        <p:cTn id="185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3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6 0.10116 L -0.00118 0.15579 " pathEditMode="relative" rAng="0" ptsTypes="AA">
                                      <p:cBhvr>
                                        <p:cTn id="18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8" grpId="0" animBg="1"/>
      <p:bldP spid="18" grpId="1" animBg="1"/>
      <p:bldP spid="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0864976"/>
              </p:ext>
            </p:extLst>
          </p:nvPr>
        </p:nvGraphicFramePr>
        <p:xfrm>
          <a:off x="7955280" y="4389120"/>
          <a:ext cx="378775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812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407469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738653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76584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1426234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(∼a) → (∼b)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773044"/>
            <a:ext cx="7048254" cy="48807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Predict the answers below:</a:t>
            </a:r>
          </a:p>
          <a:p>
            <a:r>
              <a:rPr lang="en-US" dirty="0" smtClean="0"/>
              <a:t>The compound statement is:</a:t>
            </a:r>
          </a:p>
          <a:p>
            <a:pPr marL="457200" lvl="1" indent="0">
              <a:buNone/>
            </a:pPr>
            <a:r>
              <a:rPr lang="en-US" dirty="0" smtClean="0"/>
              <a:t> “</a:t>
            </a:r>
            <a:r>
              <a:rPr lang="en-US" dirty="0" smtClean="0">
                <a:solidFill>
                  <a:srgbClr val="0070C0"/>
                </a:solidFill>
              </a:rPr>
              <a:t>If I don’t eat apples, then I won’t eat bananas</a:t>
            </a:r>
            <a:r>
              <a:rPr lang="en-US" dirty="0" smtClean="0"/>
              <a:t>”</a:t>
            </a:r>
          </a:p>
          <a:p>
            <a:pPr lvl="1"/>
            <a:r>
              <a:rPr lang="en-US" sz="2100" dirty="0">
                <a:solidFill>
                  <a:srgbClr val="0070C0"/>
                </a:solidFill>
              </a:rPr>
              <a:t>What is this symbolically?</a:t>
            </a:r>
          </a:p>
          <a:p>
            <a:pPr lvl="1"/>
            <a:r>
              <a:rPr lang="en-US" dirty="0" smtClean="0"/>
              <a:t>Answer:  </a:t>
            </a:r>
            <a:r>
              <a:rPr lang="en-US" dirty="0" smtClean="0">
                <a:solidFill>
                  <a:srgbClr val="FF0000"/>
                </a:solidFill>
              </a:rPr>
              <a:t>(∼a) </a:t>
            </a:r>
            <a:r>
              <a:rPr lang="en-US" dirty="0">
                <a:solidFill>
                  <a:srgbClr val="FF0000"/>
                </a:solidFill>
              </a:rPr>
              <a:t>→</a:t>
            </a:r>
            <a:r>
              <a:rPr lang="en-US" dirty="0" smtClean="0">
                <a:solidFill>
                  <a:srgbClr val="FF0000"/>
                </a:solidFill>
              </a:rPr>
              <a:t> (∼b</a:t>
            </a:r>
            <a:r>
              <a:rPr lang="en-US" dirty="0">
                <a:solidFill>
                  <a:srgbClr val="FF0000"/>
                </a:solidFill>
              </a:rPr>
              <a:t>)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What </a:t>
            </a:r>
            <a:r>
              <a:rPr lang="en-US" dirty="0" smtClean="0">
                <a:solidFill>
                  <a:srgbClr val="0070C0"/>
                </a:solidFill>
              </a:rPr>
              <a:t>helper columns </a:t>
            </a:r>
            <a:r>
              <a:rPr lang="en-US" dirty="0" smtClean="0"/>
              <a:t>will you need?</a:t>
            </a:r>
          </a:p>
          <a:p>
            <a:pPr lvl="1"/>
            <a:r>
              <a:rPr lang="en-US" dirty="0" smtClean="0"/>
              <a:t>Answer: </a:t>
            </a:r>
            <a:r>
              <a:rPr lang="en-US" dirty="0">
                <a:solidFill>
                  <a:srgbClr val="FF0000"/>
                </a:solidFill>
              </a:rPr>
              <a:t>∼</a:t>
            </a:r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∼b</a:t>
            </a:r>
            <a:endParaRPr lang="en-US" dirty="0" smtClean="0"/>
          </a:p>
          <a:p>
            <a:r>
              <a:rPr lang="en-US" dirty="0" smtClean="0">
                <a:solidFill>
                  <a:srgbClr val="0070C0"/>
                </a:solidFill>
              </a:rPr>
              <a:t>Fill in the helper column for </a:t>
            </a:r>
            <a:r>
              <a:rPr lang="en-US" dirty="0">
                <a:solidFill>
                  <a:srgbClr val="FF0000"/>
                </a:solidFill>
              </a:rPr>
              <a:t>∼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Fill in the helper column for </a:t>
            </a:r>
            <a:r>
              <a:rPr lang="en-US" dirty="0">
                <a:solidFill>
                  <a:srgbClr val="FF0000"/>
                </a:solidFill>
              </a:rPr>
              <a:t>∼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Fill in the target column </a:t>
            </a:r>
            <a:r>
              <a:rPr lang="en-US" dirty="0">
                <a:solidFill>
                  <a:srgbClr val="FF0000"/>
                </a:solidFill>
              </a:rPr>
              <a:t>(∼a) → (∼b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 – Try it on your own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8646667" y="564253"/>
            <a:ext cx="3400035" cy="3037591"/>
            <a:chOff x="8646667" y="564253"/>
            <a:chExt cx="3400035" cy="3037591"/>
          </a:xfrm>
        </p:grpSpPr>
        <p:graphicFrame>
          <p:nvGraphicFramePr>
            <p:cNvPr id="13" name="Content Placeholder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90488838"/>
                </p:ext>
              </p:extLst>
            </p:nvPr>
          </p:nvGraphicFramePr>
          <p:xfrm>
            <a:off x="8646667" y="1773044"/>
            <a:ext cx="3400035" cy="18288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393895">
                    <a:extLst>
                      <a:ext uri="{9D8B030D-6E8A-4147-A177-3AD203B41FA5}">
                        <a16:colId xmlns:a16="http://schemas.microsoft.com/office/drawing/2014/main" val="3916146229"/>
                      </a:ext>
                    </a:extLst>
                  </a:gridCol>
                  <a:gridCol w="365760">
                    <a:extLst>
                      <a:ext uri="{9D8B030D-6E8A-4147-A177-3AD203B41FA5}">
                        <a16:colId xmlns:a16="http://schemas.microsoft.com/office/drawing/2014/main" val="675089909"/>
                      </a:ext>
                    </a:extLst>
                  </a:gridCol>
                  <a:gridCol w="872198">
                    <a:extLst>
                      <a:ext uri="{9D8B030D-6E8A-4147-A177-3AD203B41FA5}">
                        <a16:colId xmlns:a16="http://schemas.microsoft.com/office/drawing/2014/main" val="776554603"/>
                      </a:ext>
                    </a:extLst>
                  </a:gridCol>
                  <a:gridCol w="815927">
                    <a:extLst>
                      <a:ext uri="{9D8B030D-6E8A-4147-A177-3AD203B41FA5}">
                        <a16:colId xmlns:a16="http://schemas.microsoft.com/office/drawing/2014/main" val="1671697501"/>
                      </a:ext>
                    </a:extLst>
                  </a:gridCol>
                  <a:gridCol w="952255">
                    <a:extLst>
                      <a:ext uri="{9D8B030D-6E8A-4147-A177-3AD203B41FA5}">
                        <a16:colId xmlns:a16="http://schemas.microsoft.com/office/drawing/2014/main" val="2382859593"/>
                      </a:ext>
                    </a:extLst>
                  </a:gridCol>
                </a:tblGrid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q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 ∩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4572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dirty="0"/>
                          <a:t>p ∪ q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4572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dirty="0" smtClean="0"/>
                          <a:t>p → q</a:t>
                        </a:r>
                        <a:endParaRPr lang="en-US" dirty="0"/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598899871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6405629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753510580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7138221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 smtClean="0"/>
                          <a:t>F</a:t>
                        </a:r>
                        <a:endParaRPr lang="en-US" dirty="0"/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3260947228"/>
                    </a:ext>
                  </a:extLst>
                </a:tr>
              </a:tbl>
            </a:graphicData>
          </a:graphic>
        </p:graphicFrame>
        <p:graphicFrame>
          <p:nvGraphicFramePr>
            <p:cNvPr id="14" name="Content Placeholder 3"/>
            <p:cNvGraphicFramePr>
              <a:graphicFrameLocks/>
            </p:cNvGraphicFramePr>
            <p:nvPr>
              <p:extLst/>
            </p:nvPr>
          </p:nvGraphicFramePr>
          <p:xfrm>
            <a:off x="10630212" y="564253"/>
            <a:ext cx="1416490" cy="109728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708245">
                    <a:extLst>
                      <a:ext uri="{9D8B030D-6E8A-4147-A177-3AD203B41FA5}">
                        <a16:colId xmlns:a16="http://schemas.microsoft.com/office/drawing/2014/main" val="3916146229"/>
                      </a:ext>
                    </a:extLst>
                  </a:gridCol>
                  <a:gridCol w="708245">
                    <a:extLst>
                      <a:ext uri="{9D8B030D-6E8A-4147-A177-3AD203B41FA5}">
                        <a16:colId xmlns:a16="http://schemas.microsoft.com/office/drawing/2014/main" val="675089909"/>
                      </a:ext>
                    </a:extLst>
                  </a:gridCol>
                </a:tblGrid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p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∼p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598899871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2264056296"/>
                    </a:ext>
                  </a:extLst>
                </a:tr>
                <a:tr h="363983"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F</a:t>
                        </a:r>
                      </a:p>
                    </a:txBody>
                    <a:tcPr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dirty="0"/>
                          <a:t>T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753510580"/>
                    </a:ext>
                  </a:extLst>
                </a:tr>
              </a:tbl>
            </a:graphicData>
          </a:graphic>
        </p:graphicFrame>
      </p:grpSp>
      <p:graphicFrame>
        <p:nvGraphicFramePr>
          <p:cNvPr id="5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3528809"/>
              </p:ext>
            </p:extLst>
          </p:nvPr>
        </p:nvGraphicFramePr>
        <p:xfrm>
          <a:off x="7955280" y="4389120"/>
          <a:ext cx="378775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812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407469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738653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76584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1426234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(∼a) → (∼b)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0438522"/>
              </p:ext>
            </p:extLst>
          </p:nvPr>
        </p:nvGraphicFramePr>
        <p:xfrm>
          <a:off x="7955280" y="4389120"/>
          <a:ext cx="378775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812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407469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738653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76584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1426234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(∼a) → (∼b)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1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8029004"/>
              </p:ext>
            </p:extLst>
          </p:nvPr>
        </p:nvGraphicFramePr>
        <p:xfrm>
          <a:off x="7955280" y="4389120"/>
          <a:ext cx="378775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812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407469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738653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76584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1426234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(∼a) → (∼b)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  <p:graphicFrame>
        <p:nvGraphicFramePr>
          <p:cNvPr id="1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2321630"/>
              </p:ext>
            </p:extLst>
          </p:nvPr>
        </p:nvGraphicFramePr>
        <p:xfrm>
          <a:off x="7955280" y="4389120"/>
          <a:ext cx="378775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812">
                  <a:extLst>
                    <a:ext uri="{9D8B030D-6E8A-4147-A177-3AD203B41FA5}">
                      <a16:colId xmlns:a16="http://schemas.microsoft.com/office/drawing/2014/main" val="3916146229"/>
                    </a:ext>
                  </a:extLst>
                </a:gridCol>
                <a:gridCol w="407469">
                  <a:extLst>
                    <a:ext uri="{9D8B030D-6E8A-4147-A177-3AD203B41FA5}">
                      <a16:colId xmlns:a16="http://schemas.microsoft.com/office/drawing/2014/main" val="675089909"/>
                    </a:ext>
                  </a:extLst>
                </a:gridCol>
                <a:gridCol w="738653">
                  <a:extLst>
                    <a:ext uri="{9D8B030D-6E8A-4147-A177-3AD203B41FA5}">
                      <a16:colId xmlns:a16="http://schemas.microsoft.com/office/drawing/2014/main" val="776554603"/>
                    </a:ext>
                  </a:extLst>
                </a:gridCol>
                <a:gridCol w="776584">
                  <a:extLst>
                    <a:ext uri="{9D8B030D-6E8A-4147-A177-3AD203B41FA5}">
                      <a16:colId xmlns:a16="http://schemas.microsoft.com/office/drawing/2014/main" val="1671697501"/>
                    </a:ext>
                  </a:extLst>
                </a:gridCol>
                <a:gridCol w="1426234">
                  <a:extLst>
                    <a:ext uri="{9D8B030D-6E8A-4147-A177-3AD203B41FA5}">
                      <a16:colId xmlns:a16="http://schemas.microsoft.com/office/drawing/2014/main" val="2382859593"/>
                    </a:ext>
                  </a:extLst>
                </a:gridCol>
              </a:tblGrid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∼b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(∼a) → (∼b)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99871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405629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3510580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71382216"/>
                  </a:ext>
                </a:extLst>
              </a:tr>
              <a:tr h="3639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0947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14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form the </a:t>
            </a:r>
            <a:r>
              <a:rPr lang="en-US" dirty="0" smtClean="0">
                <a:solidFill>
                  <a:srgbClr val="0070C0"/>
                </a:solidFill>
              </a:rPr>
              <a:t>truth table for a complicated logical statement </a:t>
            </a:r>
            <a:r>
              <a:rPr lang="en-US" dirty="0" smtClean="0"/>
              <a:t>by using the basic truth tables.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Helper columns </a:t>
            </a:r>
            <a:r>
              <a:rPr lang="en-US" dirty="0" smtClean="0"/>
              <a:t>can be useful for intermediate results.</a:t>
            </a:r>
          </a:p>
          <a:p>
            <a:r>
              <a:rPr lang="en-US" dirty="0" smtClean="0"/>
              <a:t>The resulting truth table shows the </a:t>
            </a:r>
            <a:r>
              <a:rPr lang="en-US" dirty="0" smtClean="0">
                <a:solidFill>
                  <a:srgbClr val="00B050"/>
                </a:solidFill>
              </a:rPr>
              <a:t>truth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B050"/>
                </a:solidFill>
              </a:rPr>
              <a:t>falseness</a:t>
            </a:r>
            <a:r>
              <a:rPr lang="en-US" dirty="0" smtClean="0"/>
              <a:t> of the logical statement </a:t>
            </a:r>
            <a:r>
              <a:rPr lang="en-US" dirty="0" smtClean="0">
                <a:solidFill>
                  <a:srgbClr val="0070C0"/>
                </a:solidFill>
              </a:rPr>
              <a:t>for each combination of its constituent simple statements </a:t>
            </a:r>
            <a:r>
              <a:rPr lang="en-US" dirty="0" smtClean="0"/>
              <a:t>being </a:t>
            </a:r>
            <a:r>
              <a:rPr lang="en-US" dirty="0" smtClean="0">
                <a:solidFill>
                  <a:srgbClr val="00B050"/>
                </a:solidFill>
              </a:rPr>
              <a:t>True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B050"/>
                </a:solidFill>
              </a:rPr>
              <a:t>False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8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660</TotalTime>
  <Words>1974</Words>
  <Application>Microsoft Office PowerPoint</Application>
  <PresentationFormat>Widescreen</PresentationFormat>
  <Paragraphs>819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Corbel</vt:lpstr>
      <vt:lpstr>Parallax</vt:lpstr>
      <vt:lpstr>Deductive Arguments: More Truth Tables</vt:lpstr>
      <vt:lpstr>Basic Truth Tables</vt:lpstr>
      <vt:lpstr>More Truth Tables</vt:lpstr>
      <vt:lpstr>Example 1</vt:lpstr>
      <vt:lpstr>Example 1 (continued)</vt:lpstr>
      <vt:lpstr>Example 2</vt:lpstr>
      <vt:lpstr>Example 3</vt:lpstr>
      <vt:lpstr>Example 4 – Try it on your own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73</cp:revision>
  <dcterms:created xsi:type="dcterms:W3CDTF">2016-07-25T20:55:54Z</dcterms:created>
  <dcterms:modified xsi:type="dcterms:W3CDTF">2017-05-02T18:34:42Z</dcterms:modified>
</cp:coreProperties>
</file>