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5" r:id="rId1"/>
  </p:sldMasterIdLst>
  <p:handoutMasterIdLst>
    <p:handoutMasterId r:id="rId14"/>
  </p:handoutMasterIdLst>
  <p:sldIdLst>
    <p:sldId id="256" r:id="rId2"/>
    <p:sldId id="260" r:id="rId3"/>
    <p:sldId id="261" r:id="rId4"/>
    <p:sldId id="262" r:id="rId5"/>
    <p:sldId id="264" r:id="rId6"/>
    <p:sldId id="271" r:id="rId7"/>
    <p:sldId id="272" r:id="rId8"/>
    <p:sldId id="273" r:id="rId9"/>
    <p:sldId id="268" r:id="rId10"/>
    <p:sldId id="259" r:id="rId11"/>
    <p:sldId id="270" r:id="rId12"/>
    <p:sldId id="26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181" y="3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1872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96A1AB-B4B3-464C-9F81-35FEEEBE1F40}" type="datetimeFigureOut">
              <a:rPr lang="en-US" smtClean="0"/>
              <a:t>4/20/2017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3A5F1B-2C04-48D1-AC7D-778E1FD32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728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4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309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68934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4333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9528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6850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9728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8942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501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8642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773045"/>
            <a:ext cx="10018713" cy="4018156"/>
          </a:xfrm>
        </p:spPr>
        <p:txBody>
          <a:bodyPr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74669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500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316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35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1151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790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7322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0341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4/20/2017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962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6" r:id="rId1"/>
    <p:sldLayoutId id="2147483857" r:id="rId2"/>
    <p:sldLayoutId id="2147483858" r:id="rId3"/>
    <p:sldLayoutId id="2147483859" r:id="rId4"/>
    <p:sldLayoutId id="2147483860" r:id="rId5"/>
    <p:sldLayoutId id="2147483861" r:id="rId6"/>
    <p:sldLayoutId id="2147483862" r:id="rId7"/>
    <p:sldLayoutId id="2147483863" r:id="rId8"/>
    <p:sldLayoutId id="2147483864" r:id="rId9"/>
    <p:sldLayoutId id="2147483865" r:id="rId10"/>
    <p:sldLayoutId id="2147483866" r:id="rId11"/>
    <p:sldLayoutId id="2147483867" r:id="rId12"/>
    <p:sldLayoutId id="2147483868" r:id="rId13"/>
    <p:sldLayoutId id="2147483869" r:id="rId14"/>
    <p:sldLayoutId id="2147483870" r:id="rId15"/>
    <p:sldLayoutId id="2147483871" r:id="rId16"/>
    <p:sldLayoutId id="2147483872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Deductive Arguments: Checking for Validity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ID1050– Quantitative &amp; Qualitative Reasoning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5811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1"/>
            <a:ext cx="8958724" cy="86422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Example 6: Dogs, Animals, and Things That Eat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773044"/>
            <a:ext cx="5997667" cy="456679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Here is an argument we have seen before:</a:t>
            </a:r>
          </a:p>
          <a:p>
            <a:pPr lvl="1"/>
            <a:r>
              <a:rPr lang="en-US" dirty="0" smtClean="0"/>
              <a:t>“</a:t>
            </a:r>
            <a:r>
              <a:rPr lang="en-US" dirty="0" smtClean="0">
                <a:solidFill>
                  <a:srgbClr val="0070C0"/>
                </a:solidFill>
              </a:rPr>
              <a:t>All dogs are animals.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“</a:t>
            </a:r>
            <a:r>
              <a:rPr lang="en-US" dirty="0" smtClean="0">
                <a:solidFill>
                  <a:srgbClr val="0070C0"/>
                </a:solidFill>
              </a:rPr>
              <a:t>All animals must eat.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“</a:t>
            </a:r>
            <a:r>
              <a:rPr lang="en-US" dirty="0" smtClean="0">
                <a:solidFill>
                  <a:srgbClr val="0070C0"/>
                </a:solidFill>
              </a:rPr>
              <a:t>Thus, all dogs must eat.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There are 3 variables, so we will have 8 rows.</a:t>
            </a:r>
          </a:p>
          <a:p>
            <a:r>
              <a:rPr lang="en-US" dirty="0" smtClean="0"/>
              <a:t>Fill in the truth table.</a:t>
            </a:r>
          </a:p>
          <a:p>
            <a:r>
              <a:rPr lang="en-US" dirty="0" smtClean="0"/>
              <a:t>Check for ‘</a:t>
            </a:r>
            <a:r>
              <a:rPr lang="en-US" dirty="0" err="1" smtClean="0"/>
              <a:t>TTF</a:t>
            </a:r>
            <a:r>
              <a:rPr lang="en-US" dirty="0" smtClean="0"/>
              <a:t>’.</a:t>
            </a:r>
            <a:endParaRPr lang="en-US" dirty="0"/>
          </a:p>
          <a:p>
            <a:pPr lvl="1"/>
            <a:r>
              <a:rPr lang="en-US" dirty="0" smtClean="0"/>
              <a:t>There is no case where all premises are true and yet the conclusion is false.</a:t>
            </a:r>
            <a:r>
              <a:rPr lang="en-US" dirty="0"/>
              <a:t> </a:t>
            </a:r>
            <a:r>
              <a:rPr lang="en-US" dirty="0" smtClean="0"/>
              <a:t> So this argument is </a:t>
            </a:r>
            <a:r>
              <a:rPr lang="en-US" dirty="0" smtClean="0">
                <a:solidFill>
                  <a:srgbClr val="00B050"/>
                </a:solidFill>
              </a:rPr>
              <a:t>VALID</a:t>
            </a:r>
            <a:r>
              <a:rPr lang="en-US" dirty="0" smtClean="0"/>
              <a:t>. </a:t>
            </a:r>
            <a:endParaRPr lang="en-US" dirty="0"/>
          </a:p>
        </p:txBody>
      </p:sp>
      <p:graphicFrame>
        <p:nvGraphicFramePr>
          <p:cNvPr id="19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71248907"/>
              </p:ext>
            </p:extLst>
          </p:nvPr>
        </p:nvGraphicFramePr>
        <p:xfrm>
          <a:off x="7589520" y="3108960"/>
          <a:ext cx="4408508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50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47980">
                  <a:extLst>
                    <a:ext uri="{9D8B030D-6E8A-4147-A177-3AD203B41FA5}">
                      <a16:colId xmlns:a16="http://schemas.microsoft.com/office/drawing/2014/main" val="2232475176"/>
                    </a:ext>
                  </a:extLst>
                </a:gridCol>
                <a:gridCol w="355918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1056005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  <a:gridCol w="1056005">
                  <a:extLst>
                    <a:ext uri="{9D8B030D-6E8A-4147-A177-3AD203B41FA5}">
                      <a16:colId xmlns:a16="http://schemas.microsoft.com/office/drawing/2014/main" val="1955599443"/>
                    </a:ext>
                  </a:extLst>
                </a:gridCol>
                <a:gridCol w="1026815">
                  <a:extLst>
                    <a:ext uri="{9D8B030D-6E8A-4147-A177-3AD203B41FA5}">
                      <a16:colId xmlns:a16="http://schemas.microsoft.com/office/drawing/2014/main" val="1122049004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e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P1: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d →  a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P2: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a →  e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C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d →  e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817494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400749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938806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508489"/>
                  </a:ext>
                </a:extLst>
              </a:tr>
            </a:tbl>
          </a:graphicData>
        </a:graphic>
      </p:graphicFrame>
      <p:sp>
        <p:nvSpPr>
          <p:cNvPr id="24" name="Rectangle 23"/>
          <p:cNvSpPr/>
          <p:nvPr/>
        </p:nvSpPr>
        <p:spPr>
          <a:xfrm>
            <a:off x="5187313" y="2232047"/>
            <a:ext cx="7922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d </a:t>
            </a:r>
            <a:r>
              <a:rPr lang="en-US" dirty="0">
                <a:solidFill>
                  <a:srgbClr val="FF0000"/>
                </a:solidFill>
              </a:rPr>
              <a:t>→</a:t>
            </a:r>
            <a:r>
              <a:rPr lang="en-US" dirty="0" smtClean="0">
                <a:solidFill>
                  <a:srgbClr val="FF0000"/>
                </a:solidFill>
              </a:rPr>
              <a:t>  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187313" y="2639736"/>
            <a:ext cx="7922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 </a:t>
            </a:r>
            <a:r>
              <a:rPr lang="en-US" dirty="0">
                <a:solidFill>
                  <a:srgbClr val="FF0000"/>
                </a:solidFill>
              </a:rPr>
              <a:t>→</a:t>
            </a:r>
            <a:r>
              <a:rPr lang="en-US" dirty="0" smtClean="0">
                <a:solidFill>
                  <a:srgbClr val="FF0000"/>
                </a:solidFill>
              </a:rPr>
              <a:t>  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187313" y="3047425"/>
            <a:ext cx="7922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d </a:t>
            </a:r>
            <a:r>
              <a:rPr lang="en-US" dirty="0">
                <a:solidFill>
                  <a:srgbClr val="FF0000"/>
                </a:solidFill>
              </a:rPr>
              <a:t>→</a:t>
            </a:r>
            <a:r>
              <a:rPr lang="en-US" dirty="0" smtClean="0">
                <a:solidFill>
                  <a:srgbClr val="FF0000"/>
                </a:solidFill>
              </a:rPr>
              <a:t>  e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2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10890143"/>
              </p:ext>
            </p:extLst>
          </p:nvPr>
        </p:nvGraphicFramePr>
        <p:xfrm>
          <a:off x="10443035" y="973306"/>
          <a:ext cx="1554993" cy="18288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9389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55918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805180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p → q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aphicFrame>
        <p:nvGraphicFramePr>
          <p:cNvPr id="28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06769346"/>
              </p:ext>
            </p:extLst>
          </p:nvPr>
        </p:nvGraphicFramePr>
        <p:xfrm>
          <a:off x="7589520" y="3108960"/>
          <a:ext cx="4408508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50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47980">
                  <a:extLst>
                    <a:ext uri="{9D8B030D-6E8A-4147-A177-3AD203B41FA5}">
                      <a16:colId xmlns:a16="http://schemas.microsoft.com/office/drawing/2014/main" val="2232475176"/>
                    </a:ext>
                  </a:extLst>
                </a:gridCol>
                <a:gridCol w="355918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1056005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  <a:gridCol w="1056005">
                  <a:extLst>
                    <a:ext uri="{9D8B030D-6E8A-4147-A177-3AD203B41FA5}">
                      <a16:colId xmlns:a16="http://schemas.microsoft.com/office/drawing/2014/main" val="1955599443"/>
                    </a:ext>
                  </a:extLst>
                </a:gridCol>
                <a:gridCol w="1026815">
                  <a:extLst>
                    <a:ext uri="{9D8B030D-6E8A-4147-A177-3AD203B41FA5}">
                      <a16:colId xmlns:a16="http://schemas.microsoft.com/office/drawing/2014/main" val="1122049004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e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P1: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d →  a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P2: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a →  e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C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d →  e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817494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400749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938806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508489"/>
                  </a:ext>
                </a:extLst>
              </a:tr>
            </a:tbl>
          </a:graphicData>
        </a:graphic>
      </p:graphicFrame>
      <p:graphicFrame>
        <p:nvGraphicFramePr>
          <p:cNvPr id="29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5675831"/>
              </p:ext>
            </p:extLst>
          </p:nvPr>
        </p:nvGraphicFramePr>
        <p:xfrm>
          <a:off x="7589520" y="3108960"/>
          <a:ext cx="4408508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50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47980">
                  <a:extLst>
                    <a:ext uri="{9D8B030D-6E8A-4147-A177-3AD203B41FA5}">
                      <a16:colId xmlns:a16="http://schemas.microsoft.com/office/drawing/2014/main" val="2232475176"/>
                    </a:ext>
                  </a:extLst>
                </a:gridCol>
                <a:gridCol w="355918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1056005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  <a:gridCol w="1056005">
                  <a:extLst>
                    <a:ext uri="{9D8B030D-6E8A-4147-A177-3AD203B41FA5}">
                      <a16:colId xmlns:a16="http://schemas.microsoft.com/office/drawing/2014/main" val="1955599443"/>
                    </a:ext>
                  </a:extLst>
                </a:gridCol>
                <a:gridCol w="1026815">
                  <a:extLst>
                    <a:ext uri="{9D8B030D-6E8A-4147-A177-3AD203B41FA5}">
                      <a16:colId xmlns:a16="http://schemas.microsoft.com/office/drawing/2014/main" val="1122049004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endParaRPr lang="en-US" dirty="0" smtClean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d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e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P1: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d →  a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P2: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a →  e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C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d →  e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817494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400749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938806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508489"/>
                  </a:ext>
                </a:extLst>
              </a:tr>
            </a:tbl>
          </a:graphicData>
        </a:graphic>
      </p:graphicFrame>
      <p:graphicFrame>
        <p:nvGraphicFramePr>
          <p:cNvPr id="3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91517175"/>
              </p:ext>
            </p:extLst>
          </p:nvPr>
        </p:nvGraphicFramePr>
        <p:xfrm>
          <a:off x="7589520" y="3108960"/>
          <a:ext cx="4408508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50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47980">
                  <a:extLst>
                    <a:ext uri="{9D8B030D-6E8A-4147-A177-3AD203B41FA5}">
                      <a16:colId xmlns:a16="http://schemas.microsoft.com/office/drawing/2014/main" val="2232475176"/>
                    </a:ext>
                  </a:extLst>
                </a:gridCol>
                <a:gridCol w="355918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1056005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  <a:gridCol w="1056005">
                  <a:extLst>
                    <a:ext uri="{9D8B030D-6E8A-4147-A177-3AD203B41FA5}">
                      <a16:colId xmlns:a16="http://schemas.microsoft.com/office/drawing/2014/main" val="1955599443"/>
                    </a:ext>
                  </a:extLst>
                </a:gridCol>
                <a:gridCol w="1026815">
                  <a:extLst>
                    <a:ext uri="{9D8B030D-6E8A-4147-A177-3AD203B41FA5}">
                      <a16:colId xmlns:a16="http://schemas.microsoft.com/office/drawing/2014/main" val="1122049004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a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e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P1: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d →  a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P2: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a →  e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C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d →  e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817494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400749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938806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508489"/>
                  </a:ext>
                </a:extLst>
              </a:tr>
            </a:tbl>
          </a:graphicData>
        </a:graphic>
      </p:graphicFrame>
      <p:graphicFrame>
        <p:nvGraphicFramePr>
          <p:cNvPr id="31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3204928"/>
              </p:ext>
            </p:extLst>
          </p:nvPr>
        </p:nvGraphicFramePr>
        <p:xfrm>
          <a:off x="7589520" y="3108960"/>
          <a:ext cx="4408508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50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47980">
                  <a:extLst>
                    <a:ext uri="{9D8B030D-6E8A-4147-A177-3AD203B41FA5}">
                      <a16:colId xmlns:a16="http://schemas.microsoft.com/office/drawing/2014/main" val="2232475176"/>
                    </a:ext>
                  </a:extLst>
                </a:gridCol>
                <a:gridCol w="355918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1056005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  <a:gridCol w="1056005">
                  <a:extLst>
                    <a:ext uri="{9D8B030D-6E8A-4147-A177-3AD203B41FA5}">
                      <a16:colId xmlns:a16="http://schemas.microsoft.com/office/drawing/2014/main" val="1955599443"/>
                    </a:ext>
                  </a:extLst>
                </a:gridCol>
                <a:gridCol w="1026815">
                  <a:extLst>
                    <a:ext uri="{9D8B030D-6E8A-4147-A177-3AD203B41FA5}">
                      <a16:colId xmlns:a16="http://schemas.microsoft.com/office/drawing/2014/main" val="1122049004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e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P1: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d →  a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P2: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a →  e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C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d →  e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817494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400749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938806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5084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96261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4" grpId="0"/>
      <p:bldP spid="25" grpId="0"/>
      <p:bldP spid="2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8958724" cy="86422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Example 7: Dogs, Animals, and 4-Legged Things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773045"/>
            <a:ext cx="5997667" cy="4373756"/>
          </a:xfrm>
        </p:spPr>
        <p:txBody>
          <a:bodyPr>
            <a:normAutofit/>
          </a:bodyPr>
          <a:lstStyle/>
          <a:p>
            <a:r>
              <a:rPr lang="en-US" dirty="0" smtClean="0"/>
              <a:t>Here is another argument we have seen before:</a:t>
            </a:r>
          </a:p>
          <a:p>
            <a:pPr lvl="1"/>
            <a:r>
              <a:rPr lang="en-US" dirty="0" smtClean="0"/>
              <a:t>“</a:t>
            </a:r>
            <a:r>
              <a:rPr lang="en-US" dirty="0" smtClean="0">
                <a:solidFill>
                  <a:srgbClr val="0070C0"/>
                </a:solidFill>
              </a:rPr>
              <a:t>All dogs are animals.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“</a:t>
            </a:r>
            <a:r>
              <a:rPr lang="en-US" dirty="0" smtClean="0">
                <a:solidFill>
                  <a:srgbClr val="0070C0"/>
                </a:solidFill>
              </a:rPr>
              <a:t>All dogs have 4 legs.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“</a:t>
            </a:r>
            <a:r>
              <a:rPr lang="en-US" dirty="0" smtClean="0">
                <a:solidFill>
                  <a:srgbClr val="0070C0"/>
                </a:solidFill>
              </a:rPr>
              <a:t>Thus, all animals have 4 legs.</a:t>
            </a:r>
            <a:r>
              <a:rPr lang="en-US" dirty="0" smtClean="0"/>
              <a:t>”</a:t>
            </a:r>
          </a:p>
          <a:p>
            <a:r>
              <a:rPr lang="en-US" dirty="0"/>
              <a:t>Fill in the truth table.</a:t>
            </a:r>
          </a:p>
          <a:p>
            <a:r>
              <a:rPr lang="en-US" dirty="0"/>
              <a:t>Check for ‘</a:t>
            </a:r>
            <a:r>
              <a:rPr lang="en-US" dirty="0" err="1"/>
              <a:t>TTF</a:t>
            </a:r>
            <a:r>
              <a:rPr lang="en-US" dirty="0"/>
              <a:t>’.</a:t>
            </a:r>
          </a:p>
          <a:p>
            <a:pPr lvl="1"/>
            <a:r>
              <a:rPr lang="en-US" dirty="0" smtClean="0"/>
              <a:t>There is at least one case of ‘</a:t>
            </a:r>
            <a:r>
              <a:rPr lang="en-US" dirty="0" err="1"/>
              <a:t>TTF</a:t>
            </a:r>
            <a:r>
              <a:rPr lang="en-US" dirty="0" smtClean="0"/>
              <a:t>’, so this argument is </a:t>
            </a:r>
            <a:r>
              <a:rPr lang="en-US" dirty="0" smtClean="0">
                <a:solidFill>
                  <a:srgbClr val="FF0000"/>
                </a:solidFill>
              </a:rPr>
              <a:t>INVALID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667709" y="2684206"/>
            <a:ext cx="7922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d </a:t>
            </a:r>
            <a:r>
              <a:rPr lang="en-US" dirty="0">
                <a:solidFill>
                  <a:srgbClr val="FF0000"/>
                </a:solidFill>
              </a:rPr>
              <a:t>→</a:t>
            </a:r>
            <a:r>
              <a:rPr lang="en-US" dirty="0" smtClean="0">
                <a:solidFill>
                  <a:srgbClr val="FF0000"/>
                </a:solidFill>
              </a:rPr>
              <a:t>  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667709" y="3108960"/>
            <a:ext cx="7521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d </a:t>
            </a:r>
            <a:r>
              <a:rPr lang="en-US" dirty="0">
                <a:solidFill>
                  <a:srgbClr val="FF0000"/>
                </a:solidFill>
              </a:rPr>
              <a:t>→</a:t>
            </a:r>
            <a:r>
              <a:rPr lang="en-US" dirty="0" smtClean="0">
                <a:solidFill>
                  <a:srgbClr val="FF0000"/>
                </a:solidFill>
              </a:rPr>
              <a:t>  f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667709" y="3533714"/>
            <a:ext cx="7425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→</a:t>
            </a:r>
            <a:r>
              <a:rPr lang="en-US" dirty="0" smtClean="0">
                <a:solidFill>
                  <a:srgbClr val="FF0000"/>
                </a:solidFill>
              </a:rPr>
              <a:t>  f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2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10890143"/>
              </p:ext>
            </p:extLst>
          </p:nvPr>
        </p:nvGraphicFramePr>
        <p:xfrm>
          <a:off x="10443035" y="973306"/>
          <a:ext cx="1554993" cy="18288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9389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55918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805180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p → q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aphicFrame>
        <p:nvGraphicFramePr>
          <p:cNvPr id="1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75933678"/>
              </p:ext>
            </p:extLst>
          </p:nvPr>
        </p:nvGraphicFramePr>
        <p:xfrm>
          <a:off x="7589520" y="3108960"/>
          <a:ext cx="4408508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50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47980">
                  <a:extLst>
                    <a:ext uri="{9D8B030D-6E8A-4147-A177-3AD203B41FA5}">
                      <a16:colId xmlns:a16="http://schemas.microsoft.com/office/drawing/2014/main" val="2232475176"/>
                    </a:ext>
                  </a:extLst>
                </a:gridCol>
                <a:gridCol w="355918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1056005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  <a:gridCol w="1056005">
                  <a:extLst>
                    <a:ext uri="{9D8B030D-6E8A-4147-A177-3AD203B41FA5}">
                      <a16:colId xmlns:a16="http://schemas.microsoft.com/office/drawing/2014/main" val="1955599443"/>
                    </a:ext>
                  </a:extLst>
                </a:gridCol>
                <a:gridCol w="1026815">
                  <a:extLst>
                    <a:ext uri="{9D8B030D-6E8A-4147-A177-3AD203B41FA5}">
                      <a16:colId xmlns:a16="http://schemas.microsoft.com/office/drawing/2014/main" val="1122049004"/>
                    </a:ext>
                  </a:extLst>
                </a:gridCol>
              </a:tblGrid>
              <a:tr h="594647"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P1: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d →  a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P2: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d →  f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C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a →  f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817494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400749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938806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508489"/>
                  </a:ext>
                </a:extLst>
              </a:tr>
            </a:tbl>
          </a:graphicData>
        </a:graphic>
      </p:graphicFrame>
      <p:graphicFrame>
        <p:nvGraphicFramePr>
          <p:cNvPr id="1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3785613"/>
              </p:ext>
            </p:extLst>
          </p:nvPr>
        </p:nvGraphicFramePr>
        <p:xfrm>
          <a:off x="7589520" y="3108960"/>
          <a:ext cx="4408508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50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47980">
                  <a:extLst>
                    <a:ext uri="{9D8B030D-6E8A-4147-A177-3AD203B41FA5}">
                      <a16:colId xmlns:a16="http://schemas.microsoft.com/office/drawing/2014/main" val="2232475176"/>
                    </a:ext>
                  </a:extLst>
                </a:gridCol>
                <a:gridCol w="355918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1056005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  <a:gridCol w="1056005">
                  <a:extLst>
                    <a:ext uri="{9D8B030D-6E8A-4147-A177-3AD203B41FA5}">
                      <a16:colId xmlns:a16="http://schemas.microsoft.com/office/drawing/2014/main" val="1955599443"/>
                    </a:ext>
                  </a:extLst>
                </a:gridCol>
                <a:gridCol w="1026815">
                  <a:extLst>
                    <a:ext uri="{9D8B030D-6E8A-4147-A177-3AD203B41FA5}">
                      <a16:colId xmlns:a16="http://schemas.microsoft.com/office/drawing/2014/main" val="1122049004"/>
                    </a:ext>
                  </a:extLst>
                </a:gridCol>
              </a:tblGrid>
              <a:tr h="594647"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P1: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d →  a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P2: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d →  f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C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a →  f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817494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400749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938806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508489"/>
                  </a:ext>
                </a:extLst>
              </a:tr>
            </a:tbl>
          </a:graphicData>
        </a:graphic>
      </p:graphicFrame>
      <p:graphicFrame>
        <p:nvGraphicFramePr>
          <p:cNvPr id="1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94808329"/>
              </p:ext>
            </p:extLst>
          </p:nvPr>
        </p:nvGraphicFramePr>
        <p:xfrm>
          <a:off x="7589520" y="3108960"/>
          <a:ext cx="4408508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50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47980">
                  <a:extLst>
                    <a:ext uri="{9D8B030D-6E8A-4147-A177-3AD203B41FA5}">
                      <a16:colId xmlns:a16="http://schemas.microsoft.com/office/drawing/2014/main" val="2232475176"/>
                    </a:ext>
                  </a:extLst>
                </a:gridCol>
                <a:gridCol w="355918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1056005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  <a:gridCol w="1056005">
                  <a:extLst>
                    <a:ext uri="{9D8B030D-6E8A-4147-A177-3AD203B41FA5}">
                      <a16:colId xmlns:a16="http://schemas.microsoft.com/office/drawing/2014/main" val="1955599443"/>
                    </a:ext>
                  </a:extLst>
                </a:gridCol>
                <a:gridCol w="1026815">
                  <a:extLst>
                    <a:ext uri="{9D8B030D-6E8A-4147-A177-3AD203B41FA5}">
                      <a16:colId xmlns:a16="http://schemas.microsoft.com/office/drawing/2014/main" val="1122049004"/>
                    </a:ext>
                  </a:extLst>
                </a:gridCol>
              </a:tblGrid>
              <a:tr h="594647"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a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P1: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d →  a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P2: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d →  f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C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a →  f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817494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400749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938806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508489"/>
                  </a:ext>
                </a:extLst>
              </a:tr>
            </a:tbl>
          </a:graphicData>
        </a:graphic>
      </p:graphicFrame>
      <p:graphicFrame>
        <p:nvGraphicFramePr>
          <p:cNvPr id="18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1607759"/>
              </p:ext>
            </p:extLst>
          </p:nvPr>
        </p:nvGraphicFramePr>
        <p:xfrm>
          <a:off x="7589520" y="3108960"/>
          <a:ext cx="4408508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50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47980">
                  <a:extLst>
                    <a:ext uri="{9D8B030D-6E8A-4147-A177-3AD203B41FA5}">
                      <a16:colId xmlns:a16="http://schemas.microsoft.com/office/drawing/2014/main" val="2232475176"/>
                    </a:ext>
                  </a:extLst>
                </a:gridCol>
                <a:gridCol w="355918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1056005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  <a:gridCol w="1056005">
                  <a:extLst>
                    <a:ext uri="{9D8B030D-6E8A-4147-A177-3AD203B41FA5}">
                      <a16:colId xmlns:a16="http://schemas.microsoft.com/office/drawing/2014/main" val="1955599443"/>
                    </a:ext>
                  </a:extLst>
                </a:gridCol>
                <a:gridCol w="1026815">
                  <a:extLst>
                    <a:ext uri="{9D8B030D-6E8A-4147-A177-3AD203B41FA5}">
                      <a16:colId xmlns:a16="http://schemas.microsoft.com/office/drawing/2014/main" val="1122049004"/>
                    </a:ext>
                  </a:extLst>
                </a:gridCol>
              </a:tblGrid>
              <a:tr h="594647">
                <a:tc>
                  <a:txBody>
                    <a:bodyPr/>
                    <a:lstStyle/>
                    <a:p>
                      <a:pPr algn="ctr"/>
                      <a:endParaRPr lang="en-US" dirty="0" smtClean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d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P1: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d →  a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P2: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d →  f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C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a →  f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817494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400749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938806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508489"/>
                  </a:ext>
                </a:extLst>
              </a:tr>
            </a:tbl>
          </a:graphicData>
        </a:graphic>
      </p:graphicFrame>
      <p:graphicFrame>
        <p:nvGraphicFramePr>
          <p:cNvPr id="2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89761702"/>
              </p:ext>
            </p:extLst>
          </p:nvPr>
        </p:nvGraphicFramePr>
        <p:xfrm>
          <a:off x="7589520" y="3108960"/>
          <a:ext cx="4408508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50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47980">
                  <a:extLst>
                    <a:ext uri="{9D8B030D-6E8A-4147-A177-3AD203B41FA5}">
                      <a16:colId xmlns:a16="http://schemas.microsoft.com/office/drawing/2014/main" val="2232475176"/>
                    </a:ext>
                  </a:extLst>
                </a:gridCol>
                <a:gridCol w="355918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1056005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  <a:gridCol w="1056005">
                  <a:extLst>
                    <a:ext uri="{9D8B030D-6E8A-4147-A177-3AD203B41FA5}">
                      <a16:colId xmlns:a16="http://schemas.microsoft.com/office/drawing/2014/main" val="1955599443"/>
                    </a:ext>
                  </a:extLst>
                </a:gridCol>
                <a:gridCol w="1026815">
                  <a:extLst>
                    <a:ext uri="{9D8B030D-6E8A-4147-A177-3AD203B41FA5}">
                      <a16:colId xmlns:a16="http://schemas.microsoft.com/office/drawing/2014/main" val="1122049004"/>
                    </a:ext>
                  </a:extLst>
                </a:gridCol>
              </a:tblGrid>
              <a:tr h="594647"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P1: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d →  a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P2: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d →  f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C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a →  f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817494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400749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938806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508489"/>
                  </a:ext>
                </a:extLst>
              </a:tr>
            </a:tbl>
          </a:graphicData>
        </a:graphic>
      </p:graphicFrame>
      <p:sp>
        <p:nvSpPr>
          <p:cNvPr id="19" name="Rectangle 18"/>
          <p:cNvSpPr/>
          <p:nvPr/>
        </p:nvSpPr>
        <p:spPr>
          <a:xfrm>
            <a:off x="8697554" y="5574618"/>
            <a:ext cx="3408018" cy="366255"/>
          </a:xfrm>
          <a:prstGeom prst="rect">
            <a:avLst/>
          </a:prstGeom>
          <a:solidFill>
            <a:srgbClr val="FF0000">
              <a:alpha val="3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2257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4" grpId="0"/>
      <p:bldP spid="25" grpId="0"/>
      <p:bldP spid="26" grpId="0"/>
      <p:bldP spid="1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773044"/>
            <a:ext cx="10018713" cy="465823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An argument is </a:t>
            </a:r>
            <a:r>
              <a:rPr lang="en-US" dirty="0" smtClean="0">
                <a:solidFill>
                  <a:srgbClr val="0070C0"/>
                </a:solidFill>
              </a:rPr>
              <a:t>valid</a:t>
            </a:r>
            <a:r>
              <a:rPr lang="en-US" dirty="0" smtClean="0"/>
              <a:t> if there are </a:t>
            </a:r>
            <a:r>
              <a:rPr lang="en-US" dirty="0" smtClean="0">
                <a:solidFill>
                  <a:srgbClr val="0070C0"/>
                </a:solidFill>
              </a:rPr>
              <a:t>no cases with all True premises but a False conclusion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To check for validity, we build the </a:t>
            </a:r>
            <a:r>
              <a:rPr lang="en-US" dirty="0" smtClean="0">
                <a:solidFill>
                  <a:srgbClr val="0070C0"/>
                </a:solidFill>
              </a:rPr>
              <a:t>truth table </a:t>
            </a:r>
            <a:r>
              <a:rPr lang="en-US" dirty="0" smtClean="0"/>
              <a:t>for the argument.</a:t>
            </a:r>
          </a:p>
          <a:p>
            <a:pPr lvl="1"/>
            <a:r>
              <a:rPr lang="en-US" dirty="0" smtClean="0"/>
              <a:t>There will be enough rows to accommodate all permutations of the number of variables.  (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dirty="0" smtClean="0"/>
              <a:t>, where n=# of variables)</a:t>
            </a:r>
          </a:p>
          <a:p>
            <a:pPr lvl="1"/>
            <a:r>
              <a:rPr lang="en-US" dirty="0" smtClean="0"/>
              <a:t>There will </a:t>
            </a:r>
            <a:r>
              <a:rPr lang="en-US" dirty="0" smtClean="0"/>
              <a:t>be </a:t>
            </a:r>
            <a:r>
              <a:rPr lang="en-US" dirty="0" smtClean="0"/>
              <a:t>one column for each statement (premise or conclusion).  You should leave room for helper columns.</a:t>
            </a:r>
            <a:endParaRPr lang="en-US" dirty="0"/>
          </a:p>
          <a:p>
            <a:pPr lvl="1"/>
            <a:r>
              <a:rPr lang="en-US" dirty="0" smtClean="0"/>
              <a:t>Complete the truth table using the basic truth tables for logical operators.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Check for any instance of ‘TT….</a:t>
            </a:r>
            <a:r>
              <a:rPr lang="en-US" dirty="0" err="1" smtClean="0">
                <a:solidFill>
                  <a:srgbClr val="0070C0"/>
                </a:solidFill>
              </a:rPr>
              <a:t>TTF</a:t>
            </a:r>
            <a:r>
              <a:rPr lang="en-US" dirty="0" smtClean="0">
                <a:solidFill>
                  <a:srgbClr val="0070C0"/>
                </a:solidFill>
              </a:rPr>
              <a:t>’.</a:t>
            </a:r>
          </a:p>
          <a:p>
            <a:pPr lvl="1"/>
            <a:r>
              <a:rPr lang="en-US" dirty="0" smtClean="0"/>
              <a:t>If one or more exist, the argument is </a:t>
            </a:r>
            <a:r>
              <a:rPr lang="en-US" dirty="0" smtClean="0">
                <a:solidFill>
                  <a:srgbClr val="FF0000"/>
                </a:solidFill>
              </a:rPr>
              <a:t>INVALID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Otherwise, the argument is </a:t>
            </a:r>
            <a:r>
              <a:rPr lang="en-US" dirty="0" smtClean="0">
                <a:solidFill>
                  <a:srgbClr val="00B050"/>
                </a:solidFill>
              </a:rPr>
              <a:t>VALID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895076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Truth 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Here is a combined truth table for the three binary logical operators AND, OR, and </a:t>
            </a:r>
            <a:r>
              <a:rPr lang="en-US" dirty="0" err="1"/>
              <a:t>IF..</a:t>
            </a:r>
            <a:r>
              <a:rPr lang="en-US" dirty="0" err="1" smtClean="0"/>
              <a:t>THEN</a:t>
            </a:r>
            <a:r>
              <a:rPr lang="en-US" dirty="0" smtClean="0"/>
              <a:t>...</a:t>
            </a:r>
            <a:endParaRPr lang="en-US" dirty="0"/>
          </a:p>
          <a:p>
            <a:pPr lvl="1"/>
            <a:r>
              <a:rPr lang="en-US" dirty="0"/>
              <a:t>AND is only True if both of its simple statements are True.</a:t>
            </a:r>
          </a:p>
          <a:p>
            <a:pPr lvl="1"/>
            <a:r>
              <a:rPr lang="en-US" dirty="0"/>
              <a:t>OR is only False if both of its  simple statements are False.</a:t>
            </a:r>
          </a:p>
          <a:p>
            <a:pPr lvl="1"/>
            <a:r>
              <a:rPr lang="en-US" dirty="0" err="1"/>
              <a:t>IF..</a:t>
            </a:r>
            <a:r>
              <a:rPr lang="en-US" dirty="0" err="1" smtClean="0"/>
              <a:t>THEN</a:t>
            </a:r>
            <a:r>
              <a:rPr lang="en-US" dirty="0" smtClean="0"/>
              <a:t>.. </a:t>
            </a:r>
            <a:r>
              <a:rPr lang="en-US" dirty="0"/>
              <a:t>is only False for row  p=T,  q=F.</a:t>
            </a:r>
          </a:p>
          <a:p>
            <a:r>
              <a:rPr lang="en-US" dirty="0"/>
              <a:t>Here is the truth table for unary logical operator NOT.</a:t>
            </a:r>
          </a:p>
          <a:p>
            <a:pPr lvl="1"/>
            <a:r>
              <a:rPr lang="en-US" dirty="0"/>
              <a:t>The NOT operator switches True to False and False to True.</a:t>
            </a:r>
          </a:p>
        </p:txBody>
      </p:sp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22764187"/>
              </p:ext>
            </p:extLst>
          </p:nvPr>
        </p:nvGraphicFramePr>
        <p:xfrm>
          <a:off x="8629414" y="4861300"/>
          <a:ext cx="3400035" cy="18288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9389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872198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815927">
                  <a:extLst>
                    <a:ext uri="{9D8B030D-6E8A-4147-A177-3AD203B41FA5}">
                      <a16:colId xmlns:a16="http://schemas.microsoft.com/office/drawing/2014/main" val="1671697501"/>
                    </a:ext>
                  </a:extLst>
                </a:gridCol>
                <a:gridCol w="952255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 ∩ q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p ∪ q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p → q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aphicFrame>
        <p:nvGraphicFramePr>
          <p:cNvPr id="8" name="Content Placeholder 3"/>
          <p:cNvGraphicFramePr>
            <a:graphicFrameLocks/>
          </p:cNvGraphicFramePr>
          <p:nvPr>
            <p:extLst/>
          </p:nvPr>
        </p:nvGraphicFramePr>
        <p:xfrm>
          <a:off x="10612959" y="3652509"/>
          <a:ext cx="1416490" cy="10972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70824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708245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∼p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96360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for Checking Validity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773044"/>
            <a:ext cx="10018713" cy="453631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An argument is </a:t>
            </a:r>
            <a:r>
              <a:rPr lang="en-US" dirty="0" smtClean="0">
                <a:solidFill>
                  <a:srgbClr val="00B050"/>
                </a:solidFill>
              </a:rPr>
              <a:t>VALID</a:t>
            </a:r>
            <a:r>
              <a:rPr lang="en-US" dirty="0" smtClean="0"/>
              <a:t> if, in </a:t>
            </a:r>
            <a:r>
              <a:rPr lang="en-US" dirty="0" smtClean="0">
                <a:solidFill>
                  <a:srgbClr val="0070C0"/>
                </a:solidFill>
              </a:rPr>
              <a:t>all cases where the premises are True, the conclusion is also True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If there is </a:t>
            </a:r>
            <a:r>
              <a:rPr lang="en-US" i="1" dirty="0" smtClean="0"/>
              <a:t>even one case </a:t>
            </a:r>
            <a:r>
              <a:rPr lang="en-US" dirty="0" smtClean="0"/>
              <a:t>where all the premises are True but the conclusion is False, the entire argument is </a:t>
            </a:r>
            <a:r>
              <a:rPr lang="en-US" dirty="0" smtClean="0">
                <a:solidFill>
                  <a:srgbClr val="FF0000"/>
                </a:solidFill>
              </a:rPr>
              <a:t>INVALID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So testing for validity is really </a:t>
            </a:r>
            <a:r>
              <a:rPr lang="en-US" dirty="0" smtClean="0">
                <a:solidFill>
                  <a:srgbClr val="0070C0"/>
                </a:solidFill>
              </a:rPr>
              <a:t>searching for a row that invalidates the argument</a:t>
            </a:r>
            <a:r>
              <a:rPr lang="en-US" dirty="0" smtClean="0"/>
              <a:t>.  If you can’t find such a row, then the argument must be </a:t>
            </a:r>
            <a:r>
              <a:rPr lang="en-US" dirty="0" smtClean="0">
                <a:solidFill>
                  <a:srgbClr val="00B050"/>
                </a:solidFill>
              </a:rPr>
              <a:t>VALID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Rows that don’t have all true premises can be ignored.  They do not contribute to the validity of the argument.</a:t>
            </a:r>
          </a:p>
          <a:p>
            <a:r>
              <a:rPr lang="en-US" dirty="0" smtClean="0"/>
              <a:t>When presented with a deductive argument, you must first </a:t>
            </a:r>
            <a:r>
              <a:rPr lang="en-US" dirty="0" smtClean="0">
                <a:solidFill>
                  <a:srgbClr val="0070C0"/>
                </a:solidFill>
              </a:rPr>
              <a:t>build a truth table </a:t>
            </a:r>
            <a:r>
              <a:rPr lang="en-US" dirty="0" smtClean="0"/>
              <a:t>for all of the statements and for all permutations of the basic statements being True or False.</a:t>
            </a:r>
          </a:p>
          <a:p>
            <a:pPr lvl="1"/>
            <a:r>
              <a:rPr lang="en-US" dirty="0"/>
              <a:t>There will be a row for each </a:t>
            </a:r>
            <a:r>
              <a:rPr lang="en-US" dirty="0" smtClean="0"/>
              <a:t>True/False permutation </a:t>
            </a:r>
            <a:r>
              <a:rPr lang="en-US" dirty="0"/>
              <a:t>of the basic statement </a:t>
            </a:r>
            <a:r>
              <a:rPr lang="en-US" dirty="0" smtClean="0"/>
              <a:t>logical variables.</a:t>
            </a:r>
          </a:p>
          <a:p>
            <a:pPr lvl="1"/>
            <a:r>
              <a:rPr lang="en-US" dirty="0" smtClean="0"/>
              <a:t>For two variables, like </a:t>
            </a:r>
            <a:r>
              <a:rPr lang="en-US" i="1" dirty="0" smtClean="0"/>
              <a:t>p</a:t>
            </a:r>
            <a:r>
              <a:rPr lang="en-US" dirty="0" smtClean="0"/>
              <a:t> and </a:t>
            </a:r>
            <a:r>
              <a:rPr lang="en-US" i="1" dirty="0" smtClean="0"/>
              <a:t>q</a:t>
            </a:r>
            <a:r>
              <a:rPr lang="en-US" dirty="0" smtClean="0"/>
              <a:t>, there are 2</a:t>
            </a:r>
            <a:r>
              <a:rPr lang="en-US" baseline="30000" dirty="0" smtClean="0"/>
              <a:t>2</a:t>
            </a:r>
            <a:r>
              <a:rPr lang="en-US" dirty="0" smtClean="0"/>
              <a:t>=4 rows.  In general </a:t>
            </a:r>
            <a:r>
              <a:rPr lang="en-US" dirty="0" smtClean="0">
                <a:solidFill>
                  <a:srgbClr val="0070C0"/>
                </a:solidFill>
              </a:rPr>
              <a:t>there are 2</a:t>
            </a:r>
            <a:r>
              <a:rPr lang="en-US" baseline="30000" dirty="0" smtClean="0">
                <a:solidFill>
                  <a:srgbClr val="0070C0"/>
                </a:solidFill>
              </a:rPr>
              <a:t>n</a:t>
            </a:r>
            <a:r>
              <a:rPr lang="en-US" dirty="0" smtClean="0">
                <a:solidFill>
                  <a:srgbClr val="0070C0"/>
                </a:solidFill>
              </a:rPr>
              <a:t> rows</a:t>
            </a:r>
            <a:r>
              <a:rPr lang="en-US" dirty="0" smtClean="0"/>
              <a:t>, where n is the number of variables.  Three variable arguments have 8 rows, etc.</a:t>
            </a:r>
            <a:endParaRPr lang="en-US" dirty="0"/>
          </a:p>
          <a:p>
            <a:pPr lvl="1"/>
            <a:r>
              <a:rPr lang="en-US" dirty="0" smtClean="0"/>
              <a:t>There will be </a:t>
            </a:r>
            <a:r>
              <a:rPr lang="en-US" dirty="0" smtClean="0">
                <a:solidFill>
                  <a:srgbClr val="0070C0"/>
                </a:solidFill>
              </a:rPr>
              <a:t>a column for each premise and for the conclusion</a:t>
            </a:r>
            <a:r>
              <a:rPr lang="en-US" dirty="0" smtClean="0"/>
              <a:t>.  The column will have a value for each row depending on whether it is True or False under those conditions of the variables.</a:t>
            </a:r>
          </a:p>
          <a:p>
            <a:r>
              <a:rPr lang="en-US" dirty="0" smtClean="0"/>
              <a:t>Once the table is built, look for any row that has all premises = True but the conclusion = False. (i.e.  </a:t>
            </a:r>
            <a:r>
              <a:rPr lang="en-US" dirty="0" smtClean="0">
                <a:solidFill>
                  <a:srgbClr val="0070C0"/>
                </a:solidFill>
              </a:rPr>
              <a:t>‘TT….</a:t>
            </a:r>
            <a:r>
              <a:rPr lang="en-US" dirty="0" err="1" smtClean="0">
                <a:solidFill>
                  <a:srgbClr val="0070C0"/>
                </a:solidFill>
              </a:rPr>
              <a:t>TTF</a:t>
            </a:r>
            <a:r>
              <a:rPr lang="en-US" dirty="0" smtClean="0">
                <a:solidFill>
                  <a:srgbClr val="0070C0"/>
                </a:solidFill>
              </a:rPr>
              <a:t>’</a:t>
            </a:r>
            <a:r>
              <a:rPr lang="en-US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34796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to follow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773044"/>
            <a:ext cx="10018713" cy="4180715"/>
          </a:xfrm>
        </p:spPr>
        <p:txBody>
          <a:bodyPr/>
          <a:lstStyle/>
          <a:p>
            <a:r>
              <a:rPr lang="en-US" dirty="0" smtClean="0"/>
              <a:t>Following are </a:t>
            </a:r>
            <a:r>
              <a:rPr lang="en-US" dirty="0" smtClean="0">
                <a:solidFill>
                  <a:srgbClr val="0070C0"/>
                </a:solidFill>
              </a:rPr>
              <a:t>seven examples </a:t>
            </a:r>
            <a:r>
              <a:rPr lang="en-US" dirty="0" smtClean="0"/>
              <a:t>of executing this process and determining validity of a deductive argument.</a:t>
            </a:r>
          </a:p>
          <a:p>
            <a:r>
              <a:rPr lang="en-US" dirty="0" smtClean="0"/>
              <a:t>There are four 2-variable, </a:t>
            </a:r>
            <a:r>
              <a:rPr lang="en-US" dirty="0"/>
              <a:t>3</a:t>
            </a:r>
            <a:r>
              <a:rPr lang="en-US" dirty="0" smtClean="0"/>
              <a:t>-statement arguments.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Three of these </a:t>
            </a:r>
            <a:r>
              <a:rPr lang="en-US" dirty="0" smtClean="0"/>
              <a:t>are classic argument types, and have fairly simple statements.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The fourth </a:t>
            </a:r>
            <a:r>
              <a:rPr lang="en-US" dirty="0" smtClean="0"/>
              <a:t>is a slightly more complex argument.</a:t>
            </a:r>
          </a:p>
          <a:p>
            <a:r>
              <a:rPr lang="en-US" dirty="0" smtClean="0"/>
              <a:t>There is </a:t>
            </a:r>
            <a:r>
              <a:rPr lang="en-US" dirty="0" smtClean="0">
                <a:solidFill>
                  <a:srgbClr val="0070C0"/>
                </a:solidFill>
              </a:rPr>
              <a:t>one example </a:t>
            </a:r>
            <a:r>
              <a:rPr lang="en-US" dirty="0" smtClean="0"/>
              <a:t>of a </a:t>
            </a:r>
            <a:r>
              <a:rPr lang="en-US" dirty="0"/>
              <a:t>2</a:t>
            </a:r>
            <a:r>
              <a:rPr lang="en-US" dirty="0" smtClean="0"/>
              <a:t>-variable, </a:t>
            </a:r>
            <a:r>
              <a:rPr lang="en-US" dirty="0"/>
              <a:t>4</a:t>
            </a:r>
            <a:r>
              <a:rPr lang="en-US" dirty="0" smtClean="0"/>
              <a:t>-statement argument.</a:t>
            </a:r>
          </a:p>
          <a:p>
            <a:r>
              <a:rPr lang="en-US" dirty="0" smtClean="0"/>
              <a:t>There are </a:t>
            </a:r>
            <a:r>
              <a:rPr lang="en-US" dirty="0" smtClean="0">
                <a:solidFill>
                  <a:srgbClr val="0070C0"/>
                </a:solidFill>
              </a:rPr>
              <a:t>two examples </a:t>
            </a:r>
            <a:r>
              <a:rPr lang="en-US" dirty="0" smtClean="0"/>
              <a:t>of </a:t>
            </a:r>
            <a:r>
              <a:rPr lang="en-US" dirty="0"/>
              <a:t>3</a:t>
            </a:r>
            <a:r>
              <a:rPr lang="en-US" dirty="0" smtClean="0"/>
              <a:t>-variable, </a:t>
            </a:r>
            <a:r>
              <a:rPr lang="en-US" dirty="0"/>
              <a:t>3</a:t>
            </a:r>
            <a:r>
              <a:rPr lang="en-US" dirty="0" smtClean="0"/>
              <a:t>-statement arguments.</a:t>
            </a:r>
          </a:p>
          <a:p>
            <a:pPr lvl="1"/>
            <a:r>
              <a:rPr lang="en-US" dirty="0" smtClean="0"/>
              <a:t>Some of these are arguments we discussed before and guessed were either valid or invalid, but the proof is now furnished.</a:t>
            </a:r>
          </a:p>
        </p:txBody>
      </p:sp>
    </p:spTree>
    <p:extLst>
      <p:ext uri="{BB962C8B-B14F-4D97-AF65-F5344CB8AC3E}">
        <p14:creationId xmlns:p14="http://schemas.microsoft.com/office/powerpoint/2010/main" val="11642627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two variables, 3 statements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1" y="1773045"/>
            <a:ext cx="6308218" cy="4018156"/>
          </a:xfrm>
        </p:spPr>
        <p:txBody>
          <a:bodyPr/>
          <a:lstStyle/>
          <a:p>
            <a:r>
              <a:rPr lang="en-US" dirty="0"/>
              <a:t>Here is an argument we have seen before:</a:t>
            </a:r>
          </a:p>
          <a:p>
            <a:pPr lvl="1"/>
            <a:r>
              <a:rPr lang="en-US" dirty="0" smtClean="0"/>
              <a:t>“</a:t>
            </a:r>
            <a:r>
              <a:rPr lang="en-US" dirty="0" smtClean="0">
                <a:solidFill>
                  <a:srgbClr val="0070C0"/>
                </a:solidFill>
              </a:rPr>
              <a:t>If I eat apples, then I’ll eat bananas.</a:t>
            </a:r>
            <a:r>
              <a:rPr lang="en-US" dirty="0" smtClean="0"/>
              <a:t>”</a:t>
            </a:r>
            <a:endParaRPr lang="en-US" dirty="0"/>
          </a:p>
          <a:p>
            <a:pPr lvl="1"/>
            <a:r>
              <a:rPr lang="en-US" dirty="0" smtClean="0"/>
              <a:t>“</a:t>
            </a:r>
            <a:r>
              <a:rPr lang="en-US" dirty="0" smtClean="0">
                <a:solidFill>
                  <a:srgbClr val="0070C0"/>
                </a:solidFill>
              </a:rPr>
              <a:t>I ate apples.</a:t>
            </a:r>
            <a:r>
              <a:rPr lang="en-US" dirty="0" smtClean="0"/>
              <a:t>”</a:t>
            </a:r>
            <a:endParaRPr lang="en-US" dirty="0"/>
          </a:p>
          <a:p>
            <a:pPr lvl="1"/>
            <a:r>
              <a:rPr lang="en-US" dirty="0" smtClean="0"/>
              <a:t>“</a:t>
            </a:r>
            <a:r>
              <a:rPr lang="en-US" dirty="0" smtClean="0">
                <a:solidFill>
                  <a:srgbClr val="0070C0"/>
                </a:solidFill>
              </a:rPr>
              <a:t>Therefore, I ate bananas.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Fill in the truth table.</a:t>
            </a:r>
          </a:p>
          <a:p>
            <a:r>
              <a:rPr lang="en-US" dirty="0" smtClean="0"/>
              <a:t>Check for ‘</a:t>
            </a:r>
            <a:r>
              <a:rPr lang="en-US" dirty="0" err="1" smtClean="0"/>
              <a:t>TTF</a:t>
            </a:r>
            <a:r>
              <a:rPr lang="en-US" dirty="0" smtClean="0"/>
              <a:t>’.</a:t>
            </a:r>
          </a:p>
          <a:p>
            <a:pPr lvl="1"/>
            <a:r>
              <a:rPr lang="en-US" dirty="0" smtClean="0"/>
              <a:t>There is no ‘</a:t>
            </a:r>
            <a:r>
              <a:rPr lang="en-US" dirty="0" err="1" smtClean="0"/>
              <a:t>TTF</a:t>
            </a:r>
            <a:r>
              <a:rPr lang="en-US" dirty="0" smtClean="0"/>
              <a:t>’, so this argument is </a:t>
            </a:r>
            <a:r>
              <a:rPr lang="en-US" dirty="0" smtClean="0">
                <a:solidFill>
                  <a:srgbClr val="00B050"/>
                </a:solidFill>
              </a:rPr>
              <a:t>VALID</a:t>
            </a:r>
            <a:r>
              <a:rPr lang="en-US" dirty="0" smtClean="0"/>
              <a:t>.</a:t>
            </a:r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15708328"/>
              </p:ext>
            </p:extLst>
          </p:nvPr>
        </p:nvGraphicFramePr>
        <p:xfrm>
          <a:off x="7772400" y="4389120"/>
          <a:ext cx="405259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50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47980">
                  <a:extLst>
                    <a:ext uri="{9D8B030D-6E8A-4147-A177-3AD203B41FA5}">
                      <a16:colId xmlns:a16="http://schemas.microsoft.com/office/drawing/2014/main" val="223247517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1056005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  <a:gridCol w="1056005">
                  <a:extLst>
                    <a:ext uri="{9D8B030D-6E8A-4147-A177-3AD203B41FA5}">
                      <a16:colId xmlns:a16="http://schemas.microsoft.com/office/drawing/2014/main" val="1955599443"/>
                    </a:ext>
                  </a:extLst>
                </a:gridCol>
                <a:gridCol w="1026815">
                  <a:extLst>
                    <a:ext uri="{9D8B030D-6E8A-4147-A177-3AD203B41FA5}">
                      <a16:colId xmlns:a16="http://schemas.microsoft.com/office/drawing/2014/main" val="1122049004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P1: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a →  b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P2: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a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C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b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0781013"/>
              </p:ext>
            </p:extLst>
          </p:nvPr>
        </p:nvGraphicFramePr>
        <p:xfrm>
          <a:off x="8250556" y="1550021"/>
          <a:ext cx="3400035" cy="18288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9389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872198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815927">
                  <a:extLst>
                    <a:ext uri="{9D8B030D-6E8A-4147-A177-3AD203B41FA5}">
                      <a16:colId xmlns:a16="http://schemas.microsoft.com/office/drawing/2014/main" val="1671697501"/>
                    </a:ext>
                  </a:extLst>
                </a:gridCol>
                <a:gridCol w="952255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 ∩ q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p ∪ q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p → q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10701974" y="1387708"/>
            <a:ext cx="853888" cy="2083473"/>
          </a:xfrm>
          <a:prstGeom prst="rect">
            <a:avLst/>
          </a:prstGeom>
          <a:solidFill>
            <a:srgbClr val="00B050">
              <a:alpha val="3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6375080" y="2244779"/>
            <a:ext cx="7922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 </a:t>
            </a:r>
            <a:r>
              <a:rPr lang="en-US" dirty="0">
                <a:solidFill>
                  <a:srgbClr val="FF0000"/>
                </a:solidFill>
              </a:rPr>
              <a:t>→</a:t>
            </a:r>
            <a:r>
              <a:rPr lang="en-US" dirty="0" smtClean="0">
                <a:solidFill>
                  <a:srgbClr val="FF0000"/>
                </a:solidFill>
              </a:rPr>
              <a:t>  b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593615" y="2706772"/>
            <a:ext cx="3064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595217" y="3168765"/>
            <a:ext cx="3080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19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06998301"/>
              </p:ext>
            </p:extLst>
          </p:nvPr>
        </p:nvGraphicFramePr>
        <p:xfrm>
          <a:off x="7772400" y="4389120"/>
          <a:ext cx="405259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50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47980">
                  <a:extLst>
                    <a:ext uri="{9D8B030D-6E8A-4147-A177-3AD203B41FA5}">
                      <a16:colId xmlns:a16="http://schemas.microsoft.com/office/drawing/2014/main" val="223247517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1056005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  <a:gridCol w="1056005">
                  <a:extLst>
                    <a:ext uri="{9D8B030D-6E8A-4147-A177-3AD203B41FA5}">
                      <a16:colId xmlns:a16="http://schemas.microsoft.com/office/drawing/2014/main" val="1955599443"/>
                    </a:ext>
                  </a:extLst>
                </a:gridCol>
                <a:gridCol w="1026815">
                  <a:extLst>
                    <a:ext uri="{9D8B030D-6E8A-4147-A177-3AD203B41FA5}">
                      <a16:colId xmlns:a16="http://schemas.microsoft.com/office/drawing/2014/main" val="1122049004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P1: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a →  b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P2: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a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C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b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aphicFrame>
        <p:nvGraphicFramePr>
          <p:cNvPr id="2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65481871"/>
              </p:ext>
            </p:extLst>
          </p:nvPr>
        </p:nvGraphicFramePr>
        <p:xfrm>
          <a:off x="7772400" y="4389120"/>
          <a:ext cx="405259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50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47980">
                  <a:extLst>
                    <a:ext uri="{9D8B030D-6E8A-4147-A177-3AD203B41FA5}">
                      <a16:colId xmlns:a16="http://schemas.microsoft.com/office/drawing/2014/main" val="223247517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1056005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  <a:gridCol w="1056005">
                  <a:extLst>
                    <a:ext uri="{9D8B030D-6E8A-4147-A177-3AD203B41FA5}">
                      <a16:colId xmlns:a16="http://schemas.microsoft.com/office/drawing/2014/main" val="1955599443"/>
                    </a:ext>
                  </a:extLst>
                </a:gridCol>
                <a:gridCol w="1026815">
                  <a:extLst>
                    <a:ext uri="{9D8B030D-6E8A-4147-A177-3AD203B41FA5}">
                      <a16:colId xmlns:a16="http://schemas.microsoft.com/office/drawing/2014/main" val="1122049004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P1: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a →  b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P2: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a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C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b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aphicFrame>
        <p:nvGraphicFramePr>
          <p:cNvPr id="21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29128866"/>
              </p:ext>
            </p:extLst>
          </p:nvPr>
        </p:nvGraphicFramePr>
        <p:xfrm>
          <a:off x="7772400" y="4389120"/>
          <a:ext cx="405259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50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47980">
                  <a:extLst>
                    <a:ext uri="{9D8B030D-6E8A-4147-A177-3AD203B41FA5}">
                      <a16:colId xmlns:a16="http://schemas.microsoft.com/office/drawing/2014/main" val="223247517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1056005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  <a:gridCol w="1056005">
                  <a:extLst>
                    <a:ext uri="{9D8B030D-6E8A-4147-A177-3AD203B41FA5}">
                      <a16:colId xmlns:a16="http://schemas.microsoft.com/office/drawing/2014/main" val="1955599443"/>
                    </a:ext>
                  </a:extLst>
                </a:gridCol>
                <a:gridCol w="1026815">
                  <a:extLst>
                    <a:ext uri="{9D8B030D-6E8A-4147-A177-3AD203B41FA5}">
                      <a16:colId xmlns:a16="http://schemas.microsoft.com/office/drawing/2014/main" val="1122049004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P1: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a →  b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P2: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a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C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b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sp>
        <p:nvSpPr>
          <p:cNvPr id="13" name="Rounded Rectangle 12"/>
          <p:cNvSpPr/>
          <p:nvPr/>
        </p:nvSpPr>
        <p:spPr>
          <a:xfrm>
            <a:off x="7798653" y="5026084"/>
            <a:ext cx="318027" cy="1450724"/>
          </a:xfrm>
          <a:prstGeom prst="roundRect">
            <a:avLst/>
          </a:prstGeom>
          <a:noFill/>
          <a:ln w="635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8142933" y="5026084"/>
            <a:ext cx="357668" cy="1450724"/>
          </a:xfrm>
          <a:prstGeom prst="roundRect">
            <a:avLst/>
          </a:prstGeom>
          <a:noFill/>
          <a:ln w="635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9047802" y="5028430"/>
            <a:ext cx="343416" cy="1463810"/>
          </a:xfrm>
          <a:prstGeom prst="roundRect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1441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3.7037E-6 L 0.08555 3.7037E-6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7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555 3.7037E-6 L 0.17135 -0.00162 " pathEditMode="relative" rAng="0" ptsTypes="AA">
                                      <p:cBhvr>
                                        <p:cTn id="9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84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1" grpId="0" animBg="1"/>
      <p:bldP spid="11" grpId="1" animBg="1"/>
      <p:bldP spid="16" grpId="0"/>
      <p:bldP spid="17" grpId="0"/>
      <p:bldP spid="18" grpId="0"/>
      <p:bldP spid="13" grpId="0" animBg="1"/>
      <p:bldP spid="13" grpId="1" animBg="1"/>
      <p:bldP spid="14" grpId="0" animBg="1"/>
      <p:bldP spid="14" grpId="1" animBg="1"/>
      <p:bldP spid="14" grpId="2" animBg="1"/>
      <p:bldP spid="14" grpId="3" animBg="1"/>
      <p:bldP spid="15" grpId="0" animBg="1"/>
      <p:bldP spid="15" grpId="1" animBg="1"/>
      <p:bldP spid="15" grpId="2" animBg="1"/>
      <p:bldP spid="15" grpId="3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two variables, 3 statements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1" y="1773045"/>
            <a:ext cx="6308218" cy="401815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This argument seems similar:</a:t>
            </a:r>
            <a:endParaRPr lang="en-US" dirty="0"/>
          </a:p>
          <a:p>
            <a:pPr lvl="1"/>
            <a:r>
              <a:rPr lang="en-US" dirty="0" smtClean="0"/>
              <a:t>“</a:t>
            </a:r>
            <a:r>
              <a:rPr lang="en-US" dirty="0" smtClean="0">
                <a:solidFill>
                  <a:srgbClr val="0070C0"/>
                </a:solidFill>
              </a:rPr>
              <a:t>If I eat apples, then I’ll eat bananas.</a:t>
            </a:r>
            <a:r>
              <a:rPr lang="en-US" dirty="0" smtClean="0"/>
              <a:t>”</a:t>
            </a:r>
            <a:endParaRPr lang="en-US" dirty="0"/>
          </a:p>
          <a:p>
            <a:pPr lvl="1"/>
            <a:r>
              <a:rPr lang="en-US" dirty="0" smtClean="0"/>
              <a:t>“</a:t>
            </a:r>
            <a:r>
              <a:rPr lang="en-US" dirty="0" smtClean="0">
                <a:solidFill>
                  <a:srgbClr val="0070C0"/>
                </a:solidFill>
              </a:rPr>
              <a:t>I ate bananas.</a:t>
            </a:r>
            <a:r>
              <a:rPr lang="en-US" dirty="0" smtClean="0"/>
              <a:t>”</a:t>
            </a:r>
            <a:endParaRPr lang="en-US" dirty="0"/>
          </a:p>
          <a:p>
            <a:pPr lvl="1"/>
            <a:r>
              <a:rPr lang="en-US" dirty="0" smtClean="0"/>
              <a:t>“</a:t>
            </a:r>
            <a:r>
              <a:rPr lang="en-US" dirty="0" smtClean="0">
                <a:solidFill>
                  <a:srgbClr val="0070C0"/>
                </a:solidFill>
              </a:rPr>
              <a:t>Therefore, I ate apples.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Fill in the truth table.</a:t>
            </a:r>
          </a:p>
          <a:p>
            <a:r>
              <a:rPr lang="en-US" dirty="0" smtClean="0"/>
              <a:t>Check for ‘</a:t>
            </a:r>
            <a:r>
              <a:rPr lang="en-US" dirty="0" err="1" smtClean="0"/>
              <a:t>TTF</a:t>
            </a:r>
            <a:r>
              <a:rPr lang="en-US" dirty="0" smtClean="0"/>
              <a:t>’.</a:t>
            </a:r>
          </a:p>
          <a:p>
            <a:pPr lvl="1"/>
            <a:r>
              <a:rPr lang="en-US" dirty="0" smtClean="0"/>
              <a:t>Row 3 has a ‘</a:t>
            </a:r>
            <a:r>
              <a:rPr lang="en-US" dirty="0" err="1" smtClean="0"/>
              <a:t>TTF</a:t>
            </a:r>
            <a:r>
              <a:rPr lang="en-US" dirty="0" smtClean="0"/>
              <a:t>’, so this argument is </a:t>
            </a:r>
            <a:r>
              <a:rPr lang="en-US" dirty="0" smtClean="0">
                <a:solidFill>
                  <a:srgbClr val="FF0000"/>
                </a:solidFill>
              </a:rPr>
              <a:t>INVALID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(That is a case with all True premises, but a conclusion that is False, which invalidates the argument.)</a:t>
            </a:r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8415273"/>
              </p:ext>
            </p:extLst>
          </p:nvPr>
        </p:nvGraphicFramePr>
        <p:xfrm>
          <a:off x="7772400" y="4389120"/>
          <a:ext cx="405259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50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47980">
                  <a:extLst>
                    <a:ext uri="{9D8B030D-6E8A-4147-A177-3AD203B41FA5}">
                      <a16:colId xmlns:a16="http://schemas.microsoft.com/office/drawing/2014/main" val="223247517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1056005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  <a:gridCol w="1056005">
                  <a:extLst>
                    <a:ext uri="{9D8B030D-6E8A-4147-A177-3AD203B41FA5}">
                      <a16:colId xmlns:a16="http://schemas.microsoft.com/office/drawing/2014/main" val="1955599443"/>
                    </a:ext>
                  </a:extLst>
                </a:gridCol>
                <a:gridCol w="1026815">
                  <a:extLst>
                    <a:ext uri="{9D8B030D-6E8A-4147-A177-3AD203B41FA5}">
                      <a16:colId xmlns:a16="http://schemas.microsoft.com/office/drawing/2014/main" val="1122049004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P1: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a →  b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P2: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b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C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a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aphicFrame>
        <p:nvGraphicFramePr>
          <p:cNvPr id="5" name="Content Placeholder 3"/>
          <p:cNvGraphicFramePr>
            <a:graphicFrameLocks/>
          </p:cNvGraphicFramePr>
          <p:nvPr>
            <p:extLst/>
          </p:nvPr>
        </p:nvGraphicFramePr>
        <p:xfrm>
          <a:off x="8250556" y="1550021"/>
          <a:ext cx="3400035" cy="18288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9389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872198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815927">
                  <a:extLst>
                    <a:ext uri="{9D8B030D-6E8A-4147-A177-3AD203B41FA5}">
                      <a16:colId xmlns:a16="http://schemas.microsoft.com/office/drawing/2014/main" val="1671697501"/>
                    </a:ext>
                  </a:extLst>
                </a:gridCol>
                <a:gridCol w="952255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 ∩ q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p ∪ q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p → q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10701974" y="1387708"/>
            <a:ext cx="853888" cy="2083473"/>
          </a:xfrm>
          <a:prstGeom prst="rect">
            <a:avLst/>
          </a:prstGeom>
          <a:solidFill>
            <a:srgbClr val="00B050">
              <a:alpha val="3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6375080" y="2244779"/>
            <a:ext cx="7922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 </a:t>
            </a:r>
            <a:r>
              <a:rPr lang="en-US" dirty="0">
                <a:solidFill>
                  <a:srgbClr val="FF0000"/>
                </a:solidFill>
              </a:rPr>
              <a:t>→</a:t>
            </a:r>
            <a:r>
              <a:rPr lang="en-US" dirty="0" smtClean="0">
                <a:solidFill>
                  <a:srgbClr val="FF0000"/>
                </a:solidFill>
              </a:rPr>
              <a:t>  b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593615" y="2706772"/>
            <a:ext cx="3064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595217" y="3168765"/>
            <a:ext cx="3080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19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6232981"/>
              </p:ext>
            </p:extLst>
          </p:nvPr>
        </p:nvGraphicFramePr>
        <p:xfrm>
          <a:off x="7772400" y="4389120"/>
          <a:ext cx="405259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50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47980">
                  <a:extLst>
                    <a:ext uri="{9D8B030D-6E8A-4147-A177-3AD203B41FA5}">
                      <a16:colId xmlns:a16="http://schemas.microsoft.com/office/drawing/2014/main" val="223247517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1056005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  <a:gridCol w="1056005">
                  <a:extLst>
                    <a:ext uri="{9D8B030D-6E8A-4147-A177-3AD203B41FA5}">
                      <a16:colId xmlns:a16="http://schemas.microsoft.com/office/drawing/2014/main" val="1955599443"/>
                    </a:ext>
                  </a:extLst>
                </a:gridCol>
                <a:gridCol w="1026815">
                  <a:extLst>
                    <a:ext uri="{9D8B030D-6E8A-4147-A177-3AD203B41FA5}">
                      <a16:colId xmlns:a16="http://schemas.microsoft.com/office/drawing/2014/main" val="1122049004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P1: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a →  b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P2: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b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C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a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aphicFrame>
        <p:nvGraphicFramePr>
          <p:cNvPr id="2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7528211"/>
              </p:ext>
            </p:extLst>
          </p:nvPr>
        </p:nvGraphicFramePr>
        <p:xfrm>
          <a:off x="7772400" y="4389120"/>
          <a:ext cx="405259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50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47980">
                  <a:extLst>
                    <a:ext uri="{9D8B030D-6E8A-4147-A177-3AD203B41FA5}">
                      <a16:colId xmlns:a16="http://schemas.microsoft.com/office/drawing/2014/main" val="223247517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1056005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  <a:gridCol w="1056005">
                  <a:extLst>
                    <a:ext uri="{9D8B030D-6E8A-4147-A177-3AD203B41FA5}">
                      <a16:colId xmlns:a16="http://schemas.microsoft.com/office/drawing/2014/main" val="1955599443"/>
                    </a:ext>
                  </a:extLst>
                </a:gridCol>
                <a:gridCol w="1026815">
                  <a:extLst>
                    <a:ext uri="{9D8B030D-6E8A-4147-A177-3AD203B41FA5}">
                      <a16:colId xmlns:a16="http://schemas.microsoft.com/office/drawing/2014/main" val="1122049004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P1: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a →  b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P2: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b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C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a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aphicFrame>
        <p:nvGraphicFramePr>
          <p:cNvPr id="21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389573"/>
              </p:ext>
            </p:extLst>
          </p:nvPr>
        </p:nvGraphicFramePr>
        <p:xfrm>
          <a:off x="7772400" y="4389120"/>
          <a:ext cx="405259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50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47980">
                  <a:extLst>
                    <a:ext uri="{9D8B030D-6E8A-4147-A177-3AD203B41FA5}">
                      <a16:colId xmlns:a16="http://schemas.microsoft.com/office/drawing/2014/main" val="223247517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1056005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  <a:gridCol w="1056005">
                  <a:extLst>
                    <a:ext uri="{9D8B030D-6E8A-4147-A177-3AD203B41FA5}">
                      <a16:colId xmlns:a16="http://schemas.microsoft.com/office/drawing/2014/main" val="1955599443"/>
                    </a:ext>
                  </a:extLst>
                </a:gridCol>
                <a:gridCol w="1026815">
                  <a:extLst>
                    <a:ext uri="{9D8B030D-6E8A-4147-A177-3AD203B41FA5}">
                      <a16:colId xmlns:a16="http://schemas.microsoft.com/office/drawing/2014/main" val="1122049004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P1: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a →  b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P2: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b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C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a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sp>
        <p:nvSpPr>
          <p:cNvPr id="13" name="Rounded Rectangle 12"/>
          <p:cNvSpPr/>
          <p:nvPr/>
        </p:nvSpPr>
        <p:spPr>
          <a:xfrm>
            <a:off x="7798653" y="5026084"/>
            <a:ext cx="318027" cy="1450724"/>
          </a:xfrm>
          <a:prstGeom prst="roundRect">
            <a:avLst/>
          </a:prstGeom>
          <a:noFill/>
          <a:ln w="635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8142933" y="5026084"/>
            <a:ext cx="357668" cy="1450724"/>
          </a:xfrm>
          <a:prstGeom prst="roundRect">
            <a:avLst/>
          </a:prstGeom>
          <a:noFill/>
          <a:ln w="635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9047802" y="5028430"/>
            <a:ext cx="343416" cy="1463810"/>
          </a:xfrm>
          <a:prstGeom prst="roundRect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8868531" y="5791201"/>
            <a:ext cx="2782060" cy="366255"/>
          </a:xfrm>
          <a:prstGeom prst="rect">
            <a:avLst/>
          </a:prstGeom>
          <a:solidFill>
            <a:srgbClr val="FF0000">
              <a:alpha val="3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0760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3.7037E-6 L 0.08555 3.7037E-6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71" y="0"/>
                                    </p:animMotion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555 3.7037E-6 L 0.17135 -0.00162 " pathEditMode="relative" rAng="0" ptsTypes="AA">
                                      <p:cBhvr>
                                        <p:cTn id="9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84" y="-93"/>
                                    </p:animMotion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1" grpId="0" animBg="1"/>
      <p:bldP spid="11" grpId="1" animBg="1"/>
      <p:bldP spid="16" grpId="0"/>
      <p:bldP spid="17" grpId="0"/>
      <p:bldP spid="18" grpId="0"/>
      <p:bldP spid="13" grpId="0" animBg="1"/>
      <p:bldP spid="13" grpId="1" animBg="1"/>
      <p:bldP spid="13" grpId="2" animBg="1"/>
      <p:bldP spid="13" grpId="3" animBg="1"/>
      <p:bldP spid="14" grpId="0" animBg="1"/>
      <p:bldP spid="14" grpId="3" animBg="1"/>
      <p:bldP spid="14" grpId="4" animBg="1"/>
      <p:bldP spid="15" grpId="0" animBg="1"/>
      <p:bldP spid="15" grpId="1" animBg="1"/>
      <p:bldP spid="15" grpId="2" animBg="1"/>
      <p:bldP spid="15" grpId="3" animBg="1"/>
      <p:bldP spid="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two variables, 3 statements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1" y="1773045"/>
            <a:ext cx="6308218" cy="4018156"/>
          </a:xfrm>
        </p:spPr>
        <p:txBody>
          <a:bodyPr/>
          <a:lstStyle/>
          <a:p>
            <a:r>
              <a:rPr lang="en-US" dirty="0" smtClean="0"/>
              <a:t>One more variation:</a:t>
            </a:r>
            <a:endParaRPr lang="en-US" dirty="0"/>
          </a:p>
          <a:p>
            <a:pPr lvl="1"/>
            <a:r>
              <a:rPr lang="en-US" dirty="0" smtClean="0"/>
              <a:t>“</a:t>
            </a:r>
            <a:r>
              <a:rPr lang="en-US" dirty="0" smtClean="0">
                <a:solidFill>
                  <a:srgbClr val="0070C0"/>
                </a:solidFill>
              </a:rPr>
              <a:t>If I eat apples, then I’ll eat bananas.</a:t>
            </a:r>
            <a:r>
              <a:rPr lang="en-US" dirty="0" smtClean="0"/>
              <a:t>”</a:t>
            </a:r>
            <a:endParaRPr lang="en-US" dirty="0"/>
          </a:p>
          <a:p>
            <a:pPr lvl="1"/>
            <a:r>
              <a:rPr lang="en-US" dirty="0" smtClean="0"/>
              <a:t>“</a:t>
            </a:r>
            <a:r>
              <a:rPr lang="en-US" dirty="0" smtClean="0">
                <a:solidFill>
                  <a:srgbClr val="0070C0"/>
                </a:solidFill>
              </a:rPr>
              <a:t>I didn’t eat bananas.</a:t>
            </a:r>
            <a:r>
              <a:rPr lang="en-US" dirty="0" smtClean="0"/>
              <a:t>”</a:t>
            </a:r>
            <a:endParaRPr lang="en-US" dirty="0"/>
          </a:p>
          <a:p>
            <a:pPr lvl="1"/>
            <a:r>
              <a:rPr lang="en-US" dirty="0" smtClean="0"/>
              <a:t>“</a:t>
            </a:r>
            <a:r>
              <a:rPr lang="en-US" dirty="0" smtClean="0">
                <a:solidFill>
                  <a:srgbClr val="0070C0"/>
                </a:solidFill>
              </a:rPr>
              <a:t>Therefore, I didn’t eat apples.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Fill in the truth table.</a:t>
            </a:r>
          </a:p>
          <a:p>
            <a:r>
              <a:rPr lang="en-US" dirty="0" smtClean="0"/>
              <a:t>Check for ‘</a:t>
            </a:r>
            <a:r>
              <a:rPr lang="en-US" dirty="0" err="1" smtClean="0"/>
              <a:t>TTF</a:t>
            </a:r>
            <a:r>
              <a:rPr lang="en-US" dirty="0" smtClean="0"/>
              <a:t>’.</a:t>
            </a:r>
          </a:p>
          <a:p>
            <a:pPr lvl="1"/>
            <a:r>
              <a:rPr lang="en-US" dirty="0" smtClean="0"/>
              <a:t>There is no ‘</a:t>
            </a:r>
            <a:r>
              <a:rPr lang="en-US" dirty="0" err="1" smtClean="0"/>
              <a:t>TTF</a:t>
            </a:r>
            <a:r>
              <a:rPr lang="en-US" dirty="0" smtClean="0"/>
              <a:t>’, so this argument is </a:t>
            </a:r>
            <a:r>
              <a:rPr lang="en-US" dirty="0" smtClean="0">
                <a:solidFill>
                  <a:srgbClr val="00B050"/>
                </a:solidFill>
              </a:rPr>
              <a:t>VALID</a:t>
            </a:r>
            <a:r>
              <a:rPr lang="en-US" dirty="0" smtClean="0"/>
              <a:t>.</a:t>
            </a:r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/>
          </p:nvPr>
        </p:nvGraphicFramePr>
        <p:xfrm>
          <a:off x="8250556" y="1550021"/>
          <a:ext cx="3400035" cy="18288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9389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872198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815927">
                  <a:extLst>
                    <a:ext uri="{9D8B030D-6E8A-4147-A177-3AD203B41FA5}">
                      <a16:colId xmlns:a16="http://schemas.microsoft.com/office/drawing/2014/main" val="1671697501"/>
                    </a:ext>
                  </a:extLst>
                </a:gridCol>
                <a:gridCol w="952255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 ∩ q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p ∪ q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p → q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6375080" y="2244779"/>
            <a:ext cx="7922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 </a:t>
            </a:r>
            <a:r>
              <a:rPr lang="en-US" dirty="0">
                <a:solidFill>
                  <a:srgbClr val="FF0000"/>
                </a:solidFill>
              </a:rPr>
              <a:t>→</a:t>
            </a:r>
            <a:r>
              <a:rPr lang="en-US" dirty="0" smtClean="0">
                <a:solidFill>
                  <a:srgbClr val="FF0000"/>
                </a:solidFill>
              </a:rPr>
              <a:t>  b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593615" y="2706772"/>
            <a:ext cx="4267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~b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595217" y="3168765"/>
            <a:ext cx="4171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~a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21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0138535"/>
              </p:ext>
            </p:extLst>
          </p:nvPr>
        </p:nvGraphicFramePr>
        <p:xfrm>
          <a:off x="7772400" y="4389120"/>
          <a:ext cx="405259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50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47980">
                  <a:extLst>
                    <a:ext uri="{9D8B030D-6E8A-4147-A177-3AD203B41FA5}">
                      <a16:colId xmlns:a16="http://schemas.microsoft.com/office/drawing/2014/main" val="223247517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1056005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  <a:gridCol w="1056005">
                  <a:extLst>
                    <a:ext uri="{9D8B030D-6E8A-4147-A177-3AD203B41FA5}">
                      <a16:colId xmlns:a16="http://schemas.microsoft.com/office/drawing/2014/main" val="1955599443"/>
                    </a:ext>
                  </a:extLst>
                </a:gridCol>
                <a:gridCol w="1026815">
                  <a:extLst>
                    <a:ext uri="{9D8B030D-6E8A-4147-A177-3AD203B41FA5}">
                      <a16:colId xmlns:a16="http://schemas.microsoft.com/office/drawing/2014/main" val="1122049004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P1: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a →  b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P2: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~b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C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~a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aphicFrame>
        <p:nvGraphicFramePr>
          <p:cNvPr id="22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1443994"/>
              </p:ext>
            </p:extLst>
          </p:nvPr>
        </p:nvGraphicFramePr>
        <p:xfrm>
          <a:off x="7772400" y="4389120"/>
          <a:ext cx="405259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50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47980">
                  <a:extLst>
                    <a:ext uri="{9D8B030D-6E8A-4147-A177-3AD203B41FA5}">
                      <a16:colId xmlns:a16="http://schemas.microsoft.com/office/drawing/2014/main" val="223247517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1056005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  <a:gridCol w="1056005">
                  <a:extLst>
                    <a:ext uri="{9D8B030D-6E8A-4147-A177-3AD203B41FA5}">
                      <a16:colId xmlns:a16="http://schemas.microsoft.com/office/drawing/2014/main" val="1955599443"/>
                    </a:ext>
                  </a:extLst>
                </a:gridCol>
                <a:gridCol w="1026815">
                  <a:extLst>
                    <a:ext uri="{9D8B030D-6E8A-4147-A177-3AD203B41FA5}">
                      <a16:colId xmlns:a16="http://schemas.microsoft.com/office/drawing/2014/main" val="1122049004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P1: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a →  b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P2: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~b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C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~a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aphicFrame>
        <p:nvGraphicFramePr>
          <p:cNvPr id="2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1388038"/>
              </p:ext>
            </p:extLst>
          </p:nvPr>
        </p:nvGraphicFramePr>
        <p:xfrm>
          <a:off x="7772400" y="4389120"/>
          <a:ext cx="405259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50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47980">
                  <a:extLst>
                    <a:ext uri="{9D8B030D-6E8A-4147-A177-3AD203B41FA5}">
                      <a16:colId xmlns:a16="http://schemas.microsoft.com/office/drawing/2014/main" val="223247517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1056005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  <a:gridCol w="1056005">
                  <a:extLst>
                    <a:ext uri="{9D8B030D-6E8A-4147-A177-3AD203B41FA5}">
                      <a16:colId xmlns:a16="http://schemas.microsoft.com/office/drawing/2014/main" val="1955599443"/>
                    </a:ext>
                  </a:extLst>
                </a:gridCol>
                <a:gridCol w="1026815">
                  <a:extLst>
                    <a:ext uri="{9D8B030D-6E8A-4147-A177-3AD203B41FA5}">
                      <a16:colId xmlns:a16="http://schemas.microsoft.com/office/drawing/2014/main" val="1122049004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P1: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a →  b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P2: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~b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C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~a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aphicFrame>
        <p:nvGraphicFramePr>
          <p:cNvPr id="2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7582249"/>
              </p:ext>
            </p:extLst>
          </p:nvPr>
        </p:nvGraphicFramePr>
        <p:xfrm>
          <a:off x="7772400" y="4389120"/>
          <a:ext cx="405259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50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47980">
                  <a:extLst>
                    <a:ext uri="{9D8B030D-6E8A-4147-A177-3AD203B41FA5}">
                      <a16:colId xmlns:a16="http://schemas.microsoft.com/office/drawing/2014/main" val="223247517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1056005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  <a:gridCol w="1056005">
                  <a:extLst>
                    <a:ext uri="{9D8B030D-6E8A-4147-A177-3AD203B41FA5}">
                      <a16:colId xmlns:a16="http://schemas.microsoft.com/office/drawing/2014/main" val="1955599443"/>
                    </a:ext>
                  </a:extLst>
                </a:gridCol>
                <a:gridCol w="1026815">
                  <a:extLst>
                    <a:ext uri="{9D8B030D-6E8A-4147-A177-3AD203B41FA5}">
                      <a16:colId xmlns:a16="http://schemas.microsoft.com/office/drawing/2014/main" val="1122049004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P1: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a →  b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P2: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~b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C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~a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sp>
        <p:nvSpPr>
          <p:cNvPr id="13" name="Rounded Rectangle 12"/>
          <p:cNvSpPr/>
          <p:nvPr/>
        </p:nvSpPr>
        <p:spPr>
          <a:xfrm>
            <a:off x="7763328" y="5026084"/>
            <a:ext cx="318027" cy="1450724"/>
          </a:xfrm>
          <a:prstGeom prst="roundRect">
            <a:avLst/>
          </a:prstGeom>
          <a:noFill/>
          <a:ln w="635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8107608" y="5026084"/>
            <a:ext cx="357668" cy="1450724"/>
          </a:xfrm>
          <a:prstGeom prst="roundRect">
            <a:avLst/>
          </a:prstGeom>
          <a:noFill/>
          <a:ln w="635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9012477" y="5028430"/>
            <a:ext cx="343416" cy="1463810"/>
          </a:xfrm>
          <a:prstGeom prst="roundRect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9738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167E-6 3.7037E-6 L 0.08919 -0.00162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53" y="-93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919 -0.00162 L 0.17421 -0.00162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45" y="0"/>
                                    </p:animMotion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6" grpId="0"/>
      <p:bldP spid="17" grpId="0"/>
      <p:bldP spid="18" grpId="0"/>
      <p:bldP spid="13" grpId="0" animBg="1"/>
      <p:bldP spid="13" grpId="1" animBg="1"/>
      <p:bldP spid="13" grpId="2" animBg="1"/>
      <p:bldP spid="13" grpId="3" animBg="1"/>
      <p:bldP spid="14" grpId="0" animBg="1"/>
      <p:bldP spid="14" grpId="1" animBg="1"/>
      <p:bldP spid="15" grpId="0" animBg="1"/>
      <p:bldP spid="15" grpId="1" animBg="1"/>
      <p:bldP spid="15" grpId="2" animBg="1"/>
      <p:bldP spid="15" grpId="3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A more complex argument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1" y="1773044"/>
            <a:ext cx="6308218" cy="4444875"/>
          </a:xfrm>
        </p:spPr>
        <p:txBody>
          <a:bodyPr>
            <a:normAutofit/>
          </a:bodyPr>
          <a:lstStyle/>
          <a:p>
            <a:r>
              <a:rPr lang="en-US" dirty="0" smtClean="0"/>
              <a:t>Here is an argument:</a:t>
            </a:r>
            <a:endParaRPr lang="en-US" dirty="0"/>
          </a:p>
          <a:p>
            <a:pPr lvl="1"/>
            <a:r>
              <a:rPr lang="en-US" dirty="0" smtClean="0"/>
              <a:t>P1: </a:t>
            </a:r>
            <a:r>
              <a:rPr lang="en-US" dirty="0" smtClean="0">
                <a:solidFill>
                  <a:srgbClr val="0070C0"/>
                </a:solidFill>
              </a:rPr>
              <a:t>c </a:t>
            </a:r>
            <a:r>
              <a:rPr lang="en-US" dirty="0">
                <a:solidFill>
                  <a:srgbClr val="0070C0"/>
                </a:solidFill>
              </a:rPr>
              <a:t>∪</a:t>
            </a:r>
            <a:r>
              <a:rPr lang="en-US" dirty="0" smtClean="0">
                <a:solidFill>
                  <a:srgbClr val="0070C0"/>
                </a:solidFill>
              </a:rPr>
              <a:t> ~d</a:t>
            </a:r>
            <a:endParaRPr lang="en-US" dirty="0">
              <a:solidFill>
                <a:srgbClr val="0070C0"/>
              </a:solidFill>
            </a:endParaRPr>
          </a:p>
          <a:p>
            <a:pPr lvl="1"/>
            <a:r>
              <a:rPr lang="en-US" dirty="0" smtClean="0"/>
              <a:t>P2: </a:t>
            </a:r>
            <a:r>
              <a:rPr lang="en-US" dirty="0" smtClean="0">
                <a:solidFill>
                  <a:srgbClr val="0070C0"/>
                </a:solidFill>
              </a:rPr>
              <a:t>c → d</a:t>
            </a:r>
            <a:endParaRPr lang="en-US" dirty="0">
              <a:solidFill>
                <a:srgbClr val="0070C0"/>
              </a:solidFill>
            </a:endParaRPr>
          </a:p>
          <a:p>
            <a:pPr lvl="1"/>
            <a:r>
              <a:rPr lang="en-US" dirty="0" smtClean="0"/>
              <a:t>C: </a:t>
            </a:r>
            <a:r>
              <a:rPr lang="en-US" dirty="0" smtClean="0">
                <a:solidFill>
                  <a:srgbClr val="0070C0"/>
                </a:solidFill>
              </a:rPr>
              <a:t>c </a:t>
            </a:r>
            <a:r>
              <a:rPr lang="en-US" dirty="0">
                <a:solidFill>
                  <a:srgbClr val="0070C0"/>
                </a:solidFill>
              </a:rPr>
              <a:t>∩</a:t>
            </a:r>
            <a:r>
              <a:rPr lang="en-US" dirty="0" smtClean="0">
                <a:solidFill>
                  <a:srgbClr val="0070C0"/>
                </a:solidFill>
              </a:rPr>
              <a:t> d</a:t>
            </a:r>
          </a:p>
          <a:p>
            <a:r>
              <a:rPr lang="en-US" dirty="0" smtClean="0"/>
              <a:t>Fill in the truth table.</a:t>
            </a:r>
          </a:p>
          <a:p>
            <a:pPr lvl="1"/>
            <a:r>
              <a:rPr lang="en-US" dirty="0" smtClean="0"/>
              <a:t>A helper column for </a:t>
            </a:r>
            <a:r>
              <a:rPr lang="en-US" dirty="0" smtClean="0">
                <a:solidFill>
                  <a:srgbClr val="FF0000"/>
                </a:solidFill>
              </a:rPr>
              <a:t>~d</a:t>
            </a:r>
            <a:r>
              <a:rPr lang="en-US" dirty="0" smtClean="0"/>
              <a:t> is needed here.</a:t>
            </a:r>
          </a:p>
          <a:p>
            <a:r>
              <a:rPr lang="en-US" dirty="0" smtClean="0"/>
              <a:t>Check for ‘</a:t>
            </a:r>
            <a:r>
              <a:rPr lang="en-US" dirty="0" err="1" smtClean="0"/>
              <a:t>TTF</a:t>
            </a:r>
            <a:r>
              <a:rPr lang="en-US" dirty="0" smtClean="0"/>
              <a:t>’.</a:t>
            </a:r>
          </a:p>
          <a:p>
            <a:pPr lvl="1"/>
            <a:r>
              <a:rPr lang="en-US" dirty="0" smtClean="0"/>
              <a:t>Row 4 has a ‘</a:t>
            </a:r>
            <a:r>
              <a:rPr lang="en-US" dirty="0" err="1" smtClean="0"/>
              <a:t>TTF</a:t>
            </a:r>
            <a:r>
              <a:rPr lang="en-US" dirty="0" smtClean="0"/>
              <a:t>’, so this argument is </a:t>
            </a:r>
            <a:r>
              <a:rPr lang="en-US" dirty="0" smtClean="0">
                <a:solidFill>
                  <a:srgbClr val="FF0000"/>
                </a:solidFill>
              </a:rPr>
              <a:t>INVALID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(The ‘</a:t>
            </a:r>
            <a:r>
              <a:rPr lang="en-US" dirty="0" err="1" smtClean="0"/>
              <a:t>TTT</a:t>
            </a:r>
            <a:r>
              <a:rPr lang="en-US" dirty="0" smtClean="0"/>
              <a:t>’ in row 1 makes no difference.)</a:t>
            </a:r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/>
          </p:nvPr>
        </p:nvGraphicFramePr>
        <p:xfrm>
          <a:off x="8250556" y="1550021"/>
          <a:ext cx="3400035" cy="18288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9389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872198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815927">
                  <a:extLst>
                    <a:ext uri="{9D8B030D-6E8A-4147-A177-3AD203B41FA5}">
                      <a16:colId xmlns:a16="http://schemas.microsoft.com/office/drawing/2014/main" val="1671697501"/>
                    </a:ext>
                  </a:extLst>
                </a:gridCol>
                <a:gridCol w="952255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 ∩ q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p ∪ q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p → q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aphicFrame>
        <p:nvGraphicFramePr>
          <p:cNvPr id="2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2115118"/>
              </p:ext>
            </p:extLst>
          </p:nvPr>
        </p:nvGraphicFramePr>
        <p:xfrm>
          <a:off x="7772400" y="4389120"/>
          <a:ext cx="405259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50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47980">
                  <a:extLst>
                    <a:ext uri="{9D8B030D-6E8A-4147-A177-3AD203B41FA5}">
                      <a16:colId xmlns:a16="http://schemas.microsoft.com/office/drawing/2014/main" val="2232475176"/>
                    </a:ext>
                  </a:extLst>
                </a:gridCol>
                <a:gridCol w="464594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799691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  <a:gridCol w="1056005">
                  <a:extLst>
                    <a:ext uri="{9D8B030D-6E8A-4147-A177-3AD203B41FA5}">
                      <a16:colId xmlns:a16="http://schemas.microsoft.com/office/drawing/2014/main" val="1955599443"/>
                    </a:ext>
                  </a:extLst>
                </a:gridCol>
                <a:gridCol w="1026815">
                  <a:extLst>
                    <a:ext uri="{9D8B030D-6E8A-4147-A177-3AD203B41FA5}">
                      <a16:colId xmlns:a16="http://schemas.microsoft.com/office/drawing/2014/main" val="1122049004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P1: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c </a:t>
                      </a:r>
                      <a:r>
                        <a:rPr lang="en-US" dirty="0" smtClean="0"/>
                        <a:t>∪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~d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P2: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c → d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C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c ∩ d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aphicFrame>
        <p:nvGraphicFramePr>
          <p:cNvPr id="2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14848981"/>
              </p:ext>
            </p:extLst>
          </p:nvPr>
        </p:nvGraphicFramePr>
        <p:xfrm>
          <a:off x="7772400" y="4389120"/>
          <a:ext cx="405259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50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47980">
                  <a:extLst>
                    <a:ext uri="{9D8B030D-6E8A-4147-A177-3AD203B41FA5}">
                      <a16:colId xmlns:a16="http://schemas.microsoft.com/office/drawing/2014/main" val="2232475176"/>
                    </a:ext>
                  </a:extLst>
                </a:gridCol>
                <a:gridCol w="464594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799691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  <a:gridCol w="1056005">
                  <a:extLst>
                    <a:ext uri="{9D8B030D-6E8A-4147-A177-3AD203B41FA5}">
                      <a16:colId xmlns:a16="http://schemas.microsoft.com/office/drawing/2014/main" val="1955599443"/>
                    </a:ext>
                  </a:extLst>
                </a:gridCol>
                <a:gridCol w="1026815">
                  <a:extLst>
                    <a:ext uri="{9D8B030D-6E8A-4147-A177-3AD203B41FA5}">
                      <a16:colId xmlns:a16="http://schemas.microsoft.com/office/drawing/2014/main" val="1122049004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~d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P1: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c </a:t>
                      </a:r>
                      <a:r>
                        <a:rPr lang="en-US" dirty="0" smtClean="0"/>
                        <a:t>∪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~d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P2: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c → d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C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c ∩ d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aphicFrame>
        <p:nvGraphicFramePr>
          <p:cNvPr id="2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87179942"/>
              </p:ext>
            </p:extLst>
          </p:nvPr>
        </p:nvGraphicFramePr>
        <p:xfrm>
          <a:off x="7772400" y="4389120"/>
          <a:ext cx="405259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50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47980">
                  <a:extLst>
                    <a:ext uri="{9D8B030D-6E8A-4147-A177-3AD203B41FA5}">
                      <a16:colId xmlns:a16="http://schemas.microsoft.com/office/drawing/2014/main" val="2232475176"/>
                    </a:ext>
                  </a:extLst>
                </a:gridCol>
                <a:gridCol w="464594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799691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  <a:gridCol w="1056005">
                  <a:extLst>
                    <a:ext uri="{9D8B030D-6E8A-4147-A177-3AD203B41FA5}">
                      <a16:colId xmlns:a16="http://schemas.microsoft.com/office/drawing/2014/main" val="1955599443"/>
                    </a:ext>
                  </a:extLst>
                </a:gridCol>
                <a:gridCol w="1026815">
                  <a:extLst>
                    <a:ext uri="{9D8B030D-6E8A-4147-A177-3AD203B41FA5}">
                      <a16:colId xmlns:a16="http://schemas.microsoft.com/office/drawing/2014/main" val="1122049004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endParaRPr lang="en-US" dirty="0" smtClean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c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~d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P1: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c ∪ ~d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P2: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c → d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C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c ∩ d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aphicFrame>
        <p:nvGraphicFramePr>
          <p:cNvPr id="2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3116994"/>
              </p:ext>
            </p:extLst>
          </p:nvPr>
        </p:nvGraphicFramePr>
        <p:xfrm>
          <a:off x="7772400" y="4389120"/>
          <a:ext cx="405259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50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47980">
                  <a:extLst>
                    <a:ext uri="{9D8B030D-6E8A-4147-A177-3AD203B41FA5}">
                      <a16:colId xmlns:a16="http://schemas.microsoft.com/office/drawing/2014/main" val="2232475176"/>
                    </a:ext>
                  </a:extLst>
                </a:gridCol>
                <a:gridCol w="464594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799691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  <a:gridCol w="1056005">
                  <a:extLst>
                    <a:ext uri="{9D8B030D-6E8A-4147-A177-3AD203B41FA5}">
                      <a16:colId xmlns:a16="http://schemas.microsoft.com/office/drawing/2014/main" val="1955599443"/>
                    </a:ext>
                  </a:extLst>
                </a:gridCol>
                <a:gridCol w="1026815">
                  <a:extLst>
                    <a:ext uri="{9D8B030D-6E8A-4147-A177-3AD203B41FA5}">
                      <a16:colId xmlns:a16="http://schemas.microsoft.com/office/drawing/2014/main" val="1122049004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d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~d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P1: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c </a:t>
                      </a:r>
                      <a:r>
                        <a:rPr lang="en-US" dirty="0" smtClean="0"/>
                        <a:t>∪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~d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P2: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c → d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C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c ∩ d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aphicFrame>
        <p:nvGraphicFramePr>
          <p:cNvPr id="28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4517312"/>
              </p:ext>
            </p:extLst>
          </p:nvPr>
        </p:nvGraphicFramePr>
        <p:xfrm>
          <a:off x="7772400" y="4389120"/>
          <a:ext cx="405259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50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47980">
                  <a:extLst>
                    <a:ext uri="{9D8B030D-6E8A-4147-A177-3AD203B41FA5}">
                      <a16:colId xmlns:a16="http://schemas.microsoft.com/office/drawing/2014/main" val="2232475176"/>
                    </a:ext>
                  </a:extLst>
                </a:gridCol>
                <a:gridCol w="464594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799691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  <a:gridCol w="1056005">
                  <a:extLst>
                    <a:ext uri="{9D8B030D-6E8A-4147-A177-3AD203B41FA5}">
                      <a16:colId xmlns:a16="http://schemas.microsoft.com/office/drawing/2014/main" val="1955599443"/>
                    </a:ext>
                  </a:extLst>
                </a:gridCol>
                <a:gridCol w="1026815">
                  <a:extLst>
                    <a:ext uri="{9D8B030D-6E8A-4147-A177-3AD203B41FA5}">
                      <a16:colId xmlns:a16="http://schemas.microsoft.com/office/drawing/2014/main" val="1122049004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 ~d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P1: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c ∪ ~d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P2: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c → d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C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c ∩ d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aphicFrame>
        <p:nvGraphicFramePr>
          <p:cNvPr id="29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45752285"/>
              </p:ext>
            </p:extLst>
          </p:nvPr>
        </p:nvGraphicFramePr>
        <p:xfrm>
          <a:off x="7772400" y="4389120"/>
          <a:ext cx="405259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50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47980">
                  <a:extLst>
                    <a:ext uri="{9D8B030D-6E8A-4147-A177-3AD203B41FA5}">
                      <a16:colId xmlns:a16="http://schemas.microsoft.com/office/drawing/2014/main" val="2232475176"/>
                    </a:ext>
                  </a:extLst>
                </a:gridCol>
                <a:gridCol w="464594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799691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  <a:gridCol w="1056005">
                  <a:extLst>
                    <a:ext uri="{9D8B030D-6E8A-4147-A177-3AD203B41FA5}">
                      <a16:colId xmlns:a16="http://schemas.microsoft.com/office/drawing/2014/main" val="1955599443"/>
                    </a:ext>
                  </a:extLst>
                </a:gridCol>
                <a:gridCol w="1026815">
                  <a:extLst>
                    <a:ext uri="{9D8B030D-6E8A-4147-A177-3AD203B41FA5}">
                      <a16:colId xmlns:a16="http://schemas.microsoft.com/office/drawing/2014/main" val="1122049004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 ~d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P1: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c ∪ ~d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P2: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c → d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C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c ∩ d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aphicFrame>
        <p:nvGraphicFramePr>
          <p:cNvPr id="3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74866063"/>
              </p:ext>
            </p:extLst>
          </p:nvPr>
        </p:nvGraphicFramePr>
        <p:xfrm>
          <a:off x="7772400" y="4389120"/>
          <a:ext cx="405259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50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47980">
                  <a:extLst>
                    <a:ext uri="{9D8B030D-6E8A-4147-A177-3AD203B41FA5}">
                      <a16:colId xmlns:a16="http://schemas.microsoft.com/office/drawing/2014/main" val="2232475176"/>
                    </a:ext>
                  </a:extLst>
                </a:gridCol>
                <a:gridCol w="464594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799691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  <a:gridCol w="1056005">
                  <a:extLst>
                    <a:ext uri="{9D8B030D-6E8A-4147-A177-3AD203B41FA5}">
                      <a16:colId xmlns:a16="http://schemas.microsoft.com/office/drawing/2014/main" val="1955599443"/>
                    </a:ext>
                  </a:extLst>
                </a:gridCol>
                <a:gridCol w="1026815">
                  <a:extLst>
                    <a:ext uri="{9D8B030D-6E8A-4147-A177-3AD203B41FA5}">
                      <a16:colId xmlns:a16="http://schemas.microsoft.com/office/drawing/2014/main" val="1122049004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~d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P1: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c </a:t>
                      </a:r>
                      <a:r>
                        <a:rPr lang="en-US" dirty="0" smtClean="0"/>
                        <a:t>∪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~d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P2: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c → d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C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c ∩ d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9825571" y="1424756"/>
            <a:ext cx="933869" cy="2080444"/>
          </a:xfrm>
          <a:prstGeom prst="rect">
            <a:avLst/>
          </a:prstGeom>
          <a:solidFill>
            <a:srgbClr val="00B050">
              <a:alpha val="3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ounded Rectangle 30"/>
          <p:cNvSpPr/>
          <p:nvPr/>
        </p:nvSpPr>
        <p:spPr>
          <a:xfrm>
            <a:off x="8134231" y="5041516"/>
            <a:ext cx="357668" cy="1450724"/>
          </a:xfrm>
          <a:prstGeom prst="roundRect">
            <a:avLst/>
          </a:prstGeom>
          <a:noFill/>
          <a:ln w="635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ounded Rectangle 31"/>
          <p:cNvSpPr/>
          <p:nvPr/>
        </p:nvSpPr>
        <p:spPr>
          <a:xfrm>
            <a:off x="8519007" y="5041516"/>
            <a:ext cx="343416" cy="1463810"/>
          </a:xfrm>
          <a:prstGeom prst="roundRect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9056484" y="6125985"/>
            <a:ext cx="2782060" cy="366255"/>
          </a:xfrm>
          <a:prstGeom prst="rect">
            <a:avLst/>
          </a:prstGeom>
          <a:solidFill>
            <a:srgbClr val="FF0000">
              <a:alpha val="3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7922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1.85185E-6 L 0.05221 0.00254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04" y="116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221 0.00254 L 0.12891 0.00254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28" y="0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7.40741E-7 L 0.07083 -0.0007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42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42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891 0.00254 L 0.21393 0.00254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45" y="0"/>
                                    </p:animMotion>
                                  </p:childTnLst>
                                </p:cTn>
                              </p:par>
                              <p:par>
                                <p:cTn id="84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083 -0.0007 L -0.06745 0.00069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14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0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1" grpId="0" animBg="1"/>
      <p:bldP spid="11" grpId="1" animBg="1"/>
      <p:bldP spid="11" grpId="2" animBg="1"/>
      <p:bldP spid="11" grpId="3" animBg="1"/>
      <p:bldP spid="31" grpId="0" animBg="1"/>
      <p:bldP spid="31" grpId="1" animBg="1"/>
      <p:bldP spid="32" grpId="0" animBg="1"/>
      <p:bldP spid="32" grpId="1" animBg="1"/>
      <p:bldP spid="32" grpId="2" animBg="1"/>
      <p:bldP spid="32" grpId="3" animBg="1"/>
      <p:bldP spid="32" grpId="4" animBg="1"/>
      <p:bldP spid="2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5: two variables, 4 statements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simple four-statement argument.</a:t>
            </a:r>
          </a:p>
          <a:p>
            <a:pPr lvl="1"/>
            <a:r>
              <a:rPr lang="en-US" dirty="0"/>
              <a:t>P1: </a:t>
            </a:r>
            <a:r>
              <a:rPr lang="en-US" dirty="0" smtClean="0">
                <a:solidFill>
                  <a:srgbClr val="0070C0"/>
                </a:solidFill>
              </a:rPr>
              <a:t>~g</a:t>
            </a:r>
            <a:endParaRPr lang="en-US" dirty="0">
              <a:solidFill>
                <a:srgbClr val="0070C0"/>
              </a:solidFill>
            </a:endParaRPr>
          </a:p>
          <a:p>
            <a:pPr lvl="1"/>
            <a:r>
              <a:rPr lang="en-US" dirty="0" smtClean="0"/>
              <a:t>P2: </a:t>
            </a:r>
            <a:r>
              <a:rPr lang="en-US" dirty="0" smtClean="0">
                <a:solidFill>
                  <a:srgbClr val="0070C0"/>
                </a:solidFill>
              </a:rPr>
              <a:t>g </a:t>
            </a:r>
            <a:r>
              <a:rPr lang="en-US" dirty="0">
                <a:solidFill>
                  <a:srgbClr val="0070C0"/>
                </a:solidFill>
              </a:rPr>
              <a:t>∪</a:t>
            </a:r>
            <a:r>
              <a:rPr lang="en-US" dirty="0" smtClean="0">
                <a:solidFill>
                  <a:srgbClr val="0070C0"/>
                </a:solidFill>
              </a:rPr>
              <a:t> h</a:t>
            </a:r>
            <a:endParaRPr lang="en-US" dirty="0">
              <a:solidFill>
                <a:srgbClr val="0070C0"/>
              </a:solidFill>
            </a:endParaRPr>
          </a:p>
          <a:p>
            <a:pPr lvl="1"/>
            <a:r>
              <a:rPr lang="en-US" dirty="0" smtClean="0"/>
              <a:t>P3: </a:t>
            </a:r>
            <a:r>
              <a:rPr lang="en-US" dirty="0" smtClean="0">
                <a:solidFill>
                  <a:srgbClr val="0070C0"/>
                </a:solidFill>
              </a:rPr>
              <a:t>h </a:t>
            </a:r>
            <a:r>
              <a:rPr lang="en-US" dirty="0">
                <a:solidFill>
                  <a:srgbClr val="0070C0"/>
                </a:solidFill>
              </a:rPr>
              <a:t>∩ ~g</a:t>
            </a:r>
            <a:endParaRPr lang="en-US" dirty="0" smtClean="0">
              <a:solidFill>
                <a:srgbClr val="0070C0"/>
              </a:solidFill>
            </a:endParaRPr>
          </a:p>
          <a:p>
            <a:pPr lvl="1"/>
            <a:r>
              <a:rPr lang="en-US" dirty="0" smtClean="0"/>
              <a:t>C: </a:t>
            </a:r>
            <a:r>
              <a:rPr lang="en-US" dirty="0" smtClean="0">
                <a:solidFill>
                  <a:srgbClr val="0070C0"/>
                </a:solidFill>
              </a:rPr>
              <a:t>~h </a:t>
            </a:r>
          </a:p>
          <a:p>
            <a:r>
              <a:rPr lang="en-US" dirty="0" smtClean="0"/>
              <a:t>Fill </a:t>
            </a:r>
            <a:r>
              <a:rPr lang="en-US" dirty="0"/>
              <a:t>in the truth table.</a:t>
            </a:r>
          </a:p>
          <a:p>
            <a:r>
              <a:rPr lang="en-US" dirty="0" smtClean="0"/>
              <a:t>Check </a:t>
            </a:r>
            <a:r>
              <a:rPr lang="en-US" dirty="0"/>
              <a:t>for ‘</a:t>
            </a:r>
            <a:r>
              <a:rPr lang="en-US" dirty="0" err="1" smtClean="0"/>
              <a:t>TTTF</a:t>
            </a:r>
            <a:r>
              <a:rPr lang="en-US" dirty="0" smtClean="0"/>
              <a:t>’.</a:t>
            </a:r>
          </a:p>
          <a:p>
            <a:pPr lvl="1"/>
            <a:r>
              <a:rPr lang="en-US" dirty="0"/>
              <a:t>Row 3 has a ‘</a:t>
            </a:r>
            <a:r>
              <a:rPr lang="en-US" dirty="0" err="1" smtClean="0"/>
              <a:t>TTTF</a:t>
            </a:r>
            <a:r>
              <a:rPr lang="en-US" dirty="0"/>
              <a:t>’, so this argument is </a:t>
            </a:r>
            <a:r>
              <a:rPr lang="en-US" dirty="0">
                <a:solidFill>
                  <a:srgbClr val="FF0000"/>
                </a:solidFill>
              </a:rPr>
              <a:t>INVALID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50522400"/>
              </p:ext>
            </p:extLst>
          </p:nvPr>
        </p:nvGraphicFramePr>
        <p:xfrm>
          <a:off x="7772400" y="4389120"/>
          <a:ext cx="4094695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234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277635">
                  <a:extLst>
                    <a:ext uri="{9D8B030D-6E8A-4147-A177-3AD203B41FA5}">
                      <a16:colId xmlns:a16="http://schemas.microsoft.com/office/drawing/2014/main" val="223247517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752851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  <a:gridCol w="833120">
                  <a:extLst>
                    <a:ext uri="{9D8B030D-6E8A-4147-A177-3AD203B41FA5}">
                      <a16:colId xmlns:a16="http://schemas.microsoft.com/office/drawing/2014/main" val="1955599443"/>
                    </a:ext>
                  </a:extLst>
                </a:gridCol>
                <a:gridCol w="918333">
                  <a:extLst>
                    <a:ext uri="{9D8B030D-6E8A-4147-A177-3AD203B41FA5}">
                      <a16:colId xmlns:a16="http://schemas.microsoft.com/office/drawing/2014/main" val="2461889632"/>
                    </a:ext>
                  </a:extLst>
                </a:gridCol>
                <a:gridCol w="819242">
                  <a:extLst>
                    <a:ext uri="{9D8B030D-6E8A-4147-A177-3AD203B41FA5}">
                      <a16:colId xmlns:a16="http://schemas.microsoft.com/office/drawing/2014/main" val="1122049004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P1: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~g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P2: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g </a:t>
                      </a:r>
                      <a:r>
                        <a:rPr lang="en-US" dirty="0" smtClean="0"/>
                        <a:t>∪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h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P3: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/>
                      </a:r>
                      <a:br>
                        <a:rPr lang="en-US" dirty="0" smtClean="0">
                          <a:solidFill>
                            <a:schemeClr val="bg1"/>
                          </a:solidFill>
                        </a:rPr>
                      </a:b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h ∩ ~g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C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~h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aphicFrame>
        <p:nvGraphicFramePr>
          <p:cNvPr id="5" name="Content Placeholder 3"/>
          <p:cNvGraphicFramePr>
            <a:graphicFrameLocks/>
          </p:cNvGraphicFramePr>
          <p:nvPr>
            <p:extLst/>
          </p:nvPr>
        </p:nvGraphicFramePr>
        <p:xfrm>
          <a:off x="8250556" y="1550021"/>
          <a:ext cx="3400035" cy="18288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9389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872198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815927">
                  <a:extLst>
                    <a:ext uri="{9D8B030D-6E8A-4147-A177-3AD203B41FA5}">
                      <a16:colId xmlns:a16="http://schemas.microsoft.com/office/drawing/2014/main" val="1671697501"/>
                    </a:ext>
                  </a:extLst>
                </a:gridCol>
                <a:gridCol w="952255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 ∩ q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p ∪ q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p → q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9819747" y="1424199"/>
            <a:ext cx="933869" cy="2080444"/>
          </a:xfrm>
          <a:prstGeom prst="rect">
            <a:avLst/>
          </a:prstGeom>
          <a:solidFill>
            <a:srgbClr val="00B050">
              <a:alpha val="3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2042931"/>
              </p:ext>
            </p:extLst>
          </p:nvPr>
        </p:nvGraphicFramePr>
        <p:xfrm>
          <a:off x="7772400" y="4389120"/>
          <a:ext cx="4094695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234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277635">
                  <a:extLst>
                    <a:ext uri="{9D8B030D-6E8A-4147-A177-3AD203B41FA5}">
                      <a16:colId xmlns:a16="http://schemas.microsoft.com/office/drawing/2014/main" val="223247517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752851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  <a:gridCol w="833120">
                  <a:extLst>
                    <a:ext uri="{9D8B030D-6E8A-4147-A177-3AD203B41FA5}">
                      <a16:colId xmlns:a16="http://schemas.microsoft.com/office/drawing/2014/main" val="1955599443"/>
                    </a:ext>
                  </a:extLst>
                </a:gridCol>
                <a:gridCol w="918333">
                  <a:extLst>
                    <a:ext uri="{9D8B030D-6E8A-4147-A177-3AD203B41FA5}">
                      <a16:colId xmlns:a16="http://schemas.microsoft.com/office/drawing/2014/main" val="2461889632"/>
                    </a:ext>
                  </a:extLst>
                </a:gridCol>
                <a:gridCol w="819242">
                  <a:extLst>
                    <a:ext uri="{9D8B030D-6E8A-4147-A177-3AD203B41FA5}">
                      <a16:colId xmlns:a16="http://schemas.microsoft.com/office/drawing/2014/main" val="1122049004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h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P1: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~g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P2: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g ∪ h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P3:</a:t>
                      </a:r>
                      <a:b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</a:br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h ∩ ~g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C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~h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aphicFrame>
        <p:nvGraphicFramePr>
          <p:cNvPr id="12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56694332"/>
              </p:ext>
            </p:extLst>
          </p:nvPr>
        </p:nvGraphicFramePr>
        <p:xfrm>
          <a:off x="7772400" y="4389120"/>
          <a:ext cx="4094695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234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277635">
                  <a:extLst>
                    <a:ext uri="{9D8B030D-6E8A-4147-A177-3AD203B41FA5}">
                      <a16:colId xmlns:a16="http://schemas.microsoft.com/office/drawing/2014/main" val="223247517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752851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  <a:gridCol w="833120">
                  <a:extLst>
                    <a:ext uri="{9D8B030D-6E8A-4147-A177-3AD203B41FA5}">
                      <a16:colId xmlns:a16="http://schemas.microsoft.com/office/drawing/2014/main" val="1955599443"/>
                    </a:ext>
                  </a:extLst>
                </a:gridCol>
                <a:gridCol w="918333">
                  <a:extLst>
                    <a:ext uri="{9D8B030D-6E8A-4147-A177-3AD203B41FA5}">
                      <a16:colId xmlns:a16="http://schemas.microsoft.com/office/drawing/2014/main" val="2461889632"/>
                    </a:ext>
                  </a:extLst>
                </a:gridCol>
                <a:gridCol w="819242">
                  <a:extLst>
                    <a:ext uri="{9D8B030D-6E8A-4147-A177-3AD203B41FA5}">
                      <a16:colId xmlns:a16="http://schemas.microsoft.com/office/drawing/2014/main" val="1122049004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P1: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~g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P2: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g </a:t>
                      </a:r>
                      <a:r>
                        <a:rPr lang="en-US" dirty="0" smtClean="0"/>
                        <a:t>∪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h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P3:</a:t>
                      </a:r>
                      <a:b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</a:br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h ∩ ~g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C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~h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aphicFrame>
        <p:nvGraphicFramePr>
          <p:cNvPr id="1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2983171"/>
              </p:ext>
            </p:extLst>
          </p:nvPr>
        </p:nvGraphicFramePr>
        <p:xfrm>
          <a:off x="7772400" y="4389120"/>
          <a:ext cx="4094695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234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277635">
                  <a:extLst>
                    <a:ext uri="{9D8B030D-6E8A-4147-A177-3AD203B41FA5}">
                      <a16:colId xmlns:a16="http://schemas.microsoft.com/office/drawing/2014/main" val="223247517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752851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  <a:gridCol w="833120">
                  <a:extLst>
                    <a:ext uri="{9D8B030D-6E8A-4147-A177-3AD203B41FA5}">
                      <a16:colId xmlns:a16="http://schemas.microsoft.com/office/drawing/2014/main" val="1955599443"/>
                    </a:ext>
                  </a:extLst>
                </a:gridCol>
                <a:gridCol w="918333">
                  <a:extLst>
                    <a:ext uri="{9D8B030D-6E8A-4147-A177-3AD203B41FA5}">
                      <a16:colId xmlns:a16="http://schemas.microsoft.com/office/drawing/2014/main" val="2461889632"/>
                    </a:ext>
                  </a:extLst>
                </a:gridCol>
                <a:gridCol w="819242">
                  <a:extLst>
                    <a:ext uri="{9D8B030D-6E8A-4147-A177-3AD203B41FA5}">
                      <a16:colId xmlns:a16="http://schemas.microsoft.com/office/drawing/2014/main" val="1122049004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endParaRPr lang="en-US" dirty="0" smtClean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g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P1: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~g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P2: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g ∪ h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P3: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/>
                      </a:r>
                      <a:br>
                        <a:rPr lang="en-US" dirty="0" smtClean="0">
                          <a:solidFill>
                            <a:schemeClr val="bg1"/>
                          </a:solidFill>
                        </a:rPr>
                      </a:b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h ∩ ~g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C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~h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aphicFrame>
        <p:nvGraphicFramePr>
          <p:cNvPr id="1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897734"/>
              </p:ext>
            </p:extLst>
          </p:nvPr>
        </p:nvGraphicFramePr>
        <p:xfrm>
          <a:off x="7772400" y="4389120"/>
          <a:ext cx="4094695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234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277635">
                  <a:extLst>
                    <a:ext uri="{9D8B030D-6E8A-4147-A177-3AD203B41FA5}">
                      <a16:colId xmlns:a16="http://schemas.microsoft.com/office/drawing/2014/main" val="223247517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752851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  <a:gridCol w="833120">
                  <a:extLst>
                    <a:ext uri="{9D8B030D-6E8A-4147-A177-3AD203B41FA5}">
                      <a16:colId xmlns:a16="http://schemas.microsoft.com/office/drawing/2014/main" val="1955599443"/>
                    </a:ext>
                  </a:extLst>
                </a:gridCol>
                <a:gridCol w="918333">
                  <a:extLst>
                    <a:ext uri="{9D8B030D-6E8A-4147-A177-3AD203B41FA5}">
                      <a16:colId xmlns:a16="http://schemas.microsoft.com/office/drawing/2014/main" val="2461889632"/>
                    </a:ext>
                  </a:extLst>
                </a:gridCol>
                <a:gridCol w="819242">
                  <a:extLst>
                    <a:ext uri="{9D8B030D-6E8A-4147-A177-3AD203B41FA5}">
                      <a16:colId xmlns:a16="http://schemas.microsoft.com/office/drawing/2014/main" val="1122049004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endParaRPr lang="en-US" dirty="0" smtClean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g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P1: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~g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P2: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g ∪ h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P3:</a:t>
                      </a:r>
                      <a:b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</a:br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h ∩ ~g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C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~h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aphicFrame>
        <p:nvGraphicFramePr>
          <p:cNvPr id="1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77742394"/>
              </p:ext>
            </p:extLst>
          </p:nvPr>
        </p:nvGraphicFramePr>
        <p:xfrm>
          <a:off x="7772400" y="4389120"/>
          <a:ext cx="4094695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234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277635">
                  <a:extLst>
                    <a:ext uri="{9D8B030D-6E8A-4147-A177-3AD203B41FA5}">
                      <a16:colId xmlns:a16="http://schemas.microsoft.com/office/drawing/2014/main" val="223247517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752851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  <a:gridCol w="833120">
                  <a:extLst>
                    <a:ext uri="{9D8B030D-6E8A-4147-A177-3AD203B41FA5}">
                      <a16:colId xmlns:a16="http://schemas.microsoft.com/office/drawing/2014/main" val="1955599443"/>
                    </a:ext>
                  </a:extLst>
                </a:gridCol>
                <a:gridCol w="918333">
                  <a:extLst>
                    <a:ext uri="{9D8B030D-6E8A-4147-A177-3AD203B41FA5}">
                      <a16:colId xmlns:a16="http://schemas.microsoft.com/office/drawing/2014/main" val="2461889632"/>
                    </a:ext>
                  </a:extLst>
                </a:gridCol>
                <a:gridCol w="819242">
                  <a:extLst>
                    <a:ext uri="{9D8B030D-6E8A-4147-A177-3AD203B41FA5}">
                      <a16:colId xmlns:a16="http://schemas.microsoft.com/office/drawing/2014/main" val="1122049004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P1: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~g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P2: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g </a:t>
                      </a:r>
                      <a:r>
                        <a:rPr lang="en-US" dirty="0" smtClean="0"/>
                        <a:t>∪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h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P3: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/>
                      </a:r>
                      <a:br>
                        <a:rPr lang="en-US" dirty="0" smtClean="0">
                          <a:solidFill>
                            <a:schemeClr val="bg1"/>
                          </a:solidFill>
                        </a:rPr>
                      </a:b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h ∩ ~g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C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~h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sp>
        <p:nvSpPr>
          <p:cNvPr id="7" name="Rounded Rectangle 6"/>
          <p:cNvSpPr/>
          <p:nvPr/>
        </p:nvSpPr>
        <p:spPr>
          <a:xfrm>
            <a:off x="7792590" y="5012638"/>
            <a:ext cx="259896" cy="1450724"/>
          </a:xfrm>
          <a:prstGeom prst="roundRect">
            <a:avLst/>
          </a:prstGeom>
          <a:noFill/>
          <a:ln w="635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8052486" y="5012638"/>
            <a:ext cx="259896" cy="1450724"/>
          </a:xfrm>
          <a:prstGeom prst="roundRect">
            <a:avLst/>
          </a:prstGeom>
          <a:noFill/>
          <a:ln w="635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>
            <a:off x="8814904" y="5033620"/>
            <a:ext cx="259896" cy="1450724"/>
          </a:xfrm>
          <a:prstGeom prst="roundRect">
            <a:avLst/>
          </a:prstGeom>
          <a:noFill/>
          <a:ln w="635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8804744" y="5012638"/>
            <a:ext cx="281956" cy="1463810"/>
          </a:xfrm>
          <a:prstGeom prst="roundRect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8477517" y="5758982"/>
            <a:ext cx="3490963" cy="366255"/>
          </a:xfrm>
          <a:prstGeom prst="rect">
            <a:avLst/>
          </a:prstGeom>
          <a:solidFill>
            <a:srgbClr val="FF0000">
              <a:alpha val="3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5904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-1.48148E-6 L 0.06289 0.00232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38" y="116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289 0.00232 L 0.13464 0.00232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81" y="0"/>
                                    </p:animMotion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7.40741E-7 L -0.07044 -0.0007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29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42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464 0.00232 L 0.20625 -0.00069 " pathEditMode="relative" rAng="0" ptsTypes="AA">
                                      <p:cBhvr>
                                        <p:cTn id="8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81" y="-162"/>
                                    </p:animMotion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animBg="1"/>
      <p:bldP spid="6" grpId="1" animBg="1"/>
      <p:bldP spid="6" grpId="2" animBg="1"/>
      <p:bldP spid="7" grpId="0" animBg="1"/>
      <p:bldP spid="7" grpId="1" animBg="1"/>
      <p:bldP spid="17" grpId="0" animBg="1"/>
      <p:bldP spid="17" grpId="1" animBg="1"/>
      <p:bldP spid="18" grpId="0" animBg="1"/>
      <p:bldP spid="18" grpId="1" animBg="1"/>
      <p:bldP spid="8" grpId="0" animBg="1"/>
      <p:bldP spid="8" grpId="1" animBg="1"/>
      <p:bldP spid="8" grpId="2" animBg="1"/>
      <p:bldP spid="8" grpId="3" animBg="1"/>
      <p:bldP spid="8" grpId="4" animBg="1"/>
      <p:bldP spid="9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BC1C1C"/>
      </a:accent1>
      <a:accent2>
        <a:srgbClr val="F67534"/>
      </a:accent2>
      <a:accent3>
        <a:srgbClr val="EAAC35"/>
      </a:accent3>
      <a:accent4>
        <a:srgbClr val="9BAF68"/>
      </a:accent4>
      <a:accent5>
        <a:srgbClr val="68B9A6"/>
      </a:accent5>
      <a:accent6>
        <a:srgbClr val="50B1D4"/>
      </a:accent6>
      <a:hlink>
        <a:srgbClr val="E46416"/>
      </a:hlink>
      <a:folHlink>
        <a:srgbClr val="EE9340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93B4CCAC-FD5A-4D59-B1AC-EAF45910B5A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332</TotalTime>
  <Words>2638</Words>
  <Application>Microsoft Office PowerPoint</Application>
  <PresentationFormat>Widescreen</PresentationFormat>
  <Paragraphs>1448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Corbel</vt:lpstr>
      <vt:lpstr>Courier New</vt:lpstr>
      <vt:lpstr>Parallax</vt:lpstr>
      <vt:lpstr>Deductive Arguments: Checking for Validity</vt:lpstr>
      <vt:lpstr>Basic Truth Tables</vt:lpstr>
      <vt:lpstr>Steps for Checking Validity</vt:lpstr>
      <vt:lpstr>Examples to follow</vt:lpstr>
      <vt:lpstr>Example 1: two variables, 3 statements</vt:lpstr>
      <vt:lpstr>Example 2: two variables, 3 statements</vt:lpstr>
      <vt:lpstr>Example 3: two variables, 3 statements</vt:lpstr>
      <vt:lpstr>Example 4: A more complex argument</vt:lpstr>
      <vt:lpstr>Example 5: two variables, 4 statements</vt:lpstr>
      <vt:lpstr>Example 6: Dogs, Animals, and Things That Eat</vt:lpstr>
      <vt:lpstr>Example 7: Dogs, Animals, and 4-Legged Things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Gist</dc:creator>
  <cp:lastModifiedBy>Robert Gist</cp:lastModifiedBy>
  <cp:revision>55</cp:revision>
  <dcterms:created xsi:type="dcterms:W3CDTF">2016-07-25T20:55:54Z</dcterms:created>
  <dcterms:modified xsi:type="dcterms:W3CDTF">2017-04-21T01:55:37Z</dcterms:modified>
</cp:coreProperties>
</file>