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8" r:id="rId2"/>
  </p:sldMasterIdLst>
  <p:notesMasterIdLst>
    <p:notesMasterId r:id="rId79"/>
  </p:notesMasterIdLst>
  <p:sldIdLst>
    <p:sldId id="595" r:id="rId3"/>
    <p:sldId id="596" r:id="rId4"/>
    <p:sldId id="672" r:id="rId5"/>
    <p:sldId id="673" r:id="rId6"/>
    <p:sldId id="674" r:id="rId7"/>
    <p:sldId id="675" r:id="rId8"/>
    <p:sldId id="676" r:id="rId9"/>
    <p:sldId id="677" r:id="rId10"/>
    <p:sldId id="678" r:id="rId11"/>
    <p:sldId id="679" r:id="rId12"/>
    <p:sldId id="680" r:id="rId13"/>
    <p:sldId id="681" r:id="rId14"/>
    <p:sldId id="682" r:id="rId15"/>
    <p:sldId id="683" r:id="rId16"/>
    <p:sldId id="684" r:id="rId17"/>
    <p:sldId id="685" r:id="rId18"/>
    <p:sldId id="686" r:id="rId19"/>
    <p:sldId id="687" r:id="rId20"/>
    <p:sldId id="615" r:id="rId21"/>
    <p:sldId id="616" r:id="rId22"/>
    <p:sldId id="620" r:id="rId23"/>
    <p:sldId id="623" r:id="rId24"/>
    <p:sldId id="617" r:id="rId25"/>
    <p:sldId id="619" r:id="rId26"/>
    <p:sldId id="618" r:id="rId27"/>
    <p:sldId id="622" r:id="rId28"/>
    <p:sldId id="705" r:id="rId29"/>
    <p:sldId id="624" r:id="rId30"/>
    <p:sldId id="625" r:id="rId31"/>
    <p:sldId id="626" r:id="rId32"/>
    <p:sldId id="627" r:id="rId33"/>
    <p:sldId id="628" r:id="rId34"/>
    <p:sldId id="629" r:id="rId35"/>
    <p:sldId id="630" r:id="rId36"/>
    <p:sldId id="631" r:id="rId37"/>
    <p:sldId id="632"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649" r:id="rId55"/>
    <p:sldId id="650" r:id="rId56"/>
    <p:sldId id="695" r:id="rId57"/>
    <p:sldId id="651" r:id="rId58"/>
    <p:sldId id="696" r:id="rId59"/>
    <p:sldId id="652" r:id="rId60"/>
    <p:sldId id="653" r:id="rId61"/>
    <p:sldId id="689" r:id="rId62"/>
    <p:sldId id="690" r:id="rId63"/>
    <p:sldId id="654" r:id="rId64"/>
    <p:sldId id="655" r:id="rId65"/>
    <p:sldId id="656" r:id="rId66"/>
    <p:sldId id="657" r:id="rId67"/>
    <p:sldId id="658" r:id="rId68"/>
    <p:sldId id="659" r:id="rId69"/>
    <p:sldId id="691" r:id="rId70"/>
    <p:sldId id="660" r:id="rId71"/>
    <p:sldId id="661" r:id="rId72"/>
    <p:sldId id="688" r:id="rId73"/>
    <p:sldId id="664" r:id="rId74"/>
    <p:sldId id="665" r:id="rId75"/>
    <p:sldId id="706" r:id="rId76"/>
    <p:sldId id="671" r:id="rId77"/>
    <p:sldId id="621"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00"/>
    <a:srgbClr val="000000"/>
    <a:srgbClr val="336600"/>
    <a:srgbClr val="99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50" autoAdjust="0"/>
    <p:restoredTop sz="58162" autoAdjust="0"/>
  </p:normalViewPr>
  <p:slideViewPr>
    <p:cSldViewPr>
      <p:cViewPr varScale="1">
        <p:scale>
          <a:sx n="52" d="100"/>
          <a:sy n="52" d="100"/>
        </p:scale>
        <p:origin x="2064" y="38"/>
      </p:cViewPr>
      <p:guideLst>
        <p:guide orient="horz" pos="2160"/>
        <p:guide pos="2880"/>
      </p:guideLst>
    </p:cSldViewPr>
  </p:slideViewPr>
  <p:notesTextViewPr>
    <p:cViewPr>
      <p:scale>
        <a:sx n="100" d="100"/>
        <a:sy n="100" d="100"/>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9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A921452-8DC1-43D9-A89A-002D268049B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EF3994D-4B84-4FBC-8424-4D7585E1C5AA}" type="slidenum">
              <a:rPr lang="en-US" smtClean="0"/>
              <a:pPr/>
              <a:t>1</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CEF85BF-503C-4C7A-9D87-697F027E68F8}" type="slidenum">
              <a:rPr lang="en-US">
                <a:solidFill>
                  <a:prstClr val="black"/>
                </a:solidFill>
              </a:rPr>
              <a:pPr/>
              <a:t>35</a:t>
            </a:fld>
            <a:endParaRPr 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26E9011-3432-440C-8087-5231072D9997}" type="slidenum">
              <a:rPr lang="en-US">
                <a:solidFill>
                  <a:prstClr val="black"/>
                </a:solidFill>
              </a:rPr>
              <a:pPr/>
              <a:t>36</a:t>
            </a:fld>
            <a:endParaRPr 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43</a:t>
            </a:fld>
            <a:endParaRPr lang="en-US"/>
          </a:p>
        </p:txBody>
      </p:sp>
    </p:spTree>
    <p:extLst>
      <p:ext uri="{BB962C8B-B14F-4D97-AF65-F5344CB8AC3E}">
        <p14:creationId xmlns:p14="http://schemas.microsoft.com/office/powerpoint/2010/main" val="426539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54</a:t>
            </a:fld>
            <a:endParaRPr lang="en-US"/>
          </a:p>
        </p:txBody>
      </p:sp>
    </p:spTree>
    <p:extLst>
      <p:ext uri="{BB962C8B-B14F-4D97-AF65-F5344CB8AC3E}">
        <p14:creationId xmlns:p14="http://schemas.microsoft.com/office/powerpoint/2010/main" val="414928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55</a:t>
            </a:fld>
            <a:endParaRPr lang="en-US"/>
          </a:p>
        </p:txBody>
      </p:sp>
    </p:spTree>
    <p:extLst>
      <p:ext uri="{BB962C8B-B14F-4D97-AF65-F5344CB8AC3E}">
        <p14:creationId xmlns:p14="http://schemas.microsoft.com/office/powerpoint/2010/main" val="2547421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56</a:t>
            </a:fld>
            <a:endParaRPr lang="en-US"/>
          </a:p>
        </p:txBody>
      </p:sp>
    </p:spTree>
    <p:extLst>
      <p:ext uri="{BB962C8B-B14F-4D97-AF65-F5344CB8AC3E}">
        <p14:creationId xmlns:p14="http://schemas.microsoft.com/office/powerpoint/2010/main" val="37321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57</a:t>
            </a:fld>
            <a:endParaRPr lang="en-US"/>
          </a:p>
        </p:txBody>
      </p:sp>
    </p:spTree>
    <p:extLst>
      <p:ext uri="{BB962C8B-B14F-4D97-AF65-F5344CB8AC3E}">
        <p14:creationId xmlns:p14="http://schemas.microsoft.com/office/powerpoint/2010/main" val="3211356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60</a:t>
            </a:fld>
            <a:endParaRPr lang="en-US"/>
          </a:p>
        </p:txBody>
      </p:sp>
    </p:spTree>
    <p:extLst>
      <p:ext uri="{BB962C8B-B14F-4D97-AF65-F5344CB8AC3E}">
        <p14:creationId xmlns:p14="http://schemas.microsoft.com/office/powerpoint/2010/main" val="3421565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61</a:t>
            </a:fld>
            <a:endParaRPr lang="en-US"/>
          </a:p>
        </p:txBody>
      </p:sp>
    </p:spTree>
    <p:extLst>
      <p:ext uri="{BB962C8B-B14F-4D97-AF65-F5344CB8AC3E}">
        <p14:creationId xmlns:p14="http://schemas.microsoft.com/office/powerpoint/2010/main" val="273627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63</a:t>
            </a:fld>
            <a:endParaRPr lang="en-US"/>
          </a:p>
        </p:txBody>
      </p:sp>
    </p:spTree>
    <p:extLst>
      <p:ext uri="{BB962C8B-B14F-4D97-AF65-F5344CB8AC3E}">
        <p14:creationId xmlns:p14="http://schemas.microsoft.com/office/powerpoint/2010/main" val="415155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EF3994D-4B84-4FBC-8424-4D7585E1C5AA}" type="slidenum">
              <a:rPr lang="en-US" smtClean="0"/>
              <a:pPr/>
              <a:t>2</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64</a:t>
            </a:fld>
            <a:endParaRPr lang="en-US"/>
          </a:p>
        </p:txBody>
      </p:sp>
    </p:spTree>
    <p:extLst>
      <p:ext uri="{BB962C8B-B14F-4D97-AF65-F5344CB8AC3E}">
        <p14:creationId xmlns:p14="http://schemas.microsoft.com/office/powerpoint/2010/main" val="2874848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67</a:t>
            </a:fld>
            <a:endParaRPr lang="en-US"/>
          </a:p>
        </p:txBody>
      </p:sp>
    </p:spTree>
    <p:extLst>
      <p:ext uri="{BB962C8B-B14F-4D97-AF65-F5344CB8AC3E}">
        <p14:creationId xmlns:p14="http://schemas.microsoft.com/office/powerpoint/2010/main" val="11825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71</a:t>
            </a:fld>
            <a:endParaRPr lang="en-US"/>
          </a:p>
        </p:txBody>
      </p:sp>
    </p:spTree>
    <p:extLst>
      <p:ext uri="{BB962C8B-B14F-4D97-AF65-F5344CB8AC3E}">
        <p14:creationId xmlns:p14="http://schemas.microsoft.com/office/powerpoint/2010/main" val="425301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72</a:t>
            </a:fld>
            <a:endParaRPr lang="en-US"/>
          </a:p>
        </p:txBody>
      </p:sp>
    </p:spTree>
    <p:extLst>
      <p:ext uri="{BB962C8B-B14F-4D97-AF65-F5344CB8AC3E}">
        <p14:creationId xmlns:p14="http://schemas.microsoft.com/office/powerpoint/2010/main" val="2864924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p>
        </p:txBody>
      </p:sp>
      <p:sp>
        <p:nvSpPr>
          <p:cNvPr id="56324" name="Slide Number Placeholder 3"/>
          <p:cNvSpPr>
            <a:spLocks noGrp="1"/>
          </p:cNvSpPr>
          <p:nvPr>
            <p:ph type="sldNum" sz="quarter" idx="5"/>
          </p:nvPr>
        </p:nvSpPr>
        <p:spPr>
          <a:noFill/>
        </p:spPr>
        <p:txBody>
          <a:bodyPr/>
          <a:lstStyle/>
          <a:p>
            <a:fld id="{0B1E424F-9AFB-4971-BFF8-713514604F5D}" type="slidenum">
              <a:rPr lang="en-US">
                <a:solidFill>
                  <a:prstClr val="black"/>
                </a:solidFill>
              </a:rPr>
              <a:pPr/>
              <a:t>73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p>
        </p:txBody>
      </p:sp>
      <p:sp>
        <p:nvSpPr>
          <p:cNvPr id="56324" name="Slide Number Placeholder 3"/>
          <p:cNvSpPr>
            <a:spLocks noGrp="1"/>
          </p:cNvSpPr>
          <p:nvPr>
            <p:ph type="sldNum" sz="quarter" idx="5"/>
          </p:nvPr>
        </p:nvSpPr>
        <p:spPr>
          <a:noFill/>
        </p:spPr>
        <p:txBody>
          <a:bodyPr/>
          <a:lstStyle/>
          <a:p>
            <a:fld id="{0B1E424F-9AFB-4971-BFF8-713514604F5D}" type="slidenum">
              <a:rPr lang="en-US">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304496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BDAE28B-5AC5-4E77-93C5-6AE1584293A7}" type="slidenum">
              <a:rPr lang="en-US">
                <a:solidFill>
                  <a:prstClr val="black"/>
                </a:solidFill>
              </a:rPr>
              <a:pPr/>
              <a:t>76</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86E6DB5-3EBF-4211-BBB0-1F046A4ED1A2}" type="slidenum">
              <a:rPr lang="en-US">
                <a:solidFill>
                  <a:prstClr val="black"/>
                </a:solidFill>
              </a:rPr>
              <a:pPr/>
              <a:t>3</a:t>
            </a:fld>
            <a:endParaRPr lang="en-US">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p>
        </p:txBody>
      </p:sp>
      <p:sp>
        <p:nvSpPr>
          <p:cNvPr id="48132" name="Slide Number Placeholder 3"/>
          <p:cNvSpPr>
            <a:spLocks noGrp="1"/>
          </p:cNvSpPr>
          <p:nvPr>
            <p:ph type="sldNum" sz="quarter" idx="5"/>
          </p:nvPr>
        </p:nvSpPr>
        <p:spPr>
          <a:noFill/>
        </p:spPr>
        <p:txBody>
          <a:bodyPr/>
          <a:lstStyle/>
          <a:p>
            <a:fld id="{4FA50D98-FE7E-4542-917C-AC99D48B30E4}" type="slidenum">
              <a:rPr lang="en-US">
                <a:solidFill>
                  <a:prstClr val="black"/>
                </a:solidFill>
              </a:rPr>
              <a:pPr/>
              <a:t>20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A921452-8DC1-43D9-A89A-002D268049BE}" type="slidenum">
              <a:rPr lang="en-US" smtClean="0"/>
              <a:pPr>
                <a:defRPr/>
              </a:pPr>
              <a:t>21</a:t>
            </a:fld>
            <a:endParaRPr lang="en-US"/>
          </a:p>
        </p:txBody>
      </p:sp>
    </p:spTree>
    <p:extLst>
      <p:ext uri="{BB962C8B-B14F-4D97-AF65-F5344CB8AC3E}">
        <p14:creationId xmlns:p14="http://schemas.microsoft.com/office/powerpoint/2010/main" val="57145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8AF6CFC-06C7-4666-99B7-3B4C30A51BD2}" type="slidenum">
              <a:rPr lang="en-US">
                <a:solidFill>
                  <a:prstClr val="black"/>
                </a:solidFill>
              </a:rPr>
              <a:pPr/>
              <a:t>22</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a:ln/>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D21B1B-0DA3-4D4B-B169-0B695EFABDAD}"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8AF6CFC-06C7-4666-99B7-3B4C30A51BD2}" type="slidenum">
              <a:rPr lang="en-US">
                <a:solidFill>
                  <a:prstClr val="black"/>
                </a:solidFill>
              </a:rPr>
              <a:pPr/>
              <a:t>26</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8AF6CFC-06C7-4666-99B7-3B4C30A51BD2}" type="slidenum">
              <a:rPr lang="en-US">
                <a:solidFill>
                  <a:prstClr val="black"/>
                </a:solidFill>
              </a:rPr>
              <a:pPr/>
              <a:t>28</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B8EC-1D9A-46FC-B64C-714B575BAD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6DB1A6-3711-44F6-952F-E2891A4028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47FAE-BADD-4E81-A48F-335CBB0E53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D71176-D498-4199-9FA5-552ACE01BE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2BF0AC-11C1-42EE-8811-5F143D4104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9CEE5B-44D1-4998-8645-7BBEB29F8AF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DA71B94-E374-4B1E-9AF9-5242A12A58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5566D9-3153-4550-9E33-3C56A6DCB3C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1542C4-E5F4-4FDA-BAEB-0BF8E868E0F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672C06-088C-40A6-8212-C784E07819C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6ED1E7-CAAA-4D17-B624-624BE63CAE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5D51-71E7-4C30-A9A6-6872FF7A7EA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18289D-9B34-4109-854C-A4AE6B55A8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8A0D81-98BE-4357-B440-A69A5999EF8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700C09-9D81-46C4-90C1-F98ABD9D03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5DB8C3-D454-4C8E-898C-EFF5681C09E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965080-6A08-494A-AC1D-FF5A6D988DC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A7017E-2FF4-4F53-916B-1BF06068E47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18F482-9DE0-4059-B834-A8960123558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378426-7221-441E-B4F8-AD87DC8F851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057CE-BF3A-4E65-9ED0-C5B0D3A457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405B1-77EC-4416-8301-2BFB7EFEED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C35D0-EA01-4501-B367-9BDF817C9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6FB25D-FB6B-4670-BCC1-09BFA7BDCC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97125D-063C-48F5-92C8-3684E91AC2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6B1585-19D8-4CED-9EA1-274E45B5C0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1FE5F-C885-43A7-9809-D5B2FE1588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ABBE3948-0A65-4447-82CE-9EA8F655663A}" type="slidenum">
              <a:rPr lang="en-US">
                <a:solidFill>
                  <a:srgbClr val="000000"/>
                </a:solidFill>
                <a:cs typeface="Arial" charset="0"/>
              </a:rPr>
              <a:pPr>
                <a:defRPr/>
              </a:pPr>
              <a:t>‹#›</a:t>
            </a:fld>
            <a:endParaRPr lang="en-US">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FB26ACF-F9C4-4058-93AF-1EBD80145381}" type="slidenum">
              <a:rPr lang="en-US">
                <a:solidFill>
                  <a:srgbClr val="000000"/>
                </a:solidFill>
                <a:cs typeface="Arial" charset="0"/>
              </a:rPr>
              <a:pPr>
                <a:defRPr/>
              </a:pPr>
              <a:t>‹#›</a:t>
            </a:fld>
            <a:endParaRPr lang="en-US">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yAZ1V_DJKV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H0YhlqP1BgE" TargetMode="External"/><Relationship Id="rId3" Type="http://schemas.openxmlformats.org/officeDocument/2006/relationships/hyperlink" Target="https://www.youtube.com/watch?v=uOJfcTZME0U" TargetMode="External"/><Relationship Id="rId7" Type="http://schemas.openxmlformats.org/officeDocument/2006/relationships/hyperlink" Target="https://www.youtube.com/watch?v=gvSe27Ht-N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youtube.com/watch?v=H0YhlqP1BgE" TargetMode="External"/><Relationship Id="rId5" Type="http://schemas.openxmlformats.org/officeDocument/2006/relationships/hyperlink" Target="http://www.youtube.com/watch?v=F31ywRvtNkY&amp;feature=related" TargetMode="External"/><Relationship Id="rId10" Type="http://schemas.openxmlformats.org/officeDocument/2006/relationships/image" Target="../media/image87.png"/><Relationship Id="rId4" Type="http://schemas.openxmlformats.org/officeDocument/2006/relationships/hyperlink" Target="http://www.youtube.com/watch?v=ZVYGJYnJTi0" TargetMode="External"/><Relationship Id="rId9" Type="http://schemas.openxmlformats.org/officeDocument/2006/relationships/hyperlink" Target="https://www.youtube.com/watch?v=K5pidzTZslo"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From 9/18: WEATHERING </a:t>
            </a:r>
            <a:r>
              <a:rPr lang="en-US" u="sng" dirty="0"/>
              <a:t>PROCESS</a:t>
            </a:r>
            <a:r>
              <a:rPr lang="en-US" dirty="0"/>
              <a:t> REVIEW</a:t>
            </a:r>
          </a:p>
        </p:txBody>
      </p:sp>
      <p:sp>
        <p:nvSpPr>
          <p:cNvPr id="11267" name="Rectangle 3"/>
          <p:cNvSpPr>
            <a:spLocks noGrp="1" noChangeArrowheads="1"/>
          </p:cNvSpPr>
          <p:nvPr>
            <p:ph type="body" idx="1"/>
          </p:nvPr>
        </p:nvSpPr>
        <p:spPr>
          <a:xfrm>
            <a:off x="76200" y="1600200"/>
            <a:ext cx="9067800" cy="4525963"/>
          </a:xfrm>
        </p:spPr>
        <p:txBody>
          <a:bodyPr/>
          <a:lstStyle/>
          <a:p>
            <a:pPr marL="609600" indent="-609600" eaLnBrk="1" hangingPunct="1">
              <a:buFontTx/>
              <a:buNone/>
            </a:pPr>
            <a:endParaRPr lang="en-US" sz="4000" dirty="0"/>
          </a:p>
        </p:txBody>
      </p:sp>
      <p:sp>
        <p:nvSpPr>
          <p:cNvPr id="11268" name="Text Box 4"/>
          <p:cNvSpPr txBox="1">
            <a:spLocks noChangeArrowheads="1"/>
          </p:cNvSpPr>
          <p:nvPr/>
        </p:nvSpPr>
        <p:spPr bwMode="auto">
          <a:xfrm>
            <a:off x="1481138" y="2590800"/>
            <a:ext cx="2868093" cy="2031325"/>
          </a:xfrm>
          <a:prstGeom prst="rect">
            <a:avLst/>
          </a:prstGeom>
          <a:noFill/>
          <a:ln w="9525">
            <a:solidFill>
              <a:srgbClr val="800000"/>
            </a:solidFill>
            <a:miter lim="800000"/>
            <a:headEnd/>
            <a:tailEnd/>
          </a:ln>
        </p:spPr>
        <p:txBody>
          <a:bodyPr wrap="none">
            <a:spAutoFit/>
          </a:bodyPr>
          <a:lstStyle/>
          <a:p>
            <a:r>
              <a:rPr lang="en-US" b="1" u="sng" dirty="0"/>
              <a:t>Physical weathering</a:t>
            </a:r>
          </a:p>
          <a:p>
            <a:pPr>
              <a:buFontTx/>
              <a:buChar char="•"/>
            </a:pPr>
            <a:r>
              <a:rPr lang="en-US" dirty="0"/>
              <a:t> </a:t>
            </a:r>
            <a:r>
              <a:rPr lang="en-US" dirty="0">
                <a:solidFill>
                  <a:schemeClr val="accent2"/>
                </a:solidFill>
              </a:rPr>
              <a:t>frost wedging </a:t>
            </a:r>
            <a:r>
              <a:rPr lang="en-US" b="1" dirty="0">
                <a:solidFill>
                  <a:srgbClr val="FF0000"/>
                </a:solidFill>
              </a:rPr>
              <a:t>(36)</a:t>
            </a:r>
          </a:p>
          <a:p>
            <a:pPr>
              <a:buFontTx/>
              <a:buChar char="•"/>
            </a:pPr>
            <a:r>
              <a:rPr lang="en-US" dirty="0"/>
              <a:t> </a:t>
            </a:r>
            <a:r>
              <a:rPr lang="en-US" dirty="0">
                <a:solidFill>
                  <a:schemeClr val="accent2"/>
                </a:solidFill>
              </a:rPr>
              <a:t>salt wedging </a:t>
            </a:r>
            <a:r>
              <a:rPr lang="en-US" b="1" dirty="0">
                <a:solidFill>
                  <a:srgbClr val="FF0000"/>
                </a:solidFill>
              </a:rPr>
              <a:t>(14)</a:t>
            </a:r>
            <a:endParaRPr lang="en-US" b="1" dirty="0">
              <a:solidFill>
                <a:schemeClr val="accent2"/>
              </a:solidFill>
            </a:endParaRPr>
          </a:p>
          <a:p>
            <a:pPr>
              <a:buFontTx/>
              <a:buChar char="•"/>
            </a:pPr>
            <a:r>
              <a:rPr lang="en-US" dirty="0"/>
              <a:t> </a:t>
            </a:r>
            <a:r>
              <a:rPr lang="en-US" dirty="0">
                <a:solidFill>
                  <a:schemeClr val="accent2"/>
                </a:solidFill>
              </a:rPr>
              <a:t>temperature change </a:t>
            </a:r>
            <a:r>
              <a:rPr lang="en-US" b="1" dirty="0">
                <a:solidFill>
                  <a:srgbClr val="FF0000"/>
                </a:solidFill>
              </a:rPr>
              <a:t>(31)</a:t>
            </a:r>
            <a:endParaRPr lang="en-US" b="1" dirty="0">
              <a:solidFill>
                <a:schemeClr val="accent2"/>
              </a:solidFill>
            </a:endParaRPr>
          </a:p>
          <a:p>
            <a:pPr>
              <a:buFontTx/>
              <a:buChar char="•"/>
            </a:pPr>
            <a:r>
              <a:rPr lang="en-US" dirty="0">
                <a:solidFill>
                  <a:schemeClr val="accent2"/>
                </a:solidFill>
              </a:rPr>
              <a:t> </a:t>
            </a:r>
            <a:r>
              <a:rPr lang="en-US" dirty="0">
                <a:solidFill>
                  <a:schemeClr val="accent2"/>
                </a:solidFill>
                <a:hlinkClick r:id="rId3"/>
              </a:rPr>
              <a:t>unloading</a:t>
            </a:r>
            <a:r>
              <a:rPr lang="en-US" dirty="0">
                <a:solidFill>
                  <a:schemeClr val="accent2"/>
                </a:solidFill>
              </a:rPr>
              <a:t> </a:t>
            </a:r>
            <a:r>
              <a:rPr lang="en-US" b="1" dirty="0">
                <a:solidFill>
                  <a:srgbClr val="FF0000"/>
                </a:solidFill>
              </a:rPr>
              <a:t>(3)</a:t>
            </a:r>
            <a:endParaRPr lang="en-US" b="1" dirty="0">
              <a:solidFill>
                <a:schemeClr val="accent2"/>
              </a:solidFill>
            </a:endParaRPr>
          </a:p>
          <a:p>
            <a:pPr>
              <a:buFontTx/>
              <a:buChar char="•"/>
            </a:pPr>
            <a:r>
              <a:rPr lang="en-US" dirty="0">
                <a:solidFill>
                  <a:schemeClr val="accent2"/>
                </a:solidFill>
              </a:rPr>
              <a:t> </a:t>
            </a:r>
            <a:r>
              <a:rPr lang="en-US" dirty="0" err="1">
                <a:solidFill>
                  <a:schemeClr val="accent2"/>
                </a:solidFill>
              </a:rPr>
              <a:t>spheroidal</a:t>
            </a:r>
            <a:r>
              <a:rPr lang="en-US" dirty="0">
                <a:solidFill>
                  <a:schemeClr val="accent2"/>
                </a:solidFill>
              </a:rPr>
              <a:t> </a:t>
            </a:r>
            <a:r>
              <a:rPr lang="en-US" b="1" dirty="0">
                <a:solidFill>
                  <a:srgbClr val="FF0000"/>
                </a:solidFill>
              </a:rPr>
              <a:t>(5)</a:t>
            </a:r>
            <a:endParaRPr lang="en-US" b="1" dirty="0">
              <a:solidFill>
                <a:schemeClr val="accent2"/>
              </a:solidFill>
            </a:endParaRPr>
          </a:p>
          <a:p>
            <a:pPr>
              <a:buFontTx/>
              <a:buChar char="•"/>
            </a:pPr>
            <a:r>
              <a:rPr lang="en-US" dirty="0">
                <a:solidFill>
                  <a:schemeClr val="accent2"/>
                </a:solidFill>
              </a:rPr>
              <a:t> hydration </a:t>
            </a:r>
            <a:r>
              <a:rPr lang="en-US" b="1" dirty="0">
                <a:solidFill>
                  <a:srgbClr val="FF0000"/>
                </a:solidFill>
              </a:rPr>
              <a:t>(8)</a:t>
            </a:r>
            <a:endParaRPr lang="en-US" b="1" dirty="0">
              <a:solidFill>
                <a:schemeClr val="accent2"/>
              </a:solidFill>
            </a:endParaRPr>
          </a:p>
        </p:txBody>
      </p:sp>
      <p:sp>
        <p:nvSpPr>
          <p:cNvPr id="11270" name="Text Box 6"/>
          <p:cNvSpPr txBox="1">
            <a:spLocks noChangeArrowheads="1"/>
          </p:cNvSpPr>
          <p:nvPr/>
        </p:nvSpPr>
        <p:spPr bwMode="auto">
          <a:xfrm>
            <a:off x="4437435" y="3170872"/>
            <a:ext cx="2675732" cy="1200329"/>
          </a:xfrm>
          <a:prstGeom prst="rect">
            <a:avLst/>
          </a:prstGeom>
          <a:noFill/>
          <a:ln w="9525">
            <a:solidFill>
              <a:srgbClr val="800000"/>
            </a:solidFill>
            <a:miter lim="800000"/>
            <a:headEnd/>
            <a:tailEnd/>
          </a:ln>
        </p:spPr>
        <p:txBody>
          <a:bodyPr wrap="none">
            <a:spAutoFit/>
          </a:bodyPr>
          <a:lstStyle/>
          <a:p>
            <a:r>
              <a:rPr lang="en-US" b="1" u="sng" dirty="0"/>
              <a:t>Biological weathering</a:t>
            </a:r>
          </a:p>
          <a:p>
            <a:pPr>
              <a:buFontTx/>
              <a:buChar char="•"/>
            </a:pPr>
            <a:r>
              <a:rPr lang="en-US" dirty="0"/>
              <a:t> </a:t>
            </a:r>
            <a:r>
              <a:rPr lang="en-US" dirty="0">
                <a:solidFill>
                  <a:schemeClr val="accent2"/>
                </a:solidFill>
              </a:rPr>
              <a:t>root pry </a:t>
            </a:r>
            <a:r>
              <a:rPr lang="en-US" b="1" dirty="0">
                <a:solidFill>
                  <a:srgbClr val="FF0000"/>
                </a:solidFill>
              </a:rPr>
              <a:t>(32)</a:t>
            </a:r>
            <a:endParaRPr lang="en-US" b="1" dirty="0">
              <a:solidFill>
                <a:schemeClr val="accent2"/>
              </a:solidFill>
            </a:endParaRPr>
          </a:p>
          <a:p>
            <a:pPr>
              <a:buFontTx/>
              <a:buChar char="•"/>
            </a:pPr>
            <a:r>
              <a:rPr lang="en-US" dirty="0">
                <a:solidFill>
                  <a:schemeClr val="accent2"/>
                </a:solidFill>
              </a:rPr>
              <a:t> </a:t>
            </a:r>
            <a:r>
              <a:rPr lang="en-US" dirty="0" err="1">
                <a:solidFill>
                  <a:schemeClr val="accent2"/>
                </a:solidFill>
              </a:rPr>
              <a:t>lithobionts</a:t>
            </a:r>
            <a:r>
              <a:rPr lang="en-US" dirty="0">
                <a:solidFill>
                  <a:schemeClr val="accent2"/>
                </a:solidFill>
              </a:rPr>
              <a:t> </a:t>
            </a:r>
            <a:r>
              <a:rPr lang="en-US" b="1" dirty="0">
                <a:solidFill>
                  <a:srgbClr val="FF0000"/>
                </a:solidFill>
              </a:rPr>
              <a:t>(34)</a:t>
            </a:r>
            <a:endParaRPr lang="en-US" b="1" dirty="0">
              <a:solidFill>
                <a:schemeClr val="accent2"/>
              </a:solidFill>
            </a:endParaRPr>
          </a:p>
          <a:p>
            <a:pPr>
              <a:buFontTx/>
              <a:buChar char="•"/>
            </a:pPr>
            <a:r>
              <a:rPr lang="en-US" dirty="0"/>
              <a:t> </a:t>
            </a:r>
            <a:r>
              <a:rPr lang="en-US" dirty="0">
                <a:solidFill>
                  <a:schemeClr val="accent2"/>
                </a:solidFill>
              </a:rPr>
              <a:t>burrowing animals </a:t>
            </a:r>
            <a:r>
              <a:rPr lang="en-US" b="1" dirty="0">
                <a:solidFill>
                  <a:srgbClr val="FF0000"/>
                </a:solidFill>
              </a:rPr>
              <a:t>(14)</a:t>
            </a:r>
            <a:endParaRPr lang="en-US" b="1" dirty="0">
              <a:solidFill>
                <a:schemeClr val="accent2"/>
              </a:solidFill>
            </a:endParaRPr>
          </a:p>
        </p:txBody>
      </p:sp>
      <p:pic>
        <p:nvPicPr>
          <p:cNvPr id="10249" name="Picture 9" descr="jackhammer"/>
          <p:cNvPicPr>
            <a:picLocks noChangeAspect="1" noChangeArrowheads="1"/>
          </p:cNvPicPr>
          <p:nvPr/>
        </p:nvPicPr>
        <p:blipFill>
          <a:blip r:embed="rId4" cstate="print"/>
          <a:srcRect/>
          <a:stretch>
            <a:fillRect/>
          </a:stretch>
        </p:blipFill>
        <p:spPr bwMode="auto">
          <a:xfrm>
            <a:off x="152400" y="2971800"/>
            <a:ext cx="1135063" cy="1143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50" name="Picture 10" descr="rhyzines"/>
          <p:cNvPicPr>
            <a:picLocks noChangeAspect="1" noChangeArrowheads="1"/>
          </p:cNvPicPr>
          <p:nvPr/>
        </p:nvPicPr>
        <p:blipFill>
          <a:blip r:embed="rId5" cstate="print"/>
          <a:srcRect/>
          <a:stretch>
            <a:fillRect/>
          </a:stretch>
        </p:blipFill>
        <p:spPr bwMode="auto">
          <a:xfrm>
            <a:off x="7226808" y="3289300"/>
            <a:ext cx="1676400" cy="1206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274" name="Text Box 13"/>
          <p:cNvSpPr txBox="1">
            <a:spLocks noChangeArrowheads="1"/>
          </p:cNvSpPr>
          <p:nvPr/>
        </p:nvSpPr>
        <p:spPr bwMode="auto">
          <a:xfrm>
            <a:off x="1066800" y="6156325"/>
            <a:ext cx="1328738" cy="244475"/>
          </a:xfrm>
          <a:prstGeom prst="rect">
            <a:avLst/>
          </a:prstGeom>
          <a:noFill/>
          <a:ln w="9525">
            <a:noFill/>
            <a:miter lim="800000"/>
            <a:headEnd/>
            <a:tailEnd/>
          </a:ln>
        </p:spPr>
        <p:txBody>
          <a:bodyPr wrap="none">
            <a:spAutoFit/>
          </a:bodyPr>
          <a:lstStyle/>
          <a:p>
            <a:r>
              <a:rPr lang="en-US" sz="1000" dirty="0">
                <a:solidFill>
                  <a:schemeClr val="bg1"/>
                </a:solidFill>
              </a:rPr>
              <a:t>caveofthewinds.com</a:t>
            </a:r>
          </a:p>
        </p:txBody>
      </p:sp>
      <p:sp>
        <p:nvSpPr>
          <p:cNvPr id="11" name="Text Box 5">
            <a:extLst>
              <a:ext uri="{FF2B5EF4-FFF2-40B4-BE49-F238E27FC236}">
                <a16:creationId xmlns:a16="http://schemas.microsoft.com/office/drawing/2014/main" id="{A91BF0E8-385C-4709-905A-1CA8F8CA0652}"/>
              </a:ext>
            </a:extLst>
          </p:cNvPr>
          <p:cNvSpPr txBox="1">
            <a:spLocks noChangeArrowheads="1"/>
          </p:cNvSpPr>
          <p:nvPr/>
        </p:nvSpPr>
        <p:spPr bwMode="auto">
          <a:xfrm>
            <a:off x="4191000" y="5449669"/>
            <a:ext cx="2819400" cy="646331"/>
          </a:xfrm>
          <a:prstGeom prst="rect">
            <a:avLst/>
          </a:prstGeom>
          <a:noFill/>
          <a:ln w="9525">
            <a:solidFill>
              <a:srgbClr val="993300"/>
            </a:solidFill>
            <a:miter lim="800000"/>
            <a:headEnd/>
            <a:tailEnd/>
          </a:ln>
        </p:spPr>
        <p:txBody>
          <a:bodyPr wrap="square">
            <a:spAutoFit/>
          </a:bodyPr>
          <a:lstStyle/>
          <a:p>
            <a:pPr>
              <a:defRPr/>
            </a:pPr>
            <a:r>
              <a:rPr lang="en-US" b="1" u="sng" dirty="0"/>
              <a:t>Chemical weathering</a:t>
            </a:r>
            <a:endParaRPr lang="en-US" b="1" dirty="0"/>
          </a:p>
          <a:p>
            <a:pPr>
              <a:buFontTx/>
              <a:buChar char="•"/>
              <a:defRPr/>
            </a:pPr>
            <a:r>
              <a:rPr lang="en-US" dirty="0"/>
              <a:t> </a:t>
            </a:r>
            <a:r>
              <a:rPr lang="en-US" dirty="0">
                <a:solidFill>
                  <a:schemeClr val="accent6"/>
                </a:solidFill>
              </a:rPr>
              <a:t>dissolution </a:t>
            </a:r>
            <a:r>
              <a:rPr lang="en-US" b="1" dirty="0">
                <a:solidFill>
                  <a:srgbClr val="FF0000"/>
                </a:solidFill>
              </a:rPr>
              <a:t>(19)</a:t>
            </a:r>
            <a:endParaRPr lang="en-US" dirty="0">
              <a:solidFill>
                <a:schemeClr val="accent6"/>
              </a:solidFill>
            </a:endParaRPr>
          </a:p>
        </p:txBody>
      </p:sp>
      <p:pic>
        <p:nvPicPr>
          <p:cNvPr id="12" name="Picture 12" descr="OrentialReflection">
            <a:extLst>
              <a:ext uri="{FF2B5EF4-FFF2-40B4-BE49-F238E27FC236}">
                <a16:creationId xmlns:a16="http://schemas.microsoft.com/office/drawing/2014/main" id="{68D4B8ED-88C1-4AB6-B0BE-5DE500356568}"/>
              </a:ext>
            </a:extLst>
          </p:cNvPr>
          <p:cNvPicPr>
            <a:picLocks noChangeAspect="1" noChangeArrowheads="1"/>
          </p:cNvPicPr>
          <p:nvPr/>
        </p:nvPicPr>
        <p:blipFill>
          <a:blip r:embed="rId6" cstate="print"/>
          <a:srcRect/>
          <a:stretch>
            <a:fillRect/>
          </a:stretch>
        </p:blipFill>
        <p:spPr bwMode="auto">
          <a:xfrm>
            <a:off x="2456688" y="5187950"/>
            <a:ext cx="1447800" cy="13652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(20)</a:t>
            </a:r>
            <a:endParaRPr lang="en-US" sz="1800" dirty="0"/>
          </a:p>
        </p:txBody>
      </p:sp>
      <p:sp>
        <p:nvSpPr>
          <p:cNvPr id="9220" name="Text Box 3"/>
          <p:cNvSpPr txBox="1">
            <a:spLocks noChangeArrowheads="1"/>
          </p:cNvSpPr>
          <p:nvPr/>
        </p:nvSpPr>
        <p:spPr bwMode="auto">
          <a:xfrm>
            <a:off x="450850" y="4267200"/>
            <a:ext cx="8235950" cy="730250"/>
          </a:xfrm>
          <a:prstGeom prst="rect">
            <a:avLst/>
          </a:prstGeom>
          <a:noFill/>
          <a:ln w="9525">
            <a:noFill/>
            <a:miter lim="800000"/>
            <a:headEnd/>
            <a:tailEnd/>
          </a:ln>
        </p:spPr>
        <p:txBody>
          <a:bodyPr>
            <a:spAutoFit/>
          </a:bodyPr>
          <a:lstStyle/>
          <a:p>
            <a:r>
              <a:rPr lang="en-US" sz="1400">
                <a:solidFill>
                  <a:srgbClr val="009900"/>
                </a:solidFill>
                <a:cs typeface="Arial" charset="0"/>
              </a:rPr>
              <a:t>8b - Using the Helper image below, what stage in the landform evolution process (from fractured bedrock to natural arch) do you think the fins are above (use image below to select a stage), and why? </a:t>
            </a:r>
          </a:p>
        </p:txBody>
      </p:sp>
      <p:pic>
        <p:nvPicPr>
          <p:cNvPr id="9221" name="Picture 4" descr="fins"/>
          <p:cNvPicPr>
            <a:picLocks noChangeAspect="1" noChangeArrowheads="1"/>
          </p:cNvPicPr>
          <p:nvPr/>
        </p:nvPicPr>
        <p:blipFill>
          <a:blip r:embed="rId2" cstate="print"/>
          <a:srcRect/>
          <a:stretch>
            <a:fillRect/>
          </a:stretch>
        </p:blipFill>
        <p:spPr bwMode="auto">
          <a:xfrm>
            <a:off x="1828800" y="304800"/>
            <a:ext cx="5238750" cy="369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2" name="Picture 5" descr="seq"/>
          <p:cNvPicPr>
            <a:picLocks noChangeAspect="1" noChangeArrowheads="1"/>
          </p:cNvPicPr>
          <p:nvPr/>
        </p:nvPicPr>
        <p:blipFill>
          <a:blip r:embed="rId3" cstate="print"/>
          <a:srcRect/>
          <a:stretch>
            <a:fillRect/>
          </a:stretch>
        </p:blipFill>
        <p:spPr bwMode="auto">
          <a:xfrm>
            <a:off x="2438400" y="4876800"/>
            <a:ext cx="3990975" cy="1247775"/>
          </a:xfrm>
          <a:prstGeom prst="rect">
            <a:avLst/>
          </a:prstGeom>
          <a:noFill/>
          <a:ln w="9525">
            <a:solidFill>
              <a:schemeClr val="tx1"/>
            </a:solidFill>
            <a:miter lim="800000"/>
            <a:headEnd/>
            <a:tailEnd/>
          </a:ln>
        </p:spPr>
      </p:pic>
      <p:sp>
        <p:nvSpPr>
          <p:cNvPr id="9223" name="Text Box 6"/>
          <p:cNvSpPr txBox="1">
            <a:spLocks noChangeArrowheads="1"/>
          </p:cNvSpPr>
          <p:nvPr/>
        </p:nvSpPr>
        <p:spPr bwMode="auto">
          <a:xfrm>
            <a:off x="2286000" y="6196013"/>
            <a:ext cx="906463" cy="336550"/>
          </a:xfrm>
          <a:prstGeom prst="rect">
            <a:avLst/>
          </a:prstGeom>
          <a:noFill/>
          <a:ln w="9525">
            <a:noFill/>
            <a:miter lim="800000"/>
            <a:headEnd/>
            <a:tailEnd/>
          </a:ln>
        </p:spPr>
        <p:txBody>
          <a:bodyPr wrap="none">
            <a:spAutoFit/>
          </a:bodyPr>
          <a:lstStyle/>
          <a:p>
            <a:r>
              <a:rPr lang="en-US" sz="1600">
                <a:solidFill>
                  <a:srgbClr val="000000"/>
                </a:solidFill>
                <a:cs typeface="Arial" charset="0"/>
              </a:rPr>
              <a:t>Stage 1</a:t>
            </a:r>
          </a:p>
        </p:txBody>
      </p:sp>
      <p:sp>
        <p:nvSpPr>
          <p:cNvPr id="9224" name="Text Box 7"/>
          <p:cNvSpPr txBox="1">
            <a:spLocks noChangeArrowheads="1"/>
          </p:cNvSpPr>
          <p:nvPr/>
        </p:nvSpPr>
        <p:spPr bwMode="auto">
          <a:xfrm>
            <a:off x="3208338" y="6172200"/>
            <a:ext cx="906462" cy="336550"/>
          </a:xfrm>
          <a:prstGeom prst="rect">
            <a:avLst/>
          </a:prstGeom>
          <a:noFill/>
          <a:ln w="9525">
            <a:noFill/>
            <a:miter lim="800000"/>
            <a:headEnd/>
            <a:tailEnd/>
          </a:ln>
        </p:spPr>
        <p:txBody>
          <a:bodyPr wrap="none">
            <a:spAutoFit/>
          </a:bodyPr>
          <a:lstStyle/>
          <a:p>
            <a:r>
              <a:rPr lang="en-US" sz="1600">
                <a:solidFill>
                  <a:srgbClr val="000000"/>
                </a:solidFill>
                <a:cs typeface="Arial" charset="0"/>
              </a:rPr>
              <a:t>Stage 2</a:t>
            </a:r>
          </a:p>
        </p:txBody>
      </p:sp>
      <p:sp>
        <p:nvSpPr>
          <p:cNvPr id="9225" name="Text Box 8"/>
          <p:cNvSpPr txBox="1">
            <a:spLocks noChangeArrowheads="1"/>
          </p:cNvSpPr>
          <p:nvPr/>
        </p:nvSpPr>
        <p:spPr bwMode="auto">
          <a:xfrm>
            <a:off x="4122738" y="6172200"/>
            <a:ext cx="906462" cy="336550"/>
          </a:xfrm>
          <a:prstGeom prst="rect">
            <a:avLst/>
          </a:prstGeom>
          <a:noFill/>
          <a:ln w="9525">
            <a:noFill/>
            <a:miter lim="800000"/>
            <a:headEnd/>
            <a:tailEnd/>
          </a:ln>
        </p:spPr>
        <p:txBody>
          <a:bodyPr wrap="none">
            <a:spAutoFit/>
          </a:bodyPr>
          <a:lstStyle/>
          <a:p>
            <a:r>
              <a:rPr lang="en-US" sz="1600">
                <a:solidFill>
                  <a:srgbClr val="000000"/>
                </a:solidFill>
                <a:cs typeface="Arial" charset="0"/>
              </a:rPr>
              <a:t>Stage 3</a:t>
            </a:r>
          </a:p>
        </p:txBody>
      </p:sp>
      <p:sp>
        <p:nvSpPr>
          <p:cNvPr id="9226" name="Text Box 9"/>
          <p:cNvSpPr txBox="1">
            <a:spLocks noChangeArrowheads="1"/>
          </p:cNvSpPr>
          <p:nvPr/>
        </p:nvSpPr>
        <p:spPr bwMode="auto">
          <a:xfrm>
            <a:off x="5037138" y="6172200"/>
            <a:ext cx="906462" cy="336550"/>
          </a:xfrm>
          <a:prstGeom prst="rect">
            <a:avLst/>
          </a:prstGeom>
          <a:noFill/>
          <a:ln w="9525">
            <a:noFill/>
            <a:miter lim="800000"/>
            <a:headEnd/>
            <a:tailEnd/>
          </a:ln>
        </p:spPr>
        <p:txBody>
          <a:bodyPr wrap="none">
            <a:spAutoFit/>
          </a:bodyPr>
          <a:lstStyle/>
          <a:p>
            <a:r>
              <a:rPr lang="en-US" sz="1600">
                <a:solidFill>
                  <a:srgbClr val="000000"/>
                </a:solidFill>
                <a:cs typeface="Arial" charset="0"/>
              </a:rPr>
              <a:t>Stage 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(12)</a:t>
            </a:r>
            <a:endParaRPr lang="en-US" sz="1800" dirty="0"/>
          </a:p>
        </p:txBody>
      </p:sp>
      <p:sp>
        <p:nvSpPr>
          <p:cNvPr id="10244" name="Text Box 3"/>
          <p:cNvSpPr txBox="1">
            <a:spLocks noChangeArrowheads="1"/>
          </p:cNvSpPr>
          <p:nvPr/>
        </p:nvSpPr>
        <p:spPr bwMode="auto">
          <a:xfrm>
            <a:off x="450850" y="5181600"/>
            <a:ext cx="8235950" cy="517525"/>
          </a:xfrm>
          <a:prstGeom prst="rect">
            <a:avLst/>
          </a:prstGeom>
          <a:noFill/>
          <a:ln w="9525">
            <a:noFill/>
            <a:miter lim="800000"/>
            <a:headEnd/>
            <a:tailEnd/>
          </a:ln>
        </p:spPr>
        <p:txBody>
          <a:bodyPr>
            <a:spAutoFit/>
          </a:bodyPr>
          <a:lstStyle/>
          <a:p>
            <a:r>
              <a:rPr lang="en-US" sz="1400">
                <a:solidFill>
                  <a:srgbClr val="009900"/>
                </a:solidFill>
                <a:cs typeface="Arial" charset="0"/>
              </a:rPr>
              <a:t>8c - Here's an image of sand.. a very common site on the Colorado Plateau.  Notice the little ripples on the sand surface.   What are possible sources for this sand?</a:t>
            </a:r>
          </a:p>
        </p:txBody>
      </p:sp>
      <p:pic>
        <p:nvPicPr>
          <p:cNvPr id="10245" name="Picture 4" descr="0152"/>
          <p:cNvPicPr>
            <a:picLocks noChangeAspect="1" noChangeArrowheads="1"/>
          </p:cNvPicPr>
          <p:nvPr/>
        </p:nvPicPr>
        <p:blipFill>
          <a:blip r:embed="rId2" cstate="print"/>
          <a:srcRect/>
          <a:stretch>
            <a:fillRect/>
          </a:stretch>
        </p:blipFill>
        <p:spPr bwMode="auto">
          <a:xfrm>
            <a:off x="1771650" y="714375"/>
            <a:ext cx="5238750" cy="393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(27)</a:t>
            </a:r>
            <a:endParaRPr lang="en-US" sz="1800" dirty="0"/>
          </a:p>
        </p:txBody>
      </p:sp>
      <p:sp>
        <p:nvSpPr>
          <p:cNvPr id="11268" name="Text Box 3"/>
          <p:cNvSpPr txBox="1">
            <a:spLocks noChangeArrowheads="1"/>
          </p:cNvSpPr>
          <p:nvPr/>
        </p:nvSpPr>
        <p:spPr bwMode="auto">
          <a:xfrm>
            <a:off x="450850" y="5181600"/>
            <a:ext cx="8235950" cy="730250"/>
          </a:xfrm>
          <a:prstGeom prst="rect">
            <a:avLst/>
          </a:prstGeom>
          <a:noFill/>
          <a:ln w="9525">
            <a:noFill/>
            <a:miter lim="800000"/>
            <a:headEnd/>
            <a:tailEnd/>
          </a:ln>
        </p:spPr>
        <p:txBody>
          <a:bodyPr>
            <a:spAutoFit/>
          </a:bodyPr>
          <a:lstStyle/>
          <a:p>
            <a:r>
              <a:rPr lang="en-US" sz="1400">
                <a:solidFill>
                  <a:srgbClr val="009900"/>
                </a:solidFill>
                <a:cs typeface="Arial" charset="0"/>
              </a:rPr>
              <a:t>8d - The time is evening... We are in Utah (38 degrees north latitude); and we are in the shadow of a hill (mountain) behind us.  In which direction (N, S, E, W) was the image taken (which direction was the camera pointing)?</a:t>
            </a:r>
          </a:p>
        </p:txBody>
      </p:sp>
      <p:graphicFrame>
        <p:nvGraphicFramePr>
          <p:cNvPr id="129028"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1272" name="Picture 11" descr="lasalfins"/>
          <p:cNvPicPr>
            <a:picLocks noChangeAspect="1" noChangeArrowheads="1"/>
          </p:cNvPicPr>
          <p:nvPr/>
        </p:nvPicPr>
        <p:blipFill>
          <a:blip r:embed="rId2" cstate="print"/>
          <a:srcRect/>
          <a:stretch>
            <a:fillRect/>
          </a:stretch>
        </p:blipFill>
        <p:spPr bwMode="auto">
          <a:xfrm>
            <a:off x="228600" y="1371600"/>
            <a:ext cx="8686800" cy="2252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(26)</a:t>
            </a:r>
            <a:endParaRPr lang="en-US" sz="1800" dirty="0"/>
          </a:p>
        </p:txBody>
      </p:sp>
      <p:sp>
        <p:nvSpPr>
          <p:cNvPr id="12292" name="Text Box 3"/>
          <p:cNvSpPr txBox="1">
            <a:spLocks noChangeArrowheads="1"/>
          </p:cNvSpPr>
          <p:nvPr/>
        </p:nvSpPr>
        <p:spPr bwMode="auto">
          <a:xfrm>
            <a:off x="450850" y="5562600"/>
            <a:ext cx="8235950" cy="304800"/>
          </a:xfrm>
          <a:prstGeom prst="rect">
            <a:avLst/>
          </a:prstGeom>
          <a:noFill/>
          <a:ln w="9525">
            <a:noFill/>
            <a:miter lim="800000"/>
            <a:headEnd/>
            <a:tailEnd/>
          </a:ln>
        </p:spPr>
        <p:txBody>
          <a:bodyPr>
            <a:spAutoFit/>
          </a:bodyPr>
          <a:lstStyle/>
          <a:p>
            <a:r>
              <a:rPr lang="en-US" sz="1400">
                <a:solidFill>
                  <a:srgbClr val="009900"/>
                </a:solidFill>
                <a:cs typeface="Arial" charset="0"/>
              </a:rPr>
              <a:t>9b - What is the predominate weathering process that is breaking up these rocks?</a:t>
            </a:r>
          </a:p>
        </p:txBody>
      </p:sp>
      <p:graphicFrame>
        <p:nvGraphicFramePr>
          <p:cNvPr id="130052"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2296" name="Picture 11" descr="IMG_0196"/>
          <p:cNvPicPr>
            <a:picLocks noChangeAspect="1" noChangeArrowheads="1"/>
          </p:cNvPicPr>
          <p:nvPr/>
        </p:nvPicPr>
        <p:blipFill>
          <a:blip r:embed="rId2" cstate="print"/>
          <a:srcRect/>
          <a:stretch>
            <a:fillRect/>
          </a:stretch>
        </p:blipFill>
        <p:spPr bwMode="auto">
          <a:xfrm>
            <a:off x="2438400" y="381000"/>
            <a:ext cx="3830638"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(14)</a:t>
            </a:r>
            <a:endParaRPr lang="en-US" sz="1800" dirty="0"/>
          </a:p>
        </p:txBody>
      </p:sp>
      <p:sp>
        <p:nvSpPr>
          <p:cNvPr id="13316" name="Text Box 3"/>
          <p:cNvSpPr txBox="1">
            <a:spLocks noChangeArrowheads="1"/>
          </p:cNvSpPr>
          <p:nvPr/>
        </p:nvSpPr>
        <p:spPr bwMode="auto">
          <a:xfrm>
            <a:off x="450850" y="5562600"/>
            <a:ext cx="8235950" cy="523220"/>
          </a:xfrm>
          <a:prstGeom prst="rect">
            <a:avLst/>
          </a:prstGeom>
          <a:noFill/>
          <a:ln w="9525">
            <a:noFill/>
            <a:miter lim="800000"/>
            <a:headEnd/>
            <a:tailEnd/>
          </a:ln>
        </p:spPr>
        <p:txBody>
          <a:bodyPr>
            <a:spAutoFit/>
          </a:bodyPr>
          <a:lstStyle/>
          <a:p>
            <a:r>
              <a:rPr lang="en-US" sz="1400" dirty="0">
                <a:solidFill>
                  <a:srgbClr val="009900"/>
                </a:solidFill>
                <a:cs typeface="Arial" charset="0"/>
              </a:rPr>
              <a:t>9c - What is the predominate weathering process that is breaking up the rocks AND why do they become more and more weathered (broken up) from right to left</a:t>
            </a:r>
            <a:r>
              <a:rPr lang="en-US" sz="1400" dirty="0">
                <a:solidFill>
                  <a:srgbClr val="FF0000"/>
                </a:solidFill>
                <a:cs typeface="Arial" charset="0"/>
              </a:rPr>
              <a:t>?</a:t>
            </a:r>
          </a:p>
        </p:txBody>
      </p:sp>
      <p:graphicFrame>
        <p:nvGraphicFramePr>
          <p:cNvPr id="131076"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3320" name="Picture 11" descr="0119"/>
          <p:cNvPicPr>
            <a:picLocks noChangeAspect="1" noChangeArrowheads="1"/>
          </p:cNvPicPr>
          <p:nvPr/>
        </p:nvPicPr>
        <p:blipFill>
          <a:blip r:embed="rId2" cstate="print"/>
          <a:srcRect/>
          <a:stretch>
            <a:fillRect/>
          </a:stretch>
        </p:blipFill>
        <p:spPr bwMode="auto">
          <a:xfrm>
            <a:off x="2590800" y="152400"/>
            <a:ext cx="3656013"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(30)</a:t>
            </a:r>
            <a:endParaRPr lang="en-US" sz="1800" dirty="0"/>
          </a:p>
        </p:txBody>
      </p:sp>
      <p:sp>
        <p:nvSpPr>
          <p:cNvPr id="14340" name="Text Box 3"/>
          <p:cNvSpPr txBox="1">
            <a:spLocks noChangeArrowheads="1"/>
          </p:cNvSpPr>
          <p:nvPr/>
        </p:nvSpPr>
        <p:spPr bwMode="auto">
          <a:xfrm>
            <a:off x="450850" y="5562600"/>
            <a:ext cx="8235950" cy="517525"/>
          </a:xfrm>
          <a:prstGeom prst="rect">
            <a:avLst/>
          </a:prstGeom>
          <a:noFill/>
          <a:ln w="9525">
            <a:noFill/>
            <a:miter lim="800000"/>
            <a:headEnd/>
            <a:tailEnd/>
          </a:ln>
        </p:spPr>
        <p:txBody>
          <a:bodyPr>
            <a:spAutoFit/>
          </a:bodyPr>
          <a:lstStyle/>
          <a:p>
            <a:r>
              <a:rPr lang="en-US" sz="1400">
                <a:solidFill>
                  <a:srgbClr val="009900"/>
                </a:solidFill>
                <a:cs typeface="Arial" charset="0"/>
              </a:rPr>
              <a:t>13a -  What can you say about the "white" sandstone and about the reddish sandstone below in terms of their resistances to weathering?</a:t>
            </a:r>
          </a:p>
        </p:txBody>
      </p:sp>
      <p:graphicFrame>
        <p:nvGraphicFramePr>
          <p:cNvPr id="132100"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4344" name="Picture 11" descr="IMG_0133"/>
          <p:cNvPicPr>
            <a:picLocks noChangeAspect="1" noChangeArrowheads="1"/>
          </p:cNvPicPr>
          <p:nvPr/>
        </p:nvPicPr>
        <p:blipFill>
          <a:blip r:embed="rId2" cstate="print"/>
          <a:srcRect/>
          <a:stretch>
            <a:fillRect/>
          </a:stretch>
        </p:blipFill>
        <p:spPr bwMode="auto">
          <a:xfrm>
            <a:off x="2397125" y="76200"/>
            <a:ext cx="4003675"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(3)</a:t>
            </a:r>
            <a:endParaRPr lang="en-US" sz="1800" dirty="0"/>
          </a:p>
        </p:txBody>
      </p:sp>
      <p:sp>
        <p:nvSpPr>
          <p:cNvPr id="15364" name="Text Box 3"/>
          <p:cNvSpPr txBox="1">
            <a:spLocks noChangeArrowheads="1"/>
          </p:cNvSpPr>
          <p:nvPr/>
        </p:nvSpPr>
        <p:spPr bwMode="auto">
          <a:xfrm>
            <a:off x="450850" y="5562600"/>
            <a:ext cx="8235950" cy="304800"/>
          </a:xfrm>
          <a:prstGeom prst="rect">
            <a:avLst/>
          </a:prstGeom>
          <a:noFill/>
          <a:ln w="9525">
            <a:noFill/>
            <a:miter lim="800000"/>
            <a:headEnd/>
            <a:tailEnd/>
          </a:ln>
        </p:spPr>
        <p:txBody>
          <a:bodyPr>
            <a:spAutoFit/>
          </a:bodyPr>
          <a:lstStyle/>
          <a:p>
            <a:r>
              <a:rPr lang="en-US" sz="1400">
                <a:solidFill>
                  <a:srgbClr val="009900"/>
                </a:solidFill>
                <a:cs typeface="Arial" charset="0"/>
              </a:rPr>
              <a:t>13b -  What process is undermining the headwall of these canyons?</a:t>
            </a:r>
          </a:p>
        </p:txBody>
      </p:sp>
      <p:graphicFrame>
        <p:nvGraphicFramePr>
          <p:cNvPr id="133124"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5368" name="Picture 11" descr="0135"/>
          <p:cNvPicPr>
            <a:picLocks noChangeAspect="1" noChangeArrowheads="1"/>
          </p:cNvPicPr>
          <p:nvPr/>
        </p:nvPicPr>
        <p:blipFill>
          <a:blip r:embed="rId2" cstate="print"/>
          <a:srcRect/>
          <a:stretch>
            <a:fillRect/>
          </a:stretch>
        </p:blipFill>
        <p:spPr bwMode="auto">
          <a:xfrm>
            <a:off x="1952625" y="1714500"/>
            <a:ext cx="523875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(18)</a:t>
            </a:r>
            <a:endParaRPr lang="en-US" sz="1800" dirty="0"/>
          </a:p>
        </p:txBody>
      </p:sp>
      <p:sp>
        <p:nvSpPr>
          <p:cNvPr id="16388" name="Text Box 3"/>
          <p:cNvSpPr txBox="1">
            <a:spLocks noChangeArrowheads="1"/>
          </p:cNvSpPr>
          <p:nvPr/>
        </p:nvSpPr>
        <p:spPr bwMode="auto">
          <a:xfrm>
            <a:off x="450850" y="5562600"/>
            <a:ext cx="8235950" cy="304800"/>
          </a:xfrm>
          <a:prstGeom prst="rect">
            <a:avLst/>
          </a:prstGeom>
          <a:noFill/>
          <a:ln w="9525">
            <a:noFill/>
            <a:miter lim="800000"/>
            <a:headEnd/>
            <a:tailEnd/>
          </a:ln>
        </p:spPr>
        <p:txBody>
          <a:bodyPr>
            <a:spAutoFit/>
          </a:bodyPr>
          <a:lstStyle/>
          <a:p>
            <a:r>
              <a:rPr lang="en-US" sz="1400">
                <a:solidFill>
                  <a:srgbClr val="009900"/>
                </a:solidFill>
                <a:cs typeface="Arial" charset="0"/>
              </a:rPr>
              <a:t>14a - Why is there no talus built up along the scarps here?</a:t>
            </a:r>
          </a:p>
        </p:txBody>
      </p:sp>
      <p:graphicFrame>
        <p:nvGraphicFramePr>
          <p:cNvPr id="134148"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6392" name="Picture 11" descr="0254"/>
          <p:cNvPicPr>
            <a:picLocks noChangeAspect="1" noChangeArrowheads="1"/>
          </p:cNvPicPr>
          <p:nvPr/>
        </p:nvPicPr>
        <p:blipFill>
          <a:blip r:embed="rId2" cstate="print"/>
          <a:srcRect/>
          <a:stretch>
            <a:fillRect/>
          </a:stretch>
        </p:blipFill>
        <p:spPr bwMode="auto">
          <a:xfrm>
            <a:off x="1676400" y="681038"/>
            <a:ext cx="5791200" cy="4348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(17)</a:t>
            </a:r>
            <a:endParaRPr lang="en-US" sz="1800" dirty="0"/>
          </a:p>
        </p:txBody>
      </p:sp>
      <p:sp>
        <p:nvSpPr>
          <p:cNvPr id="17412" name="Text Box 3"/>
          <p:cNvSpPr txBox="1">
            <a:spLocks noChangeArrowheads="1"/>
          </p:cNvSpPr>
          <p:nvPr/>
        </p:nvSpPr>
        <p:spPr bwMode="auto">
          <a:xfrm>
            <a:off x="450850" y="5562600"/>
            <a:ext cx="8235950" cy="304800"/>
          </a:xfrm>
          <a:prstGeom prst="rect">
            <a:avLst/>
          </a:prstGeom>
          <a:noFill/>
          <a:ln w="9525">
            <a:noFill/>
            <a:miter lim="800000"/>
            <a:headEnd/>
            <a:tailEnd/>
          </a:ln>
        </p:spPr>
        <p:txBody>
          <a:bodyPr>
            <a:spAutoFit/>
          </a:bodyPr>
          <a:lstStyle/>
          <a:p>
            <a:r>
              <a:rPr lang="en-US" sz="1400">
                <a:solidFill>
                  <a:srgbClr val="009900"/>
                </a:solidFill>
                <a:cs typeface="Arial" charset="0"/>
              </a:rPr>
              <a:t>14b - Why do you think the decision was made to cross the river at this particular spot?</a:t>
            </a:r>
          </a:p>
        </p:txBody>
      </p:sp>
      <p:graphicFrame>
        <p:nvGraphicFramePr>
          <p:cNvPr id="135172" name="Group 4"/>
          <p:cNvGraphicFramePr>
            <a:graphicFrameLocks noGrp="1"/>
          </p:cNvGraphicFramePr>
          <p:nvPr/>
        </p:nvGraphicFramePr>
        <p:xfrm>
          <a:off x="0" y="2468563"/>
          <a:ext cx="9144000" cy="1981835"/>
        </p:xfrm>
        <a:graphic>
          <a:graphicData uri="http://schemas.openxmlformats.org/drawingml/2006/table">
            <a:tbl>
              <a:tblPr/>
              <a:tblGrid>
                <a:gridCol w="9144000">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82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7416" name="Picture 11" descr="0250"/>
          <p:cNvPicPr>
            <a:picLocks noChangeAspect="1" noChangeArrowheads="1"/>
          </p:cNvPicPr>
          <p:nvPr/>
        </p:nvPicPr>
        <p:blipFill>
          <a:blip r:embed="rId2" cstate="print"/>
          <a:srcRect/>
          <a:stretch>
            <a:fillRect/>
          </a:stretch>
        </p:blipFill>
        <p:spPr bwMode="auto">
          <a:xfrm>
            <a:off x="1295400" y="1066800"/>
            <a:ext cx="5650642" cy="418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Mass Wasting (from Ch. 15)</a:t>
            </a:r>
          </a:p>
        </p:txBody>
      </p:sp>
      <p:sp>
        <p:nvSpPr>
          <p:cNvPr id="4" name="Slide Number Placeholder 3"/>
          <p:cNvSpPr>
            <a:spLocks noGrp="1"/>
          </p:cNvSpPr>
          <p:nvPr>
            <p:ph type="sldNum" sz="quarter" idx="12"/>
          </p:nvPr>
        </p:nvSpPr>
        <p:spPr/>
        <p:txBody>
          <a:bodyPr/>
          <a:lstStyle/>
          <a:p>
            <a:pPr>
              <a:defRPr/>
            </a:pPr>
            <a:fld id="{59C85D51-71E7-4C30-A9A6-6872FF7A7EA8}" type="slidenum">
              <a:rPr lang="en-US" smtClean="0">
                <a:solidFill>
                  <a:srgbClr val="000000"/>
                </a:solidFill>
              </a:rPr>
              <a:pPr>
                <a:defRPr/>
              </a:pPr>
              <a:t>19</a:t>
            </a:fld>
            <a:endParaRPr lang="en-US">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From 9/18: WEATHERING </a:t>
            </a:r>
            <a:r>
              <a:rPr lang="en-US" u="sng" dirty="0"/>
              <a:t>FORM</a:t>
            </a:r>
            <a:r>
              <a:rPr lang="en-US" dirty="0"/>
              <a:t> REVIEW</a:t>
            </a:r>
          </a:p>
        </p:txBody>
      </p:sp>
      <p:sp>
        <p:nvSpPr>
          <p:cNvPr id="11267" name="Rectangle 3"/>
          <p:cNvSpPr>
            <a:spLocks noGrp="1" noChangeArrowheads="1"/>
          </p:cNvSpPr>
          <p:nvPr>
            <p:ph type="body" idx="1"/>
          </p:nvPr>
        </p:nvSpPr>
        <p:spPr>
          <a:xfrm>
            <a:off x="76200" y="1600200"/>
            <a:ext cx="9067800" cy="4525963"/>
          </a:xfrm>
        </p:spPr>
        <p:txBody>
          <a:bodyPr/>
          <a:lstStyle/>
          <a:p>
            <a:pPr marL="609600" indent="-609600" eaLnBrk="1" hangingPunct="1">
              <a:buFontTx/>
              <a:buNone/>
            </a:pPr>
            <a:endParaRPr lang="en-US" sz="4000" dirty="0"/>
          </a:p>
        </p:txBody>
      </p:sp>
      <p:sp>
        <p:nvSpPr>
          <p:cNvPr id="11274" name="Text Box 13"/>
          <p:cNvSpPr txBox="1">
            <a:spLocks noChangeArrowheads="1"/>
          </p:cNvSpPr>
          <p:nvPr/>
        </p:nvSpPr>
        <p:spPr bwMode="auto">
          <a:xfrm>
            <a:off x="1066800" y="6156325"/>
            <a:ext cx="1328738" cy="244475"/>
          </a:xfrm>
          <a:prstGeom prst="rect">
            <a:avLst/>
          </a:prstGeom>
          <a:noFill/>
          <a:ln w="9525">
            <a:noFill/>
            <a:miter lim="800000"/>
            <a:headEnd/>
            <a:tailEnd/>
          </a:ln>
        </p:spPr>
        <p:txBody>
          <a:bodyPr wrap="none">
            <a:spAutoFit/>
          </a:bodyPr>
          <a:lstStyle/>
          <a:p>
            <a:r>
              <a:rPr lang="en-US" sz="1000">
                <a:solidFill>
                  <a:schemeClr val="bg1"/>
                </a:solidFill>
              </a:rPr>
              <a:t>caveofthewinds.com</a:t>
            </a:r>
          </a:p>
        </p:txBody>
      </p:sp>
      <p:sp>
        <p:nvSpPr>
          <p:cNvPr id="11" name="Text Box 4"/>
          <p:cNvSpPr txBox="1">
            <a:spLocks noChangeArrowheads="1"/>
          </p:cNvSpPr>
          <p:nvPr/>
        </p:nvSpPr>
        <p:spPr bwMode="auto">
          <a:xfrm>
            <a:off x="1447800" y="2845475"/>
            <a:ext cx="3120278" cy="2031325"/>
          </a:xfrm>
          <a:prstGeom prst="rect">
            <a:avLst/>
          </a:prstGeom>
          <a:noFill/>
          <a:ln w="9525">
            <a:solidFill>
              <a:srgbClr val="800000"/>
            </a:solidFill>
            <a:miter lim="800000"/>
            <a:headEnd/>
            <a:tailEnd/>
          </a:ln>
        </p:spPr>
        <p:txBody>
          <a:bodyPr wrap="none">
            <a:spAutoFit/>
          </a:bodyPr>
          <a:lstStyle/>
          <a:p>
            <a:r>
              <a:rPr lang="en-US" b="1" u="sng" dirty="0"/>
              <a:t>Weathering forms</a:t>
            </a:r>
            <a:r>
              <a:rPr lang="en-US" b="1" i="1" dirty="0"/>
              <a:t> </a:t>
            </a:r>
          </a:p>
          <a:p>
            <a:pPr>
              <a:buFontTx/>
              <a:buChar char="•"/>
            </a:pPr>
            <a:r>
              <a:rPr lang="en-US" dirty="0"/>
              <a:t> </a:t>
            </a:r>
            <a:r>
              <a:rPr lang="en-US" dirty="0" err="1">
                <a:solidFill>
                  <a:schemeClr val="accent2"/>
                </a:solidFill>
              </a:rPr>
              <a:t>gnamma</a:t>
            </a:r>
            <a:r>
              <a:rPr lang="en-US" dirty="0">
                <a:solidFill>
                  <a:schemeClr val="accent2"/>
                </a:solidFill>
              </a:rPr>
              <a:t> pits </a:t>
            </a:r>
            <a:r>
              <a:rPr lang="en-US" b="1" dirty="0">
                <a:solidFill>
                  <a:srgbClr val="FF0000"/>
                </a:solidFill>
              </a:rPr>
              <a:t>(7)</a:t>
            </a:r>
          </a:p>
          <a:p>
            <a:pPr>
              <a:buFontTx/>
              <a:buChar char="•"/>
            </a:pPr>
            <a:r>
              <a:rPr lang="en-US" dirty="0"/>
              <a:t> </a:t>
            </a:r>
            <a:r>
              <a:rPr lang="en-US" dirty="0" err="1">
                <a:solidFill>
                  <a:schemeClr val="accent2"/>
                </a:solidFill>
              </a:rPr>
              <a:t>tafoni</a:t>
            </a:r>
            <a:r>
              <a:rPr lang="en-US" dirty="0">
                <a:solidFill>
                  <a:srgbClr val="FF0000"/>
                </a:solidFill>
              </a:rPr>
              <a:t> </a:t>
            </a:r>
            <a:r>
              <a:rPr lang="en-US" b="1" dirty="0">
                <a:solidFill>
                  <a:srgbClr val="FF0000"/>
                </a:solidFill>
              </a:rPr>
              <a:t>(21)</a:t>
            </a:r>
            <a:endParaRPr lang="en-US" b="1" dirty="0">
              <a:solidFill>
                <a:schemeClr val="accent2"/>
              </a:solidFill>
            </a:endParaRPr>
          </a:p>
          <a:p>
            <a:pPr>
              <a:buFontTx/>
              <a:buChar char="•"/>
            </a:pPr>
            <a:r>
              <a:rPr lang="en-US" dirty="0"/>
              <a:t> </a:t>
            </a:r>
            <a:r>
              <a:rPr lang="en-US" dirty="0">
                <a:solidFill>
                  <a:schemeClr val="accent2"/>
                </a:solidFill>
              </a:rPr>
              <a:t>honeycombs</a:t>
            </a:r>
            <a:r>
              <a:rPr lang="en-US" dirty="0">
                <a:solidFill>
                  <a:srgbClr val="FF0000"/>
                </a:solidFill>
              </a:rPr>
              <a:t> </a:t>
            </a:r>
            <a:r>
              <a:rPr lang="en-US" b="1" dirty="0">
                <a:solidFill>
                  <a:srgbClr val="FF0000"/>
                </a:solidFill>
              </a:rPr>
              <a:t>(30)</a:t>
            </a:r>
            <a:endParaRPr lang="en-US" b="1" dirty="0">
              <a:solidFill>
                <a:schemeClr val="accent2"/>
              </a:solidFill>
            </a:endParaRPr>
          </a:p>
          <a:p>
            <a:pPr>
              <a:buFontTx/>
              <a:buChar char="•"/>
            </a:pPr>
            <a:r>
              <a:rPr lang="en-US" dirty="0">
                <a:solidFill>
                  <a:schemeClr val="accent2"/>
                </a:solidFill>
              </a:rPr>
              <a:t> cavities</a:t>
            </a:r>
            <a:r>
              <a:rPr lang="en-US" dirty="0">
                <a:solidFill>
                  <a:srgbClr val="FF0000"/>
                </a:solidFill>
              </a:rPr>
              <a:t> </a:t>
            </a:r>
            <a:r>
              <a:rPr lang="en-US" b="1" dirty="0">
                <a:solidFill>
                  <a:srgbClr val="FF0000"/>
                </a:solidFill>
              </a:rPr>
              <a:t>(20)</a:t>
            </a:r>
            <a:endParaRPr lang="en-US" b="1" dirty="0">
              <a:solidFill>
                <a:schemeClr val="accent2"/>
              </a:solidFill>
            </a:endParaRPr>
          </a:p>
          <a:p>
            <a:pPr>
              <a:buFontTx/>
              <a:buChar char="•"/>
            </a:pPr>
            <a:r>
              <a:rPr lang="en-US" dirty="0">
                <a:solidFill>
                  <a:schemeClr val="accent2"/>
                </a:solidFill>
              </a:rPr>
              <a:t> theater-headed valleys</a:t>
            </a:r>
            <a:r>
              <a:rPr lang="en-US" dirty="0">
                <a:solidFill>
                  <a:srgbClr val="FF0000"/>
                </a:solidFill>
              </a:rPr>
              <a:t> </a:t>
            </a:r>
            <a:r>
              <a:rPr lang="en-US" b="1" dirty="0">
                <a:solidFill>
                  <a:srgbClr val="FF0000"/>
                </a:solidFill>
              </a:rPr>
              <a:t>(11)</a:t>
            </a:r>
            <a:endParaRPr lang="en-US" b="1" dirty="0">
              <a:solidFill>
                <a:schemeClr val="accent2"/>
              </a:solidFill>
            </a:endParaRPr>
          </a:p>
          <a:p>
            <a:pPr>
              <a:buFontTx/>
              <a:buChar char="•"/>
            </a:pPr>
            <a:r>
              <a:rPr lang="en-US" dirty="0">
                <a:solidFill>
                  <a:schemeClr val="accent2"/>
                </a:solidFill>
              </a:rPr>
              <a:t> arches</a:t>
            </a:r>
            <a:r>
              <a:rPr lang="en-US" dirty="0">
                <a:solidFill>
                  <a:srgbClr val="FF0000"/>
                </a:solidFill>
              </a:rPr>
              <a:t> </a:t>
            </a:r>
            <a:r>
              <a:rPr lang="en-US" b="1" dirty="0">
                <a:solidFill>
                  <a:srgbClr val="FF0000"/>
                </a:solidFill>
              </a:rPr>
              <a:t>(25)</a:t>
            </a:r>
            <a:endParaRPr lang="en-US" b="1" dirty="0">
              <a:solidFill>
                <a:schemeClr val="accent2"/>
              </a:solidFill>
            </a:endParaRPr>
          </a:p>
        </p:txBody>
      </p:sp>
      <p:pic>
        <p:nvPicPr>
          <p:cNvPr id="13" name="Picture 10" descr="4d"/>
          <p:cNvPicPr>
            <a:picLocks noChangeAspect="1" noChangeArrowheads="1"/>
          </p:cNvPicPr>
          <p:nvPr/>
        </p:nvPicPr>
        <p:blipFill>
          <a:blip r:embed="rId3" cstate="print"/>
          <a:srcRect/>
          <a:stretch>
            <a:fillRect/>
          </a:stretch>
        </p:blipFill>
        <p:spPr bwMode="auto">
          <a:xfrm>
            <a:off x="4800600" y="3124200"/>
            <a:ext cx="1828800" cy="1372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p>
            <a:fld id="{60776928-AEA9-48D1-92AF-EE7CA2BAEEA8}" type="slidenum">
              <a:rPr lang="en-US" smtClean="0">
                <a:solidFill>
                  <a:srgbClr val="000000"/>
                </a:solidFill>
              </a:rPr>
              <a:pPr/>
              <a:t>20</a:t>
            </a:fld>
            <a:endParaRPr lang="en-US">
              <a:solidFill>
                <a:srgbClr val="000000"/>
              </a:solidFill>
            </a:endParaRPr>
          </a:p>
        </p:txBody>
      </p:sp>
      <p:sp>
        <p:nvSpPr>
          <p:cNvPr id="4099" name="Rectangle 2"/>
          <p:cNvSpPr>
            <a:spLocks noGrp="1" noChangeArrowheads="1"/>
          </p:cNvSpPr>
          <p:nvPr>
            <p:ph type="title"/>
          </p:nvPr>
        </p:nvSpPr>
        <p:spPr/>
        <p:txBody>
          <a:bodyPr/>
          <a:lstStyle/>
          <a:p>
            <a:pPr eaLnBrk="1" hangingPunct="1"/>
            <a:r>
              <a:rPr lang="en-US" dirty="0"/>
              <a:t>mass wasting</a:t>
            </a:r>
          </a:p>
        </p:txBody>
      </p:sp>
      <p:sp>
        <p:nvSpPr>
          <p:cNvPr id="22531" name="Rectangle 3"/>
          <p:cNvSpPr>
            <a:spLocks noGrp="1" noChangeArrowheads="1"/>
          </p:cNvSpPr>
          <p:nvPr>
            <p:ph type="body" idx="1"/>
          </p:nvPr>
        </p:nvSpPr>
        <p:spPr/>
        <p:txBody>
          <a:bodyPr/>
          <a:lstStyle/>
          <a:p>
            <a:pPr eaLnBrk="1" hangingPunct="1"/>
            <a:r>
              <a:rPr lang="en-US" sz="2400" dirty="0"/>
              <a:t>The </a:t>
            </a:r>
            <a:r>
              <a:rPr lang="en-US" sz="2400" u="sng" dirty="0"/>
              <a:t>relatively rapid movement</a:t>
            </a:r>
            <a:r>
              <a:rPr lang="en-US" sz="2400" dirty="0"/>
              <a:t> of bedrock, debris, regolith, and/or soil down a slope a </a:t>
            </a:r>
            <a:r>
              <a:rPr lang="en-US" sz="2400" u="sng" dirty="0"/>
              <a:t>short distance</a:t>
            </a:r>
          </a:p>
          <a:p>
            <a:pPr eaLnBrk="1" hangingPunct="1"/>
            <a:r>
              <a:rPr lang="en-US" sz="2400" dirty="0"/>
              <a:t>Landform / human scale</a:t>
            </a:r>
          </a:p>
          <a:p>
            <a:pPr eaLnBrk="1" hangingPunct="1"/>
            <a:r>
              <a:rPr lang="en-US" sz="2400" dirty="0" err="1"/>
              <a:t>Unweathered</a:t>
            </a:r>
            <a:r>
              <a:rPr lang="en-US" sz="2400" dirty="0"/>
              <a:t> rock resists forces; weathered rock not as much</a:t>
            </a:r>
          </a:p>
          <a:p>
            <a:pPr eaLnBrk="1" hangingPunct="1"/>
            <a:r>
              <a:rPr lang="en-US" sz="2400" dirty="0"/>
              <a:t>Gravity dominates</a:t>
            </a:r>
          </a:p>
          <a:p>
            <a:pPr eaLnBrk="1" hangingPunct="1"/>
            <a:r>
              <a:rPr lang="en-US" sz="2400" dirty="0"/>
              <a:t>No transporting medium required</a:t>
            </a:r>
          </a:p>
          <a:p>
            <a:pPr eaLnBrk="1" hangingPunct="1"/>
            <a:r>
              <a:rPr lang="en-US" sz="2400" dirty="0"/>
              <a:t>Requires a trigger</a:t>
            </a:r>
          </a:p>
          <a:p>
            <a:pPr eaLnBrk="1" hangingPunct="1"/>
            <a:r>
              <a:rPr lang="en-US" sz="2400" dirty="0"/>
              <a:t>Produces colluvium</a:t>
            </a:r>
          </a:p>
          <a:p>
            <a:pPr eaLnBrk="1" hangingPunct="1">
              <a:buNone/>
            </a:pPr>
            <a:endParaRPr 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p>
            <a:fld id="{6EC216E6-11F0-462F-9307-D71139947565}" type="slidenum">
              <a:rPr lang="en-US" smtClean="0">
                <a:solidFill>
                  <a:srgbClr val="000000"/>
                </a:solidFill>
              </a:rPr>
              <a:pPr/>
              <a:t>21</a:t>
            </a:fld>
            <a:endParaRPr lang="en-US">
              <a:solidFill>
                <a:srgbClr val="000000"/>
              </a:solidFill>
            </a:endParaRPr>
          </a:p>
        </p:txBody>
      </p:sp>
      <p:sp>
        <p:nvSpPr>
          <p:cNvPr id="5124" name="Rectangle 3"/>
          <p:cNvSpPr>
            <a:spLocks noGrp="1" noChangeArrowheads="1"/>
          </p:cNvSpPr>
          <p:nvPr>
            <p:ph type="body" idx="1"/>
          </p:nvPr>
        </p:nvSpPr>
        <p:spPr>
          <a:xfrm>
            <a:off x="152400" y="1219200"/>
            <a:ext cx="8839200" cy="1447800"/>
          </a:xfrm>
        </p:spPr>
        <p:txBody>
          <a:bodyPr/>
          <a:lstStyle/>
          <a:p>
            <a:pPr eaLnBrk="1" hangingPunct="1"/>
            <a:r>
              <a:rPr lang="en-US" u="sng" dirty="0"/>
              <a:t>Angle of repose</a:t>
            </a:r>
          </a:p>
          <a:p>
            <a:pPr lvl="1" eaLnBrk="1" hangingPunct="1"/>
            <a:r>
              <a:rPr lang="en-US" sz="2400" dirty="0"/>
              <a:t>talus 30 to 37°</a:t>
            </a:r>
          </a:p>
          <a:p>
            <a:pPr lvl="1" eaLnBrk="1" hangingPunct="1"/>
            <a:r>
              <a:rPr lang="en-US" sz="2400" dirty="0"/>
              <a:t>dry sand 28 to 30°</a:t>
            </a:r>
          </a:p>
        </p:txBody>
      </p:sp>
      <p:pic>
        <p:nvPicPr>
          <p:cNvPr id="5125" name="Picture 4" descr="wilson03"/>
          <p:cNvPicPr>
            <a:picLocks noChangeAspect="1" noChangeArrowheads="1"/>
          </p:cNvPicPr>
          <p:nvPr/>
        </p:nvPicPr>
        <p:blipFill>
          <a:blip r:embed="rId3" cstate="print"/>
          <a:srcRect/>
          <a:stretch>
            <a:fillRect/>
          </a:stretch>
        </p:blipFill>
        <p:spPr bwMode="auto">
          <a:xfrm>
            <a:off x="1066800" y="3581400"/>
            <a:ext cx="3886200" cy="2917825"/>
          </a:xfrm>
          <a:prstGeom prst="rect">
            <a:avLst/>
          </a:prstGeom>
          <a:noFill/>
          <a:ln w="9525">
            <a:noFill/>
            <a:miter lim="800000"/>
            <a:headEnd/>
            <a:tailEnd/>
          </a:ln>
        </p:spPr>
      </p:pic>
      <p:sp>
        <p:nvSpPr>
          <p:cNvPr id="5126" name="Line 5"/>
          <p:cNvSpPr>
            <a:spLocks noChangeShapeType="1"/>
          </p:cNvSpPr>
          <p:nvPr/>
        </p:nvSpPr>
        <p:spPr bwMode="auto">
          <a:xfrm>
            <a:off x="2362200" y="4267200"/>
            <a:ext cx="1085850" cy="833438"/>
          </a:xfrm>
          <a:prstGeom prst="line">
            <a:avLst/>
          </a:prstGeom>
          <a:noFill/>
          <a:ln w="38100">
            <a:solidFill>
              <a:srgbClr val="FFFF00"/>
            </a:solidFill>
            <a:round/>
            <a:headEnd/>
            <a:tailEnd/>
          </a:ln>
        </p:spPr>
        <p:txBody>
          <a:bodyPr/>
          <a:lstStyle/>
          <a:p>
            <a:endParaRPr lang="en-US" sz="2400" b="1">
              <a:solidFill>
                <a:srgbClr val="000000"/>
              </a:solidFill>
              <a:cs typeface="Arial" charset="0"/>
            </a:endParaRPr>
          </a:p>
        </p:txBody>
      </p:sp>
      <p:sp>
        <p:nvSpPr>
          <p:cNvPr id="5127" name="Line 6"/>
          <p:cNvSpPr>
            <a:spLocks noChangeShapeType="1"/>
          </p:cNvSpPr>
          <p:nvPr/>
        </p:nvSpPr>
        <p:spPr bwMode="auto">
          <a:xfrm>
            <a:off x="1676400" y="5100638"/>
            <a:ext cx="1600200" cy="1587"/>
          </a:xfrm>
          <a:prstGeom prst="line">
            <a:avLst/>
          </a:prstGeom>
          <a:noFill/>
          <a:ln w="38100">
            <a:solidFill>
              <a:srgbClr val="FFFF00"/>
            </a:solidFill>
            <a:round/>
            <a:headEnd/>
            <a:tailEnd/>
          </a:ln>
        </p:spPr>
        <p:txBody>
          <a:bodyPr/>
          <a:lstStyle/>
          <a:p>
            <a:endParaRPr lang="en-US" sz="2400" b="1">
              <a:solidFill>
                <a:srgbClr val="000000"/>
              </a:solidFill>
              <a:cs typeface="Arial" charset="0"/>
            </a:endParaRPr>
          </a:p>
        </p:txBody>
      </p:sp>
      <p:sp>
        <p:nvSpPr>
          <p:cNvPr id="5128" name="Text Box 7"/>
          <p:cNvSpPr txBox="1">
            <a:spLocks noChangeArrowheads="1"/>
          </p:cNvSpPr>
          <p:nvPr/>
        </p:nvSpPr>
        <p:spPr bwMode="auto">
          <a:xfrm>
            <a:off x="2438400" y="4743450"/>
            <a:ext cx="727075" cy="366713"/>
          </a:xfrm>
          <a:prstGeom prst="rect">
            <a:avLst/>
          </a:prstGeom>
          <a:noFill/>
          <a:ln w="9525">
            <a:noFill/>
            <a:miter lim="800000"/>
            <a:headEnd/>
            <a:tailEnd/>
          </a:ln>
        </p:spPr>
        <p:txBody>
          <a:bodyPr wrap="none">
            <a:spAutoFit/>
          </a:bodyPr>
          <a:lstStyle/>
          <a:p>
            <a:r>
              <a:rPr lang="en-US">
                <a:solidFill>
                  <a:srgbClr val="FF3300"/>
                </a:solidFill>
                <a:cs typeface="Arial" charset="0"/>
              </a:rPr>
              <a:t>~32 °</a:t>
            </a:r>
          </a:p>
        </p:txBody>
      </p:sp>
      <p:pic>
        <p:nvPicPr>
          <p:cNvPr id="5129" name="Picture 9" descr="rockfall"/>
          <p:cNvPicPr>
            <a:picLocks noChangeAspect="1" noChangeArrowheads="1"/>
          </p:cNvPicPr>
          <p:nvPr/>
        </p:nvPicPr>
        <p:blipFill>
          <a:blip r:embed="rId4" cstate="print"/>
          <a:srcRect/>
          <a:stretch>
            <a:fillRect/>
          </a:stretch>
        </p:blipFill>
        <p:spPr bwMode="auto">
          <a:xfrm>
            <a:off x="5334000" y="4000500"/>
            <a:ext cx="2790825" cy="2552700"/>
          </a:xfrm>
          <a:prstGeom prst="rect">
            <a:avLst/>
          </a:prstGeom>
          <a:noFill/>
          <a:ln w="9525">
            <a:noFill/>
            <a:miter lim="800000"/>
            <a:headEnd/>
            <a:tailEnd/>
          </a:ln>
        </p:spPr>
      </p:pic>
      <p:sp>
        <p:nvSpPr>
          <p:cNvPr id="11" name="Rectangle 6"/>
          <p:cNvSpPr>
            <a:spLocks noGrp="1" noChangeArrowheads="1"/>
          </p:cNvSpPr>
          <p:nvPr>
            <p:ph type="title"/>
          </p:nvPr>
        </p:nvSpPr>
        <p:spPr>
          <a:xfrm>
            <a:off x="457200" y="274638"/>
            <a:ext cx="8229600" cy="1143000"/>
          </a:xfrm>
          <a:noFill/>
        </p:spPr>
        <p:txBody>
          <a:bodyPr/>
          <a:lstStyle/>
          <a:p>
            <a:pPr eaLnBrk="1" hangingPunct="1"/>
            <a:r>
              <a:rPr lang="en-US" dirty="0"/>
              <a:t>mass wasting</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described in text"/>
          <p:cNvPicPr>
            <a:picLocks noChangeAspect="1" noChangeArrowheads="1"/>
          </p:cNvPicPr>
          <p:nvPr/>
        </p:nvPicPr>
        <p:blipFill>
          <a:blip r:embed="rId3" cstate="print"/>
          <a:srcRect/>
          <a:stretch>
            <a:fillRect/>
          </a:stretch>
        </p:blipFill>
        <p:spPr bwMode="auto">
          <a:xfrm>
            <a:off x="45721" y="1828801"/>
            <a:ext cx="4480559" cy="3200400"/>
          </a:xfrm>
          <a:prstGeom prst="rect">
            <a:avLst/>
          </a:prstGeom>
          <a:noFill/>
        </p:spPr>
      </p:pic>
      <p:pic>
        <p:nvPicPr>
          <p:cNvPr id="2052" name="Picture 4" descr="Picture described in text"/>
          <p:cNvPicPr>
            <a:picLocks noChangeAspect="1" noChangeArrowheads="1"/>
          </p:cNvPicPr>
          <p:nvPr/>
        </p:nvPicPr>
        <p:blipFill>
          <a:blip r:embed="rId4" cstate="print"/>
          <a:srcRect/>
          <a:stretch>
            <a:fillRect/>
          </a:stretch>
        </p:blipFill>
        <p:spPr bwMode="auto">
          <a:xfrm>
            <a:off x="4587241" y="1828800"/>
            <a:ext cx="4480559" cy="3200400"/>
          </a:xfrm>
          <a:prstGeom prst="rect">
            <a:avLst/>
          </a:prstGeom>
          <a:noFill/>
        </p:spPr>
      </p:pic>
      <p:sp>
        <p:nvSpPr>
          <p:cNvPr id="9" name="TextBox 8"/>
          <p:cNvSpPr txBox="1"/>
          <p:nvPr/>
        </p:nvSpPr>
        <p:spPr>
          <a:xfrm>
            <a:off x="152400" y="5692914"/>
            <a:ext cx="8763000" cy="830997"/>
          </a:xfrm>
          <a:prstGeom prst="rect">
            <a:avLst/>
          </a:prstGeom>
          <a:noFill/>
        </p:spPr>
        <p:txBody>
          <a:bodyPr wrap="square" rtlCol="0">
            <a:spAutoFit/>
          </a:bodyPr>
          <a:lstStyle/>
          <a:p>
            <a:pPr marL="0" lvl="2"/>
            <a:r>
              <a:rPr lang="en-US" sz="2400" b="1" i="1" dirty="0">
                <a:solidFill>
                  <a:srgbClr val="000000"/>
                </a:solidFill>
                <a:cs typeface="Arial" charset="0"/>
              </a:rPr>
              <a:t>When </a:t>
            </a:r>
            <a:r>
              <a:rPr lang="en-US" sz="2400" b="1" i="1" u="sng" dirty="0">
                <a:solidFill>
                  <a:srgbClr val="000000"/>
                </a:solidFill>
                <a:cs typeface="Arial" charset="0"/>
              </a:rPr>
              <a:t>shear stress</a:t>
            </a:r>
            <a:r>
              <a:rPr lang="en-US" sz="2400" b="1" i="1" dirty="0">
                <a:solidFill>
                  <a:srgbClr val="000000"/>
                </a:solidFill>
                <a:cs typeface="Arial" charset="0"/>
              </a:rPr>
              <a:t> exceeds </a:t>
            </a:r>
            <a:r>
              <a:rPr lang="en-US" sz="2400" b="1" i="1" u="sng" dirty="0">
                <a:solidFill>
                  <a:srgbClr val="000000"/>
                </a:solidFill>
                <a:cs typeface="Arial" charset="0"/>
              </a:rPr>
              <a:t>shear strength</a:t>
            </a:r>
            <a:r>
              <a:rPr lang="en-US" sz="2400" b="1" i="1" dirty="0">
                <a:solidFill>
                  <a:srgbClr val="000000"/>
                </a:solidFill>
                <a:cs typeface="Arial" charset="0"/>
              </a:rPr>
              <a:t>, mass wasting occurs. What about bedding planes and joints?</a:t>
            </a:r>
          </a:p>
        </p:txBody>
      </p:sp>
      <p:sp>
        <p:nvSpPr>
          <p:cNvPr id="10" name="Rectangle 2"/>
          <p:cNvSpPr>
            <a:spLocks noGrp="1" noChangeArrowheads="1"/>
          </p:cNvSpPr>
          <p:nvPr>
            <p:ph type="title"/>
          </p:nvPr>
        </p:nvSpPr>
        <p:spPr>
          <a:xfrm>
            <a:off x="457200" y="274638"/>
            <a:ext cx="8229600" cy="1143000"/>
          </a:xfrm>
        </p:spPr>
        <p:txBody>
          <a:bodyPr/>
          <a:lstStyle/>
          <a:p>
            <a:pPr eaLnBrk="1" hangingPunct="1"/>
            <a:r>
              <a:rPr lang="en-US" dirty="0"/>
              <a:t>mass wasting – shear stress vs. shear strength</a:t>
            </a:r>
          </a:p>
        </p:txBody>
      </p:sp>
      <p:sp>
        <p:nvSpPr>
          <p:cNvPr id="7" name="TextBox 6"/>
          <p:cNvSpPr txBox="1"/>
          <p:nvPr/>
        </p:nvSpPr>
        <p:spPr>
          <a:xfrm rot="5400000">
            <a:off x="369551" y="3874751"/>
            <a:ext cx="1269899" cy="276999"/>
          </a:xfrm>
          <a:prstGeom prst="rect">
            <a:avLst/>
          </a:prstGeom>
          <a:noFill/>
        </p:spPr>
        <p:txBody>
          <a:bodyPr wrap="none" rtlCol="0">
            <a:spAutoFit/>
          </a:bodyPr>
          <a:lstStyle/>
          <a:p>
            <a:r>
              <a:rPr lang="en-US" sz="1200" b="1" dirty="0">
                <a:solidFill>
                  <a:schemeClr val="bg1"/>
                </a:solidFill>
              </a:rPr>
              <a:t>Shear strength</a:t>
            </a:r>
          </a:p>
        </p:txBody>
      </p:sp>
      <p:sp>
        <p:nvSpPr>
          <p:cNvPr id="8" name="TextBox 7"/>
          <p:cNvSpPr txBox="1"/>
          <p:nvPr/>
        </p:nvSpPr>
        <p:spPr>
          <a:xfrm rot="5400000">
            <a:off x="4560551" y="3544450"/>
            <a:ext cx="1269899" cy="276999"/>
          </a:xfrm>
          <a:prstGeom prst="rect">
            <a:avLst/>
          </a:prstGeom>
          <a:noFill/>
        </p:spPr>
        <p:txBody>
          <a:bodyPr wrap="none" rtlCol="0">
            <a:spAutoFit/>
          </a:bodyPr>
          <a:lstStyle/>
          <a:p>
            <a:r>
              <a:rPr lang="en-US" sz="1200" b="1" dirty="0">
                <a:solidFill>
                  <a:schemeClr val="bg1"/>
                </a:solidFill>
              </a:rPr>
              <a:t>Shear strength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a:t>mass wasting</a:t>
            </a:r>
          </a:p>
        </p:txBody>
      </p:sp>
      <p:sp>
        <p:nvSpPr>
          <p:cNvPr id="2052" name="Slide Number Placeholder 3"/>
          <p:cNvSpPr>
            <a:spLocks noGrp="1"/>
          </p:cNvSpPr>
          <p:nvPr>
            <p:ph type="sldNum" sz="quarter" idx="12"/>
          </p:nvPr>
        </p:nvSpPr>
        <p:spPr>
          <a:noFill/>
        </p:spPr>
        <p:txBody>
          <a:bodyPr/>
          <a:lstStyle/>
          <a:p>
            <a:fld id="{0F406576-AE2F-477F-936F-F23F6ACA4ABE}" type="slidenum">
              <a:rPr lang="en-US" smtClean="0">
                <a:solidFill>
                  <a:srgbClr val="000000"/>
                </a:solidFill>
              </a:rPr>
              <a:pPr/>
              <a:t>23</a:t>
            </a:fld>
            <a:endParaRPr lang="en-US" dirty="0">
              <a:solidFill>
                <a:srgbClr val="000000"/>
              </a:solidFill>
            </a:endParaRPr>
          </a:p>
        </p:txBody>
      </p:sp>
      <p:pic>
        <p:nvPicPr>
          <p:cNvPr id="2053" name="Picture 4" descr="http://images.suite101.com/641283_com_frank_slid.jpg"/>
          <p:cNvPicPr>
            <a:picLocks noChangeAspect="1" noChangeArrowheads="1"/>
          </p:cNvPicPr>
          <p:nvPr/>
        </p:nvPicPr>
        <p:blipFill>
          <a:blip r:embed="rId3" cstate="print"/>
          <a:srcRect/>
          <a:stretch>
            <a:fillRect/>
          </a:stretch>
        </p:blipFill>
        <p:spPr bwMode="auto">
          <a:xfrm>
            <a:off x="2819400" y="3733800"/>
            <a:ext cx="2735306" cy="2700338"/>
          </a:xfrm>
          <a:prstGeom prst="rect">
            <a:avLst/>
          </a:prstGeom>
          <a:noFill/>
          <a:ln w="9525">
            <a:noFill/>
            <a:miter lim="800000"/>
            <a:headEnd/>
            <a:tailEnd/>
          </a:ln>
        </p:spPr>
      </p:pic>
      <p:sp>
        <p:nvSpPr>
          <p:cNvPr id="2054" name="TextBox 6"/>
          <p:cNvSpPr txBox="1">
            <a:spLocks noChangeArrowheads="1"/>
          </p:cNvSpPr>
          <p:nvPr/>
        </p:nvSpPr>
        <p:spPr bwMode="auto">
          <a:xfrm>
            <a:off x="2743200" y="6477000"/>
            <a:ext cx="2871788" cy="230187"/>
          </a:xfrm>
          <a:prstGeom prst="rect">
            <a:avLst/>
          </a:prstGeom>
          <a:noFill/>
          <a:ln w="9525">
            <a:noFill/>
            <a:miter lim="800000"/>
            <a:headEnd/>
            <a:tailEnd/>
          </a:ln>
        </p:spPr>
        <p:txBody>
          <a:bodyPr wrap="none">
            <a:spAutoFit/>
          </a:bodyPr>
          <a:lstStyle/>
          <a:p>
            <a:r>
              <a:rPr lang="en-US" sz="900" b="1" dirty="0">
                <a:solidFill>
                  <a:srgbClr val="000000"/>
                </a:solidFill>
                <a:cs typeface="Arial" charset="0"/>
              </a:rPr>
              <a:t>http://www.suite101.com/view_image.cfm/641283</a:t>
            </a:r>
          </a:p>
        </p:txBody>
      </p:sp>
      <p:sp>
        <p:nvSpPr>
          <p:cNvPr id="7" name="Content Placeholder 6"/>
          <p:cNvSpPr>
            <a:spLocks noGrp="1"/>
          </p:cNvSpPr>
          <p:nvPr>
            <p:ph idx="1"/>
          </p:nvPr>
        </p:nvSpPr>
        <p:spPr/>
        <p:txBody>
          <a:bodyPr/>
          <a:lstStyle/>
          <a:p>
            <a:endParaRPr lang="en-US" dirty="0"/>
          </a:p>
        </p:txBody>
      </p:sp>
      <p:sp>
        <p:nvSpPr>
          <p:cNvPr id="8" name="Content Placeholder 2"/>
          <p:cNvSpPr txBox="1">
            <a:spLocks/>
          </p:cNvSpPr>
          <p:nvPr/>
        </p:nvSpPr>
        <p:spPr bwMode="auto">
          <a:xfrm>
            <a:off x="609600" y="1752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sng" strike="noStrike" kern="0" cap="none" spc="0" normalizeH="0" baseline="0" noProof="0" dirty="0">
                <a:ln>
                  <a:noFill/>
                </a:ln>
                <a:solidFill>
                  <a:schemeClr val="tx1"/>
                </a:solidFill>
                <a:effectLst/>
                <a:uLnTx/>
                <a:uFillTx/>
                <a:latin typeface="+mn-lt"/>
                <a:ea typeface="+mn-ea"/>
                <a:cs typeface="+mn-cs"/>
              </a:rPr>
              <a:t>Year	Location		Name		Cause		Deaths</a:t>
            </a:r>
          </a:p>
          <a:p>
            <a:pPr marL="342900" marR="0" lvl="0" indent="-342900" algn="l" defTabSz="914400" rtl="0" eaLnBrk="0" fontAlgn="base" latinLnBrk="0" hangingPunct="0">
              <a:lnSpc>
                <a:spcPct val="100000"/>
              </a:lnSpc>
              <a:spcBef>
                <a:spcPct val="20000"/>
              </a:spcBef>
              <a:spcAft>
                <a:spcPct val="0"/>
              </a:spcAft>
              <a:buClrTx/>
              <a:buSzTx/>
              <a:buFontTx/>
              <a:buAutoNum type="arabicPlain" startAt="1949"/>
              <a:tabLst/>
              <a:defRPr/>
            </a:pPr>
            <a:r>
              <a:rPr kumimoji="0" lang="en-US" sz="1400" b="0" i="0" u="none" strike="noStrike" kern="0" cap="none" spc="0" normalizeH="0" baseline="0" noProof="0" dirty="0">
                <a:ln>
                  <a:noFill/>
                </a:ln>
                <a:solidFill>
                  <a:schemeClr val="tx1"/>
                </a:solidFill>
                <a:effectLst/>
                <a:uLnTx/>
                <a:uFillTx/>
                <a:latin typeface="+mn-lt"/>
                <a:ea typeface="+mn-ea"/>
                <a:cs typeface="+mn-cs"/>
              </a:rPr>
              <a:t>    	</a:t>
            </a:r>
            <a:r>
              <a:rPr kumimoji="0" lang="en-US" sz="1400" b="0" i="0" u="none" strike="noStrike" kern="0" cap="none" spc="0" normalizeH="0" baseline="0" noProof="0" dirty="0" err="1">
                <a:ln>
                  <a:noFill/>
                </a:ln>
                <a:solidFill>
                  <a:schemeClr val="tx1"/>
                </a:solidFill>
                <a:effectLst/>
                <a:uLnTx/>
                <a:uFillTx/>
                <a:latin typeface="+mn-lt"/>
                <a:ea typeface="+mn-ea"/>
                <a:cs typeface="+mn-cs"/>
              </a:rPr>
              <a:t>Tadzhik</a:t>
            </a:r>
            <a:r>
              <a:rPr kumimoji="0" lang="en-US" sz="1400" b="0" i="0" u="none" strike="noStrike" kern="0" cap="none" spc="0" normalizeH="0" baseline="0" noProof="0" dirty="0">
                <a:ln>
                  <a:noFill/>
                </a:ln>
                <a:solidFill>
                  <a:schemeClr val="tx1"/>
                </a:solidFill>
                <a:effectLst/>
                <a:uLnTx/>
                <a:uFillTx/>
                <a:latin typeface="+mn-lt"/>
                <a:ea typeface="+mn-ea"/>
                <a:cs typeface="+mn-cs"/>
              </a:rPr>
              <a:t> Russia 	</a:t>
            </a:r>
            <a:r>
              <a:rPr kumimoji="0" lang="en-US" sz="1400" b="0" i="0" u="none" strike="noStrike" kern="0" cap="none" spc="0" normalizeH="0" baseline="0" noProof="0" dirty="0" err="1">
                <a:ln>
                  <a:noFill/>
                </a:ln>
                <a:solidFill>
                  <a:schemeClr val="tx1"/>
                </a:solidFill>
                <a:effectLst/>
                <a:uLnTx/>
                <a:uFillTx/>
                <a:latin typeface="+mn-lt"/>
                <a:ea typeface="+mn-ea"/>
                <a:cs typeface="+mn-cs"/>
              </a:rPr>
              <a:t>Kahit</a:t>
            </a:r>
            <a:r>
              <a:rPr kumimoji="0" lang="en-US" sz="1400" b="0" i="0" u="none" strike="noStrike" kern="0" cap="none" spc="0" normalizeH="0" baseline="0" noProof="0" dirty="0">
                <a:ln>
                  <a:noFill/>
                </a:ln>
                <a:solidFill>
                  <a:schemeClr val="tx1"/>
                </a:solidFill>
                <a:effectLst/>
                <a:uLnTx/>
                <a:uFillTx/>
                <a:latin typeface="+mn-lt"/>
                <a:ea typeface="+mn-ea"/>
                <a:cs typeface="+mn-cs"/>
              </a:rPr>
              <a:t> slide		7.5 EQ		200,000</a:t>
            </a:r>
          </a:p>
          <a:p>
            <a:pPr marL="342900" marR="0" lvl="0" indent="-342900" algn="l" defTabSz="914400" rtl="0" eaLnBrk="0" fontAlgn="base" latinLnBrk="0" hangingPunct="0">
              <a:lnSpc>
                <a:spcPct val="100000"/>
              </a:lnSpc>
              <a:spcBef>
                <a:spcPct val="20000"/>
              </a:spcBef>
              <a:spcAft>
                <a:spcPct val="0"/>
              </a:spcAft>
              <a:buClrTx/>
              <a:buSzTx/>
              <a:buFontTx/>
              <a:buAutoNum type="arabicPlain" startAt="1970"/>
              <a:tabLst/>
              <a:defRPr/>
            </a:pPr>
            <a:r>
              <a:rPr kumimoji="0" lang="en-US" sz="1400" b="0" i="0" u="none" strike="noStrike" kern="0" cap="none" spc="0" normalizeH="0" baseline="0" noProof="0" dirty="0">
                <a:ln>
                  <a:noFill/>
                </a:ln>
                <a:solidFill>
                  <a:schemeClr val="tx1"/>
                </a:solidFill>
                <a:effectLst/>
                <a:uLnTx/>
                <a:uFillTx/>
                <a:latin typeface="+mn-lt"/>
                <a:ea typeface="+mn-ea"/>
                <a:cs typeface="+mn-cs"/>
              </a:rPr>
              <a:t>           Peru		Huascaran debris </a:t>
            </a:r>
            <a:r>
              <a:rPr kumimoji="0" lang="en-US" sz="1400" b="0" i="0" u="none" strike="noStrike" kern="0" cap="none" spc="0" normalizeH="0" baseline="0" noProof="0" dirty="0" err="1">
                <a:ln>
                  <a:noFill/>
                </a:ln>
                <a:solidFill>
                  <a:schemeClr val="tx1"/>
                </a:solidFill>
                <a:effectLst/>
                <a:uLnTx/>
                <a:uFillTx/>
                <a:latin typeface="+mn-lt"/>
                <a:ea typeface="+mn-ea"/>
                <a:cs typeface="+mn-cs"/>
              </a:rPr>
              <a:t>aval</a:t>
            </a:r>
            <a:r>
              <a:rPr kumimoji="0" lang="en-US" sz="1400" b="0" i="0" u="none" strike="noStrike" kern="0" cap="none" spc="0" normalizeH="0" baseline="0" noProof="0" dirty="0">
                <a:ln>
                  <a:noFill/>
                </a:ln>
                <a:solidFill>
                  <a:schemeClr val="tx1"/>
                </a:solidFill>
                <a:effectLst/>
                <a:uLnTx/>
                <a:uFillTx/>
                <a:latin typeface="+mn-lt"/>
                <a:ea typeface="+mn-ea"/>
                <a:cs typeface="+mn-cs"/>
              </a:rPr>
              <a:t>.	7.7 EQ		18,000</a:t>
            </a:r>
          </a:p>
          <a:p>
            <a:pPr marL="342900" marR="0" lvl="0" indent="-342900" algn="l" defTabSz="914400" rtl="0" eaLnBrk="0" fontAlgn="base" latinLnBrk="0" hangingPunct="0">
              <a:lnSpc>
                <a:spcPct val="100000"/>
              </a:lnSpc>
              <a:spcBef>
                <a:spcPct val="20000"/>
              </a:spcBef>
              <a:spcAft>
                <a:spcPct val="0"/>
              </a:spcAft>
              <a:buClrTx/>
              <a:buSzTx/>
              <a:buFontTx/>
              <a:buAutoNum type="arabicPlain" startAt="1962"/>
              <a:tabLst/>
              <a:defRPr/>
            </a:pPr>
            <a:r>
              <a:rPr kumimoji="0" lang="en-US" sz="1400" b="0" i="0" u="none" strike="noStrike" kern="0" cap="none" spc="0" normalizeH="0" baseline="0" noProof="0" dirty="0">
                <a:ln>
                  <a:noFill/>
                </a:ln>
                <a:solidFill>
                  <a:schemeClr val="tx1"/>
                </a:solidFill>
                <a:effectLst/>
                <a:uLnTx/>
                <a:uFillTx/>
                <a:latin typeface="+mn-lt"/>
                <a:ea typeface="+mn-ea"/>
                <a:cs typeface="+mn-cs"/>
              </a:rPr>
              <a:t>           Peru		Huascaran debris </a:t>
            </a:r>
            <a:r>
              <a:rPr kumimoji="0" lang="en-US" sz="1400" b="0" i="0" u="none" strike="noStrike" kern="0" cap="none" spc="0" normalizeH="0" baseline="0" noProof="0" dirty="0" err="1">
                <a:ln>
                  <a:noFill/>
                </a:ln>
                <a:solidFill>
                  <a:schemeClr val="tx1"/>
                </a:solidFill>
                <a:effectLst/>
                <a:uLnTx/>
                <a:uFillTx/>
                <a:latin typeface="+mn-lt"/>
                <a:ea typeface="+mn-ea"/>
                <a:cs typeface="+mn-cs"/>
              </a:rPr>
              <a:t>aval</a:t>
            </a:r>
            <a:r>
              <a:rPr kumimoji="0" lang="en-US" sz="1400" b="0" i="0" u="none" strike="noStrike" kern="0" cap="none" spc="0" normalizeH="0" baseline="0" noProof="0" dirty="0">
                <a:ln>
                  <a:noFill/>
                </a:ln>
                <a:solidFill>
                  <a:schemeClr val="tx1"/>
                </a:solidFill>
                <a:effectLst/>
                <a:uLnTx/>
                <a:uFillTx/>
                <a:latin typeface="+mn-lt"/>
                <a:ea typeface="+mn-ea"/>
                <a:cs typeface="+mn-cs"/>
              </a:rPr>
              <a:t>. ?? EQ		5,000</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rPr>
              <a:t>1969	Virginia, USA	Hurricane Camille	30 in. in 8 hrs.	150</a:t>
            </a:r>
          </a:p>
          <a:p>
            <a:pPr marL="342900" marR="0" lvl="0" indent="-342900" algn="l" defTabSz="914400" rtl="0" eaLnBrk="0" fontAlgn="base" latinLnBrk="0" hangingPunct="0">
              <a:lnSpc>
                <a:spcPct val="100000"/>
              </a:lnSpc>
              <a:spcBef>
                <a:spcPct val="20000"/>
              </a:spcBef>
              <a:spcAft>
                <a:spcPct val="0"/>
              </a:spcAft>
              <a:buClrTx/>
              <a:buSzTx/>
              <a:buFontTx/>
              <a:buAutoNum type="arabicPlain" startAt="1962"/>
              <a:tabLst/>
              <a:defRPr/>
            </a:pPr>
            <a:r>
              <a:rPr kumimoji="0" lang="en-US" sz="1400" b="0" i="0" u="none" strike="noStrike" kern="0" cap="none" spc="0" normalizeH="0" baseline="0" noProof="0" dirty="0">
                <a:ln>
                  <a:noFill/>
                </a:ln>
                <a:solidFill>
                  <a:schemeClr val="tx1"/>
                </a:solidFill>
                <a:effectLst/>
                <a:uLnTx/>
                <a:uFillTx/>
                <a:latin typeface="+mn-lt"/>
                <a:ea typeface="+mn-ea"/>
                <a:cs typeface="+mn-cs"/>
              </a:rPr>
              <a:t>    	Alberta, Canada	Frank slide		??		70+</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mn-lt"/>
                <a:ea typeface="+mn-ea"/>
                <a:cs typeface="+mn-cs"/>
              </a:rPr>
              <a:t> 2014	Washington	</a:t>
            </a:r>
            <a:r>
              <a:rPr kumimoji="0" lang="en-US" sz="1400" b="0" i="0" u="none" strike="noStrike" kern="0" cap="none" spc="0" normalizeH="0" baseline="0" noProof="0" dirty="0" err="1">
                <a:ln>
                  <a:noFill/>
                </a:ln>
                <a:solidFill>
                  <a:schemeClr val="tx1"/>
                </a:solidFill>
                <a:effectLst/>
                <a:uLnTx/>
                <a:uFillTx/>
                <a:latin typeface="+mn-lt"/>
                <a:ea typeface="+mn-ea"/>
                <a:cs typeface="+mn-cs"/>
              </a:rPr>
              <a:t>Oso</a:t>
            </a:r>
            <a:r>
              <a:rPr kumimoji="0" lang="en-US" sz="1400" b="0" i="0" u="none" strike="noStrike" kern="0" cap="none" spc="0" normalizeH="0" baseline="0" noProof="0" dirty="0">
                <a:ln>
                  <a:noFill/>
                </a:ln>
                <a:solidFill>
                  <a:schemeClr val="tx1"/>
                </a:solidFill>
                <a:effectLst/>
                <a:uLnTx/>
                <a:uFillTx/>
                <a:latin typeface="+mn-lt"/>
                <a:ea typeface="+mn-ea"/>
                <a:cs typeface="+mn-cs"/>
              </a:rPr>
              <a:t> mudslide	??		43</a:t>
            </a:r>
            <a:br>
              <a:rPr kumimoji="0" lang="en-US" sz="1400" b="0" i="0" u="none" strike="noStrike" kern="0" cap="none" spc="0" normalizeH="0" baseline="0" noProof="0" dirty="0">
                <a:ln>
                  <a:noFill/>
                </a:ln>
                <a:solidFill>
                  <a:schemeClr val="tx1"/>
                </a:solidFill>
                <a:effectLst/>
                <a:uLnTx/>
                <a:uFillTx/>
                <a:latin typeface="+mn-lt"/>
                <a:ea typeface="+mn-ea"/>
                <a:cs typeface="+mn-cs"/>
              </a:rPr>
            </a:br>
            <a:endParaRPr kumimoji="0" lang="en-US" sz="14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CFDA599F-B2E1-407E-9A20-1D954C6CCD75}" type="slidenum">
              <a:rPr lang="en-US" smtClean="0">
                <a:solidFill>
                  <a:srgbClr val="000000"/>
                </a:solidFill>
              </a:rPr>
              <a:pPr/>
              <a:t>24</a:t>
            </a:fld>
            <a:endParaRPr lang="en-US">
              <a:solidFill>
                <a:srgbClr val="000000"/>
              </a:solidFill>
            </a:endParaRPr>
          </a:p>
        </p:txBody>
      </p:sp>
      <p:sp>
        <p:nvSpPr>
          <p:cNvPr id="8195" name="Rectangle 2"/>
          <p:cNvSpPr>
            <a:spLocks noGrp="1" noChangeArrowheads="1"/>
          </p:cNvSpPr>
          <p:nvPr>
            <p:ph type="body" idx="1"/>
          </p:nvPr>
        </p:nvSpPr>
        <p:spPr/>
        <p:txBody>
          <a:bodyPr/>
          <a:lstStyle/>
          <a:p>
            <a:pPr eaLnBrk="1" hangingPunct="1"/>
            <a:endParaRPr lang="en-US"/>
          </a:p>
        </p:txBody>
      </p:sp>
      <p:pic>
        <p:nvPicPr>
          <p:cNvPr id="21508" name="Picture 3" descr="slide_incidence"/>
          <p:cNvPicPr>
            <a:picLocks noChangeAspect="1" noChangeArrowheads="1"/>
          </p:cNvPicPr>
          <p:nvPr/>
        </p:nvPicPr>
        <p:blipFill>
          <a:blip r:embed="rId2" cstate="print"/>
          <a:srcRect/>
          <a:stretch>
            <a:fillRect/>
          </a:stretch>
        </p:blipFill>
        <p:spPr bwMode="auto">
          <a:xfrm>
            <a:off x="1301750" y="1200150"/>
            <a:ext cx="6623050" cy="4438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197" name="Text Box 4"/>
          <p:cNvSpPr txBox="1">
            <a:spLocks noChangeArrowheads="1"/>
          </p:cNvSpPr>
          <p:nvPr/>
        </p:nvSpPr>
        <p:spPr bwMode="auto">
          <a:xfrm>
            <a:off x="1600200" y="5759450"/>
            <a:ext cx="5924550" cy="641350"/>
          </a:xfrm>
          <a:prstGeom prst="rect">
            <a:avLst/>
          </a:prstGeom>
          <a:noFill/>
          <a:ln w="9525">
            <a:noFill/>
            <a:miter lim="800000"/>
            <a:headEnd/>
            <a:tailEnd/>
          </a:ln>
        </p:spPr>
        <p:txBody>
          <a:bodyPr wrap="none">
            <a:spAutoFit/>
          </a:bodyPr>
          <a:lstStyle/>
          <a:p>
            <a:r>
              <a:rPr lang="en-US">
                <a:solidFill>
                  <a:srgbClr val="000000"/>
                </a:solidFill>
                <a:cs typeface="Arial" charset="0"/>
              </a:rPr>
              <a:t>United States landslide incidence and susceptibility map.</a:t>
            </a:r>
            <a:br>
              <a:rPr lang="en-US">
                <a:solidFill>
                  <a:srgbClr val="000000"/>
                </a:solidFill>
                <a:cs typeface="Arial" charset="0"/>
              </a:rPr>
            </a:br>
            <a:r>
              <a:rPr lang="en-US">
                <a:solidFill>
                  <a:srgbClr val="000000"/>
                </a:solidFill>
                <a:cs typeface="Arial" charset="0"/>
              </a:rPr>
              <a:t>National Atlas of the United States</a:t>
            </a:r>
          </a:p>
        </p:txBody>
      </p:sp>
      <p:sp>
        <p:nvSpPr>
          <p:cNvPr id="8198" name="Text Box 5"/>
          <p:cNvSpPr txBox="1">
            <a:spLocks noChangeArrowheads="1"/>
          </p:cNvSpPr>
          <p:nvPr/>
        </p:nvSpPr>
        <p:spPr bwMode="auto">
          <a:xfrm>
            <a:off x="1584325" y="6319838"/>
            <a:ext cx="3009900" cy="228600"/>
          </a:xfrm>
          <a:prstGeom prst="rect">
            <a:avLst/>
          </a:prstGeom>
          <a:noFill/>
          <a:ln w="9525">
            <a:noFill/>
            <a:miter lim="800000"/>
            <a:headEnd/>
            <a:tailEnd/>
          </a:ln>
        </p:spPr>
        <p:txBody>
          <a:bodyPr wrap="none">
            <a:spAutoFit/>
          </a:bodyPr>
          <a:lstStyle/>
          <a:p>
            <a:r>
              <a:rPr lang="en-US" sz="900">
                <a:solidFill>
                  <a:srgbClr val="000000"/>
                </a:solidFill>
                <a:cs typeface="Arial" charset="0"/>
              </a:rPr>
              <a:t>http://nationalatlas.gov/articles/geology/a_landslide.html</a:t>
            </a:r>
          </a:p>
        </p:txBody>
      </p:sp>
      <p:sp>
        <p:nvSpPr>
          <p:cNvPr id="8199" name="Rectangle 6"/>
          <p:cNvSpPr>
            <a:spLocks noGrp="1" noChangeArrowheads="1"/>
          </p:cNvSpPr>
          <p:nvPr>
            <p:ph type="title"/>
          </p:nvPr>
        </p:nvSpPr>
        <p:spPr>
          <a:noFill/>
        </p:spPr>
        <p:txBody>
          <a:bodyPr/>
          <a:lstStyle/>
          <a:p>
            <a:pPr eaLnBrk="1" hangingPunct="1"/>
            <a:r>
              <a:rPr lang="en-US" dirty="0"/>
              <a:t>mass wasting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4" descr="landslide.jpg"/>
          <p:cNvPicPr>
            <a:picLocks noGrp="1" noChangeAspect="1"/>
          </p:cNvPicPr>
          <p:nvPr>
            <p:ph idx="1"/>
          </p:nvPr>
        </p:nvPicPr>
        <p:blipFill>
          <a:blip r:embed="rId2" cstate="print"/>
          <a:srcRect/>
          <a:stretch>
            <a:fillRect/>
          </a:stretch>
        </p:blipFill>
        <p:spPr>
          <a:xfrm>
            <a:off x="1728788" y="1600200"/>
            <a:ext cx="5686425" cy="4525963"/>
          </a:xfrm>
        </p:spPr>
      </p:pic>
      <p:sp>
        <p:nvSpPr>
          <p:cNvPr id="3075" name="Slide Number Placeholder 3"/>
          <p:cNvSpPr>
            <a:spLocks noGrp="1"/>
          </p:cNvSpPr>
          <p:nvPr>
            <p:ph type="sldNum" sz="quarter" idx="12"/>
          </p:nvPr>
        </p:nvSpPr>
        <p:spPr>
          <a:noFill/>
        </p:spPr>
        <p:txBody>
          <a:bodyPr/>
          <a:lstStyle/>
          <a:p>
            <a:fld id="{1FD62035-05B0-4AF9-8429-B7BBE6C993E1}" type="slidenum">
              <a:rPr lang="en-US" smtClean="0">
                <a:solidFill>
                  <a:srgbClr val="000000"/>
                </a:solidFill>
              </a:rPr>
              <a:pPr/>
              <a:t>25</a:t>
            </a:fld>
            <a:endParaRPr lang="en-US">
              <a:solidFill>
                <a:srgbClr val="000000"/>
              </a:solidFill>
            </a:endParaRPr>
          </a:p>
        </p:txBody>
      </p:sp>
      <p:sp>
        <p:nvSpPr>
          <p:cNvPr id="3076" name="Rectangle 2"/>
          <p:cNvSpPr>
            <a:spLocks noGrp="1" noChangeArrowheads="1"/>
          </p:cNvSpPr>
          <p:nvPr>
            <p:ph type="title"/>
          </p:nvPr>
        </p:nvSpPr>
        <p:spPr/>
        <p:txBody>
          <a:bodyPr/>
          <a:lstStyle/>
          <a:p>
            <a:pPr eaLnBrk="1" hangingPunct="1"/>
            <a:r>
              <a:rPr lang="en-US"/>
              <a:t>mass wasting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B5823A9A-D9F3-4F6E-8F46-D1EA278CE0CE}" type="slidenum">
              <a:rPr lang="en-US" smtClean="0">
                <a:solidFill>
                  <a:srgbClr val="000000"/>
                </a:solidFill>
              </a:rPr>
              <a:pPr/>
              <a:t>26</a:t>
            </a:fld>
            <a:endParaRPr lang="en-US">
              <a:solidFill>
                <a:srgbClr val="000000"/>
              </a:solidFill>
            </a:endParaRPr>
          </a:p>
        </p:txBody>
      </p:sp>
      <p:sp>
        <p:nvSpPr>
          <p:cNvPr id="10243" name="Rectangle 2"/>
          <p:cNvSpPr>
            <a:spLocks noGrp="1" noChangeArrowheads="1"/>
          </p:cNvSpPr>
          <p:nvPr>
            <p:ph type="title"/>
          </p:nvPr>
        </p:nvSpPr>
        <p:spPr/>
        <p:txBody>
          <a:bodyPr/>
          <a:lstStyle/>
          <a:p>
            <a:pPr eaLnBrk="1" hangingPunct="1"/>
            <a:r>
              <a:rPr lang="en-US" dirty="0"/>
              <a:t>mass wasting triggers / causes</a:t>
            </a:r>
          </a:p>
        </p:txBody>
      </p:sp>
      <p:sp>
        <p:nvSpPr>
          <p:cNvPr id="10244" name="Rectangle 3"/>
          <p:cNvSpPr>
            <a:spLocks noGrp="1" noChangeArrowheads="1"/>
          </p:cNvSpPr>
          <p:nvPr>
            <p:ph type="body" idx="1"/>
          </p:nvPr>
        </p:nvSpPr>
        <p:spPr>
          <a:xfrm>
            <a:off x="457200" y="1219200"/>
            <a:ext cx="8305800" cy="5334000"/>
          </a:xfrm>
        </p:spPr>
        <p:txBody>
          <a:bodyPr/>
          <a:lstStyle/>
          <a:p>
            <a:pPr lvl="1" eaLnBrk="1" hangingPunct="1"/>
            <a:endParaRPr lang="en-US" sz="2400" dirty="0">
              <a:solidFill>
                <a:schemeClr val="hlink"/>
              </a:solidFill>
            </a:endParaRPr>
          </a:p>
          <a:p>
            <a:pPr lvl="2" eaLnBrk="1" hangingPunct="1"/>
            <a:r>
              <a:rPr lang="en-US" sz="2000" dirty="0"/>
              <a:t>Vibration</a:t>
            </a:r>
          </a:p>
          <a:p>
            <a:pPr lvl="3" eaLnBrk="1" hangingPunct="1"/>
            <a:r>
              <a:rPr lang="en-US" sz="1600" dirty="0"/>
              <a:t>earthquakes</a:t>
            </a:r>
          </a:p>
          <a:p>
            <a:pPr lvl="3" eaLnBrk="1" hangingPunct="1"/>
            <a:r>
              <a:rPr lang="en-US" sz="1600" dirty="0"/>
              <a:t>meteor impact</a:t>
            </a:r>
          </a:p>
          <a:p>
            <a:pPr lvl="3" eaLnBrk="1" hangingPunct="1"/>
            <a:r>
              <a:rPr lang="en-US" sz="1600" dirty="0"/>
              <a:t>nuclear testing</a:t>
            </a:r>
          </a:p>
          <a:p>
            <a:pPr lvl="3" eaLnBrk="1" hangingPunct="1"/>
            <a:r>
              <a:rPr lang="en-US" sz="1600" dirty="0"/>
              <a:t>trucks / trains</a:t>
            </a:r>
          </a:p>
          <a:p>
            <a:pPr lvl="3" eaLnBrk="1" hangingPunct="1"/>
            <a:r>
              <a:rPr lang="en-US" sz="1600" dirty="0"/>
              <a:t>volcanic eruptions</a:t>
            </a:r>
          </a:p>
          <a:p>
            <a:pPr lvl="2" eaLnBrk="1" hangingPunct="1"/>
            <a:r>
              <a:rPr lang="en-US" sz="2000" dirty="0"/>
              <a:t>Rain, heavy or light</a:t>
            </a:r>
          </a:p>
          <a:p>
            <a:pPr lvl="2" eaLnBrk="1" hangingPunct="1"/>
            <a:r>
              <a:rPr lang="en-US" sz="2000" dirty="0"/>
              <a:t>Watering / leaky pipes</a:t>
            </a:r>
          </a:p>
          <a:p>
            <a:pPr lvl="2" eaLnBrk="1" hangingPunct="1"/>
            <a:r>
              <a:rPr lang="en-US" sz="2000" dirty="0" err="1"/>
              <a:t>Oversteepening</a:t>
            </a:r>
            <a:endParaRPr lang="en-US" sz="2000" dirty="0"/>
          </a:p>
          <a:p>
            <a:pPr lvl="3" eaLnBrk="1" hangingPunct="1"/>
            <a:r>
              <a:rPr lang="en-US" sz="1600" dirty="0"/>
              <a:t>Cut banks in streams</a:t>
            </a:r>
          </a:p>
          <a:p>
            <a:pPr lvl="3" eaLnBrk="1" hangingPunct="1"/>
            <a:r>
              <a:rPr lang="en-US" sz="1600" dirty="0"/>
              <a:t>Road cuts</a:t>
            </a:r>
          </a:p>
          <a:p>
            <a:pPr lvl="3" eaLnBrk="1" hangingPunct="1"/>
            <a:r>
              <a:rPr lang="en-US" sz="1600" dirty="0"/>
              <a:t>Foundations</a:t>
            </a:r>
          </a:p>
          <a:p>
            <a:pPr lvl="2" eaLnBrk="1" hangingPunct="1"/>
            <a:r>
              <a:rPr lang="en-US" sz="2000" dirty="0"/>
              <a:t>Deforestation</a:t>
            </a:r>
          </a:p>
          <a:p>
            <a:pPr lvl="2" eaLnBrk="1" hangingPunct="1"/>
            <a:r>
              <a:rPr lang="en-US" sz="2000" dirty="0"/>
              <a:t>Planting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0C5E-E9BD-4FC3-A012-BA18F2F65E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1C0FE7-E566-473D-A15B-D83F290752F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2D0C595-A443-4FB7-8115-459109A07056}"/>
              </a:ext>
            </a:extLst>
          </p:cNvPr>
          <p:cNvSpPr>
            <a:spLocks noGrp="1"/>
          </p:cNvSpPr>
          <p:nvPr>
            <p:ph type="sldNum" sz="quarter" idx="12"/>
          </p:nvPr>
        </p:nvSpPr>
        <p:spPr/>
        <p:txBody>
          <a:bodyPr/>
          <a:lstStyle/>
          <a:p>
            <a:pPr>
              <a:defRPr/>
            </a:pPr>
            <a:fld id="{59C85D51-71E7-4C30-A9A6-6872FF7A7EA8}" type="slidenum">
              <a:rPr lang="en-US" smtClean="0">
                <a:solidFill>
                  <a:srgbClr val="000000"/>
                </a:solidFill>
              </a:rPr>
              <a:pPr>
                <a:defRPr/>
              </a:pPr>
              <a:t>27</a:t>
            </a:fld>
            <a:endParaRPr lang="en-US">
              <a:solidFill>
                <a:srgbClr val="000000"/>
              </a:solidFill>
            </a:endParaRPr>
          </a:p>
        </p:txBody>
      </p:sp>
      <p:pic>
        <p:nvPicPr>
          <p:cNvPr id="5" name="Picture 4">
            <a:extLst>
              <a:ext uri="{FF2B5EF4-FFF2-40B4-BE49-F238E27FC236}">
                <a16:creationId xmlns:a16="http://schemas.microsoft.com/office/drawing/2014/main" id="{A887C718-AEF0-4DBE-BB22-82188A7F9187}"/>
              </a:ext>
            </a:extLst>
          </p:cNvPr>
          <p:cNvPicPr>
            <a:picLocks noChangeAspect="1"/>
          </p:cNvPicPr>
          <p:nvPr/>
        </p:nvPicPr>
        <p:blipFill>
          <a:blip r:embed="rId2"/>
          <a:stretch>
            <a:fillRect/>
          </a:stretch>
        </p:blipFill>
        <p:spPr>
          <a:xfrm>
            <a:off x="762000" y="437072"/>
            <a:ext cx="7272337" cy="6127868"/>
          </a:xfrm>
          <a:prstGeom prst="rect">
            <a:avLst/>
          </a:prstGeom>
        </p:spPr>
      </p:pic>
      <p:sp>
        <p:nvSpPr>
          <p:cNvPr id="6" name="TextBox 5">
            <a:extLst>
              <a:ext uri="{FF2B5EF4-FFF2-40B4-BE49-F238E27FC236}">
                <a16:creationId xmlns:a16="http://schemas.microsoft.com/office/drawing/2014/main" id="{DD04436D-197F-448C-8F33-1322A715076E}"/>
              </a:ext>
            </a:extLst>
          </p:cNvPr>
          <p:cNvSpPr txBox="1"/>
          <p:nvPr/>
        </p:nvSpPr>
        <p:spPr>
          <a:xfrm rot="1245594">
            <a:off x="4383965" y="4213226"/>
            <a:ext cx="3534878" cy="954107"/>
          </a:xfrm>
          <a:prstGeom prst="rect">
            <a:avLst/>
          </a:prstGeom>
          <a:noFill/>
        </p:spPr>
        <p:txBody>
          <a:bodyPr wrap="none" rtlCol="0">
            <a:spAutoFit/>
          </a:bodyPr>
          <a:lstStyle/>
          <a:p>
            <a:r>
              <a:rPr lang="en-US" sz="2800" b="1" dirty="0"/>
              <a:t>From USGS </a:t>
            </a:r>
            <a:br>
              <a:rPr lang="en-US" sz="2800" b="1" dirty="0"/>
            </a:br>
            <a:r>
              <a:rPr lang="en-US" sz="2800" b="1" dirty="0"/>
              <a:t>Landslides Website</a:t>
            </a:r>
          </a:p>
        </p:txBody>
      </p:sp>
    </p:spTree>
    <p:extLst>
      <p:ext uri="{BB962C8B-B14F-4D97-AF65-F5344CB8AC3E}">
        <p14:creationId xmlns:p14="http://schemas.microsoft.com/office/powerpoint/2010/main" val="425967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B5823A9A-D9F3-4F6E-8F46-D1EA278CE0CE}" type="slidenum">
              <a:rPr lang="en-US" smtClean="0">
                <a:solidFill>
                  <a:srgbClr val="000000"/>
                </a:solidFill>
              </a:rPr>
              <a:pPr/>
              <a:t>28</a:t>
            </a:fld>
            <a:endParaRPr lang="en-US">
              <a:solidFill>
                <a:srgbClr val="000000"/>
              </a:solidFill>
            </a:endParaRPr>
          </a:p>
        </p:txBody>
      </p:sp>
      <p:sp>
        <p:nvSpPr>
          <p:cNvPr id="10243" name="Rectangle 2"/>
          <p:cNvSpPr>
            <a:spLocks noGrp="1" noChangeArrowheads="1"/>
          </p:cNvSpPr>
          <p:nvPr>
            <p:ph type="title"/>
          </p:nvPr>
        </p:nvSpPr>
        <p:spPr/>
        <p:txBody>
          <a:bodyPr/>
          <a:lstStyle/>
          <a:p>
            <a:pPr eaLnBrk="1" hangingPunct="1"/>
            <a:r>
              <a:rPr lang="en-US" dirty="0"/>
              <a:t>mass wasting – factor of safety</a:t>
            </a:r>
          </a:p>
        </p:txBody>
      </p:sp>
      <p:sp>
        <p:nvSpPr>
          <p:cNvPr id="7" name="TextBox 6"/>
          <p:cNvSpPr txBox="1"/>
          <p:nvPr/>
        </p:nvSpPr>
        <p:spPr>
          <a:xfrm>
            <a:off x="2057400" y="2553831"/>
            <a:ext cx="5256567" cy="2677656"/>
          </a:xfrm>
          <a:prstGeom prst="rect">
            <a:avLst/>
          </a:prstGeom>
          <a:noFill/>
        </p:spPr>
        <p:txBody>
          <a:bodyPr wrap="none" rtlCol="0">
            <a:spAutoFit/>
          </a:bodyPr>
          <a:lstStyle/>
          <a:p>
            <a:r>
              <a:rPr lang="en-US" sz="2800" b="1" dirty="0">
                <a:solidFill>
                  <a:srgbClr val="000000"/>
                </a:solidFill>
                <a:cs typeface="Arial" charset="0"/>
              </a:rPr>
              <a:t>Shear Strength / Shear Stress</a:t>
            </a:r>
          </a:p>
          <a:p>
            <a:r>
              <a:rPr lang="en-US" sz="2800" dirty="0">
                <a:solidFill>
                  <a:srgbClr val="000000"/>
                </a:solidFill>
                <a:cs typeface="Arial" charset="0"/>
              </a:rPr>
              <a:t>= 1, critical threshold</a:t>
            </a:r>
          </a:p>
          <a:p>
            <a:r>
              <a:rPr lang="en-US" sz="2800" dirty="0">
                <a:solidFill>
                  <a:srgbClr val="000000"/>
                </a:solidFill>
                <a:cs typeface="Arial" charset="0"/>
              </a:rPr>
              <a:t>&gt; 1, slope stability</a:t>
            </a:r>
          </a:p>
          <a:p>
            <a:r>
              <a:rPr lang="en-US" sz="2800" dirty="0">
                <a:solidFill>
                  <a:srgbClr val="000000"/>
                </a:solidFill>
                <a:cs typeface="Arial" charset="0"/>
              </a:rPr>
              <a:t>&lt; 1, slope instability</a:t>
            </a:r>
          </a:p>
          <a:p>
            <a:pPr>
              <a:buFont typeface="Wingdings"/>
              <a:buChar char="Ø"/>
            </a:pPr>
            <a:endParaRPr lang="en-US" sz="2800" dirty="0">
              <a:solidFill>
                <a:srgbClr val="000000"/>
              </a:solidFill>
              <a:cs typeface="Arial" charset="0"/>
            </a:endParaRPr>
          </a:p>
          <a:p>
            <a:endParaRPr lang="en-US" sz="2800" dirty="0">
              <a:solidFill>
                <a:srgbClr val="000000"/>
              </a:solidFill>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8D3BC578-B29A-4AA3-AEDB-07A55C350538}" type="slidenum">
              <a:rPr lang="en-US" smtClean="0">
                <a:solidFill>
                  <a:srgbClr val="000000"/>
                </a:solidFill>
              </a:rPr>
              <a:pPr/>
              <a:t>29</a:t>
            </a:fld>
            <a:endParaRPr lang="en-US">
              <a:solidFill>
                <a:srgbClr val="000000"/>
              </a:solidFill>
            </a:endParaRPr>
          </a:p>
        </p:txBody>
      </p:sp>
      <p:sp>
        <p:nvSpPr>
          <p:cNvPr id="11268" name="Rectangle 4"/>
          <p:cNvSpPr>
            <a:spLocks noGrp="1" noChangeArrowheads="1"/>
          </p:cNvSpPr>
          <p:nvPr>
            <p:ph type="title"/>
          </p:nvPr>
        </p:nvSpPr>
        <p:spPr>
          <a:noFill/>
        </p:spPr>
        <p:txBody>
          <a:bodyPr/>
          <a:lstStyle/>
          <a:p>
            <a:pPr eaLnBrk="1" hangingPunct="1"/>
            <a:r>
              <a:rPr lang="en-US" dirty="0"/>
              <a:t>mass wasting types</a:t>
            </a:r>
            <a:endParaRPr lang="en-US" u="sng" dirty="0"/>
          </a:p>
        </p:txBody>
      </p:sp>
      <p:sp>
        <p:nvSpPr>
          <p:cNvPr id="5" name="Content Placeholder 4"/>
          <p:cNvSpPr>
            <a:spLocks noGrp="1"/>
          </p:cNvSpPr>
          <p:nvPr>
            <p:ph idx="1"/>
          </p:nvPr>
        </p:nvSpPr>
        <p:spPr/>
        <p:txBody>
          <a:bodyPr/>
          <a:lstStyle/>
          <a:p>
            <a:endParaRPr lang="en-US"/>
          </a:p>
        </p:txBody>
      </p:sp>
      <p:pic>
        <p:nvPicPr>
          <p:cNvPr id="11270" name="Picture 6" descr="F:\Figure 4-27.jpg"/>
          <p:cNvPicPr>
            <a:picLocks noChangeAspect="1" noChangeArrowheads="1"/>
          </p:cNvPicPr>
          <p:nvPr/>
        </p:nvPicPr>
        <p:blipFill>
          <a:blip r:embed="rId2" cstate="print"/>
          <a:srcRect/>
          <a:stretch>
            <a:fillRect/>
          </a:stretch>
        </p:blipFill>
        <p:spPr bwMode="auto">
          <a:xfrm>
            <a:off x="1676400" y="1447800"/>
            <a:ext cx="5867400" cy="5052824"/>
          </a:xfrm>
          <a:prstGeom prst="rect">
            <a:avLst/>
          </a:prstGeom>
          <a:ln>
            <a:noFill/>
          </a:ln>
          <a:effectLst>
            <a:outerShdw blurRad="190500" algn="tl" rotWithShape="0">
              <a:srgbClr val="000000">
                <a:alpha val="70000"/>
              </a:srgbClr>
            </a:outerShdw>
          </a:effectLst>
        </p:spPr>
      </p:pic>
      <p:sp>
        <p:nvSpPr>
          <p:cNvPr id="6" name="Oval 5"/>
          <p:cNvSpPr/>
          <p:nvPr/>
        </p:nvSpPr>
        <p:spPr bwMode="auto">
          <a:xfrm>
            <a:off x="3429000" y="1371600"/>
            <a:ext cx="762000" cy="685800"/>
          </a:xfrm>
          <a:prstGeom prst="ellipse">
            <a:avLst/>
          </a:prstGeom>
          <a:solidFill>
            <a:srgbClr val="FFFF00">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 name="Oval 6"/>
          <p:cNvSpPr/>
          <p:nvPr/>
        </p:nvSpPr>
        <p:spPr bwMode="auto">
          <a:xfrm>
            <a:off x="1524000" y="4876800"/>
            <a:ext cx="762000" cy="685800"/>
          </a:xfrm>
          <a:prstGeom prst="ellipse">
            <a:avLst/>
          </a:prstGeom>
          <a:solidFill>
            <a:srgbClr val="FFFF00">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8" name="Oval 7"/>
          <p:cNvSpPr/>
          <p:nvPr/>
        </p:nvSpPr>
        <p:spPr bwMode="auto">
          <a:xfrm>
            <a:off x="2667000" y="5791200"/>
            <a:ext cx="762000" cy="685800"/>
          </a:xfrm>
          <a:prstGeom prst="ellipse">
            <a:avLst/>
          </a:prstGeom>
          <a:solidFill>
            <a:srgbClr val="FFFF00">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9" name="Oval 8"/>
          <p:cNvSpPr/>
          <p:nvPr/>
        </p:nvSpPr>
        <p:spPr bwMode="auto">
          <a:xfrm>
            <a:off x="6324600" y="5791200"/>
            <a:ext cx="762000" cy="685800"/>
          </a:xfrm>
          <a:prstGeom prst="ellipse">
            <a:avLst/>
          </a:prstGeom>
          <a:solidFill>
            <a:srgbClr val="FFFF00">
              <a:alpha val="4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body" idx="1"/>
          </p:nvPr>
        </p:nvSpPr>
        <p:spPr>
          <a:xfrm>
            <a:off x="381000" y="228600"/>
            <a:ext cx="8458200" cy="6172200"/>
          </a:xfrm>
        </p:spPr>
        <p:txBody>
          <a:bodyPr/>
          <a:lstStyle/>
          <a:p>
            <a:pPr eaLnBrk="1" hangingPunct="1">
              <a:buFontTx/>
              <a:buNone/>
            </a:pPr>
            <a:r>
              <a:rPr lang="en-US" sz="1800" dirty="0"/>
              <a:t>1. </a:t>
            </a:r>
            <a:r>
              <a:rPr lang="en-US" sz="1800" b="1" dirty="0">
                <a:solidFill>
                  <a:srgbClr val="FF0000"/>
                </a:solidFill>
              </a:rPr>
              <a:t>(5)</a:t>
            </a:r>
            <a:r>
              <a:rPr lang="en-US" sz="1800" dirty="0"/>
              <a:t> What is the difference between weathering and erosion?</a:t>
            </a:r>
          </a:p>
          <a:p>
            <a:pPr eaLnBrk="1" hangingPunct="1">
              <a:buFontTx/>
              <a:buNone/>
            </a:pPr>
            <a:endParaRPr lang="en-US" sz="1800" dirty="0"/>
          </a:p>
          <a:p>
            <a:pPr eaLnBrk="1" hangingPunct="1">
              <a:buFontTx/>
              <a:buNone/>
            </a:pPr>
            <a:r>
              <a:rPr lang="en-US" sz="1800" strike="sngStrike" dirty="0"/>
              <a:t>2. What is a “</a:t>
            </a:r>
            <a:r>
              <a:rPr lang="en-US" sz="1800" strike="sngStrike" dirty="0" err="1"/>
              <a:t>gnamma</a:t>
            </a:r>
            <a:r>
              <a:rPr lang="en-US" sz="1800" strike="sngStrike" dirty="0"/>
              <a:t> pit”?  How do they form?</a:t>
            </a:r>
          </a:p>
          <a:p>
            <a:pPr eaLnBrk="1" hangingPunct="1">
              <a:buFontTx/>
              <a:buNone/>
            </a:pPr>
            <a:endParaRPr lang="en-US" sz="1800" dirty="0"/>
          </a:p>
          <a:p>
            <a:pPr eaLnBrk="1" hangingPunct="1">
              <a:buFontTx/>
              <a:buNone/>
            </a:pPr>
            <a:r>
              <a:rPr lang="en-US" sz="1800" dirty="0"/>
              <a:t>3. </a:t>
            </a:r>
            <a:r>
              <a:rPr lang="en-US" sz="1800" b="1" dirty="0">
                <a:solidFill>
                  <a:srgbClr val="FF0000"/>
                </a:solidFill>
              </a:rPr>
              <a:t>(35) </a:t>
            </a:r>
            <a:r>
              <a:rPr lang="en-US" sz="1800" dirty="0"/>
              <a:t>How do plants help resist erosion?  (give TWO examples)</a:t>
            </a:r>
          </a:p>
          <a:p>
            <a:pPr eaLnBrk="1" hangingPunct="1">
              <a:buFontTx/>
              <a:buNone/>
            </a:pPr>
            <a:r>
              <a:rPr lang="en-US" sz="1800" dirty="0"/>
              <a:t>	Example 1:</a:t>
            </a:r>
          </a:p>
          <a:p>
            <a:pPr eaLnBrk="1" hangingPunct="1">
              <a:buFontTx/>
              <a:buNone/>
            </a:pPr>
            <a:r>
              <a:rPr lang="en-US" sz="1800" dirty="0"/>
              <a:t>	Example 2:</a:t>
            </a:r>
          </a:p>
          <a:p>
            <a:pPr eaLnBrk="1" hangingPunct="1">
              <a:buFontTx/>
              <a:buNone/>
            </a:pPr>
            <a:endParaRPr lang="en-US" sz="1800" dirty="0"/>
          </a:p>
          <a:p>
            <a:pPr eaLnBrk="1" hangingPunct="1">
              <a:buFontTx/>
              <a:buNone/>
            </a:pPr>
            <a:r>
              <a:rPr lang="en-US" sz="1800" dirty="0"/>
              <a:t>4. </a:t>
            </a:r>
            <a:r>
              <a:rPr lang="en-US" sz="1800" b="1" dirty="0">
                <a:solidFill>
                  <a:srgbClr val="FF0000"/>
                </a:solidFill>
              </a:rPr>
              <a:t>(4) </a:t>
            </a:r>
            <a:r>
              <a:rPr lang="en-US" sz="1800" dirty="0"/>
              <a:t>How do plants help accelerate weathering?  (give TWO examples)</a:t>
            </a:r>
          </a:p>
          <a:p>
            <a:pPr eaLnBrk="1" hangingPunct="1">
              <a:buFontTx/>
              <a:buNone/>
            </a:pPr>
            <a:r>
              <a:rPr lang="en-US" sz="1800" dirty="0"/>
              <a:t>	Example 1:</a:t>
            </a:r>
          </a:p>
          <a:p>
            <a:pPr eaLnBrk="1" hangingPunct="1">
              <a:buFontTx/>
              <a:buNone/>
            </a:pPr>
            <a:r>
              <a:rPr lang="en-US" sz="1800" dirty="0"/>
              <a:t>	Example 2:</a:t>
            </a:r>
          </a:p>
          <a:p>
            <a:pPr eaLnBrk="1" hangingPunct="1">
              <a:buFontTx/>
              <a:buNone/>
            </a:pPr>
            <a:endParaRPr lang="en-US" sz="1800" dirty="0"/>
          </a:p>
          <a:p>
            <a:pPr eaLnBrk="1" hangingPunct="1">
              <a:buFontTx/>
              <a:buNone/>
            </a:pPr>
            <a:r>
              <a:rPr lang="en-US" sz="1800" dirty="0"/>
              <a:t>5. </a:t>
            </a:r>
            <a:r>
              <a:rPr lang="en-US" sz="1800" b="1" dirty="0">
                <a:solidFill>
                  <a:srgbClr val="FF0000"/>
                </a:solidFill>
              </a:rPr>
              <a:t>(5) </a:t>
            </a:r>
            <a:r>
              <a:rPr lang="en-US" sz="1800" dirty="0"/>
              <a:t>What is physical weathering?</a:t>
            </a:r>
          </a:p>
          <a:p>
            <a:pPr eaLnBrk="1" hangingPunct="1">
              <a:buFontTx/>
              <a:buNone/>
            </a:pPr>
            <a:endParaRPr lang="en-US" sz="1800" dirty="0"/>
          </a:p>
          <a:p>
            <a:pPr eaLnBrk="1" hangingPunct="1">
              <a:buFontTx/>
              <a:buNone/>
            </a:pPr>
            <a:r>
              <a:rPr lang="en-US" sz="1800" dirty="0"/>
              <a:t>6. </a:t>
            </a:r>
            <a:r>
              <a:rPr lang="en-US" sz="1800" b="1" dirty="0">
                <a:solidFill>
                  <a:srgbClr val="FF0000"/>
                </a:solidFill>
              </a:rPr>
              <a:t>(7) </a:t>
            </a:r>
            <a:r>
              <a:rPr lang="en-US" sz="1800" dirty="0"/>
              <a:t>What is chemical weathering? </a:t>
            </a:r>
          </a:p>
          <a:p>
            <a:pPr eaLnBrk="1" hangingPunct="1">
              <a:buFontTx/>
              <a:buNone/>
            </a:pPr>
            <a:endParaRPr lang="en-US" sz="1800" dirty="0"/>
          </a:p>
          <a:p>
            <a:pPr eaLnBrk="1" hangingPunct="1">
              <a:buFontTx/>
              <a:buNone/>
            </a:pPr>
            <a:r>
              <a:rPr lang="en-US" sz="1800" dirty="0"/>
              <a:t>7. </a:t>
            </a:r>
            <a:r>
              <a:rPr lang="en-US" sz="1800" b="1" dirty="0">
                <a:solidFill>
                  <a:srgbClr val="FF0000"/>
                </a:solidFill>
              </a:rPr>
              <a:t>(32) </a:t>
            </a:r>
            <a:r>
              <a:rPr lang="en-US" sz="1800" dirty="0"/>
              <a:t>How does physical weathering help (accelerate) chemical weathering?</a:t>
            </a:r>
          </a:p>
          <a:p>
            <a:pPr eaLnBrk="1" hangingPunct="1">
              <a:buFontTx/>
              <a:buNone/>
            </a:pPr>
            <a:endParaRPr lang="en-US" sz="1800" dirty="0"/>
          </a:p>
          <a:p>
            <a:pPr eaLnBrk="1" hangingPunct="1">
              <a:buFontTx/>
              <a:buNone/>
            </a:pPr>
            <a:r>
              <a:rPr lang="en-US" sz="1800" strike="sngStrike" dirty="0"/>
              <a:t>8. What role does an impermeable rock layer play in groundwater sapping?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78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78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78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78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8786">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878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78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8786">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8786">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878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8D3BC578-B29A-4AA3-AEDB-07A55C350538}" type="slidenum">
              <a:rPr lang="en-US" smtClean="0">
                <a:solidFill>
                  <a:srgbClr val="000000"/>
                </a:solidFill>
              </a:rPr>
              <a:pPr/>
              <a:t>30</a:t>
            </a:fld>
            <a:endParaRPr lang="en-US">
              <a:solidFill>
                <a:srgbClr val="000000"/>
              </a:solidFill>
            </a:endParaRPr>
          </a:p>
        </p:txBody>
      </p:sp>
      <p:sp>
        <p:nvSpPr>
          <p:cNvPr id="11267" name="Rectangle 3"/>
          <p:cNvSpPr>
            <a:spLocks noGrp="1" noChangeArrowheads="1"/>
          </p:cNvSpPr>
          <p:nvPr>
            <p:ph type="body" idx="1"/>
          </p:nvPr>
        </p:nvSpPr>
        <p:spPr/>
        <p:txBody>
          <a:bodyPr/>
          <a:lstStyle/>
          <a:p>
            <a:pPr marL="533400" indent="-533400" eaLnBrk="1" hangingPunct="1">
              <a:lnSpc>
                <a:spcPct val="90000"/>
              </a:lnSpc>
              <a:buFontTx/>
              <a:buAutoNum type="arabicPeriod"/>
            </a:pPr>
            <a:r>
              <a:rPr lang="en-US" sz="2800" dirty="0">
                <a:solidFill>
                  <a:srgbClr val="009900"/>
                </a:solidFill>
              </a:rPr>
              <a:t>rockfall</a:t>
            </a:r>
          </a:p>
          <a:p>
            <a:pPr marL="914400" lvl="1" indent="-457200" eaLnBrk="1" hangingPunct="1">
              <a:lnSpc>
                <a:spcPct val="90000"/>
              </a:lnSpc>
            </a:pPr>
            <a:r>
              <a:rPr lang="en-US" sz="2400" u="sng" dirty="0"/>
              <a:t>fastest</a:t>
            </a:r>
            <a:r>
              <a:rPr lang="en-US" sz="2400" dirty="0"/>
              <a:t>; a rock falls and becomes talus; rocks float on air, </a:t>
            </a:r>
            <a:r>
              <a:rPr lang="en-US" sz="2400" dirty="0" err="1"/>
              <a:t>grus</a:t>
            </a:r>
            <a:r>
              <a:rPr lang="en-US" sz="2400" dirty="0"/>
              <a:t>, water and ‘avalanche’</a:t>
            </a:r>
          </a:p>
          <a:p>
            <a:pPr marL="533400" indent="-533400" eaLnBrk="1" hangingPunct="1">
              <a:lnSpc>
                <a:spcPct val="90000"/>
              </a:lnSpc>
              <a:buFontTx/>
              <a:buAutoNum type="arabicPeriod"/>
            </a:pPr>
            <a:r>
              <a:rPr lang="en-US" sz="2800" dirty="0">
                <a:solidFill>
                  <a:srgbClr val="009900"/>
                </a:solidFill>
              </a:rPr>
              <a:t>slide</a:t>
            </a:r>
          </a:p>
          <a:p>
            <a:pPr marL="914400" lvl="1" indent="-457200" eaLnBrk="1" hangingPunct="1">
              <a:lnSpc>
                <a:spcPct val="90000"/>
              </a:lnSpc>
            </a:pPr>
            <a:r>
              <a:rPr lang="en-US" sz="2400" u="sng" dirty="0"/>
              <a:t>fast</a:t>
            </a:r>
            <a:r>
              <a:rPr lang="en-US" sz="2400" dirty="0"/>
              <a:t>; with/without water; regolith and sometimes bedrock too</a:t>
            </a:r>
          </a:p>
          <a:p>
            <a:pPr marL="914400" lvl="1" indent="-457200" eaLnBrk="1" hangingPunct="1">
              <a:lnSpc>
                <a:spcPct val="90000"/>
              </a:lnSpc>
            </a:pPr>
            <a:r>
              <a:rPr lang="en-US" sz="2400" u="sng" dirty="0"/>
              <a:t>slow</a:t>
            </a:r>
            <a:r>
              <a:rPr lang="en-US" sz="2400" dirty="0"/>
              <a:t>; slumping; rotational slide</a:t>
            </a:r>
          </a:p>
          <a:p>
            <a:pPr marL="533400" indent="-533400" eaLnBrk="1" hangingPunct="1">
              <a:lnSpc>
                <a:spcPct val="90000"/>
              </a:lnSpc>
              <a:buFontTx/>
              <a:buAutoNum type="arabicPeriod"/>
            </a:pPr>
            <a:r>
              <a:rPr lang="en-US" sz="2800" dirty="0">
                <a:solidFill>
                  <a:srgbClr val="009900"/>
                </a:solidFill>
              </a:rPr>
              <a:t>flow</a:t>
            </a:r>
          </a:p>
          <a:p>
            <a:pPr marL="914400" lvl="1" indent="-457200" eaLnBrk="1" hangingPunct="1">
              <a:lnSpc>
                <a:spcPct val="90000"/>
              </a:lnSpc>
            </a:pPr>
            <a:r>
              <a:rPr lang="en-US" sz="2400" u="sng" dirty="0"/>
              <a:t>slow</a:t>
            </a:r>
            <a:r>
              <a:rPr lang="en-US" sz="2400" dirty="0"/>
              <a:t>; with water; </a:t>
            </a:r>
            <a:r>
              <a:rPr lang="en-US" sz="2400" dirty="0" err="1"/>
              <a:t>earthflow</a:t>
            </a:r>
            <a:r>
              <a:rPr lang="en-US" sz="2400" dirty="0"/>
              <a:t>; mudflow; debris flow</a:t>
            </a:r>
          </a:p>
          <a:p>
            <a:pPr marL="533400" indent="-533400" eaLnBrk="1" hangingPunct="1">
              <a:lnSpc>
                <a:spcPct val="90000"/>
              </a:lnSpc>
              <a:buFontTx/>
              <a:buAutoNum type="arabicPeriod"/>
            </a:pPr>
            <a:r>
              <a:rPr lang="en-US" sz="2800" dirty="0">
                <a:solidFill>
                  <a:srgbClr val="009900"/>
                </a:solidFill>
              </a:rPr>
              <a:t>creep</a:t>
            </a:r>
            <a:endParaRPr lang="en-US" sz="1800" dirty="0"/>
          </a:p>
          <a:p>
            <a:pPr marL="914400" lvl="1" indent="-457200" eaLnBrk="1" hangingPunct="1">
              <a:lnSpc>
                <a:spcPct val="90000"/>
              </a:lnSpc>
            </a:pPr>
            <a:r>
              <a:rPr lang="en-US" sz="2400" u="sng" dirty="0"/>
              <a:t>very slow</a:t>
            </a:r>
            <a:r>
              <a:rPr lang="en-US" sz="2400" dirty="0"/>
              <a:t>; wet/dry; freeze/thaw; </a:t>
            </a:r>
            <a:r>
              <a:rPr lang="en-US" sz="2400" dirty="0" err="1"/>
              <a:t>solifluction</a:t>
            </a:r>
            <a:endParaRPr lang="en-US" sz="2400" dirty="0"/>
          </a:p>
        </p:txBody>
      </p:sp>
      <p:sp>
        <p:nvSpPr>
          <p:cNvPr id="11268" name="Rectangle 4"/>
          <p:cNvSpPr>
            <a:spLocks noGrp="1" noChangeArrowheads="1"/>
          </p:cNvSpPr>
          <p:nvPr>
            <p:ph type="title"/>
          </p:nvPr>
        </p:nvSpPr>
        <p:spPr>
          <a:noFill/>
        </p:spPr>
        <p:txBody>
          <a:bodyPr/>
          <a:lstStyle/>
          <a:p>
            <a:pPr eaLnBrk="1" hangingPunct="1"/>
            <a:r>
              <a:rPr lang="en-US" dirty="0"/>
              <a:t>mass wasting types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4D553CEC-CD12-4178-87E0-45BA7D1F3D9F}" type="slidenum">
              <a:rPr lang="en-US" smtClean="0">
                <a:solidFill>
                  <a:srgbClr val="000000"/>
                </a:solidFill>
              </a:rPr>
              <a:pPr/>
              <a:t>31</a:t>
            </a:fld>
            <a:endParaRPr lang="en-US">
              <a:solidFill>
                <a:srgbClr val="000000"/>
              </a:solidFill>
            </a:endParaRPr>
          </a:p>
        </p:txBody>
      </p:sp>
      <p:sp>
        <p:nvSpPr>
          <p:cNvPr id="12291" name="Rectangle 2"/>
          <p:cNvSpPr>
            <a:spLocks noGrp="1" noChangeArrowheads="1"/>
          </p:cNvSpPr>
          <p:nvPr>
            <p:ph type="body" idx="1"/>
          </p:nvPr>
        </p:nvSpPr>
        <p:spPr/>
        <p:txBody>
          <a:bodyPr/>
          <a:lstStyle/>
          <a:p>
            <a:pPr marL="533400" indent="-533400" eaLnBrk="1" hangingPunct="1">
              <a:buFontTx/>
              <a:buAutoNum type="arabicPeriod"/>
            </a:pPr>
            <a:r>
              <a:rPr lang="en-US" dirty="0"/>
              <a:t>rockfall</a:t>
            </a:r>
          </a:p>
          <a:p>
            <a:pPr marL="914400" lvl="1" indent="-457200" eaLnBrk="1" hangingPunct="1"/>
            <a:r>
              <a:rPr lang="en-US" dirty="0"/>
              <a:t>fastest; a rock falls and becomes talus</a:t>
            </a:r>
          </a:p>
        </p:txBody>
      </p:sp>
      <p:sp>
        <p:nvSpPr>
          <p:cNvPr id="12292" name="Rectangle 3"/>
          <p:cNvSpPr>
            <a:spLocks noGrp="1" noChangeArrowheads="1"/>
          </p:cNvSpPr>
          <p:nvPr>
            <p:ph type="title"/>
          </p:nvPr>
        </p:nvSpPr>
        <p:spPr>
          <a:noFill/>
        </p:spPr>
        <p:txBody>
          <a:bodyPr/>
          <a:lstStyle/>
          <a:p>
            <a:pPr eaLnBrk="1" hangingPunct="1"/>
            <a:r>
              <a:rPr lang="en-US"/>
              <a:t>mass wasting types</a:t>
            </a:r>
          </a:p>
        </p:txBody>
      </p:sp>
      <p:sp>
        <p:nvSpPr>
          <p:cNvPr id="12294" name="Text Box 6"/>
          <p:cNvSpPr txBox="1">
            <a:spLocks noChangeArrowheads="1"/>
          </p:cNvSpPr>
          <p:nvPr/>
        </p:nvSpPr>
        <p:spPr bwMode="auto">
          <a:xfrm>
            <a:off x="1905000" y="6565392"/>
            <a:ext cx="5096267" cy="215444"/>
          </a:xfrm>
          <a:prstGeom prst="rect">
            <a:avLst/>
          </a:prstGeom>
          <a:noFill/>
          <a:ln w="9525">
            <a:noFill/>
            <a:miter lim="800000"/>
            <a:headEnd/>
            <a:tailEnd/>
          </a:ln>
        </p:spPr>
        <p:txBody>
          <a:bodyPr wrap="none">
            <a:spAutoFit/>
          </a:bodyPr>
          <a:lstStyle/>
          <a:p>
            <a:r>
              <a:rPr lang="en-US" sz="800" dirty="0"/>
              <a:t>http://www.denverpost.com/breakingnews/ci_24207249/rock-slide-reported-near-popular-hiking-trail-chaffee</a:t>
            </a:r>
            <a:endParaRPr lang="en-US" sz="800" b="1" dirty="0">
              <a:solidFill>
                <a:srgbClr val="000000"/>
              </a:solidFill>
              <a:cs typeface="Arial" charset="0"/>
            </a:endParaRPr>
          </a:p>
        </p:txBody>
      </p:sp>
      <p:pic>
        <p:nvPicPr>
          <p:cNvPr id="1026" name="Picture 2"/>
          <p:cNvPicPr>
            <a:picLocks noChangeAspect="1" noChangeArrowheads="1"/>
          </p:cNvPicPr>
          <p:nvPr/>
        </p:nvPicPr>
        <p:blipFill>
          <a:blip r:embed="rId2" cstate="print"/>
          <a:srcRect/>
          <a:stretch>
            <a:fillRect/>
          </a:stretch>
        </p:blipFill>
        <p:spPr bwMode="auto">
          <a:xfrm>
            <a:off x="2604646" y="2602992"/>
            <a:ext cx="3567554" cy="39624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4D553CEC-CD12-4178-87E0-45BA7D1F3D9F}" type="slidenum">
              <a:rPr lang="en-US" smtClean="0">
                <a:solidFill>
                  <a:srgbClr val="000000"/>
                </a:solidFill>
              </a:rPr>
              <a:pPr/>
              <a:t>32</a:t>
            </a:fld>
            <a:endParaRPr lang="en-US">
              <a:solidFill>
                <a:srgbClr val="000000"/>
              </a:solidFill>
            </a:endParaRPr>
          </a:p>
        </p:txBody>
      </p:sp>
      <p:sp>
        <p:nvSpPr>
          <p:cNvPr id="12291" name="Rectangle 2"/>
          <p:cNvSpPr>
            <a:spLocks noGrp="1" noChangeArrowheads="1"/>
          </p:cNvSpPr>
          <p:nvPr>
            <p:ph type="body" idx="1"/>
          </p:nvPr>
        </p:nvSpPr>
        <p:spPr/>
        <p:txBody>
          <a:bodyPr/>
          <a:lstStyle/>
          <a:p>
            <a:pPr marL="533400" indent="-533400" eaLnBrk="1" hangingPunct="1">
              <a:buFontTx/>
              <a:buAutoNum type="arabicPeriod"/>
            </a:pPr>
            <a:r>
              <a:rPr lang="en-US" dirty="0"/>
              <a:t>rockfall</a:t>
            </a:r>
          </a:p>
          <a:p>
            <a:pPr marL="914400" lvl="1" indent="-457200" eaLnBrk="1" hangingPunct="1"/>
            <a:r>
              <a:rPr lang="en-US" dirty="0"/>
              <a:t>fastest; a rock falls and becomes talus</a:t>
            </a:r>
          </a:p>
        </p:txBody>
      </p:sp>
      <p:sp>
        <p:nvSpPr>
          <p:cNvPr id="12292" name="Rectangle 3"/>
          <p:cNvSpPr>
            <a:spLocks noGrp="1" noChangeArrowheads="1"/>
          </p:cNvSpPr>
          <p:nvPr>
            <p:ph type="title"/>
          </p:nvPr>
        </p:nvSpPr>
        <p:spPr>
          <a:noFill/>
        </p:spPr>
        <p:txBody>
          <a:bodyPr/>
          <a:lstStyle/>
          <a:p>
            <a:pPr eaLnBrk="1" hangingPunct="1"/>
            <a:r>
              <a:rPr lang="en-US"/>
              <a:t>mass wasting types</a:t>
            </a:r>
          </a:p>
        </p:txBody>
      </p:sp>
      <p:pic>
        <p:nvPicPr>
          <p:cNvPr id="12293" name="Picture 5" descr="CR_Leighty_052904_3681_Mile0072_PcPtPk_RockFall"/>
          <p:cNvPicPr>
            <a:picLocks noChangeAspect="1" noChangeArrowheads="1"/>
          </p:cNvPicPr>
          <p:nvPr/>
        </p:nvPicPr>
        <p:blipFill>
          <a:blip r:embed="rId2" cstate="print"/>
          <a:srcRect/>
          <a:stretch>
            <a:fillRect/>
          </a:stretch>
        </p:blipFill>
        <p:spPr bwMode="auto">
          <a:xfrm>
            <a:off x="1143000" y="2895600"/>
            <a:ext cx="2581275" cy="3438525"/>
          </a:xfrm>
          <a:prstGeom prst="rect">
            <a:avLst/>
          </a:prstGeom>
          <a:noFill/>
          <a:ln w="9525">
            <a:noFill/>
            <a:miter lim="800000"/>
            <a:headEnd/>
            <a:tailEnd/>
          </a:ln>
        </p:spPr>
      </p:pic>
      <p:sp>
        <p:nvSpPr>
          <p:cNvPr id="12294" name="Text Box 6"/>
          <p:cNvSpPr txBox="1">
            <a:spLocks noChangeArrowheads="1"/>
          </p:cNvSpPr>
          <p:nvPr/>
        </p:nvSpPr>
        <p:spPr bwMode="auto">
          <a:xfrm>
            <a:off x="746125" y="6332538"/>
            <a:ext cx="3635375" cy="214312"/>
          </a:xfrm>
          <a:prstGeom prst="rect">
            <a:avLst/>
          </a:prstGeom>
          <a:noFill/>
          <a:ln w="9525">
            <a:noFill/>
            <a:miter lim="800000"/>
            <a:headEnd/>
            <a:tailEnd/>
          </a:ln>
        </p:spPr>
        <p:txBody>
          <a:bodyPr wrap="none">
            <a:spAutoFit/>
          </a:bodyPr>
          <a:lstStyle/>
          <a:p>
            <a:r>
              <a:rPr lang="en-US" sz="800" b="1">
                <a:solidFill>
                  <a:srgbClr val="000000"/>
                </a:solidFill>
                <a:cs typeface="Arial" charset="0"/>
              </a:rPr>
              <a:t>http://www.physci.mc.maricopa.edu/Geology/FieldTrips/ColoradoRiver/</a:t>
            </a:r>
          </a:p>
        </p:txBody>
      </p:sp>
      <p:pic>
        <p:nvPicPr>
          <p:cNvPr id="12295" name="Picture 8" descr="fig_2_land_rockfall"/>
          <p:cNvPicPr>
            <a:picLocks noChangeAspect="1" noChangeArrowheads="1"/>
          </p:cNvPicPr>
          <p:nvPr/>
        </p:nvPicPr>
        <p:blipFill>
          <a:blip r:embed="rId3" cstate="print"/>
          <a:srcRect/>
          <a:stretch>
            <a:fillRect/>
          </a:stretch>
        </p:blipFill>
        <p:spPr bwMode="auto">
          <a:xfrm>
            <a:off x="4343400" y="3048000"/>
            <a:ext cx="3349625" cy="2211388"/>
          </a:xfrm>
          <a:prstGeom prst="rect">
            <a:avLst/>
          </a:prstGeom>
          <a:noFill/>
          <a:ln w="9525">
            <a:solidFill>
              <a:schemeClr val="tx1"/>
            </a:solidFill>
            <a:miter lim="800000"/>
            <a:headEnd/>
            <a:tailEnd/>
          </a:ln>
        </p:spPr>
      </p:pic>
      <p:sp>
        <p:nvSpPr>
          <p:cNvPr id="12296" name="Text Box 9"/>
          <p:cNvSpPr txBox="1">
            <a:spLocks noChangeArrowheads="1"/>
          </p:cNvSpPr>
          <p:nvPr/>
        </p:nvSpPr>
        <p:spPr bwMode="auto">
          <a:xfrm>
            <a:off x="3886200" y="5334000"/>
            <a:ext cx="4132263" cy="214313"/>
          </a:xfrm>
          <a:prstGeom prst="rect">
            <a:avLst/>
          </a:prstGeom>
          <a:noFill/>
          <a:ln w="9525">
            <a:noFill/>
            <a:miter lim="800000"/>
            <a:headEnd/>
            <a:tailEnd/>
          </a:ln>
        </p:spPr>
        <p:txBody>
          <a:bodyPr wrap="none">
            <a:spAutoFit/>
          </a:bodyPr>
          <a:lstStyle/>
          <a:p>
            <a:r>
              <a:rPr lang="en-US" sz="800" b="1">
                <a:solidFill>
                  <a:srgbClr val="000000"/>
                </a:solidFill>
                <a:cs typeface="Arial" charset="0"/>
              </a:rPr>
              <a:t>http://atlas.nrcan.gc.ca/site/english/maps/environment/naturalhazards/landslides/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876CF01D-2CED-4C07-81D5-636D14935579}" type="slidenum">
              <a:rPr lang="en-US" smtClean="0">
                <a:solidFill>
                  <a:srgbClr val="000000"/>
                </a:solidFill>
              </a:rPr>
              <a:pPr/>
              <a:t>33</a:t>
            </a:fld>
            <a:endParaRPr lang="en-US">
              <a:solidFill>
                <a:srgbClr val="000000"/>
              </a:solidFill>
            </a:endParaRPr>
          </a:p>
        </p:txBody>
      </p:sp>
      <p:pic>
        <p:nvPicPr>
          <p:cNvPr id="13315" name="Picture 9" descr="land c"/>
          <p:cNvPicPr>
            <a:picLocks noChangeAspect="1" noChangeArrowheads="1"/>
          </p:cNvPicPr>
          <p:nvPr/>
        </p:nvPicPr>
        <p:blipFill>
          <a:blip r:embed="rId2" cstate="print"/>
          <a:srcRect/>
          <a:stretch>
            <a:fillRect/>
          </a:stretch>
        </p:blipFill>
        <p:spPr bwMode="auto">
          <a:xfrm>
            <a:off x="4343400" y="1295400"/>
            <a:ext cx="3560763" cy="5334000"/>
          </a:xfrm>
          <a:prstGeom prst="rect">
            <a:avLst/>
          </a:prstGeom>
          <a:noFill/>
          <a:ln w="9525">
            <a:noFill/>
            <a:miter lim="800000"/>
            <a:headEnd/>
            <a:tailEnd/>
          </a:ln>
        </p:spPr>
      </p:pic>
      <p:sp>
        <p:nvSpPr>
          <p:cNvPr id="13316" name="Rectangle 2"/>
          <p:cNvSpPr>
            <a:spLocks noGrp="1" noChangeArrowheads="1"/>
          </p:cNvSpPr>
          <p:nvPr>
            <p:ph type="body" idx="1"/>
          </p:nvPr>
        </p:nvSpPr>
        <p:spPr/>
        <p:txBody>
          <a:bodyPr/>
          <a:lstStyle/>
          <a:p>
            <a:pPr marL="533400" indent="-533400" eaLnBrk="1" hangingPunct="1">
              <a:buFontTx/>
              <a:buAutoNum type="arabicPeriod"/>
            </a:pPr>
            <a:r>
              <a:rPr lang="en-US" dirty="0"/>
              <a:t>rockfall</a:t>
            </a:r>
          </a:p>
          <a:p>
            <a:pPr marL="914400" lvl="1" indent="-457200" eaLnBrk="1" hangingPunct="1"/>
            <a:r>
              <a:rPr lang="en-US" dirty="0"/>
              <a:t>fastest; a rock falls</a:t>
            </a:r>
            <a:r>
              <a:rPr lang="en-US" dirty="0">
                <a:solidFill>
                  <a:schemeClr val="bg1"/>
                </a:solidFill>
              </a:rPr>
              <a:t> and becomes talus</a:t>
            </a:r>
          </a:p>
        </p:txBody>
      </p:sp>
      <p:sp>
        <p:nvSpPr>
          <p:cNvPr id="13317" name="Rectangle 3"/>
          <p:cNvSpPr>
            <a:spLocks noGrp="1" noChangeArrowheads="1"/>
          </p:cNvSpPr>
          <p:nvPr>
            <p:ph type="title"/>
          </p:nvPr>
        </p:nvSpPr>
        <p:spPr>
          <a:noFill/>
        </p:spPr>
        <p:txBody>
          <a:bodyPr/>
          <a:lstStyle/>
          <a:p>
            <a:pPr eaLnBrk="1" hangingPunct="1"/>
            <a:r>
              <a:rPr lang="en-US"/>
              <a:t>mass wasting types</a:t>
            </a:r>
          </a:p>
        </p:txBody>
      </p:sp>
      <p:sp>
        <p:nvSpPr>
          <p:cNvPr id="13318" name="Text Box 10"/>
          <p:cNvSpPr txBox="1">
            <a:spLocks noChangeArrowheads="1"/>
          </p:cNvSpPr>
          <p:nvPr/>
        </p:nvSpPr>
        <p:spPr bwMode="auto">
          <a:xfrm>
            <a:off x="4665663" y="6156325"/>
            <a:ext cx="2725737" cy="336550"/>
          </a:xfrm>
          <a:prstGeom prst="rect">
            <a:avLst/>
          </a:prstGeom>
          <a:noFill/>
          <a:ln w="9525">
            <a:noFill/>
            <a:miter lim="800000"/>
            <a:headEnd/>
            <a:tailEnd/>
          </a:ln>
        </p:spPr>
        <p:txBody>
          <a:bodyPr wrap="none">
            <a:spAutoFit/>
          </a:bodyPr>
          <a:lstStyle/>
          <a:p>
            <a:r>
              <a:rPr lang="en-US" sz="1600" b="1" dirty="0">
                <a:solidFill>
                  <a:srgbClr val="FFFFFF"/>
                </a:solidFill>
                <a:cs typeface="Arial" charset="0"/>
              </a:rPr>
              <a:t>http://gees.usc.edu/GEER/</a:t>
            </a:r>
          </a:p>
        </p:txBody>
      </p:sp>
      <p:pic>
        <p:nvPicPr>
          <p:cNvPr id="111618" name="Picture 2" descr="http://www.coprinstitute.org/uploadedImages/Communications-NEW/Hurricane/rockslide.JPG"/>
          <p:cNvPicPr>
            <a:picLocks noChangeAspect="1" noChangeArrowheads="1"/>
          </p:cNvPicPr>
          <p:nvPr/>
        </p:nvPicPr>
        <p:blipFill>
          <a:blip r:embed="rId3" cstate="print"/>
          <a:srcRect/>
          <a:stretch>
            <a:fillRect/>
          </a:stretch>
        </p:blipFill>
        <p:spPr bwMode="auto">
          <a:xfrm>
            <a:off x="152400" y="3238877"/>
            <a:ext cx="4114800" cy="2933323"/>
          </a:xfrm>
          <a:prstGeom prst="rect">
            <a:avLst/>
          </a:prstGeom>
          <a:noFill/>
        </p:spPr>
      </p:pic>
      <p:sp>
        <p:nvSpPr>
          <p:cNvPr id="8" name="TextBox 7"/>
          <p:cNvSpPr txBox="1"/>
          <p:nvPr/>
        </p:nvSpPr>
        <p:spPr>
          <a:xfrm>
            <a:off x="0" y="6248400"/>
            <a:ext cx="4490717" cy="338554"/>
          </a:xfrm>
          <a:prstGeom prst="rect">
            <a:avLst/>
          </a:prstGeom>
          <a:noFill/>
        </p:spPr>
        <p:txBody>
          <a:bodyPr wrap="none" rtlCol="0">
            <a:spAutoFit/>
          </a:bodyPr>
          <a:lstStyle/>
          <a:p>
            <a:r>
              <a:rPr lang="en-US" sz="1600" b="1" dirty="0">
                <a:solidFill>
                  <a:srgbClr val="000000"/>
                </a:solidFill>
                <a:cs typeface="Arial" charset="0"/>
              </a:rPr>
              <a:t>http://www.asce.org/copri/COPRIHome.aspx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876CF01D-2CED-4C07-81D5-636D14935579}" type="slidenum">
              <a:rPr lang="en-US" smtClean="0">
                <a:solidFill>
                  <a:srgbClr val="000000"/>
                </a:solidFill>
              </a:rPr>
              <a:pPr/>
              <a:t>34</a:t>
            </a:fld>
            <a:endParaRPr lang="en-US" dirty="0">
              <a:solidFill>
                <a:srgbClr val="000000"/>
              </a:solidFill>
            </a:endParaRPr>
          </a:p>
        </p:txBody>
      </p:sp>
      <p:sp>
        <p:nvSpPr>
          <p:cNvPr id="13316" name="Rectangle 2"/>
          <p:cNvSpPr>
            <a:spLocks noGrp="1" noChangeArrowheads="1"/>
          </p:cNvSpPr>
          <p:nvPr>
            <p:ph type="body" idx="1"/>
          </p:nvPr>
        </p:nvSpPr>
        <p:spPr/>
        <p:txBody>
          <a:bodyPr/>
          <a:lstStyle/>
          <a:p>
            <a:pPr marL="533400" indent="-533400" eaLnBrk="1" hangingPunct="1">
              <a:buFontTx/>
              <a:buAutoNum type="arabicPeriod"/>
            </a:pPr>
            <a:r>
              <a:rPr lang="en-US" dirty="0"/>
              <a:t>rockfall</a:t>
            </a:r>
          </a:p>
          <a:p>
            <a:pPr marL="914400" lvl="1" indent="-457200" eaLnBrk="1" hangingPunct="1"/>
            <a:r>
              <a:rPr lang="en-US" dirty="0"/>
              <a:t>fastest; a rock falls and becomes talus</a:t>
            </a:r>
          </a:p>
        </p:txBody>
      </p:sp>
      <p:sp>
        <p:nvSpPr>
          <p:cNvPr id="13317" name="Rectangle 3"/>
          <p:cNvSpPr>
            <a:spLocks noGrp="1" noChangeArrowheads="1"/>
          </p:cNvSpPr>
          <p:nvPr>
            <p:ph type="title"/>
          </p:nvPr>
        </p:nvSpPr>
        <p:spPr>
          <a:noFill/>
        </p:spPr>
        <p:txBody>
          <a:bodyPr/>
          <a:lstStyle/>
          <a:p>
            <a:pPr eaLnBrk="1" hangingPunct="1"/>
            <a:r>
              <a:rPr lang="en-US"/>
              <a:t>mass wasting types</a:t>
            </a:r>
          </a:p>
        </p:txBody>
      </p:sp>
      <p:sp>
        <p:nvSpPr>
          <p:cNvPr id="13318" name="Text Box 10"/>
          <p:cNvSpPr txBox="1">
            <a:spLocks noChangeArrowheads="1"/>
          </p:cNvSpPr>
          <p:nvPr/>
        </p:nvSpPr>
        <p:spPr bwMode="auto">
          <a:xfrm>
            <a:off x="4665663" y="6156325"/>
            <a:ext cx="2725737" cy="336550"/>
          </a:xfrm>
          <a:prstGeom prst="rect">
            <a:avLst/>
          </a:prstGeom>
          <a:noFill/>
          <a:ln w="9525">
            <a:noFill/>
            <a:miter lim="800000"/>
            <a:headEnd/>
            <a:tailEnd/>
          </a:ln>
        </p:spPr>
        <p:txBody>
          <a:bodyPr wrap="none">
            <a:spAutoFit/>
          </a:bodyPr>
          <a:lstStyle/>
          <a:p>
            <a:r>
              <a:rPr lang="en-US" sz="1600" b="1" dirty="0">
                <a:solidFill>
                  <a:srgbClr val="FFFFFF"/>
                </a:solidFill>
                <a:cs typeface="Arial" charset="0"/>
              </a:rPr>
              <a:t>http://gees.usc.edu/GEER/</a:t>
            </a:r>
          </a:p>
        </p:txBody>
      </p:sp>
      <p:sp>
        <p:nvSpPr>
          <p:cNvPr id="8" name="TextBox 7"/>
          <p:cNvSpPr txBox="1"/>
          <p:nvPr/>
        </p:nvSpPr>
        <p:spPr>
          <a:xfrm>
            <a:off x="580832" y="6248400"/>
            <a:ext cx="3762568" cy="338554"/>
          </a:xfrm>
          <a:prstGeom prst="rect">
            <a:avLst/>
          </a:prstGeom>
          <a:noFill/>
        </p:spPr>
        <p:txBody>
          <a:bodyPr wrap="none" rtlCol="0">
            <a:spAutoFit/>
          </a:bodyPr>
          <a:lstStyle/>
          <a:p>
            <a:r>
              <a:rPr lang="en-US" sz="1600" dirty="0">
                <a:solidFill>
                  <a:srgbClr val="000000"/>
                </a:solidFill>
                <a:cs typeface="Arial" charset="0"/>
              </a:rPr>
              <a:t>http://daveslandslideblog.blogspot.com</a:t>
            </a:r>
            <a:endParaRPr lang="en-US" sz="1600" b="1" dirty="0">
              <a:solidFill>
                <a:srgbClr val="000000"/>
              </a:solidFill>
              <a:cs typeface="Arial" charset="0"/>
            </a:endParaRPr>
          </a:p>
        </p:txBody>
      </p:sp>
      <p:pic>
        <p:nvPicPr>
          <p:cNvPr id="160770" name="Picture 2" descr="[09_03+colorado+rockfall+2.bmp]"/>
          <p:cNvPicPr>
            <a:picLocks noChangeAspect="1" noChangeArrowheads="1"/>
          </p:cNvPicPr>
          <p:nvPr/>
        </p:nvPicPr>
        <p:blipFill>
          <a:blip r:embed="rId2" cstate="print"/>
          <a:srcRect/>
          <a:stretch>
            <a:fillRect/>
          </a:stretch>
        </p:blipFill>
        <p:spPr bwMode="auto">
          <a:xfrm>
            <a:off x="5334000" y="2743200"/>
            <a:ext cx="2514600" cy="4004734"/>
          </a:xfrm>
          <a:prstGeom prst="rect">
            <a:avLst/>
          </a:prstGeom>
          <a:noFill/>
        </p:spPr>
      </p:pic>
      <p:pic>
        <p:nvPicPr>
          <p:cNvPr id="160772" name="Picture 4" descr="[09_03+colorado+rockfall+1.bmp]"/>
          <p:cNvPicPr>
            <a:picLocks noChangeAspect="1" noChangeArrowheads="1"/>
          </p:cNvPicPr>
          <p:nvPr/>
        </p:nvPicPr>
        <p:blipFill>
          <a:blip r:embed="rId3" cstate="print"/>
          <a:srcRect/>
          <a:stretch>
            <a:fillRect/>
          </a:stretch>
        </p:blipFill>
        <p:spPr bwMode="auto">
          <a:xfrm>
            <a:off x="762000" y="2976548"/>
            <a:ext cx="3429000" cy="2919427"/>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80C23D06-D25D-45BE-AA1D-E06C91057362}" type="slidenum">
              <a:rPr lang="en-US" smtClean="0">
                <a:solidFill>
                  <a:srgbClr val="000000"/>
                </a:solidFill>
              </a:rPr>
              <a:pPr/>
              <a:t>35</a:t>
            </a:fld>
            <a:endParaRPr lang="en-US">
              <a:solidFill>
                <a:srgbClr val="000000"/>
              </a:solidFill>
            </a:endParaRPr>
          </a:p>
        </p:txBody>
      </p:sp>
      <p:pic>
        <p:nvPicPr>
          <p:cNvPr id="14339" name="Picture 5" descr="Bryce Canyon Chief Ranger McGinn inspects rock slide along the Navajo Loop Trai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40" name="Rectangle 2"/>
          <p:cNvSpPr>
            <a:spLocks noGrp="1" noChangeArrowheads="1"/>
          </p:cNvSpPr>
          <p:nvPr>
            <p:ph type="title"/>
          </p:nvPr>
        </p:nvSpPr>
        <p:spPr/>
        <p:txBody>
          <a:bodyPr/>
          <a:lstStyle/>
          <a:p>
            <a:pPr eaLnBrk="1" hangingPunct="1"/>
            <a:endParaRPr lang="en-US">
              <a:solidFill>
                <a:schemeClr val="bg1"/>
              </a:solidFill>
            </a:endParaRPr>
          </a:p>
        </p:txBody>
      </p:sp>
      <p:sp>
        <p:nvSpPr>
          <p:cNvPr id="14341" name="Rectangle 3"/>
          <p:cNvSpPr>
            <a:spLocks noGrp="1" noChangeArrowheads="1"/>
          </p:cNvSpPr>
          <p:nvPr>
            <p:ph type="body" idx="1"/>
          </p:nvPr>
        </p:nvSpPr>
        <p:spPr/>
        <p:txBody>
          <a:bodyPr/>
          <a:lstStyle/>
          <a:p>
            <a:pPr eaLnBrk="1" hangingPunct="1"/>
            <a:endParaRPr lang="en-US"/>
          </a:p>
        </p:txBody>
      </p:sp>
      <p:sp>
        <p:nvSpPr>
          <p:cNvPr id="14342" name="Rectangle 6"/>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dirty="0">
                <a:solidFill>
                  <a:srgbClr val="FFFFFF"/>
                </a:solidFill>
                <a:cs typeface="Arial" charset="0"/>
              </a:rPr>
              <a:t>rockfall</a:t>
            </a:r>
          </a:p>
          <a:p>
            <a:pPr marL="914400" lvl="1" indent="-457200">
              <a:spcBef>
                <a:spcPct val="20000"/>
              </a:spcBef>
              <a:buFontTx/>
              <a:buChar char="–"/>
            </a:pPr>
            <a:r>
              <a:rPr lang="en-US" sz="2800" dirty="0">
                <a:solidFill>
                  <a:srgbClr val="FFFFFF"/>
                </a:solidFill>
                <a:cs typeface="Arial" charset="0"/>
              </a:rPr>
              <a:t>fastest; a rock falls and becomes talus</a:t>
            </a:r>
          </a:p>
        </p:txBody>
      </p:sp>
      <p:sp>
        <p:nvSpPr>
          <p:cNvPr id="14343" name="Rectangle 7"/>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FFFFFF"/>
                </a:solidFill>
                <a:cs typeface="Arial" charset="0"/>
              </a:rPr>
              <a:t>mass wasting types</a:t>
            </a:r>
          </a:p>
        </p:txBody>
      </p:sp>
      <p:sp>
        <p:nvSpPr>
          <p:cNvPr id="14344" name="Text Box 8"/>
          <p:cNvSpPr txBox="1">
            <a:spLocks noChangeArrowheads="1"/>
          </p:cNvSpPr>
          <p:nvPr/>
        </p:nvSpPr>
        <p:spPr bwMode="auto">
          <a:xfrm>
            <a:off x="746125" y="6059488"/>
            <a:ext cx="184150" cy="457200"/>
          </a:xfrm>
          <a:prstGeom prst="rect">
            <a:avLst/>
          </a:prstGeom>
          <a:noFill/>
          <a:ln w="9525">
            <a:noFill/>
            <a:miter lim="800000"/>
            <a:headEnd/>
            <a:tailEnd/>
          </a:ln>
        </p:spPr>
        <p:txBody>
          <a:bodyPr wrap="none">
            <a:spAutoFit/>
          </a:bodyPr>
          <a:lstStyle/>
          <a:p>
            <a:endParaRPr lang="en-US" sz="2400" b="1">
              <a:solidFill>
                <a:srgbClr val="000000"/>
              </a:solidFill>
              <a:cs typeface="Arial" charset="0"/>
            </a:endParaRPr>
          </a:p>
        </p:txBody>
      </p:sp>
      <p:sp>
        <p:nvSpPr>
          <p:cNvPr id="14345" name="Text Box 9"/>
          <p:cNvSpPr txBox="1">
            <a:spLocks noChangeArrowheads="1"/>
          </p:cNvSpPr>
          <p:nvPr/>
        </p:nvSpPr>
        <p:spPr bwMode="auto">
          <a:xfrm>
            <a:off x="304800" y="4800600"/>
            <a:ext cx="8626475" cy="1920875"/>
          </a:xfrm>
          <a:prstGeom prst="rect">
            <a:avLst/>
          </a:prstGeom>
          <a:noFill/>
          <a:ln w="9525">
            <a:noFill/>
            <a:miter lim="800000"/>
            <a:headEnd/>
            <a:tailEnd/>
          </a:ln>
        </p:spPr>
        <p:txBody>
          <a:bodyPr>
            <a:spAutoFit/>
          </a:bodyPr>
          <a:lstStyle/>
          <a:p>
            <a:r>
              <a:rPr lang="en-US" sz="2000">
                <a:solidFill>
                  <a:srgbClr val="FFFFFF"/>
                </a:solidFill>
                <a:cs typeface="Arial" charset="0"/>
              </a:rPr>
              <a:t>On Tuesday, May 23, 2006 at 5:00pm on the Wall Street section of the Navajo Loop Trail there was a significant rock fall. The rock fall was caused by erosion and weathering, which have shaped Bryce Canyon into what visitors see today. The primary weathering force at Bryce Canyon is frost wedging. Here we experience over 200 freeze/thaw cycles each year. </a:t>
            </a:r>
          </a:p>
          <a:p>
            <a:endParaRPr lang="en-US" sz="2000">
              <a:solidFill>
                <a:srgbClr val="FFFFFF"/>
              </a:solidFill>
              <a:cs typeface="Arial" charset="0"/>
            </a:endParaRPr>
          </a:p>
        </p:txBody>
      </p:sp>
      <p:sp>
        <p:nvSpPr>
          <p:cNvPr id="14346" name="Text Box 10"/>
          <p:cNvSpPr txBox="1">
            <a:spLocks noChangeArrowheads="1"/>
          </p:cNvSpPr>
          <p:nvPr/>
        </p:nvSpPr>
        <p:spPr bwMode="auto">
          <a:xfrm>
            <a:off x="739775" y="6553200"/>
            <a:ext cx="5813425" cy="274638"/>
          </a:xfrm>
          <a:prstGeom prst="rect">
            <a:avLst/>
          </a:prstGeom>
          <a:noFill/>
          <a:ln w="9525">
            <a:noFill/>
            <a:miter lim="800000"/>
            <a:headEnd/>
            <a:tailEnd/>
          </a:ln>
        </p:spPr>
        <p:txBody>
          <a:bodyPr wrap="none">
            <a:spAutoFit/>
          </a:bodyPr>
          <a:lstStyle/>
          <a:p>
            <a:r>
              <a:rPr lang="en-US" sz="1200" b="1">
                <a:solidFill>
                  <a:srgbClr val="FFFFFF"/>
                </a:solidFill>
                <a:cs typeface="Arial" charset="0"/>
              </a:rPr>
              <a:t>Image from: http://www.nps.gov/brca/parknews/navajo-loop-trail-rock-fall.htm</a:t>
            </a:r>
          </a:p>
        </p:txBody>
      </p:sp>
      <p:sp>
        <p:nvSpPr>
          <p:cNvPr id="11" name="Oval 10"/>
          <p:cNvSpPr/>
          <p:nvPr/>
        </p:nvSpPr>
        <p:spPr bwMode="auto">
          <a:xfrm>
            <a:off x="3505200" y="609600"/>
            <a:ext cx="1828800" cy="2438400"/>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defRPr/>
            </a:pPr>
            <a:endParaRPr lang="en-US" sz="2400" b="1">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01D3056E-D20E-43EE-A6C7-DBC3D4419898}" type="slidenum">
              <a:rPr lang="en-US" smtClean="0">
                <a:solidFill>
                  <a:srgbClr val="000000"/>
                </a:solidFill>
              </a:rPr>
              <a:pPr/>
              <a:t>36</a:t>
            </a:fld>
            <a:endParaRPr lang="en-US">
              <a:solidFill>
                <a:srgbClr val="000000"/>
              </a:solidFill>
            </a:endParaRPr>
          </a:p>
        </p:txBody>
      </p:sp>
      <p:pic>
        <p:nvPicPr>
          <p:cNvPr id="15363" name="Picture 11" descr="Dsc00014_1987_rock_fall"/>
          <p:cNvPicPr>
            <a:picLocks noChangeAspect="1" noChangeArrowheads="1"/>
          </p:cNvPicPr>
          <p:nvPr/>
        </p:nvPicPr>
        <p:blipFill>
          <a:blip r:embed="rId3" cstate="print"/>
          <a:srcRect/>
          <a:stretch>
            <a:fillRect/>
          </a:stretch>
        </p:blipFill>
        <p:spPr bwMode="auto">
          <a:xfrm>
            <a:off x="0" y="0"/>
            <a:ext cx="9144000" cy="6881813"/>
          </a:xfrm>
          <a:prstGeom prst="rect">
            <a:avLst/>
          </a:prstGeom>
          <a:noFill/>
          <a:ln w="9525">
            <a:noFill/>
            <a:miter lim="800000"/>
            <a:headEnd/>
            <a:tailEnd/>
          </a:ln>
        </p:spPr>
      </p:pic>
      <p:sp>
        <p:nvSpPr>
          <p:cNvPr id="15364" name="Rectangle 3"/>
          <p:cNvSpPr>
            <a:spLocks noGrp="1" noChangeArrowheads="1"/>
          </p:cNvSpPr>
          <p:nvPr>
            <p:ph type="title"/>
          </p:nvPr>
        </p:nvSpPr>
        <p:spPr/>
        <p:txBody>
          <a:bodyPr/>
          <a:lstStyle/>
          <a:p>
            <a:pPr eaLnBrk="1" hangingPunct="1"/>
            <a:endParaRPr lang="en-US">
              <a:solidFill>
                <a:schemeClr val="bg1"/>
              </a:solidFill>
            </a:endParaRPr>
          </a:p>
        </p:txBody>
      </p:sp>
      <p:sp>
        <p:nvSpPr>
          <p:cNvPr id="15365" name="Rectangle 4"/>
          <p:cNvSpPr>
            <a:spLocks noGrp="1" noChangeArrowheads="1"/>
          </p:cNvSpPr>
          <p:nvPr>
            <p:ph type="body" idx="1"/>
          </p:nvPr>
        </p:nvSpPr>
        <p:spPr/>
        <p:txBody>
          <a:bodyPr/>
          <a:lstStyle/>
          <a:p>
            <a:pPr eaLnBrk="1" hangingPunct="1"/>
            <a:endParaRPr lang="en-US"/>
          </a:p>
        </p:txBody>
      </p:sp>
      <p:sp>
        <p:nvSpPr>
          <p:cNvPr id="15366" name="Rectangle 5"/>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dirty="0">
                <a:solidFill>
                  <a:srgbClr val="FFFFFF"/>
                </a:solidFill>
                <a:cs typeface="Arial" charset="0"/>
              </a:rPr>
              <a:t>rockfall</a:t>
            </a:r>
          </a:p>
          <a:p>
            <a:pPr marL="914400" lvl="1" indent="-457200">
              <a:spcBef>
                <a:spcPct val="20000"/>
              </a:spcBef>
              <a:buFontTx/>
              <a:buChar char="–"/>
            </a:pPr>
            <a:r>
              <a:rPr lang="en-US" sz="2800" dirty="0">
                <a:solidFill>
                  <a:srgbClr val="FFFFFF"/>
                </a:solidFill>
                <a:cs typeface="Arial" charset="0"/>
              </a:rPr>
              <a:t>fastest; a rock falls and becomes talus</a:t>
            </a:r>
          </a:p>
        </p:txBody>
      </p:sp>
      <p:sp>
        <p:nvSpPr>
          <p:cNvPr id="15367" name="Rectangle 6"/>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FFFFFF"/>
                </a:solidFill>
                <a:cs typeface="Arial" charset="0"/>
              </a:rPr>
              <a:t>mass wasting types</a:t>
            </a:r>
          </a:p>
        </p:txBody>
      </p:sp>
      <p:sp>
        <p:nvSpPr>
          <p:cNvPr id="15368" name="Text Box 7"/>
          <p:cNvSpPr txBox="1">
            <a:spLocks noChangeArrowheads="1"/>
          </p:cNvSpPr>
          <p:nvPr/>
        </p:nvSpPr>
        <p:spPr bwMode="auto">
          <a:xfrm>
            <a:off x="746125" y="6059488"/>
            <a:ext cx="184150" cy="457200"/>
          </a:xfrm>
          <a:prstGeom prst="rect">
            <a:avLst/>
          </a:prstGeom>
          <a:noFill/>
          <a:ln w="9525">
            <a:noFill/>
            <a:miter lim="800000"/>
            <a:headEnd/>
            <a:tailEnd/>
          </a:ln>
        </p:spPr>
        <p:txBody>
          <a:bodyPr wrap="none">
            <a:spAutoFit/>
          </a:bodyPr>
          <a:lstStyle/>
          <a:p>
            <a:endParaRPr lang="en-US" sz="2400" b="1">
              <a:solidFill>
                <a:srgbClr val="000000"/>
              </a:solidFill>
              <a:cs typeface="Arial" charset="0"/>
            </a:endParaRPr>
          </a:p>
        </p:txBody>
      </p:sp>
      <p:sp>
        <p:nvSpPr>
          <p:cNvPr id="15369" name="Text Box 8"/>
          <p:cNvSpPr txBox="1">
            <a:spLocks noChangeArrowheads="1"/>
          </p:cNvSpPr>
          <p:nvPr/>
        </p:nvSpPr>
        <p:spPr bwMode="auto">
          <a:xfrm>
            <a:off x="2209800" y="3352800"/>
            <a:ext cx="6248400" cy="457200"/>
          </a:xfrm>
          <a:prstGeom prst="rect">
            <a:avLst/>
          </a:prstGeom>
          <a:noFill/>
          <a:ln w="9525">
            <a:noFill/>
            <a:miter lim="800000"/>
            <a:headEnd/>
            <a:tailEnd/>
          </a:ln>
        </p:spPr>
        <p:txBody>
          <a:bodyPr>
            <a:spAutoFit/>
          </a:bodyPr>
          <a:lstStyle/>
          <a:p>
            <a:r>
              <a:rPr lang="en-US" sz="2400" b="1">
                <a:solidFill>
                  <a:srgbClr val="000000"/>
                </a:solidFill>
                <a:cs typeface="Arial" charset="0"/>
              </a:rPr>
              <a:t>1982 rockfall in Yosemite. </a:t>
            </a:r>
          </a:p>
        </p:txBody>
      </p:sp>
      <p:sp>
        <p:nvSpPr>
          <p:cNvPr id="15370" name="Text Box 9"/>
          <p:cNvSpPr txBox="1">
            <a:spLocks noChangeArrowheads="1"/>
          </p:cNvSpPr>
          <p:nvPr/>
        </p:nvSpPr>
        <p:spPr bwMode="auto">
          <a:xfrm>
            <a:off x="739775" y="6503988"/>
            <a:ext cx="4852988" cy="336550"/>
          </a:xfrm>
          <a:prstGeom prst="rect">
            <a:avLst/>
          </a:prstGeom>
          <a:noFill/>
          <a:ln w="9525">
            <a:noFill/>
            <a:miter lim="800000"/>
            <a:headEnd/>
            <a:tailEnd/>
          </a:ln>
        </p:spPr>
        <p:txBody>
          <a:bodyPr wrap="none">
            <a:spAutoFit/>
          </a:bodyPr>
          <a:lstStyle/>
          <a:p>
            <a:r>
              <a:rPr lang="en-US" sz="1600" b="1">
                <a:solidFill>
                  <a:srgbClr val="FFFFFF"/>
                </a:solidFill>
                <a:cs typeface="Arial" charset="0"/>
              </a:rPr>
              <a:t>http://virtual.yosemite.cc.ca.us/ghayes/1982.htm</a:t>
            </a:r>
          </a:p>
        </p:txBody>
      </p:sp>
      <p:pic>
        <p:nvPicPr>
          <p:cNvPr id="15371" name="Picture 15" descr="C:\Users\hp\Desktop\Untitled-3.gif"/>
          <p:cNvPicPr>
            <a:picLocks noChangeAspect="1" noChangeArrowheads="1"/>
          </p:cNvPicPr>
          <p:nvPr/>
        </p:nvPicPr>
        <p:blipFill>
          <a:blip r:embed="rId4" cstate="print"/>
          <a:srcRect/>
          <a:stretch>
            <a:fillRect/>
          </a:stretch>
        </p:blipFill>
        <p:spPr bwMode="auto">
          <a:xfrm rot="-439314">
            <a:off x="3989388" y="5761038"/>
            <a:ext cx="752475" cy="4794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F3F86969-6580-414A-9F09-86631331F144}" type="slidenum">
              <a:rPr lang="en-US" smtClean="0">
                <a:solidFill>
                  <a:srgbClr val="000000"/>
                </a:solidFill>
              </a:rPr>
              <a:pPr/>
              <a:t>37</a:t>
            </a:fld>
            <a:endParaRPr lang="en-US">
              <a:solidFill>
                <a:srgbClr val="000000"/>
              </a:solidFill>
            </a:endParaRPr>
          </a:p>
        </p:txBody>
      </p:sp>
      <p:pic>
        <p:nvPicPr>
          <p:cNvPr id="16387" name="Picture 5" descr="rockfall-3"/>
          <p:cNvPicPr>
            <a:picLocks noChangeAspect="1" noChangeArrowheads="1"/>
          </p:cNvPicPr>
          <p:nvPr/>
        </p:nvPicPr>
        <p:blipFill>
          <a:blip r:embed="rId2" cstate="print"/>
          <a:srcRect/>
          <a:stretch>
            <a:fillRect/>
          </a:stretch>
        </p:blipFill>
        <p:spPr bwMode="auto">
          <a:xfrm>
            <a:off x="0" y="0"/>
            <a:ext cx="9144000" cy="6364288"/>
          </a:xfrm>
          <a:prstGeom prst="rect">
            <a:avLst/>
          </a:prstGeom>
          <a:noFill/>
          <a:ln w="9525">
            <a:noFill/>
            <a:miter lim="800000"/>
            <a:headEnd/>
            <a:tailEnd/>
          </a:ln>
        </p:spPr>
      </p:pic>
      <p:sp>
        <p:nvSpPr>
          <p:cNvPr id="16388" name="Rectangle 2"/>
          <p:cNvSpPr>
            <a:spLocks noGrp="1" noChangeArrowheads="1"/>
          </p:cNvSpPr>
          <p:nvPr>
            <p:ph type="title"/>
          </p:nvPr>
        </p:nvSpPr>
        <p:spPr/>
        <p:txBody>
          <a:bodyPr/>
          <a:lstStyle/>
          <a:p>
            <a:pPr eaLnBrk="1" hangingPunct="1"/>
            <a:endParaRPr lang="en-US"/>
          </a:p>
        </p:txBody>
      </p:sp>
      <p:sp>
        <p:nvSpPr>
          <p:cNvPr id="16389" name="Rectangle 3"/>
          <p:cNvSpPr>
            <a:spLocks noGrp="1" noChangeArrowheads="1"/>
          </p:cNvSpPr>
          <p:nvPr>
            <p:ph type="body" idx="1"/>
          </p:nvPr>
        </p:nvSpPr>
        <p:spPr/>
        <p:txBody>
          <a:bodyPr/>
          <a:lstStyle/>
          <a:p>
            <a:pPr eaLnBrk="1" hangingPunct="1"/>
            <a:endParaRPr lang="en-US"/>
          </a:p>
        </p:txBody>
      </p:sp>
      <p:sp>
        <p:nvSpPr>
          <p:cNvPr id="16390" name="Rectangle 6"/>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FFFFFF"/>
                </a:solidFill>
                <a:cs typeface="Arial" charset="0"/>
              </a:rPr>
              <a:t>mass wasting types</a:t>
            </a:r>
          </a:p>
        </p:txBody>
      </p:sp>
      <p:sp>
        <p:nvSpPr>
          <p:cNvPr id="16391" name="Rectangle 9"/>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dirty="0">
                <a:solidFill>
                  <a:srgbClr val="FFFFFF"/>
                </a:solidFill>
                <a:cs typeface="Arial" charset="0"/>
              </a:rPr>
              <a:t>rockfall</a:t>
            </a:r>
          </a:p>
          <a:p>
            <a:pPr marL="914400" lvl="1" indent="-457200">
              <a:spcBef>
                <a:spcPct val="20000"/>
              </a:spcBef>
              <a:buFontTx/>
              <a:buChar char="–"/>
            </a:pPr>
            <a:r>
              <a:rPr lang="en-US" sz="2800" dirty="0">
                <a:solidFill>
                  <a:srgbClr val="FFFFFF"/>
                </a:solidFill>
                <a:cs typeface="Arial" charset="0"/>
              </a:rPr>
              <a:t>fastest; a rock falls and becomes talus</a:t>
            </a:r>
          </a:p>
        </p:txBody>
      </p:sp>
      <p:sp>
        <p:nvSpPr>
          <p:cNvPr id="16392" name="Text Box 10"/>
          <p:cNvSpPr txBox="1">
            <a:spLocks noChangeArrowheads="1"/>
          </p:cNvSpPr>
          <p:nvPr/>
        </p:nvSpPr>
        <p:spPr bwMode="auto">
          <a:xfrm>
            <a:off x="288925" y="6488113"/>
            <a:ext cx="5530850" cy="304800"/>
          </a:xfrm>
          <a:prstGeom prst="rect">
            <a:avLst/>
          </a:prstGeom>
          <a:noFill/>
          <a:ln w="9525">
            <a:noFill/>
            <a:miter lim="800000"/>
            <a:headEnd/>
            <a:tailEnd/>
          </a:ln>
        </p:spPr>
        <p:txBody>
          <a:bodyPr wrap="none">
            <a:spAutoFit/>
          </a:bodyPr>
          <a:lstStyle/>
          <a:p>
            <a:r>
              <a:rPr lang="en-US" sz="1400" b="1">
                <a:solidFill>
                  <a:srgbClr val="000000"/>
                </a:solidFill>
                <a:cs typeface="Arial" charset="0"/>
              </a:rPr>
              <a:t>Image from: http://geology.com/articles/yosemite-rockfall.shtml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landslides.usgs.gov/learning/photos/images/more_usa/various_landslides_throughout_the_united_states/cn_landslide.jpg"/>
          <p:cNvPicPr>
            <a:picLocks noChangeAspect="1" noChangeArrowheads="1"/>
          </p:cNvPicPr>
          <p:nvPr/>
        </p:nvPicPr>
        <p:blipFill>
          <a:blip r:embed="rId2" cstate="print"/>
          <a:srcRect/>
          <a:stretch>
            <a:fillRect/>
          </a:stretch>
        </p:blipFill>
        <p:spPr bwMode="auto">
          <a:xfrm>
            <a:off x="2514600" y="1371600"/>
            <a:ext cx="3821113" cy="5486400"/>
          </a:xfrm>
          <a:prstGeom prst="rect">
            <a:avLst/>
          </a:prstGeom>
          <a:noFill/>
          <a:ln w="9525">
            <a:noFill/>
            <a:miter lim="800000"/>
            <a:headEnd/>
            <a:tailEnd/>
          </a:ln>
        </p:spPr>
      </p:pic>
      <p:sp>
        <p:nvSpPr>
          <p:cNvPr id="19459" name="Slide Number Placeholder 5"/>
          <p:cNvSpPr>
            <a:spLocks noGrp="1"/>
          </p:cNvSpPr>
          <p:nvPr>
            <p:ph type="sldNum" sz="quarter" idx="12"/>
          </p:nvPr>
        </p:nvSpPr>
        <p:spPr>
          <a:noFill/>
        </p:spPr>
        <p:txBody>
          <a:bodyPr/>
          <a:lstStyle/>
          <a:p>
            <a:fld id="{F9B5D78B-260F-4824-9804-5EBAC35680D3}" type="slidenum">
              <a:rPr lang="en-US" smtClean="0">
                <a:solidFill>
                  <a:srgbClr val="000000"/>
                </a:solidFill>
              </a:rPr>
              <a:pPr/>
              <a:t>38</a:t>
            </a:fld>
            <a:endParaRPr lang="en-US">
              <a:solidFill>
                <a:srgbClr val="000000"/>
              </a:solidFill>
            </a:endParaRPr>
          </a:p>
        </p:txBody>
      </p:sp>
      <p:sp>
        <p:nvSpPr>
          <p:cNvPr id="19460" name="Rectangle 2"/>
          <p:cNvSpPr>
            <a:spLocks noGrp="1" noChangeArrowheads="1"/>
          </p:cNvSpPr>
          <p:nvPr>
            <p:ph type="title"/>
          </p:nvPr>
        </p:nvSpPr>
        <p:spPr/>
        <p:txBody>
          <a:bodyPr/>
          <a:lstStyle/>
          <a:p>
            <a:pPr eaLnBrk="1" hangingPunct="1"/>
            <a:endParaRPr lang="en-US"/>
          </a:p>
        </p:txBody>
      </p:sp>
      <p:sp>
        <p:nvSpPr>
          <p:cNvPr id="19461" name="Rectangle 6"/>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000000"/>
                </a:solidFill>
                <a:cs typeface="Arial" charset="0"/>
              </a:rPr>
              <a:t>mass wasting types</a:t>
            </a:r>
          </a:p>
        </p:txBody>
      </p:sp>
      <p:sp>
        <p:nvSpPr>
          <p:cNvPr id="19462" name="Rectangle 9"/>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dirty="0">
                <a:solidFill>
                  <a:srgbClr val="000000"/>
                </a:solidFill>
                <a:cs typeface="Arial" charset="0"/>
              </a:rPr>
              <a:t>rockfall</a:t>
            </a:r>
          </a:p>
          <a:p>
            <a:pPr marL="914400" lvl="1" indent="-457200">
              <a:spcBef>
                <a:spcPct val="20000"/>
              </a:spcBef>
              <a:buFontTx/>
              <a:buChar char="–"/>
            </a:pPr>
            <a:r>
              <a:rPr lang="en-US" sz="2800" dirty="0">
                <a:solidFill>
                  <a:srgbClr val="000000"/>
                </a:solidFill>
                <a:cs typeface="Arial" charset="0"/>
              </a:rPr>
              <a:t>fastest; a rock falls and becomes talus</a:t>
            </a:r>
          </a:p>
        </p:txBody>
      </p:sp>
      <p:sp>
        <p:nvSpPr>
          <p:cNvPr id="32776" name="Text Box 10"/>
          <p:cNvSpPr txBox="1">
            <a:spLocks noChangeArrowheads="1"/>
          </p:cNvSpPr>
          <p:nvPr/>
        </p:nvSpPr>
        <p:spPr bwMode="auto">
          <a:xfrm>
            <a:off x="288925" y="6488113"/>
            <a:ext cx="8408988" cy="254000"/>
          </a:xfrm>
          <a:prstGeom prst="rect">
            <a:avLst/>
          </a:prstGeom>
          <a:noFill/>
          <a:ln w="9525">
            <a:noFill/>
            <a:miter lim="800000"/>
            <a:headEnd/>
            <a:tailEnd/>
          </a:ln>
        </p:spPr>
        <p:txBody>
          <a:bodyPr wrap="none">
            <a:spAutoFit/>
          </a:bodyPr>
          <a:lstStyle/>
          <a:p>
            <a:pPr>
              <a:defRPr/>
            </a:pPr>
            <a:r>
              <a:rPr lang="en-US" sz="1050" b="1" dirty="0">
                <a:solidFill>
                  <a:srgbClr val="000000"/>
                </a:solidFill>
                <a:cs typeface="Arial" charset="0"/>
              </a:rPr>
              <a:t>http://landslides.usgs.gov/learning/photos/images/more_usa/various_landslides_throughout_the_united_states/cn_landslide.jpg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cbsdenver.files.wordpress.com/2011/02/rock-slide.jpg%253Fw%253D420"/>
          <p:cNvPicPr>
            <a:picLocks noChangeAspect="1" noChangeArrowheads="1"/>
          </p:cNvPicPr>
          <p:nvPr/>
        </p:nvPicPr>
        <p:blipFill>
          <a:blip r:embed="rId2" cstate="print"/>
          <a:srcRect/>
          <a:stretch>
            <a:fillRect/>
          </a:stretch>
        </p:blipFill>
        <p:spPr bwMode="auto">
          <a:xfrm>
            <a:off x="0" y="1676400"/>
            <a:ext cx="6096000" cy="4572000"/>
          </a:xfrm>
          <a:prstGeom prst="rect">
            <a:avLst/>
          </a:prstGeom>
          <a:noFill/>
        </p:spPr>
      </p:pic>
      <p:sp>
        <p:nvSpPr>
          <p:cNvPr id="13314" name="Slide Number Placeholder 5"/>
          <p:cNvSpPr>
            <a:spLocks noGrp="1"/>
          </p:cNvSpPr>
          <p:nvPr>
            <p:ph type="sldNum" sz="quarter" idx="12"/>
          </p:nvPr>
        </p:nvSpPr>
        <p:spPr>
          <a:noFill/>
        </p:spPr>
        <p:txBody>
          <a:bodyPr/>
          <a:lstStyle/>
          <a:p>
            <a:fld id="{876CF01D-2CED-4C07-81D5-636D14935579}" type="slidenum">
              <a:rPr lang="en-US" smtClean="0">
                <a:solidFill>
                  <a:srgbClr val="000000"/>
                </a:solidFill>
              </a:rPr>
              <a:pPr/>
              <a:t>39</a:t>
            </a:fld>
            <a:endParaRPr lang="en-US" dirty="0">
              <a:solidFill>
                <a:srgbClr val="000000"/>
              </a:solidFill>
            </a:endParaRPr>
          </a:p>
        </p:txBody>
      </p:sp>
      <p:sp>
        <p:nvSpPr>
          <p:cNvPr id="13316" name="Rectangle 2"/>
          <p:cNvSpPr>
            <a:spLocks noGrp="1" noChangeArrowheads="1"/>
          </p:cNvSpPr>
          <p:nvPr>
            <p:ph type="body" idx="1"/>
          </p:nvPr>
        </p:nvSpPr>
        <p:spPr/>
        <p:txBody>
          <a:bodyPr/>
          <a:lstStyle/>
          <a:p>
            <a:pPr marL="533400" indent="-533400" eaLnBrk="1" hangingPunct="1">
              <a:buFontTx/>
              <a:buAutoNum type="arabicPeriod"/>
            </a:pPr>
            <a:r>
              <a:rPr lang="en-US" dirty="0"/>
              <a:t>rockfall</a:t>
            </a:r>
          </a:p>
          <a:p>
            <a:pPr marL="914400" lvl="1" indent="-457200" eaLnBrk="1" hangingPunct="1"/>
            <a:r>
              <a:rPr lang="en-US" dirty="0"/>
              <a:t>fastest; a rock falls and becomes talus</a:t>
            </a:r>
          </a:p>
        </p:txBody>
      </p:sp>
      <p:sp>
        <p:nvSpPr>
          <p:cNvPr id="13317" name="Rectangle 3"/>
          <p:cNvSpPr>
            <a:spLocks noGrp="1" noChangeArrowheads="1"/>
          </p:cNvSpPr>
          <p:nvPr>
            <p:ph type="title"/>
          </p:nvPr>
        </p:nvSpPr>
        <p:spPr>
          <a:noFill/>
        </p:spPr>
        <p:txBody>
          <a:bodyPr/>
          <a:lstStyle/>
          <a:p>
            <a:pPr eaLnBrk="1" hangingPunct="1"/>
            <a:r>
              <a:rPr lang="en-US"/>
              <a:t>mass wasting types</a:t>
            </a:r>
          </a:p>
        </p:txBody>
      </p:sp>
      <p:sp>
        <p:nvSpPr>
          <p:cNvPr id="13318" name="Text Box 10"/>
          <p:cNvSpPr txBox="1">
            <a:spLocks noChangeArrowheads="1"/>
          </p:cNvSpPr>
          <p:nvPr/>
        </p:nvSpPr>
        <p:spPr bwMode="auto">
          <a:xfrm>
            <a:off x="4665663" y="6156325"/>
            <a:ext cx="2725737" cy="336550"/>
          </a:xfrm>
          <a:prstGeom prst="rect">
            <a:avLst/>
          </a:prstGeom>
          <a:noFill/>
          <a:ln w="9525">
            <a:noFill/>
            <a:miter lim="800000"/>
            <a:headEnd/>
            <a:tailEnd/>
          </a:ln>
        </p:spPr>
        <p:txBody>
          <a:bodyPr wrap="none">
            <a:spAutoFit/>
          </a:bodyPr>
          <a:lstStyle/>
          <a:p>
            <a:r>
              <a:rPr lang="en-US" sz="1600" b="1" dirty="0">
                <a:solidFill>
                  <a:srgbClr val="FFFFFF"/>
                </a:solidFill>
                <a:cs typeface="Arial" charset="0"/>
              </a:rPr>
              <a:t>http://gees.usc.edu/GEER/</a:t>
            </a:r>
          </a:p>
        </p:txBody>
      </p:sp>
      <p:sp>
        <p:nvSpPr>
          <p:cNvPr id="8" name="TextBox 7"/>
          <p:cNvSpPr txBox="1"/>
          <p:nvPr/>
        </p:nvSpPr>
        <p:spPr>
          <a:xfrm>
            <a:off x="2434476" y="6367046"/>
            <a:ext cx="2670924" cy="338554"/>
          </a:xfrm>
          <a:prstGeom prst="rect">
            <a:avLst/>
          </a:prstGeom>
          <a:noFill/>
        </p:spPr>
        <p:txBody>
          <a:bodyPr wrap="none" rtlCol="0">
            <a:spAutoFit/>
          </a:bodyPr>
          <a:lstStyle/>
          <a:p>
            <a:r>
              <a:rPr lang="en-US" sz="1600" dirty="0">
                <a:solidFill>
                  <a:srgbClr val="000000"/>
                </a:solidFill>
                <a:cs typeface="Arial" charset="0"/>
              </a:rPr>
              <a:t>http://hostingbold.info/TF19</a:t>
            </a:r>
            <a:endParaRPr lang="en-US" sz="1600" b="1" dirty="0">
              <a:solidFill>
                <a:srgbClr val="000000"/>
              </a:solidFill>
              <a:cs typeface="Arial" charset="0"/>
            </a:endParaRPr>
          </a:p>
        </p:txBody>
      </p:sp>
      <p:sp>
        <p:nvSpPr>
          <p:cNvPr id="10" name="TextBox 9"/>
          <p:cNvSpPr txBox="1"/>
          <p:nvPr/>
        </p:nvSpPr>
        <p:spPr>
          <a:xfrm>
            <a:off x="6096001" y="3124200"/>
            <a:ext cx="3047999" cy="2308324"/>
          </a:xfrm>
          <a:prstGeom prst="rect">
            <a:avLst/>
          </a:prstGeom>
          <a:noFill/>
        </p:spPr>
        <p:txBody>
          <a:bodyPr wrap="square" rtlCol="0">
            <a:spAutoFit/>
          </a:bodyPr>
          <a:lstStyle/>
          <a:p>
            <a:r>
              <a:rPr lang="en-US" sz="1600" dirty="0">
                <a:solidFill>
                  <a:srgbClr val="000000"/>
                </a:solidFill>
                <a:cs typeface="Arial" charset="0"/>
              </a:rPr>
              <a:t>2-15-11 - An estimated 7,000 tons of rock came down during the Monday afternoon slide, which officials said is enough to fill about 30 average-sized swimming pools. About 300 truckloads of rock will be hauled away before the road is clear.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(11)</a:t>
            </a:r>
            <a:endParaRPr lang="en-US" sz="1800" dirty="0"/>
          </a:p>
        </p:txBody>
      </p:sp>
      <p:pic>
        <p:nvPicPr>
          <p:cNvPr id="3076" name="Picture 3" descr="IMG_0069"/>
          <p:cNvPicPr>
            <a:picLocks noChangeAspect="1" noChangeArrowheads="1"/>
          </p:cNvPicPr>
          <p:nvPr/>
        </p:nvPicPr>
        <p:blipFill>
          <a:blip r:embed="rId2" cstate="print"/>
          <a:srcRect/>
          <a:stretch>
            <a:fillRect/>
          </a:stretch>
        </p:blipFill>
        <p:spPr bwMode="auto">
          <a:xfrm>
            <a:off x="2457450" y="304800"/>
            <a:ext cx="4171950" cy="3814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77" name="Text Box 4"/>
          <p:cNvSpPr txBox="1">
            <a:spLocks noChangeArrowheads="1"/>
          </p:cNvSpPr>
          <p:nvPr/>
        </p:nvSpPr>
        <p:spPr bwMode="auto">
          <a:xfrm>
            <a:off x="374650" y="4527550"/>
            <a:ext cx="8235950" cy="730250"/>
          </a:xfrm>
          <a:prstGeom prst="rect">
            <a:avLst/>
          </a:prstGeom>
          <a:noFill/>
          <a:ln w="9525">
            <a:noFill/>
            <a:miter lim="800000"/>
            <a:headEnd/>
            <a:tailEnd/>
          </a:ln>
        </p:spPr>
        <p:txBody>
          <a:bodyPr>
            <a:spAutoFit/>
          </a:bodyPr>
          <a:lstStyle/>
          <a:p>
            <a:r>
              <a:rPr lang="en-US" sz="1400">
                <a:solidFill>
                  <a:srgbClr val="009900"/>
                </a:solidFill>
                <a:cs typeface="Arial" charset="0"/>
              </a:rPr>
              <a:t>6a - Based on the fact that, generally, mountainous areas receive more precipitation than their surrounding lowlands, do you think there is </a:t>
            </a:r>
            <a:r>
              <a:rPr lang="en-US" sz="1400" u="sng">
                <a:solidFill>
                  <a:srgbClr val="009900"/>
                </a:solidFill>
                <a:cs typeface="Arial" charset="0"/>
              </a:rPr>
              <a:t>more</a:t>
            </a:r>
            <a:r>
              <a:rPr lang="en-US" sz="1400">
                <a:solidFill>
                  <a:srgbClr val="009900"/>
                </a:solidFill>
                <a:cs typeface="Arial" charset="0"/>
              </a:rPr>
              <a:t> or </a:t>
            </a:r>
            <a:r>
              <a:rPr lang="en-US" sz="1400" u="sng">
                <a:solidFill>
                  <a:srgbClr val="009900"/>
                </a:solidFill>
                <a:cs typeface="Arial" charset="0"/>
              </a:rPr>
              <a:t>less</a:t>
            </a:r>
            <a:r>
              <a:rPr lang="en-US" sz="1400">
                <a:solidFill>
                  <a:srgbClr val="009900"/>
                </a:solidFill>
                <a:cs typeface="Arial" charset="0"/>
              </a:rPr>
              <a:t> weathering taking place in the </a:t>
            </a:r>
            <a:r>
              <a:rPr lang="en-US" sz="1400" u="sng">
                <a:solidFill>
                  <a:srgbClr val="009900"/>
                </a:solidFill>
                <a:cs typeface="Arial" charset="0"/>
              </a:rPr>
              <a:t>mountains</a:t>
            </a:r>
            <a:r>
              <a:rPr lang="en-US" sz="1400">
                <a:solidFill>
                  <a:srgbClr val="009900"/>
                </a:solidFill>
                <a:cs typeface="Arial" charset="0"/>
              </a:rPr>
              <a:t> or in the </a:t>
            </a:r>
            <a:r>
              <a:rPr lang="en-US" sz="1400" u="sng">
                <a:solidFill>
                  <a:srgbClr val="009900"/>
                </a:solidFill>
                <a:cs typeface="Arial" charset="0"/>
              </a:rPr>
              <a:t>foreground</a:t>
            </a:r>
            <a:r>
              <a:rPr lang="en-US" sz="1400">
                <a:solidFill>
                  <a:srgbClr val="009900"/>
                </a:solidFill>
                <a:cs typeface="Arial" charset="0"/>
              </a:rPr>
              <a:t> and why?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doobybrain.com/wp-content/uploads/2010/03/glenwood-canyon-rock-slid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1" name="Rectangle 2"/>
          <p:cNvSpPr>
            <a:spLocks noGrp="1" noChangeArrowheads="1"/>
          </p:cNvSpPr>
          <p:nvPr>
            <p:ph type="title"/>
          </p:nvPr>
        </p:nvSpPr>
        <p:spPr/>
        <p:txBody>
          <a:bodyPr/>
          <a:lstStyle/>
          <a:p>
            <a:pPr eaLnBrk="1" hangingPunct="1"/>
            <a:endParaRPr lang="en-US"/>
          </a:p>
        </p:txBody>
      </p:sp>
      <p:sp>
        <p:nvSpPr>
          <p:cNvPr id="17412" name="Rectangle 3"/>
          <p:cNvSpPr>
            <a:spLocks noGrp="1" noChangeArrowheads="1"/>
          </p:cNvSpPr>
          <p:nvPr>
            <p:ph type="body" idx="1"/>
          </p:nvPr>
        </p:nvSpPr>
        <p:spPr/>
        <p:txBody>
          <a:bodyPr/>
          <a:lstStyle/>
          <a:p>
            <a:pPr eaLnBrk="1" hangingPunct="1"/>
            <a:endParaRPr lang="en-US"/>
          </a:p>
        </p:txBody>
      </p:sp>
      <p:sp>
        <p:nvSpPr>
          <p:cNvPr id="17413" name="Rectangle 6"/>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FFFFFF"/>
                </a:solidFill>
                <a:cs typeface="Arial" charset="0"/>
              </a:rPr>
              <a:t>mass wasting types</a:t>
            </a:r>
          </a:p>
        </p:txBody>
      </p:sp>
      <p:sp>
        <p:nvSpPr>
          <p:cNvPr id="17414" name="Rectangle 9"/>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dirty="0">
                <a:solidFill>
                  <a:srgbClr val="FFFFFF"/>
                </a:solidFill>
                <a:cs typeface="Arial" charset="0"/>
              </a:rPr>
              <a:t>rockfall</a:t>
            </a:r>
          </a:p>
          <a:p>
            <a:pPr marL="914400" lvl="1" indent="-457200">
              <a:spcBef>
                <a:spcPct val="20000"/>
              </a:spcBef>
              <a:buFontTx/>
              <a:buChar char="–"/>
            </a:pPr>
            <a:r>
              <a:rPr lang="en-US" sz="2800" dirty="0">
                <a:solidFill>
                  <a:srgbClr val="FFFFFF"/>
                </a:solidFill>
                <a:cs typeface="Arial" charset="0"/>
              </a:rPr>
              <a:t>fastest; a rock falls and becomes talus</a:t>
            </a:r>
          </a:p>
        </p:txBody>
      </p:sp>
      <p:sp>
        <p:nvSpPr>
          <p:cNvPr id="17415" name="TextBox 9"/>
          <p:cNvSpPr txBox="1">
            <a:spLocks noChangeArrowheads="1"/>
          </p:cNvSpPr>
          <p:nvPr/>
        </p:nvSpPr>
        <p:spPr bwMode="auto">
          <a:xfrm>
            <a:off x="533400" y="4921250"/>
            <a:ext cx="7848600" cy="1954213"/>
          </a:xfrm>
          <a:prstGeom prst="rect">
            <a:avLst/>
          </a:prstGeom>
          <a:noFill/>
          <a:ln w="9525">
            <a:noFill/>
            <a:miter lim="800000"/>
            <a:headEnd/>
            <a:tailEnd/>
          </a:ln>
        </p:spPr>
        <p:txBody>
          <a:bodyPr>
            <a:spAutoFit/>
          </a:bodyPr>
          <a:lstStyle/>
          <a:p>
            <a:r>
              <a:rPr lang="en-US" sz="1100" b="1">
                <a:solidFill>
                  <a:srgbClr val="FFFFFF"/>
                </a:solidFill>
                <a:cs typeface="Arial" charset="0"/>
              </a:rPr>
              <a:t>3/8/2010</a:t>
            </a:r>
          </a:p>
          <a:p>
            <a:endParaRPr lang="en-US" sz="1100" b="1">
              <a:solidFill>
                <a:srgbClr val="FFFFFF"/>
              </a:solidFill>
              <a:cs typeface="Arial" charset="0"/>
            </a:endParaRPr>
          </a:p>
          <a:p>
            <a:r>
              <a:rPr lang="en-US" sz="1100" b="1">
                <a:solidFill>
                  <a:srgbClr val="FFFFFF"/>
                </a:solidFill>
                <a:cs typeface="Arial" charset="0"/>
              </a:rPr>
              <a:t>The largest hole in the roadway was 10 feet by 20 feet. About 20 boulders ranging from three to 10 feet long were scattered on the highway, with the largest weighing 66 tons, officials said.</a:t>
            </a:r>
          </a:p>
          <a:p>
            <a:endParaRPr lang="en-US" sz="1100" b="1">
              <a:solidFill>
                <a:srgbClr val="FFFFFF"/>
              </a:solidFill>
              <a:cs typeface="Arial" charset="0"/>
            </a:endParaRPr>
          </a:p>
          <a:p>
            <a:r>
              <a:rPr lang="en-US" sz="1100" b="1">
                <a:solidFill>
                  <a:srgbClr val="FFFFFF"/>
                </a:solidFill>
                <a:cs typeface="Arial" charset="0"/>
              </a:rPr>
              <a:t>A 1995 rock slide on I-70 in Glenwood Canyon killed three people.</a:t>
            </a:r>
          </a:p>
          <a:p>
            <a:endParaRPr lang="en-US" sz="1100" b="1">
              <a:solidFill>
                <a:srgbClr val="FFFFFF"/>
              </a:solidFill>
              <a:cs typeface="Arial" charset="0"/>
            </a:endParaRPr>
          </a:p>
          <a:p>
            <a:r>
              <a:rPr lang="en-US" sz="1100" b="1">
                <a:solidFill>
                  <a:srgbClr val="FFFFFF"/>
                </a:solidFill>
                <a:cs typeface="Arial" charset="0"/>
              </a:rPr>
              <a:t>A slide on Thanksgiving Day in 2004 closed the highway and required nearly $700,000 worth of repairs.</a:t>
            </a:r>
          </a:p>
          <a:p>
            <a:endParaRPr lang="en-US" sz="1100" b="1">
              <a:solidFill>
                <a:srgbClr val="FFFFFF"/>
              </a:solidFill>
              <a:cs typeface="Arial" charset="0"/>
            </a:endParaRPr>
          </a:p>
          <a:p>
            <a:r>
              <a:rPr lang="en-US" sz="1100" b="1">
                <a:solidFill>
                  <a:srgbClr val="FFFFFF"/>
                </a:solidFill>
                <a:cs typeface="Arial" charset="0"/>
              </a:rPr>
              <a:t>Info./image from: http://www.gazette.com/articles/springs-95280-glenwood-closes.html </a:t>
            </a:r>
          </a:p>
          <a:p>
            <a:endParaRPr lang="en-US" sz="1100" b="1">
              <a:solidFill>
                <a:srgbClr val="FFFFFF"/>
              </a:solidFill>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landslides.usgs.gov/learning/photos/images/colorado__u.s._/glenwood_canyon__co__2003/fig1.jpg"/>
          <p:cNvPicPr>
            <a:picLocks noChangeAspect="1" noChangeArrowheads="1"/>
          </p:cNvPicPr>
          <p:nvPr/>
        </p:nvPicPr>
        <p:blipFill>
          <a:blip r:embed="rId2" cstate="print"/>
          <a:srcRect/>
          <a:stretch>
            <a:fillRect/>
          </a:stretch>
        </p:blipFill>
        <p:spPr bwMode="auto">
          <a:xfrm>
            <a:off x="0" y="15875"/>
            <a:ext cx="9144000" cy="6858000"/>
          </a:xfrm>
          <a:prstGeom prst="rect">
            <a:avLst/>
          </a:prstGeom>
          <a:noFill/>
          <a:ln w="9525">
            <a:noFill/>
            <a:miter lim="800000"/>
            <a:headEnd/>
            <a:tailEnd/>
          </a:ln>
        </p:spPr>
      </p:pic>
      <p:sp>
        <p:nvSpPr>
          <p:cNvPr id="18435" name="Slide Number Placeholder 5"/>
          <p:cNvSpPr>
            <a:spLocks noGrp="1"/>
          </p:cNvSpPr>
          <p:nvPr>
            <p:ph type="sldNum" sz="quarter" idx="12"/>
          </p:nvPr>
        </p:nvSpPr>
        <p:spPr>
          <a:noFill/>
        </p:spPr>
        <p:txBody>
          <a:bodyPr/>
          <a:lstStyle/>
          <a:p>
            <a:fld id="{7E6F9E81-662A-490A-A19E-488FBE704137}" type="slidenum">
              <a:rPr lang="en-US" smtClean="0">
                <a:solidFill>
                  <a:srgbClr val="000000"/>
                </a:solidFill>
              </a:rPr>
              <a:pPr/>
              <a:t>41</a:t>
            </a:fld>
            <a:endParaRPr lang="en-US">
              <a:solidFill>
                <a:srgbClr val="000000"/>
              </a:solidFill>
            </a:endParaRPr>
          </a:p>
        </p:txBody>
      </p:sp>
      <p:sp>
        <p:nvSpPr>
          <p:cNvPr id="18436" name="Rectangle 2"/>
          <p:cNvSpPr>
            <a:spLocks noGrp="1" noChangeArrowheads="1"/>
          </p:cNvSpPr>
          <p:nvPr>
            <p:ph type="title"/>
          </p:nvPr>
        </p:nvSpPr>
        <p:spPr/>
        <p:txBody>
          <a:bodyPr/>
          <a:lstStyle/>
          <a:p>
            <a:pPr eaLnBrk="1" hangingPunct="1"/>
            <a:endParaRPr lang="en-US"/>
          </a:p>
        </p:txBody>
      </p:sp>
      <p:sp>
        <p:nvSpPr>
          <p:cNvPr id="18437" name="Rectangle 3"/>
          <p:cNvSpPr>
            <a:spLocks noGrp="1" noChangeArrowheads="1"/>
          </p:cNvSpPr>
          <p:nvPr>
            <p:ph type="body" idx="1"/>
          </p:nvPr>
        </p:nvSpPr>
        <p:spPr/>
        <p:txBody>
          <a:bodyPr/>
          <a:lstStyle/>
          <a:p>
            <a:pPr eaLnBrk="1" hangingPunct="1"/>
            <a:endParaRPr lang="en-US"/>
          </a:p>
        </p:txBody>
      </p:sp>
      <p:sp>
        <p:nvSpPr>
          <p:cNvPr id="18438" name="Rectangle 6"/>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FFFFFF"/>
                </a:solidFill>
                <a:cs typeface="Arial" charset="0"/>
              </a:rPr>
              <a:t>mass wasting types</a:t>
            </a:r>
          </a:p>
        </p:txBody>
      </p:sp>
      <p:sp>
        <p:nvSpPr>
          <p:cNvPr id="18439" name="Rectangle 9"/>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dirty="0">
                <a:solidFill>
                  <a:srgbClr val="FFFFFF"/>
                </a:solidFill>
                <a:cs typeface="Arial" charset="0"/>
              </a:rPr>
              <a:t>rockfall</a:t>
            </a:r>
          </a:p>
          <a:p>
            <a:pPr marL="914400" lvl="1" indent="-457200">
              <a:spcBef>
                <a:spcPct val="20000"/>
              </a:spcBef>
              <a:buFontTx/>
              <a:buChar char="–"/>
            </a:pPr>
            <a:r>
              <a:rPr lang="en-US" sz="2800" dirty="0">
                <a:solidFill>
                  <a:srgbClr val="FFFFFF"/>
                </a:solidFill>
                <a:cs typeface="Arial" charset="0"/>
              </a:rPr>
              <a:t>fastest; a rock falls and becomes talus</a:t>
            </a:r>
          </a:p>
        </p:txBody>
      </p:sp>
      <p:sp>
        <p:nvSpPr>
          <p:cNvPr id="18440" name="Text Box 10"/>
          <p:cNvSpPr txBox="1">
            <a:spLocks noChangeArrowheads="1"/>
          </p:cNvSpPr>
          <p:nvPr/>
        </p:nvSpPr>
        <p:spPr bwMode="auto">
          <a:xfrm>
            <a:off x="288925" y="6488113"/>
            <a:ext cx="8839200" cy="276225"/>
          </a:xfrm>
          <a:prstGeom prst="rect">
            <a:avLst/>
          </a:prstGeom>
          <a:noFill/>
          <a:ln w="9525">
            <a:noFill/>
            <a:miter lim="800000"/>
            <a:headEnd/>
            <a:tailEnd/>
          </a:ln>
        </p:spPr>
        <p:txBody>
          <a:bodyPr wrap="none">
            <a:spAutoFit/>
          </a:bodyPr>
          <a:lstStyle/>
          <a:p>
            <a:r>
              <a:rPr lang="en-US" sz="1200" b="1">
                <a:solidFill>
                  <a:srgbClr val="FFFFFF"/>
                </a:solidFill>
                <a:cs typeface="Arial" charset="0"/>
              </a:rPr>
              <a:t>Image from: http://landslides.usgs.gov/learning/photos/images/colorado__u.s._/glenwood_canyon__co__2003/fig1.jpg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12"/>
          </p:nvPr>
        </p:nvSpPr>
        <p:spPr>
          <a:noFill/>
        </p:spPr>
        <p:txBody>
          <a:bodyPr/>
          <a:lstStyle/>
          <a:p>
            <a:fld id="{F9B5D78B-260F-4824-9804-5EBAC35680D3}" type="slidenum">
              <a:rPr lang="en-US" smtClean="0">
                <a:solidFill>
                  <a:srgbClr val="000000"/>
                </a:solidFill>
              </a:rPr>
              <a:pPr/>
              <a:t>42</a:t>
            </a:fld>
            <a:endParaRPr lang="en-US">
              <a:solidFill>
                <a:srgbClr val="000000"/>
              </a:solidFill>
            </a:endParaRPr>
          </a:p>
        </p:txBody>
      </p:sp>
      <p:sp>
        <p:nvSpPr>
          <p:cNvPr id="19460" name="Rectangle 2"/>
          <p:cNvSpPr>
            <a:spLocks noGrp="1" noChangeArrowheads="1"/>
          </p:cNvSpPr>
          <p:nvPr>
            <p:ph type="title"/>
          </p:nvPr>
        </p:nvSpPr>
        <p:spPr/>
        <p:txBody>
          <a:bodyPr/>
          <a:lstStyle/>
          <a:p>
            <a:pPr eaLnBrk="1" hangingPunct="1"/>
            <a:endParaRPr lang="en-US" dirty="0"/>
          </a:p>
        </p:txBody>
      </p:sp>
      <p:sp>
        <p:nvSpPr>
          <p:cNvPr id="19461" name="Rectangle 6"/>
          <p:cNvSpPr>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r>
              <a:rPr lang="en-US" sz="4400">
                <a:solidFill>
                  <a:srgbClr val="000000"/>
                </a:solidFill>
                <a:cs typeface="Arial" charset="0"/>
              </a:rPr>
              <a:t>mass wasting types</a:t>
            </a:r>
          </a:p>
        </p:txBody>
      </p:sp>
      <p:sp>
        <p:nvSpPr>
          <p:cNvPr id="19462" name="Rectangle 9"/>
          <p:cNvSpPr>
            <a:spLocks noChangeArrowheads="1"/>
          </p:cNvSpPr>
          <p:nvPr/>
        </p:nvSpPr>
        <p:spPr bwMode="auto">
          <a:xfrm>
            <a:off x="609600" y="1752600"/>
            <a:ext cx="8229600" cy="4525963"/>
          </a:xfrm>
          <a:prstGeom prst="rect">
            <a:avLst/>
          </a:prstGeom>
          <a:noFill/>
          <a:ln w="9525">
            <a:noFill/>
            <a:miter lim="800000"/>
            <a:headEnd/>
            <a:tailEnd/>
          </a:ln>
        </p:spPr>
        <p:txBody>
          <a:bodyPr/>
          <a:lstStyle/>
          <a:p>
            <a:pPr marL="533400" indent="-533400">
              <a:spcBef>
                <a:spcPct val="20000"/>
              </a:spcBef>
              <a:buFontTx/>
              <a:buAutoNum type="arabicPeriod"/>
            </a:pPr>
            <a:r>
              <a:rPr lang="en-US" sz="3200">
                <a:solidFill>
                  <a:srgbClr val="000000"/>
                </a:solidFill>
                <a:cs typeface="Arial" charset="0"/>
              </a:rPr>
              <a:t>fall</a:t>
            </a:r>
          </a:p>
          <a:p>
            <a:pPr marL="914400" lvl="1" indent="-457200">
              <a:spcBef>
                <a:spcPct val="20000"/>
              </a:spcBef>
              <a:buFontTx/>
              <a:buChar char="–"/>
            </a:pPr>
            <a:r>
              <a:rPr lang="en-US" sz="2800">
                <a:solidFill>
                  <a:srgbClr val="000000"/>
                </a:solidFill>
                <a:cs typeface="Arial" charset="0"/>
              </a:rPr>
              <a:t>fastest; a rock falls and becomes talus</a:t>
            </a:r>
          </a:p>
        </p:txBody>
      </p:sp>
      <p:sp>
        <p:nvSpPr>
          <p:cNvPr id="32776" name="Text Box 10"/>
          <p:cNvSpPr txBox="1">
            <a:spLocks noChangeArrowheads="1"/>
          </p:cNvSpPr>
          <p:nvPr/>
        </p:nvSpPr>
        <p:spPr bwMode="auto">
          <a:xfrm>
            <a:off x="2057400" y="6400800"/>
            <a:ext cx="5179623" cy="253916"/>
          </a:xfrm>
          <a:prstGeom prst="rect">
            <a:avLst/>
          </a:prstGeom>
          <a:noFill/>
          <a:ln w="9525">
            <a:noFill/>
            <a:miter lim="800000"/>
            <a:headEnd/>
            <a:tailEnd/>
          </a:ln>
        </p:spPr>
        <p:txBody>
          <a:bodyPr wrap="none">
            <a:spAutoFit/>
          </a:bodyPr>
          <a:lstStyle/>
          <a:p>
            <a:pPr>
              <a:defRPr/>
            </a:pPr>
            <a:r>
              <a:rPr lang="en-US" sz="1050" dirty="0"/>
              <a:t>http://gazette.com/transportation-officials-look-for-cause-of-rock-slide/article/153915</a:t>
            </a:r>
            <a:endParaRPr lang="en-US" sz="1050" b="1" dirty="0">
              <a:solidFill>
                <a:srgbClr val="000000"/>
              </a:solidFill>
              <a:cs typeface="Arial" charset="0"/>
            </a:endParaRPr>
          </a:p>
        </p:txBody>
      </p:sp>
      <p:pic>
        <p:nvPicPr>
          <p:cNvPr id="1026" name="Picture 2"/>
          <p:cNvPicPr>
            <a:picLocks noChangeAspect="1" noChangeArrowheads="1"/>
          </p:cNvPicPr>
          <p:nvPr/>
        </p:nvPicPr>
        <p:blipFill>
          <a:blip r:embed="rId2" cstate="print"/>
          <a:srcRect/>
          <a:stretch>
            <a:fillRect/>
          </a:stretch>
        </p:blipFill>
        <p:spPr bwMode="auto">
          <a:xfrm>
            <a:off x="1295400" y="533400"/>
            <a:ext cx="6710507" cy="57435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 wasting types</a:t>
            </a:r>
          </a:p>
        </p:txBody>
      </p:sp>
      <p:sp>
        <p:nvSpPr>
          <p:cNvPr id="4" name="Slide Number Placeholder 3"/>
          <p:cNvSpPr>
            <a:spLocks noGrp="1"/>
          </p:cNvSpPr>
          <p:nvPr>
            <p:ph type="sldNum" sz="quarter" idx="12"/>
          </p:nvPr>
        </p:nvSpPr>
        <p:spPr/>
        <p:txBody>
          <a:bodyPr/>
          <a:lstStyle/>
          <a:p>
            <a:pPr>
              <a:defRPr/>
            </a:pPr>
            <a:fld id="{59C85D51-71E7-4C30-A9A6-6872FF7A7EA8}" type="slidenum">
              <a:rPr lang="en-US" smtClean="0">
                <a:solidFill>
                  <a:srgbClr val="000000"/>
                </a:solidFill>
              </a:rPr>
              <a:pPr>
                <a:defRPr/>
              </a:pPr>
              <a:t>43</a:t>
            </a:fld>
            <a:endParaRPr lang="en-US">
              <a:solidFill>
                <a:srgbClr val="000000"/>
              </a:solidFill>
            </a:endParaRPr>
          </a:p>
        </p:txBody>
      </p:sp>
      <p:sp>
        <p:nvSpPr>
          <p:cNvPr id="1026" name="AutoShape 2" descr="http://www.uccs.edu/~bvogt/v_trips/mrcs_lndsld/slide_perspective_fina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1447800" y="3762375"/>
            <a:ext cx="6086588" cy="3019425"/>
          </a:xfrm>
          <a:prstGeom prst="rect">
            <a:avLst/>
          </a:prstGeom>
          <a:noFill/>
          <a:ln w="9525">
            <a:noFill/>
            <a:miter lim="800000"/>
            <a:headEnd/>
            <a:tailEnd/>
          </a:ln>
        </p:spPr>
      </p:pic>
      <p:sp>
        <p:nvSpPr>
          <p:cNvPr id="7" name="TextBox 6"/>
          <p:cNvSpPr txBox="1"/>
          <p:nvPr/>
        </p:nvSpPr>
        <p:spPr>
          <a:xfrm>
            <a:off x="5410200" y="4355068"/>
            <a:ext cx="1364476" cy="369332"/>
          </a:xfrm>
          <a:prstGeom prst="rect">
            <a:avLst/>
          </a:prstGeom>
          <a:noFill/>
        </p:spPr>
        <p:txBody>
          <a:bodyPr wrap="none" rtlCol="0">
            <a:spAutoFit/>
          </a:bodyPr>
          <a:lstStyle/>
          <a:p>
            <a:r>
              <a:rPr lang="en-US" dirty="0">
                <a:solidFill>
                  <a:schemeClr val="bg1"/>
                </a:solidFill>
              </a:rPr>
              <a:t>Head scarp</a:t>
            </a:r>
          </a:p>
        </p:txBody>
      </p:sp>
      <p:sp>
        <p:nvSpPr>
          <p:cNvPr id="8" name="TextBox 7"/>
          <p:cNvSpPr txBox="1"/>
          <p:nvPr/>
        </p:nvSpPr>
        <p:spPr>
          <a:xfrm rot="20735421">
            <a:off x="2679793" y="5498727"/>
            <a:ext cx="2108269" cy="369332"/>
          </a:xfrm>
          <a:prstGeom prst="rect">
            <a:avLst/>
          </a:prstGeom>
          <a:noFill/>
        </p:spPr>
        <p:txBody>
          <a:bodyPr wrap="none" rtlCol="0">
            <a:spAutoFit/>
          </a:bodyPr>
          <a:lstStyle/>
          <a:p>
            <a:r>
              <a:rPr lang="en-US" dirty="0">
                <a:solidFill>
                  <a:schemeClr val="bg1"/>
                </a:solidFill>
              </a:rPr>
              <a:t>accumulation zone</a:t>
            </a:r>
          </a:p>
        </p:txBody>
      </p:sp>
      <p:sp>
        <p:nvSpPr>
          <p:cNvPr id="9" name="Text Box 10"/>
          <p:cNvSpPr txBox="1">
            <a:spLocks noChangeArrowheads="1"/>
          </p:cNvSpPr>
          <p:nvPr/>
        </p:nvSpPr>
        <p:spPr bwMode="auto">
          <a:xfrm>
            <a:off x="1524000" y="6200775"/>
            <a:ext cx="527050" cy="366712"/>
          </a:xfrm>
          <a:prstGeom prst="rect">
            <a:avLst/>
          </a:prstGeom>
          <a:noFill/>
          <a:ln w="9525">
            <a:noFill/>
            <a:miter lim="800000"/>
            <a:headEnd/>
            <a:tailEnd/>
          </a:ln>
        </p:spPr>
        <p:txBody>
          <a:bodyPr wrap="none">
            <a:spAutoFit/>
          </a:bodyPr>
          <a:lstStyle/>
          <a:p>
            <a:r>
              <a:rPr lang="en-US" b="1" dirty="0">
                <a:solidFill>
                  <a:srgbClr val="000000"/>
                </a:solidFill>
                <a:cs typeface="Arial" charset="0"/>
              </a:rPr>
              <a:t>toe</a:t>
            </a:r>
          </a:p>
        </p:txBody>
      </p:sp>
      <p:sp>
        <p:nvSpPr>
          <p:cNvPr id="10" name="Rectangle 2"/>
          <p:cNvSpPr txBox="1">
            <a:spLocks noChangeArrowheads="1"/>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3200" b="0" i="0" u="none" strike="noStrike" kern="0" cap="none" spc="0" normalizeH="0" baseline="0" noProof="0">
                <a:ln>
                  <a:noFill/>
                </a:ln>
                <a:solidFill>
                  <a:schemeClr val="tx1"/>
                </a:solidFill>
                <a:effectLst/>
                <a:uLnTx/>
                <a:uFillTx/>
                <a:latin typeface="+mn-lt"/>
                <a:ea typeface="+mn-ea"/>
                <a:cs typeface="+mn-cs"/>
              </a:rPr>
              <a:t>slide</a:t>
            </a:r>
          </a:p>
          <a:p>
            <a:pPr marL="990600" marR="0" lvl="1" indent="-5334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schemeClr val="tx1"/>
                </a:solidFill>
                <a:effectLst/>
                <a:uLnTx/>
                <a:uFillTx/>
                <a:latin typeface="+mn-lt"/>
              </a:rPr>
              <a:t>fast; with/without water; regolith and sometimes bedrock too</a:t>
            </a:r>
          </a:p>
          <a:p>
            <a:pPr marL="990600" marR="0" lvl="1" indent="-5334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schemeClr val="tx1"/>
                </a:solidFill>
                <a:effectLst/>
                <a:uLnTx/>
                <a:uFillTx/>
                <a:latin typeface="+mn-lt"/>
              </a:rPr>
              <a:t>slow; slumping; rotational slide</a:t>
            </a:r>
            <a:endParaRPr kumimoji="0" lang="en-US" sz="2800" b="0" i="0" u="none" strike="noStrike" kern="0" cap="none" spc="0" normalizeH="0" baseline="0" noProof="0" dirty="0">
              <a:ln>
                <a:noFill/>
              </a:ln>
              <a:solidFill>
                <a:schemeClr val="tx1"/>
              </a:solidFill>
              <a:effectLst/>
              <a:uLnTx/>
              <a:uFillTx/>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34345B55-BE98-4298-B1E0-56B116FD92CE}" type="slidenum">
              <a:rPr lang="en-US" smtClean="0">
                <a:solidFill>
                  <a:srgbClr val="000000"/>
                </a:solidFill>
              </a:rPr>
              <a:pPr/>
              <a:t>44</a:t>
            </a:fld>
            <a:endParaRPr lang="en-US">
              <a:solidFill>
                <a:srgbClr val="000000"/>
              </a:solidFill>
            </a:endParaRPr>
          </a:p>
        </p:txBody>
      </p:sp>
      <p:sp>
        <p:nvSpPr>
          <p:cNvPr id="21507"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1508" name="Rectangle 3"/>
          <p:cNvSpPr>
            <a:spLocks noGrp="1" noChangeArrowheads="1"/>
          </p:cNvSpPr>
          <p:nvPr>
            <p:ph type="title"/>
          </p:nvPr>
        </p:nvSpPr>
        <p:spPr>
          <a:noFill/>
        </p:spPr>
        <p:txBody>
          <a:bodyPr/>
          <a:lstStyle/>
          <a:p>
            <a:pPr eaLnBrk="1" hangingPunct="1"/>
            <a:r>
              <a:rPr lang="en-US"/>
              <a:t>mass wasting types</a:t>
            </a:r>
          </a:p>
        </p:txBody>
      </p:sp>
      <p:pic>
        <p:nvPicPr>
          <p:cNvPr id="21509" name="Picture 14" descr="slump"/>
          <p:cNvPicPr>
            <a:picLocks noChangeAspect="1" noChangeArrowheads="1"/>
          </p:cNvPicPr>
          <p:nvPr/>
        </p:nvPicPr>
        <p:blipFill>
          <a:blip r:embed="rId2" cstate="print"/>
          <a:srcRect/>
          <a:stretch>
            <a:fillRect/>
          </a:stretch>
        </p:blipFill>
        <p:spPr bwMode="auto">
          <a:xfrm>
            <a:off x="5334000" y="3657600"/>
            <a:ext cx="2933700" cy="2981325"/>
          </a:xfrm>
          <a:prstGeom prst="rect">
            <a:avLst/>
          </a:prstGeom>
          <a:noFill/>
          <a:ln w="9525">
            <a:noFill/>
            <a:miter lim="800000"/>
            <a:headEnd/>
            <a:tailEnd/>
          </a:ln>
        </p:spPr>
      </p:pic>
      <p:pic>
        <p:nvPicPr>
          <p:cNvPr id="21510" name="Picture 16" descr="slide"/>
          <p:cNvPicPr>
            <a:picLocks noChangeAspect="1" noChangeArrowheads="1"/>
          </p:cNvPicPr>
          <p:nvPr/>
        </p:nvPicPr>
        <p:blipFill>
          <a:blip r:embed="rId3" cstate="print"/>
          <a:srcRect/>
          <a:stretch>
            <a:fillRect/>
          </a:stretch>
        </p:blipFill>
        <p:spPr bwMode="auto">
          <a:xfrm>
            <a:off x="1066800" y="3648075"/>
            <a:ext cx="2933700" cy="2981325"/>
          </a:xfrm>
          <a:prstGeom prst="rect">
            <a:avLst/>
          </a:prstGeom>
          <a:noFill/>
          <a:ln w="9525">
            <a:noFill/>
            <a:miter lim="800000"/>
            <a:headEnd/>
            <a:tailEnd/>
          </a:ln>
        </p:spPr>
      </p:pic>
      <p:sp>
        <p:nvSpPr>
          <p:cNvPr id="21511" name="Text Box 17"/>
          <p:cNvSpPr txBox="1">
            <a:spLocks noChangeArrowheads="1"/>
          </p:cNvSpPr>
          <p:nvPr/>
        </p:nvSpPr>
        <p:spPr bwMode="auto">
          <a:xfrm>
            <a:off x="361950" y="4953000"/>
            <a:ext cx="704850" cy="641350"/>
          </a:xfrm>
          <a:prstGeom prst="rect">
            <a:avLst/>
          </a:prstGeom>
          <a:noFill/>
          <a:ln w="9525">
            <a:noFill/>
            <a:miter lim="800000"/>
            <a:headEnd/>
            <a:tailEnd/>
          </a:ln>
        </p:spPr>
        <p:txBody>
          <a:bodyPr wrap="none">
            <a:spAutoFit/>
          </a:bodyPr>
          <a:lstStyle/>
          <a:p>
            <a:r>
              <a:rPr lang="en-US" b="1">
                <a:solidFill>
                  <a:srgbClr val="FF0000"/>
                </a:solidFill>
                <a:cs typeface="Arial" charset="0"/>
              </a:rPr>
              <a:t>fast</a:t>
            </a:r>
          </a:p>
          <a:p>
            <a:r>
              <a:rPr lang="en-US" b="1">
                <a:solidFill>
                  <a:srgbClr val="FF0000"/>
                </a:solidFill>
                <a:cs typeface="Arial" charset="0"/>
              </a:rPr>
              <a:t>slide</a:t>
            </a:r>
          </a:p>
        </p:txBody>
      </p:sp>
      <p:sp>
        <p:nvSpPr>
          <p:cNvPr id="21512" name="Text Box 18"/>
          <p:cNvSpPr txBox="1">
            <a:spLocks noChangeArrowheads="1"/>
          </p:cNvSpPr>
          <p:nvPr/>
        </p:nvSpPr>
        <p:spPr bwMode="auto">
          <a:xfrm>
            <a:off x="4552950" y="4953000"/>
            <a:ext cx="704850" cy="641350"/>
          </a:xfrm>
          <a:prstGeom prst="rect">
            <a:avLst/>
          </a:prstGeom>
          <a:noFill/>
          <a:ln w="9525">
            <a:noFill/>
            <a:miter lim="800000"/>
            <a:headEnd/>
            <a:tailEnd/>
          </a:ln>
        </p:spPr>
        <p:txBody>
          <a:bodyPr wrap="none">
            <a:spAutoFit/>
          </a:bodyPr>
          <a:lstStyle/>
          <a:p>
            <a:r>
              <a:rPr lang="en-US" b="1">
                <a:solidFill>
                  <a:srgbClr val="FF0000"/>
                </a:solidFill>
                <a:cs typeface="Arial" charset="0"/>
              </a:rPr>
              <a:t>slow</a:t>
            </a:r>
          </a:p>
          <a:p>
            <a:r>
              <a:rPr lang="en-US" b="1">
                <a:solidFill>
                  <a:srgbClr val="FF0000"/>
                </a:solidFill>
                <a:cs typeface="Arial" charset="0"/>
              </a:rPr>
              <a:t>slide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D251E04E-85AB-4D80-AC76-876A2CEB2C5A}" type="slidenum">
              <a:rPr lang="en-US" smtClean="0">
                <a:solidFill>
                  <a:srgbClr val="000000"/>
                </a:solidFill>
              </a:rPr>
              <a:pPr/>
              <a:t>45</a:t>
            </a:fld>
            <a:endParaRPr lang="en-US">
              <a:solidFill>
                <a:srgbClr val="000000"/>
              </a:solidFill>
            </a:endParaRPr>
          </a:p>
        </p:txBody>
      </p:sp>
      <p:sp>
        <p:nvSpPr>
          <p:cNvPr id="22531"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2532" name="Rectangle 3"/>
          <p:cNvSpPr>
            <a:spLocks noGrp="1" noChangeArrowheads="1"/>
          </p:cNvSpPr>
          <p:nvPr>
            <p:ph type="title"/>
          </p:nvPr>
        </p:nvSpPr>
        <p:spPr>
          <a:noFill/>
        </p:spPr>
        <p:txBody>
          <a:bodyPr/>
          <a:lstStyle/>
          <a:p>
            <a:pPr eaLnBrk="1" hangingPunct="1"/>
            <a:r>
              <a:rPr lang="en-US"/>
              <a:t>mass wasting types</a:t>
            </a:r>
          </a:p>
        </p:txBody>
      </p:sp>
      <p:pic>
        <p:nvPicPr>
          <p:cNvPr id="22533" name="Picture 5"/>
          <p:cNvPicPr>
            <a:picLocks noChangeAspect="1" noChangeArrowheads="1"/>
          </p:cNvPicPr>
          <p:nvPr/>
        </p:nvPicPr>
        <p:blipFill>
          <a:blip r:embed="rId2" cstate="print"/>
          <a:srcRect/>
          <a:stretch>
            <a:fillRect/>
          </a:stretch>
        </p:blipFill>
        <p:spPr bwMode="auto">
          <a:xfrm>
            <a:off x="1905000" y="3657600"/>
            <a:ext cx="4348163" cy="2965450"/>
          </a:xfrm>
          <a:prstGeom prst="rect">
            <a:avLst/>
          </a:prstGeom>
          <a:noFill/>
          <a:ln w="9525">
            <a:noFill/>
            <a:miter lim="800000"/>
            <a:headEnd/>
            <a:tailEnd/>
          </a:ln>
        </p:spPr>
      </p:pic>
      <p:sp>
        <p:nvSpPr>
          <p:cNvPr id="6" name="TextBox 5"/>
          <p:cNvSpPr txBox="1"/>
          <p:nvPr/>
        </p:nvSpPr>
        <p:spPr>
          <a:xfrm>
            <a:off x="7010400" y="4800600"/>
            <a:ext cx="1981200" cy="923330"/>
          </a:xfrm>
          <a:prstGeom prst="rect">
            <a:avLst/>
          </a:prstGeom>
          <a:noFill/>
        </p:spPr>
        <p:txBody>
          <a:bodyPr wrap="square" rtlCol="0">
            <a:spAutoFit/>
          </a:bodyPr>
          <a:lstStyle/>
          <a:p>
            <a:r>
              <a:rPr lang="en-US" b="1" dirty="0">
                <a:solidFill>
                  <a:srgbClr val="000000"/>
                </a:solidFill>
                <a:cs typeface="Arial" charset="0"/>
              </a:rPr>
              <a:t>Frank Slide, Alberta, Can</a:t>
            </a:r>
          </a:p>
          <a:p>
            <a:r>
              <a:rPr lang="en-US" b="1" dirty="0">
                <a:solidFill>
                  <a:srgbClr val="000000"/>
                </a:solidFill>
                <a:cs typeface="Arial" charset="0"/>
              </a:rPr>
              <a:t>1903; 76 died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p>
            <a:fld id="{19D19CA5-8415-48F0-8F05-3B59DA8E8B96}" type="slidenum">
              <a:rPr lang="en-US" smtClean="0">
                <a:solidFill>
                  <a:srgbClr val="000000"/>
                </a:solidFill>
              </a:rPr>
              <a:pPr/>
              <a:t>46</a:t>
            </a:fld>
            <a:endParaRPr lang="en-US">
              <a:solidFill>
                <a:srgbClr val="000000"/>
              </a:solidFill>
            </a:endParaRPr>
          </a:p>
        </p:txBody>
      </p:sp>
      <p:sp>
        <p:nvSpPr>
          <p:cNvPr id="23555" name="Rectangle 2"/>
          <p:cNvSpPr>
            <a:spLocks noGrp="1" noChangeArrowheads="1"/>
          </p:cNvSpPr>
          <p:nvPr>
            <p:ph type="body" idx="1"/>
          </p:nvPr>
        </p:nvSpPr>
        <p:spPr/>
        <p:txBody>
          <a:bodyPr/>
          <a:lstStyle/>
          <a:p>
            <a:pPr marL="609600" indent="-609600" eaLnBrk="1" hangingPunct="1">
              <a:buFontTx/>
              <a:buAutoNum type="arabicPeriod" startAt="2"/>
            </a:pPr>
            <a:r>
              <a:rPr lang="en-US" dirty="0"/>
              <a:t>slide</a:t>
            </a:r>
          </a:p>
          <a:p>
            <a:pPr marL="990600" lvl="1" indent="-533400" eaLnBrk="1" hangingPunct="1"/>
            <a:r>
              <a:rPr lang="en-US" dirty="0"/>
              <a:t>fast; with/without water; regolith and sometimes bedrock too</a:t>
            </a:r>
          </a:p>
          <a:p>
            <a:pPr marL="990600" lvl="1" indent="-533400" eaLnBrk="1" hangingPunct="1"/>
            <a:r>
              <a:rPr lang="en-US" dirty="0"/>
              <a:t>slow; slumping; rotational slide</a:t>
            </a:r>
          </a:p>
        </p:txBody>
      </p:sp>
      <p:sp>
        <p:nvSpPr>
          <p:cNvPr id="23556" name="Rectangle 3"/>
          <p:cNvSpPr>
            <a:spLocks noGrp="1" noChangeArrowheads="1"/>
          </p:cNvSpPr>
          <p:nvPr>
            <p:ph type="title"/>
          </p:nvPr>
        </p:nvSpPr>
        <p:spPr>
          <a:noFill/>
        </p:spPr>
        <p:txBody>
          <a:bodyPr/>
          <a:lstStyle/>
          <a:p>
            <a:pPr eaLnBrk="1" hangingPunct="1"/>
            <a:r>
              <a:rPr lang="en-US"/>
              <a:t>mass wasting types</a:t>
            </a:r>
          </a:p>
        </p:txBody>
      </p:sp>
      <p:pic>
        <p:nvPicPr>
          <p:cNvPr id="23557" name="Picture 2"/>
          <p:cNvPicPr>
            <a:picLocks noChangeAspect="1" noChangeArrowheads="1"/>
          </p:cNvPicPr>
          <p:nvPr/>
        </p:nvPicPr>
        <p:blipFill>
          <a:blip r:embed="rId2" cstate="print"/>
          <a:srcRect/>
          <a:stretch>
            <a:fillRect/>
          </a:stretch>
        </p:blipFill>
        <p:spPr bwMode="auto">
          <a:xfrm>
            <a:off x="990600" y="3727450"/>
            <a:ext cx="4543425" cy="2978150"/>
          </a:xfrm>
          <a:prstGeom prst="rect">
            <a:avLst/>
          </a:prstGeom>
          <a:noFill/>
          <a:ln w="9525">
            <a:noFill/>
            <a:miter lim="800000"/>
            <a:headEnd/>
            <a:tailEnd/>
          </a:ln>
        </p:spPr>
      </p:pic>
      <p:sp>
        <p:nvSpPr>
          <p:cNvPr id="7" name="Text Box 3"/>
          <p:cNvSpPr txBox="1">
            <a:spLocks noChangeArrowheads="1"/>
          </p:cNvSpPr>
          <p:nvPr/>
        </p:nvSpPr>
        <p:spPr bwMode="auto">
          <a:xfrm>
            <a:off x="6297613" y="5026025"/>
            <a:ext cx="2389187" cy="954088"/>
          </a:xfrm>
          <a:prstGeom prst="rect">
            <a:avLst/>
          </a:prstGeom>
          <a:noFill/>
          <a:ln w="9525">
            <a:noFill/>
            <a:miter lim="800000"/>
            <a:headEnd/>
            <a:tailEnd/>
          </a:ln>
          <a:effectLst/>
        </p:spPr>
        <p:txBody>
          <a:bodyPr>
            <a:spAutoFit/>
          </a:bodyPr>
          <a:lstStyle/>
          <a:p>
            <a:pPr>
              <a:defRPr/>
            </a:pPr>
            <a:r>
              <a:rPr lang="en-US" sz="1400" b="1" dirty="0">
                <a:solidFill>
                  <a:srgbClr val="000000"/>
                </a:solidFill>
                <a:latin typeface="Arial"/>
                <a:cs typeface="Arial" charset="0"/>
              </a:rPr>
              <a:t>The 17 ka Blackhawk Landslide, San Bernardino County, CA. Photo: Kerry </a:t>
            </a:r>
            <a:r>
              <a:rPr lang="en-US" sz="1400" b="1" dirty="0" err="1">
                <a:solidFill>
                  <a:srgbClr val="000000"/>
                </a:solidFill>
                <a:latin typeface="Arial"/>
                <a:cs typeface="Arial" charset="0"/>
              </a:rPr>
              <a:t>Sieh</a:t>
            </a:r>
            <a:endParaRPr lang="en-US" sz="1400" b="1" dirty="0">
              <a:solidFill>
                <a:srgbClr val="000000"/>
              </a:solidFill>
              <a:latin typeface="Arial"/>
              <a:cs typeface="Arial" charset="0"/>
            </a:endParaRPr>
          </a:p>
        </p:txBody>
      </p:sp>
      <p:sp>
        <p:nvSpPr>
          <p:cNvPr id="8" name="TextBox 7"/>
          <p:cNvSpPr txBox="1"/>
          <p:nvPr/>
        </p:nvSpPr>
        <p:spPr>
          <a:xfrm rot="393622">
            <a:off x="5280223" y="4395779"/>
            <a:ext cx="2280817" cy="52322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800" dirty="0"/>
              <a:t>A </a:t>
            </a:r>
            <a:r>
              <a:rPr lang="en-US" sz="2800" dirty="0" err="1"/>
              <a:t>sturzstrom</a:t>
            </a:r>
            <a:r>
              <a:rPr lang="en-US" sz="2800"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alliance.la.asu.edu/slides/stop07/7.jpg"/>
          <p:cNvPicPr>
            <a:picLocks noChangeAspect="1" noChangeArrowheads="1"/>
          </p:cNvPicPr>
          <p:nvPr/>
        </p:nvPicPr>
        <p:blipFill>
          <a:blip r:embed="rId2" cstate="print"/>
          <a:srcRect/>
          <a:stretch>
            <a:fillRect/>
          </a:stretch>
        </p:blipFill>
        <p:spPr bwMode="auto">
          <a:xfrm>
            <a:off x="228600" y="3352800"/>
            <a:ext cx="6972300" cy="3505200"/>
          </a:xfrm>
          <a:prstGeom prst="rect">
            <a:avLst/>
          </a:prstGeom>
          <a:noFill/>
          <a:ln w="9525">
            <a:noFill/>
            <a:miter lim="800000"/>
            <a:headEnd/>
            <a:tailEnd/>
          </a:ln>
        </p:spPr>
      </p:pic>
      <p:sp>
        <p:nvSpPr>
          <p:cNvPr id="24579" name="Slide Number Placeholder 5"/>
          <p:cNvSpPr>
            <a:spLocks noGrp="1"/>
          </p:cNvSpPr>
          <p:nvPr>
            <p:ph type="sldNum" sz="quarter" idx="12"/>
          </p:nvPr>
        </p:nvSpPr>
        <p:spPr>
          <a:noFill/>
        </p:spPr>
        <p:txBody>
          <a:bodyPr/>
          <a:lstStyle/>
          <a:p>
            <a:fld id="{BE2C2E68-1132-46B4-9705-1355876E16D5}" type="slidenum">
              <a:rPr lang="en-US" smtClean="0">
                <a:solidFill>
                  <a:srgbClr val="000000"/>
                </a:solidFill>
              </a:rPr>
              <a:pPr/>
              <a:t>47</a:t>
            </a:fld>
            <a:endParaRPr lang="en-US">
              <a:solidFill>
                <a:srgbClr val="000000"/>
              </a:solidFill>
            </a:endParaRPr>
          </a:p>
        </p:txBody>
      </p:sp>
      <p:sp>
        <p:nvSpPr>
          <p:cNvPr id="24580"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4581" name="Rectangle 3"/>
          <p:cNvSpPr>
            <a:spLocks noGrp="1" noChangeArrowheads="1"/>
          </p:cNvSpPr>
          <p:nvPr>
            <p:ph type="title"/>
          </p:nvPr>
        </p:nvSpPr>
        <p:spPr>
          <a:noFill/>
        </p:spPr>
        <p:txBody>
          <a:bodyPr/>
          <a:lstStyle/>
          <a:p>
            <a:pPr eaLnBrk="1" hangingPunct="1"/>
            <a:r>
              <a:rPr lang="en-US"/>
              <a:t>mass wasting types</a:t>
            </a:r>
          </a:p>
        </p:txBody>
      </p:sp>
      <p:sp>
        <p:nvSpPr>
          <p:cNvPr id="8" name="Text Box 3"/>
          <p:cNvSpPr txBox="1">
            <a:spLocks noChangeArrowheads="1"/>
          </p:cNvSpPr>
          <p:nvPr/>
        </p:nvSpPr>
        <p:spPr bwMode="auto">
          <a:xfrm>
            <a:off x="6526213" y="5483225"/>
            <a:ext cx="2389187" cy="523875"/>
          </a:xfrm>
          <a:prstGeom prst="rect">
            <a:avLst/>
          </a:prstGeom>
          <a:noFill/>
          <a:ln w="9525">
            <a:noFill/>
            <a:miter lim="800000"/>
            <a:headEnd/>
            <a:tailEnd/>
          </a:ln>
          <a:effectLst/>
        </p:spPr>
        <p:txBody>
          <a:bodyPr>
            <a:spAutoFit/>
          </a:bodyPr>
          <a:lstStyle/>
          <a:p>
            <a:pPr>
              <a:defRPr/>
            </a:pPr>
            <a:r>
              <a:rPr lang="en-US" sz="1400" b="1" dirty="0">
                <a:solidFill>
                  <a:srgbClr val="000000"/>
                </a:solidFill>
                <a:latin typeface="Arial"/>
                <a:cs typeface="Arial" charset="0"/>
              </a:rPr>
              <a:t>The Marcus Landslide: 500,000 years old. </a:t>
            </a:r>
            <a:endParaRPr lang="en-US" sz="1400" b="1" u="sng" dirty="0">
              <a:solidFill>
                <a:srgbClr val="0000FF"/>
              </a:solidFill>
              <a:latin typeface="Arial"/>
              <a:cs typeface="Arial" charset="0"/>
            </a:endParaRPr>
          </a:p>
        </p:txBody>
      </p:sp>
      <p:sp>
        <p:nvSpPr>
          <p:cNvPr id="7" name="TextBox 6"/>
          <p:cNvSpPr txBox="1"/>
          <p:nvPr/>
        </p:nvSpPr>
        <p:spPr>
          <a:xfrm rot="393622">
            <a:off x="5280223" y="4395779"/>
            <a:ext cx="2280817" cy="52322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800" dirty="0"/>
              <a:t>A </a:t>
            </a:r>
            <a:r>
              <a:rPr lang="en-US" sz="2800" dirty="0" err="1"/>
              <a:t>sturzstrom</a:t>
            </a:r>
            <a:r>
              <a:rPr lang="en-US" sz="2800"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p:cNvPicPr>
            <a:picLocks noChangeAspect="1" noChangeArrowheads="1"/>
          </p:cNvPicPr>
          <p:nvPr/>
        </p:nvPicPr>
        <p:blipFill>
          <a:blip r:embed="rId2" cstate="print"/>
          <a:srcRect/>
          <a:stretch>
            <a:fillRect/>
          </a:stretch>
        </p:blipFill>
        <p:spPr bwMode="auto">
          <a:xfrm>
            <a:off x="609600" y="2971800"/>
            <a:ext cx="5472812" cy="3733800"/>
          </a:xfrm>
          <a:prstGeom prst="rect">
            <a:avLst/>
          </a:prstGeom>
          <a:noFill/>
          <a:ln w="9525">
            <a:noFill/>
            <a:miter lim="800000"/>
            <a:headEnd/>
            <a:tailEnd/>
          </a:ln>
        </p:spPr>
      </p:pic>
      <p:sp>
        <p:nvSpPr>
          <p:cNvPr id="25603" name="Slide Number Placeholder 5"/>
          <p:cNvSpPr>
            <a:spLocks noGrp="1"/>
          </p:cNvSpPr>
          <p:nvPr>
            <p:ph type="sldNum" sz="quarter" idx="12"/>
          </p:nvPr>
        </p:nvSpPr>
        <p:spPr>
          <a:noFill/>
        </p:spPr>
        <p:txBody>
          <a:bodyPr/>
          <a:lstStyle/>
          <a:p>
            <a:fld id="{487B5FCA-FB00-4618-A425-96A5E0F84E9B}" type="slidenum">
              <a:rPr lang="en-US" smtClean="0">
                <a:solidFill>
                  <a:srgbClr val="000000"/>
                </a:solidFill>
              </a:rPr>
              <a:pPr/>
              <a:t>48</a:t>
            </a:fld>
            <a:endParaRPr lang="en-US">
              <a:solidFill>
                <a:srgbClr val="000000"/>
              </a:solidFill>
            </a:endParaRPr>
          </a:p>
        </p:txBody>
      </p:sp>
      <p:sp>
        <p:nvSpPr>
          <p:cNvPr id="25604" name="Rectangle 2"/>
          <p:cNvSpPr>
            <a:spLocks noGrp="1" noChangeArrowheads="1"/>
          </p:cNvSpPr>
          <p:nvPr>
            <p:ph type="body" idx="1"/>
          </p:nvPr>
        </p:nvSpPr>
        <p:spPr>
          <a:xfrm>
            <a:off x="457200" y="1570038"/>
            <a:ext cx="8229600" cy="4525962"/>
          </a:xfrm>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5605" name="Rectangle 3"/>
          <p:cNvSpPr>
            <a:spLocks noGrp="1" noChangeArrowheads="1"/>
          </p:cNvSpPr>
          <p:nvPr>
            <p:ph type="title"/>
          </p:nvPr>
        </p:nvSpPr>
        <p:spPr>
          <a:noFill/>
        </p:spPr>
        <p:txBody>
          <a:bodyPr/>
          <a:lstStyle/>
          <a:p>
            <a:pPr eaLnBrk="1" hangingPunct="1"/>
            <a:r>
              <a:rPr lang="en-US"/>
              <a:t>mass wasting types</a:t>
            </a:r>
          </a:p>
        </p:txBody>
      </p:sp>
      <p:sp>
        <p:nvSpPr>
          <p:cNvPr id="7" name="Text Box 3"/>
          <p:cNvSpPr txBox="1">
            <a:spLocks noChangeArrowheads="1"/>
          </p:cNvSpPr>
          <p:nvPr/>
        </p:nvSpPr>
        <p:spPr bwMode="auto">
          <a:xfrm>
            <a:off x="6248401" y="5483225"/>
            <a:ext cx="2667000" cy="523220"/>
          </a:xfrm>
          <a:prstGeom prst="rect">
            <a:avLst/>
          </a:prstGeom>
          <a:noFill/>
          <a:ln w="9525">
            <a:noFill/>
            <a:miter lim="800000"/>
            <a:headEnd/>
            <a:tailEnd/>
          </a:ln>
          <a:effectLst/>
        </p:spPr>
        <p:txBody>
          <a:bodyPr wrap="square">
            <a:spAutoFit/>
          </a:bodyPr>
          <a:lstStyle/>
          <a:p>
            <a:pPr>
              <a:defRPr/>
            </a:pPr>
            <a:r>
              <a:rPr lang="en-US" sz="1400" b="1" dirty="0">
                <a:solidFill>
                  <a:srgbClr val="000000"/>
                </a:solidFill>
                <a:cs typeface="Arial" charset="0"/>
              </a:rPr>
              <a:t>Anza-Borrego Desert SP, CA</a:t>
            </a:r>
            <a:endParaRPr lang="en-US" sz="1400" b="1" dirty="0">
              <a:solidFill>
                <a:srgbClr val="000000"/>
              </a:solidFill>
              <a:latin typeface="Arial"/>
              <a:cs typeface="Arial" charset="0"/>
            </a:endParaRPr>
          </a:p>
          <a:p>
            <a:pPr>
              <a:defRPr/>
            </a:pPr>
            <a:r>
              <a:rPr lang="en-US" sz="1400" b="1" dirty="0">
                <a:solidFill>
                  <a:srgbClr val="000000"/>
                </a:solidFill>
                <a:latin typeface="Arial"/>
                <a:cs typeface="Arial" charset="0"/>
              </a:rPr>
              <a:t>Photo by Bob Knapp</a:t>
            </a:r>
            <a:endParaRPr lang="en-US" sz="1400" b="1" u="sng" dirty="0">
              <a:solidFill>
                <a:srgbClr val="0000FF"/>
              </a:solidFill>
              <a:latin typeface="Arial"/>
              <a:cs typeface="Arial" charset="0"/>
            </a:endParaRPr>
          </a:p>
        </p:txBody>
      </p:sp>
      <p:sp>
        <p:nvSpPr>
          <p:cNvPr id="8" name="TextBox 7"/>
          <p:cNvSpPr txBox="1"/>
          <p:nvPr/>
        </p:nvSpPr>
        <p:spPr>
          <a:xfrm rot="393622">
            <a:off x="5280223" y="4395779"/>
            <a:ext cx="2280817" cy="52322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800" dirty="0"/>
              <a:t>A </a:t>
            </a:r>
            <a:r>
              <a:rPr lang="en-US" sz="2800" dirty="0" err="1"/>
              <a:t>sturzstrom</a:t>
            </a:r>
            <a:r>
              <a:rPr lang="en-US" sz="2800" dirty="0"/>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0" y="2590800"/>
            <a:ext cx="6172200" cy="4248150"/>
          </a:xfrm>
          <a:prstGeom prst="rect">
            <a:avLst/>
          </a:prstGeom>
          <a:noFill/>
          <a:ln w="9525">
            <a:noFill/>
            <a:miter lim="800000"/>
            <a:headEnd/>
            <a:tailEnd/>
          </a:ln>
        </p:spPr>
      </p:pic>
      <p:sp>
        <p:nvSpPr>
          <p:cNvPr id="25603" name="Slide Number Placeholder 5"/>
          <p:cNvSpPr>
            <a:spLocks noGrp="1"/>
          </p:cNvSpPr>
          <p:nvPr>
            <p:ph type="sldNum" sz="quarter" idx="12"/>
          </p:nvPr>
        </p:nvSpPr>
        <p:spPr>
          <a:noFill/>
        </p:spPr>
        <p:txBody>
          <a:bodyPr/>
          <a:lstStyle/>
          <a:p>
            <a:fld id="{487B5FCA-FB00-4618-A425-96A5E0F84E9B}" type="slidenum">
              <a:rPr lang="en-US" smtClean="0">
                <a:solidFill>
                  <a:srgbClr val="000000"/>
                </a:solidFill>
              </a:rPr>
              <a:pPr/>
              <a:t>49</a:t>
            </a:fld>
            <a:endParaRPr lang="en-US">
              <a:solidFill>
                <a:srgbClr val="000000"/>
              </a:solidFill>
            </a:endParaRPr>
          </a:p>
        </p:txBody>
      </p:sp>
      <p:sp>
        <p:nvSpPr>
          <p:cNvPr id="25604" name="Rectangle 2"/>
          <p:cNvSpPr>
            <a:spLocks noGrp="1" noChangeArrowheads="1"/>
          </p:cNvSpPr>
          <p:nvPr>
            <p:ph type="body" idx="1"/>
          </p:nvPr>
        </p:nvSpPr>
        <p:spPr>
          <a:xfrm>
            <a:off x="457200" y="1570038"/>
            <a:ext cx="8229600" cy="4525962"/>
          </a:xfrm>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5605" name="Rectangle 3"/>
          <p:cNvSpPr>
            <a:spLocks noGrp="1" noChangeArrowheads="1"/>
          </p:cNvSpPr>
          <p:nvPr>
            <p:ph type="title"/>
          </p:nvPr>
        </p:nvSpPr>
        <p:spPr>
          <a:noFill/>
        </p:spPr>
        <p:txBody>
          <a:bodyPr/>
          <a:lstStyle/>
          <a:p>
            <a:pPr eaLnBrk="1" hangingPunct="1"/>
            <a:r>
              <a:rPr lang="en-US"/>
              <a:t>mass wasting types</a:t>
            </a:r>
          </a:p>
        </p:txBody>
      </p:sp>
      <p:sp>
        <p:nvSpPr>
          <p:cNvPr id="8" name="Text Box 3"/>
          <p:cNvSpPr txBox="1">
            <a:spLocks noChangeArrowheads="1"/>
          </p:cNvSpPr>
          <p:nvPr/>
        </p:nvSpPr>
        <p:spPr bwMode="auto">
          <a:xfrm>
            <a:off x="6248401" y="5483225"/>
            <a:ext cx="2667000" cy="523220"/>
          </a:xfrm>
          <a:prstGeom prst="rect">
            <a:avLst/>
          </a:prstGeom>
          <a:noFill/>
          <a:ln w="9525">
            <a:noFill/>
            <a:miter lim="800000"/>
            <a:headEnd/>
            <a:tailEnd/>
          </a:ln>
          <a:effectLst/>
        </p:spPr>
        <p:txBody>
          <a:bodyPr wrap="square">
            <a:spAutoFit/>
          </a:bodyPr>
          <a:lstStyle/>
          <a:p>
            <a:pPr>
              <a:defRPr/>
            </a:pPr>
            <a:r>
              <a:rPr lang="en-US" sz="1400" b="1" dirty="0">
                <a:solidFill>
                  <a:srgbClr val="000000"/>
                </a:solidFill>
                <a:cs typeface="Arial" charset="0"/>
              </a:rPr>
              <a:t>Anza-Borrego Desert SP, CA</a:t>
            </a:r>
            <a:endParaRPr lang="en-US" sz="1400" b="1" dirty="0">
              <a:solidFill>
                <a:srgbClr val="000000"/>
              </a:solidFill>
              <a:latin typeface="Arial"/>
              <a:cs typeface="Arial" charset="0"/>
            </a:endParaRPr>
          </a:p>
          <a:p>
            <a:pPr>
              <a:defRPr/>
            </a:pPr>
            <a:r>
              <a:rPr lang="en-US" sz="1400" b="1" dirty="0">
                <a:solidFill>
                  <a:srgbClr val="000000"/>
                </a:solidFill>
                <a:latin typeface="Arial"/>
                <a:cs typeface="Arial" charset="0"/>
              </a:rPr>
              <a:t>Photo by Bob Knapp</a:t>
            </a:r>
            <a:endParaRPr lang="en-US" sz="1400" b="1" u="sng" dirty="0">
              <a:solidFill>
                <a:srgbClr val="0000FF"/>
              </a:solidFill>
              <a:latin typeface="Arial"/>
              <a:cs typeface="Arial" charset="0"/>
            </a:endParaRPr>
          </a:p>
        </p:txBody>
      </p:sp>
      <p:sp>
        <p:nvSpPr>
          <p:cNvPr id="7" name="TextBox 6"/>
          <p:cNvSpPr txBox="1"/>
          <p:nvPr/>
        </p:nvSpPr>
        <p:spPr>
          <a:xfrm rot="393622">
            <a:off x="5280223" y="4395779"/>
            <a:ext cx="2280817" cy="52322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800" dirty="0"/>
              <a:t>A </a:t>
            </a:r>
            <a:r>
              <a:rPr lang="en-US" sz="2800" dirty="0" err="1"/>
              <a:t>sturzstrom</a:t>
            </a:r>
            <a:r>
              <a:rPr lang="en-US" sz="2800"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(23)</a:t>
            </a:r>
            <a:endParaRPr lang="en-US" sz="1800" dirty="0"/>
          </a:p>
        </p:txBody>
      </p:sp>
      <p:sp>
        <p:nvSpPr>
          <p:cNvPr id="4100" name="Text Box 3"/>
          <p:cNvSpPr txBox="1">
            <a:spLocks noChangeArrowheads="1"/>
          </p:cNvSpPr>
          <p:nvPr/>
        </p:nvSpPr>
        <p:spPr bwMode="auto">
          <a:xfrm>
            <a:off x="450850" y="5883275"/>
            <a:ext cx="8235950" cy="517525"/>
          </a:xfrm>
          <a:prstGeom prst="rect">
            <a:avLst/>
          </a:prstGeom>
          <a:noFill/>
          <a:ln w="9525">
            <a:noFill/>
            <a:miter lim="800000"/>
            <a:headEnd/>
            <a:tailEnd/>
          </a:ln>
        </p:spPr>
        <p:txBody>
          <a:bodyPr>
            <a:spAutoFit/>
          </a:bodyPr>
          <a:lstStyle/>
          <a:p>
            <a:r>
              <a:rPr lang="en-US" sz="1400">
                <a:solidFill>
                  <a:srgbClr val="009900"/>
                </a:solidFill>
                <a:cs typeface="Arial" charset="0"/>
              </a:rPr>
              <a:t>6b - Based on what you know about wind and sand, what would you say the prevailing wind direction is in this place, and why?</a:t>
            </a:r>
          </a:p>
        </p:txBody>
      </p:sp>
      <p:pic>
        <p:nvPicPr>
          <p:cNvPr id="4101" name="Picture 4" descr="6"/>
          <p:cNvPicPr>
            <a:picLocks noChangeAspect="1" noChangeArrowheads="1"/>
          </p:cNvPicPr>
          <p:nvPr/>
        </p:nvPicPr>
        <p:blipFill>
          <a:blip r:embed="rId2" cstate="print"/>
          <a:srcRect/>
          <a:stretch>
            <a:fillRect/>
          </a:stretch>
        </p:blipFill>
        <p:spPr bwMode="auto">
          <a:xfrm>
            <a:off x="1981200" y="3810000"/>
            <a:ext cx="4572000" cy="2011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2" name="Picture 5" descr="sage"/>
          <p:cNvPicPr>
            <a:picLocks noChangeAspect="1" noChangeArrowheads="1"/>
          </p:cNvPicPr>
          <p:nvPr/>
        </p:nvPicPr>
        <p:blipFill>
          <a:blip r:embed="rId3" cstate="print"/>
          <a:srcRect/>
          <a:stretch>
            <a:fillRect/>
          </a:stretch>
        </p:blipFill>
        <p:spPr bwMode="auto">
          <a:xfrm>
            <a:off x="2057400" y="457200"/>
            <a:ext cx="4267200" cy="320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p:cNvPicPr>
            <a:picLocks noChangeAspect="1" noChangeArrowheads="1"/>
          </p:cNvPicPr>
          <p:nvPr/>
        </p:nvPicPr>
        <p:blipFill>
          <a:blip r:embed="rId2" cstate="print"/>
          <a:srcRect l="11441" r="12288" b="50107"/>
          <a:stretch>
            <a:fillRect/>
          </a:stretch>
        </p:blipFill>
        <p:spPr bwMode="auto">
          <a:xfrm>
            <a:off x="0" y="2371725"/>
            <a:ext cx="9144000" cy="4486275"/>
          </a:xfrm>
          <a:prstGeom prst="rect">
            <a:avLst/>
          </a:prstGeom>
          <a:noFill/>
          <a:ln w="9525">
            <a:noFill/>
            <a:miter lim="800000"/>
            <a:headEnd/>
            <a:tailEnd/>
          </a:ln>
        </p:spPr>
      </p:pic>
      <p:sp>
        <p:nvSpPr>
          <p:cNvPr id="26627"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6628" name="Rectangle 3"/>
          <p:cNvSpPr>
            <a:spLocks noGrp="1" noChangeArrowheads="1"/>
          </p:cNvSpPr>
          <p:nvPr>
            <p:ph type="title"/>
          </p:nvPr>
        </p:nvSpPr>
        <p:spPr>
          <a:noFill/>
        </p:spPr>
        <p:txBody>
          <a:bodyPr/>
          <a:lstStyle/>
          <a:p>
            <a:pPr eaLnBrk="1" hangingPunct="1"/>
            <a:r>
              <a:rPr lang="en-US"/>
              <a:t>mass wasting types</a:t>
            </a:r>
          </a:p>
        </p:txBody>
      </p:sp>
      <p:sp>
        <p:nvSpPr>
          <p:cNvPr id="7" name="Text Box 3"/>
          <p:cNvSpPr txBox="1">
            <a:spLocks noChangeArrowheads="1"/>
          </p:cNvSpPr>
          <p:nvPr/>
        </p:nvSpPr>
        <p:spPr bwMode="auto">
          <a:xfrm>
            <a:off x="6373813" y="5257800"/>
            <a:ext cx="2389187" cy="13843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1400" b="1" dirty="0">
                <a:solidFill>
                  <a:srgbClr val="000000"/>
                </a:solidFill>
              </a:rPr>
              <a:t>The </a:t>
            </a:r>
            <a:r>
              <a:rPr lang="en-US" sz="1400" b="1" dirty="0" err="1">
                <a:solidFill>
                  <a:srgbClr val="000000"/>
                </a:solidFill>
              </a:rPr>
              <a:t>Gros</a:t>
            </a:r>
            <a:r>
              <a:rPr lang="en-US" sz="1400" b="1" dirty="0">
                <a:solidFill>
                  <a:srgbClr val="000000"/>
                </a:solidFill>
              </a:rPr>
              <a:t> </a:t>
            </a:r>
            <a:r>
              <a:rPr lang="en-US" sz="1400" b="1" dirty="0" err="1">
                <a:solidFill>
                  <a:srgbClr val="000000"/>
                </a:solidFill>
              </a:rPr>
              <a:t>Ventre</a:t>
            </a:r>
            <a:r>
              <a:rPr lang="en-US" sz="1400" b="1" dirty="0">
                <a:solidFill>
                  <a:srgbClr val="000000"/>
                </a:solidFill>
              </a:rPr>
              <a:t> slide of 1925.  In 3 </a:t>
            </a:r>
            <a:r>
              <a:rPr lang="en-US" sz="1400" b="1" dirty="0" err="1">
                <a:solidFill>
                  <a:srgbClr val="000000"/>
                </a:solidFill>
              </a:rPr>
              <a:t>mins</a:t>
            </a:r>
            <a:r>
              <a:rPr lang="en-US" sz="1400" b="1" dirty="0">
                <a:solidFill>
                  <a:srgbClr val="000000"/>
                </a:solidFill>
              </a:rPr>
              <a:t>., 50,000,000 cubic yards of rock slid down and 300 ft. up the other side of the valley. </a:t>
            </a:r>
            <a:endParaRPr lang="en-US" sz="1400" b="1" u="sng" dirty="0">
              <a:solidFill>
                <a:srgbClr val="0000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l="11441" t="49046" r="12288" b="1801"/>
          <a:stretch>
            <a:fillRect/>
          </a:stretch>
        </p:blipFill>
        <p:spPr bwMode="auto">
          <a:xfrm>
            <a:off x="0" y="2438400"/>
            <a:ext cx="9144000" cy="4419600"/>
          </a:xfrm>
          <a:prstGeom prst="rect">
            <a:avLst/>
          </a:prstGeom>
          <a:noFill/>
          <a:ln w="9525">
            <a:noFill/>
            <a:miter lim="800000"/>
            <a:headEnd/>
            <a:tailEnd/>
          </a:ln>
        </p:spPr>
      </p:pic>
      <p:sp>
        <p:nvSpPr>
          <p:cNvPr id="27651"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a:p>
            <a:pPr marL="990600" lvl="1" indent="-533400" eaLnBrk="1" hangingPunct="1"/>
            <a:r>
              <a:rPr lang="en-US"/>
              <a:t>fast; with/without water; regolith and sometimes bedrock too</a:t>
            </a:r>
          </a:p>
          <a:p>
            <a:pPr marL="990600" lvl="1" indent="-533400" eaLnBrk="1" hangingPunct="1"/>
            <a:r>
              <a:rPr lang="en-US"/>
              <a:t>slow; slumping; rotational slide</a:t>
            </a:r>
          </a:p>
        </p:txBody>
      </p:sp>
      <p:sp>
        <p:nvSpPr>
          <p:cNvPr id="27652" name="Rectangle 3"/>
          <p:cNvSpPr>
            <a:spLocks noGrp="1" noChangeArrowheads="1"/>
          </p:cNvSpPr>
          <p:nvPr>
            <p:ph type="title"/>
          </p:nvPr>
        </p:nvSpPr>
        <p:spPr>
          <a:noFill/>
        </p:spPr>
        <p:txBody>
          <a:bodyPr/>
          <a:lstStyle/>
          <a:p>
            <a:pPr eaLnBrk="1" hangingPunct="1"/>
            <a:r>
              <a:rPr lang="en-US"/>
              <a:t>mass wasting types</a:t>
            </a:r>
          </a:p>
        </p:txBody>
      </p:sp>
      <p:sp>
        <p:nvSpPr>
          <p:cNvPr id="7" name="Text Box 3"/>
          <p:cNvSpPr txBox="1">
            <a:spLocks noChangeArrowheads="1"/>
          </p:cNvSpPr>
          <p:nvPr/>
        </p:nvSpPr>
        <p:spPr bwMode="auto">
          <a:xfrm>
            <a:off x="6373813" y="5257800"/>
            <a:ext cx="2389187" cy="13843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1400" b="1" dirty="0">
                <a:solidFill>
                  <a:srgbClr val="000000"/>
                </a:solidFill>
              </a:rPr>
              <a:t>The </a:t>
            </a:r>
            <a:r>
              <a:rPr lang="en-US" sz="1400" b="1" dirty="0" err="1">
                <a:solidFill>
                  <a:srgbClr val="000000"/>
                </a:solidFill>
              </a:rPr>
              <a:t>Gros</a:t>
            </a:r>
            <a:r>
              <a:rPr lang="en-US" sz="1400" b="1" dirty="0">
                <a:solidFill>
                  <a:srgbClr val="000000"/>
                </a:solidFill>
              </a:rPr>
              <a:t> </a:t>
            </a:r>
            <a:r>
              <a:rPr lang="en-US" sz="1400" b="1" dirty="0" err="1">
                <a:solidFill>
                  <a:srgbClr val="000000"/>
                </a:solidFill>
              </a:rPr>
              <a:t>Ventre</a:t>
            </a:r>
            <a:r>
              <a:rPr lang="en-US" sz="1400" b="1" dirty="0">
                <a:solidFill>
                  <a:srgbClr val="000000"/>
                </a:solidFill>
              </a:rPr>
              <a:t> slide of 1925.  In 3 </a:t>
            </a:r>
            <a:r>
              <a:rPr lang="en-US" sz="1400" b="1" dirty="0" err="1">
                <a:solidFill>
                  <a:srgbClr val="000000"/>
                </a:solidFill>
              </a:rPr>
              <a:t>mins</a:t>
            </a:r>
            <a:r>
              <a:rPr lang="en-US" sz="1400" b="1" dirty="0">
                <a:solidFill>
                  <a:srgbClr val="000000"/>
                </a:solidFill>
              </a:rPr>
              <a:t>., 50,000,000 cubic yards of rock slid down and 300 ft. up the other side of the valley. </a:t>
            </a:r>
            <a:endParaRPr lang="en-US" sz="1400" b="1" u="sng" dirty="0">
              <a:solidFill>
                <a:srgbClr val="0000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6C96CB97-CCCC-434F-93E4-0BEA25A1C347}" type="slidenum">
              <a:rPr lang="en-US" smtClean="0">
                <a:solidFill>
                  <a:srgbClr val="000000"/>
                </a:solidFill>
              </a:rPr>
              <a:pPr/>
              <a:t>52</a:t>
            </a:fld>
            <a:endParaRPr lang="en-US">
              <a:solidFill>
                <a:srgbClr val="000000"/>
              </a:solidFill>
            </a:endParaRPr>
          </a:p>
        </p:txBody>
      </p:sp>
      <p:pic>
        <p:nvPicPr>
          <p:cNvPr id="28675" name="Picture 11" descr="PoShanLandslide"/>
          <p:cNvPicPr>
            <a:picLocks noChangeAspect="1" noChangeArrowheads="1"/>
          </p:cNvPicPr>
          <p:nvPr/>
        </p:nvPicPr>
        <p:blipFill>
          <a:blip r:embed="rId2" cstate="print"/>
          <a:srcRect/>
          <a:stretch>
            <a:fillRect/>
          </a:stretch>
        </p:blipFill>
        <p:spPr bwMode="auto">
          <a:xfrm>
            <a:off x="609600" y="2209800"/>
            <a:ext cx="3332163" cy="4343400"/>
          </a:xfrm>
          <a:prstGeom prst="rect">
            <a:avLst/>
          </a:prstGeom>
          <a:noFill/>
          <a:ln w="9525">
            <a:noFill/>
            <a:miter lim="800000"/>
            <a:headEnd/>
            <a:tailEnd/>
          </a:ln>
        </p:spPr>
      </p:pic>
      <p:pic>
        <p:nvPicPr>
          <p:cNvPr id="28676" name="Picture 9" descr="landslide_La_Conchita_CA_USGS_slide21"/>
          <p:cNvPicPr>
            <a:picLocks noChangeAspect="1" noChangeArrowheads="1"/>
          </p:cNvPicPr>
          <p:nvPr/>
        </p:nvPicPr>
        <p:blipFill>
          <a:blip r:embed="rId3" cstate="print"/>
          <a:srcRect/>
          <a:stretch>
            <a:fillRect/>
          </a:stretch>
        </p:blipFill>
        <p:spPr bwMode="auto">
          <a:xfrm>
            <a:off x="5105400" y="914400"/>
            <a:ext cx="3819525" cy="5686425"/>
          </a:xfrm>
          <a:prstGeom prst="rect">
            <a:avLst/>
          </a:prstGeom>
          <a:noFill/>
          <a:ln w="9525">
            <a:noFill/>
            <a:miter lim="800000"/>
            <a:headEnd/>
            <a:tailEnd/>
          </a:ln>
        </p:spPr>
      </p:pic>
      <p:sp>
        <p:nvSpPr>
          <p:cNvPr id="28677"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p:txBody>
      </p:sp>
      <p:sp>
        <p:nvSpPr>
          <p:cNvPr id="28678" name="Rectangle 3"/>
          <p:cNvSpPr>
            <a:spLocks noGrp="1" noChangeArrowheads="1"/>
          </p:cNvSpPr>
          <p:nvPr>
            <p:ph type="title"/>
          </p:nvPr>
        </p:nvSpPr>
        <p:spPr>
          <a:noFill/>
        </p:spPr>
        <p:txBody>
          <a:bodyPr/>
          <a:lstStyle/>
          <a:p>
            <a:pPr eaLnBrk="1" hangingPunct="1"/>
            <a:r>
              <a:rPr lang="en-US"/>
              <a:t>mass wasting types</a:t>
            </a:r>
          </a:p>
        </p:txBody>
      </p:sp>
      <p:sp>
        <p:nvSpPr>
          <p:cNvPr id="28679" name="Text Box 12"/>
          <p:cNvSpPr txBox="1">
            <a:spLocks noChangeArrowheads="1"/>
          </p:cNvSpPr>
          <p:nvPr/>
        </p:nvSpPr>
        <p:spPr bwMode="auto">
          <a:xfrm>
            <a:off x="288925" y="6507163"/>
            <a:ext cx="5478463" cy="274637"/>
          </a:xfrm>
          <a:prstGeom prst="rect">
            <a:avLst/>
          </a:prstGeom>
          <a:noFill/>
          <a:ln w="9525">
            <a:noFill/>
            <a:miter lim="800000"/>
            <a:headEnd/>
            <a:tailEnd/>
          </a:ln>
        </p:spPr>
        <p:txBody>
          <a:bodyPr wrap="none">
            <a:spAutoFit/>
          </a:bodyPr>
          <a:lstStyle/>
          <a:p>
            <a:r>
              <a:rPr lang="en-US" sz="1200" b="1">
                <a:solidFill>
                  <a:srgbClr val="000000"/>
                </a:solidFill>
                <a:cs typeface="Arial" charset="0"/>
              </a:rPr>
              <a:t>http://hkss.cedd.gov.hk/hkss/eng/slopeinfo/images/PoShanLandslide.jpg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img535.imageshack.us/img535/5986/heyelan.jpg"/>
          <p:cNvPicPr>
            <a:picLocks noChangeAspect="1" noChangeArrowheads="1"/>
          </p:cNvPicPr>
          <p:nvPr/>
        </p:nvPicPr>
        <p:blipFill>
          <a:blip r:embed="rId2" cstate="print"/>
          <a:srcRect/>
          <a:stretch>
            <a:fillRect/>
          </a:stretch>
        </p:blipFill>
        <p:spPr bwMode="auto">
          <a:xfrm>
            <a:off x="533400" y="1295400"/>
            <a:ext cx="7886700" cy="5257800"/>
          </a:xfrm>
          <a:prstGeom prst="rect">
            <a:avLst/>
          </a:prstGeom>
          <a:noFill/>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53</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dirty="0"/>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8600" y="381000"/>
            <a:ext cx="8724900" cy="5762625"/>
          </a:xfrm>
          <a:prstGeom prst="rect">
            <a:avLst/>
          </a:prstGeom>
          <a:noFill/>
          <a:ln w="9525">
            <a:noFill/>
            <a:miter lim="800000"/>
            <a:headEnd/>
            <a:tailEnd/>
          </a:ln>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54</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dirty="0"/>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
        <p:nvSpPr>
          <p:cNvPr id="8" name="TextBox 7"/>
          <p:cNvSpPr txBox="1"/>
          <p:nvPr/>
        </p:nvSpPr>
        <p:spPr>
          <a:xfrm>
            <a:off x="3886200" y="5410200"/>
            <a:ext cx="158248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t>May 25, 2014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42400-BA0B-4CDF-917F-D827E3C26125}"/>
              </a:ext>
            </a:extLst>
          </p:cNvPr>
          <p:cNvPicPr>
            <a:picLocks noChangeAspect="1"/>
          </p:cNvPicPr>
          <p:nvPr/>
        </p:nvPicPr>
        <p:blipFill>
          <a:blip r:embed="rId3"/>
          <a:stretch>
            <a:fillRect/>
          </a:stretch>
        </p:blipFill>
        <p:spPr>
          <a:xfrm>
            <a:off x="0" y="457200"/>
            <a:ext cx="9144000" cy="6082817"/>
          </a:xfrm>
          <a:prstGeom prst="rect">
            <a:avLst/>
          </a:prstGeom>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55</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dirty="0">
                <a:solidFill>
                  <a:schemeClr val="bg1"/>
                </a:solidFill>
              </a:rPr>
              <a:t>slide</a:t>
            </a:r>
          </a:p>
        </p:txBody>
      </p:sp>
      <p:sp>
        <p:nvSpPr>
          <p:cNvPr id="29701" name="Rectangle 3"/>
          <p:cNvSpPr>
            <a:spLocks noGrp="1" noChangeArrowheads="1"/>
          </p:cNvSpPr>
          <p:nvPr>
            <p:ph type="title"/>
          </p:nvPr>
        </p:nvSpPr>
        <p:spPr>
          <a:noFill/>
        </p:spPr>
        <p:txBody>
          <a:bodyPr/>
          <a:lstStyle/>
          <a:p>
            <a:pPr eaLnBrk="1" hangingPunct="1"/>
            <a:r>
              <a:rPr lang="en-US" dirty="0">
                <a:solidFill>
                  <a:schemeClr val="bg1"/>
                </a:solidFill>
              </a:rPr>
              <a:t>mass wasting types</a:t>
            </a:r>
          </a:p>
        </p:txBody>
      </p:sp>
      <p:sp>
        <p:nvSpPr>
          <p:cNvPr id="8" name="TextBox 7"/>
          <p:cNvSpPr txBox="1"/>
          <p:nvPr/>
        </p:nvSpPr>
        <p:spPr>
          <a:xfrm>
            <a:off x="3886200" y="5410200"/>
            <a:ext cx="158248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t>May 25, 2014</a:t>
            </a:r>
          </a:p>
        </p:txBody>
      </p:sp>
    </p:spTree>
    <p:extLst>
      <p:ext uri="{BB962C8B-B14F-4D97-AF65-F5344CB8AC3E}">
        <p14:creationId xmlns:p14="http://schemas.microsoft.com/office/powerpoint/2010/main" val="471999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590800" y="72158"/>
            <a:ext cx="4343400" cy="6785842"/>
          </a:xfrm>
          <a:prstGeom prst="rect">
            <a:avLst/>
          </a:prstGeom>
          <a:noFill/>
          <a:ln w="9525">
            <a:noFill/>
            <a:miter lim="800000"/>
            <a:headEnd/>
            <a:tailEnd/>
          </a:ln>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56</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dirty="0"/>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
        <p:nvSpPr>
          <p:cNvPr id="6" name="TextBox 5">
            <a:extLst>
              <a:ext uri="{FF2B5EF4-FFF2-40B4-BE49-F238E27FC236}">
                <a16:creationId xmlns:a16="http://schemas.microsoft.com/office/drawing/2014/main" id="{95DE8C1F-405D-4B23-BF2E-D0DED1CC93C5}"/>
              </a:ext>
            </a:extLst>
          </p:cNvPr>
          <p:cNvSpPr txBox="1"/>
          <p:nvPr/>
        </p:nvSpPr>
        <p:spPr>
          <a:xfrm>
            <a:off x="457200" y="5941497"/>
            <a:ext cx="158248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t>May 25, 2014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A99B9-34C7-4CC3-BEB2-72182D795C9A}"/>
              </a:ext>
            </a:extLst>
          </p:cNvPr>
          <p:cNvPicPr>
            <a:picLocks noChangeAspect="1"/>
          </p:cNvPicPr>
          <p:nvPr/>
        </p:nvPicPr>
        <p:blipFill>
          <a:blip r:embed="rId3"/>
          <a:stretch>
            <a:fillRect/>
          </a:stretch>
        </p:blipFill>
        <p:spPr>
          <a:xfrm>
            <a:off x="0" y="381000"/>
            <a:ext cx="9144000" cy="6096000"/>
          </a:xfrm>
          <a:prstGeom prst="rect">
            <a:avLst/>
          </a:prstGeom>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57</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dirty="0"/>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
        <p:nvSpPr>
          <p:cNvPr id="6" name="TextBox 5">
            <a:extLst>
              <a:ext uri="{FF2B5EF4-FFF2-40B4-BE49-F238E27FC236}">
                <a16:creationId xmlns:a16="http://schemas.microsoft.com/office/drawing/2014/main" id="{95DE8C1F-405D-4B23-BF2E-D0DED1CC93C5}"/>
              </a:ext>
            </a:extLst>
          </p:cNvPr>
          <p:cNvSpPr txBox="1"/>
          <p:nvPr/>
        </p:nvSpPr>
        <p:spPr>
          <a:xfrm>
            <a:off x="457200" y="5941497"/>
            <a:ext cx="1787669"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a:t>March 22, 2014</a:t>
            </a:r>
          </a:p>
        </p:txBody>
      </p:sp>
    </p:spTree>
    <p:extLst>
      <p:ext uri="{BB962C8B-B14F-4D97-AF65-F5344CB8AC3E}">
        <p14:creationId xmlns:p14="http://schemas.microsoft.com/office/powerpoint/2010/main" val="4215235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omut.net/uploads/files/karisik/heyelan-toprak-kaymasi-somut_net.jpg"/>
          <p:cNvPicPr>
            <a:picLocks noChangeAspect="1" noChangeArrowheads="1"/>
          </p:cNvPicPr>
          <p:nvPr/>
        </p:nvPicPr>
        <p:blipFill>
          <a:blip r:embed="rId2" cstate="print"/>
          <a:srcRect/>
          <a:stretch>
            <a:fillRect/>
          </a:stretch>
        </p:blipFill>
        <p:spPr bwMode="auto">
          <a:xfrm>
            <a:off x="762000" y="1143000"/>
            <a:ext cx="7620000" cy="5381626"/>
          </a:xfrm>
          <a:prstGeom prst="rect">
            <a:avLst/>
          </a:prstGeom>
          <a:noFill/>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58</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dirty="0"/>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p:cNvPicPr>
            <a:picLocks noChangeAspect="1" noChangeArrowheads="1"/>
          </p:cNvPicPr>
          <p:nvPr/>
        </p:nvPicPr>
        <p:blipFill>
          <a:blip r:embed="rId2" cstate="print"/>
          <a:srcRect l="4271"/>
          <a:stretch>
            <a:fillRect/>
          </a:stretch>
        </p:blipFill>
        <p:spPr bwMode="auto">
          <a:xfrm>
            <a:off x="762000" y="1395413"/>
            <a:ext cx="7620000" cy="5305425"/>
          </a:xfrm>
          <a:prstGeom prst="rect">
            <a:avLst/>
          </a:prstGeom>
          <a:noFill/>
          <a:ln w="9525">
            <a:noFill/>
            <a:miter lim="800000"/>
            <a:headEnd/>
            <a:tailEnd/>
          </a:ln>
        </p:spPr>
      </p:pic>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59</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(4)</a:t>
            </a:r>
            <a:endParaRPr lang="en-US" sz="1800" dirty="0"/>
          </a:p>
        </p:txBody>
      </p:sp>
      <p:sp>
        <p:nvSpPr>
          <p:cNvPr id="5124" name="Text Box 3"/>
          <p:cNvSpPr txBox="1">
            <a:spLocks noChangeArrowheads="1"/>
          </p:cNvSpPr>
          <p:nvPr/>
        </p:nvSpPr>
        <p:spPr bwMode="auto">
          <a:xfrm>
            <a:off x="450850" y="5883275"/>
            <a:ext cx="8235950" cy="517525"/>
          </a:xfrm>
          <a:prstGeom prst="rect">
            <a:avLst/>
          </a:prstGeom>
          <a:noFill/>
          <a:ln w="9525">
            <a:noFill/>
            <a:miter lim="800000"/>
            <a:headEnd/>
            <a:tailEnd/>
          </a:ln>
        </p:spPr>
        <p:txBody>
          <a:bodyPr>
            <a:spAutoFit/>
          </a:bodyPr>
          <a:lstStyle/>
          <a:p>
            <a:r>
              <a:rPr lang="en-US" sz="1400">
                <a:solidFill>
                  <a:srgbClr val="009900"/>
                </a:solidFill>
                <a:cs typeface="Arial" charset="0"/>
              </a:rPr>
              <a:t>6e - If I suggested to you that, one day, one of the above mesas or buttes would someday be the same size and shape of Beehive Rock, would you say I was totally nuts, and why?</a:t>
            </a:r>
          </a:p>
        </p:txBody>
      </p:sp>
      <p:pic>
        <p:nvPicPr>
          <p:cNvPr id="5125" name="Picture 4" descr="usethisimage"/>
          <p:cNvPicPr>
            <a:picLocks noChangeAspect="1" noChangeArrowheads="1"/>
          </p:cNvPicPr>
          <p:nvPr/>
        </p:nvPicPr>
        <p:blipFill>
          <a:blip r:embed="rId2" cstate="print"/>
          <a:srcRect/>
          <a:stretch>
            <a:fillRect/>
          </a:stretch>
        </p:blipFill>
        <p:spPr bwMode="auto">
          <a:xfrm>
            <a:off x="1524000" y="293688"/>
            <a:ext cx="6172200" cy="2906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6" name="Picture 5" descr="chx1"/>
          <p:cNvPicPr>
            <a:picLocks noChangeAspect="1" noChangeArrowheads="1"/>
          </p:cNvPicPr>
          <p:nvPr/>
        </p:nvPicPr>
        <p:blipFill>
          <a:blip r:embed="rId3" cstate="print"/>
          <a:srcRect/>
          <a:stretch>
            <a:fillRect/>
          </a:stretch>
        </p:blipFill>
        <p:spPr bwMode="auto">
          <a:xfrm>
            <a:off x="2819400" y="3421063"/>
            <a:ext cx="3581400" cy="2217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60</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pic>
        <p:nvPicPr>
          <p:cNvPr id="1026" name="Picture 2"/>
          <p:cNvPicPr>
            <a:picLocks noChangeAspect="1" noChangeArrowheads="1"/>
          </p:cNvPicPr>
          <p:nvPr/>
        </p:nvPicPr>
        <p:blipFill>
          <a:blip r:embed="rId3" cstate="print"/>
          <a:srcRect/>
          <a:stretch>
            <a:fillRect/>
          </a:stretch>
        </p:blipFill>
        <p:spPr bwMode="auto">
          <a:xfrm>
            <a:off x="2143125" y="1219200"/>
            <a:ext cx="5248275" cy="5305425"/>
          </a:xfrm>
          <a:prstGeom prst="rect">
            <a:avLst/>
          </a:prstGeom>
          <a:noFill/>
          <a:ln w="9525">
            <a:noFill/>
            <a:miter lim="800000"/>
            <a:headEnd/>
            <a:tailEnd/>
          </a:ln>
        </p:spPr>
      </p:pic>
      <p:sp>
        <p:nvSpPr>
          <p:cNvPr id="7" name="TextBox 6"/>
          <p:cNvSpPr txBox="1"/>
          <p:nvPr/>
        </p:nvSpPr>
        <p:spPr>
          <a:xfrm>
            <a:off x="2656350" y="6477000"/>
            <a:ext cx="4049250" cy="307777"/>
          </a:xfrm>
          <a:prstGeom prst="rect">
            <a:avLst/>
          </a:prstGeom>
          <a:noFill/>
        </p:spPr>
        <p:txBody>
          <a:bodyPr wrap="none" rtlCol="0">
            <a:spAutoFit/>
          </a:bodyPr>
          <a:lstStyle/>
          <a:p>
            <a:r>
              <a:rPr lang="en-US" sz="1400" dirty="0"/>
              <a:t>http://spaceref.com/news/viewsr.html?pid=40068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4D2F7215-D060-4417-A0F3-F93D697C9AF1}" type="slidenum">
              <a:rPr lang="en-US" smtClean="0">
                <a:solidFill>
                  <a:srgbClr val="000000"/>
                </a:solidFill>
              </a:rPr>
              <a:pPr/>
              <a:t>61</a:t>
            </a:fld>
            <a:endParaRPr lang="en-US">
              <a:solidFill>
                <a:srgbClr val="000000"/>
              </a:solidFill>
            </a:endParaRPr>
          </a:p>
        </p:txBody>
      </p:sp>
      <p:sp>
        <p:nvSpPr>
          <p:cNvPr id="29700" name="Rectangle 2"/>
          <p:cNvSpPr>
            <a:spLocks noGrp="1" noChangeArrowheads="1"/>
          </p:cNvSpPr>
          <p:nvPr>
            <p:ph type="body" idx="1"/>
          </p:nvPr>
        </p:nvSpPr>
        <p:spPr/>
        <p:txBody>
          <a:bodyPr/>
          <a:lstStyle/>
          <a:p>
            <a:pPr marL="609600" indent="-609600" eaLnBrk="1" hangingPunct="1">
              <a:buFontTx/>
              <a:buAutoNum type="arabicPeriod" startAt="2"/>
            </a:pPr>
            <a:r>
              <a:rPr lang="en-US"/>
              <a:t>slide</a:t>
            </a:r>
          </a:p>
        </p:txBody>
      </p:sp>
      <p:sp>
        <p:nvSpPr>
          <p:cNvPr id="29701" name="Rectangle 3"/>
          <p:cNvSpPr>
            <a:spLocks noGrp="1" noChangeArrowheads="1"/>
          </p:cNvSpPr>
          <p:nvPr>
            <p:ph type="title"/>
          </p:nvPr>
        </p:nvSpPr>
        <p:spPr>
          <a:noFill/>
        </p:spPr>
        <p:txBody>
          <a:bodyPr/>
          <a:lstStyle/>
          <a:p>
            <a:pPr eaLnBrk="1" hangingPunct="1"/>
            <a:r>
              <a:rPr lang="en-US"/>
              <a:t>mass wasting types</a:t>
            </a:r>
          </a:p>
        </p:txBody>
      </p:sp>
      <p:sp>
        <p:nvSpPr>
          <p:cNvPr id="7" name="TextBox 6"/>
          <p:cNvSpPr txBox="1"/>
          <p:nvPr/>
        </p:nvSpPr>
        <p:spPr>
          <a:xfrm>
            <a:off x="914400" y="6477000"/>
            <a:ext cx="7939738" cy="307777"/>
          </a:xfrm>
          <a:prstGeom prst="rect">
            <a:avLst/>
          </a:prstGeom>
          <a:noFill/>
        </p:spPr>
        <p:txBody>
          <a:bodyPr wrap="none" rtlCol="0">
            <a:spAutoFit/>
          </a:bodyPr>
          <a:lstStyle/>
          <a:p>
            <a:r>
              <a:rPr lang="en-US" sz="1400" dirty="0"/>
              <a:t>http://beautifulmars.tumblr.com/post/44944543941/mass-wasting-feature-in-ganges-chasma-mass</a:t>
            </a:r>
          </a:p>
        </p:txBody>
      </p:sp>
      <p:pic>
        <p:nvPicPr>
          <p:cNvPr id="2050" name="Picture 2"/>
          <p:cNvPicPr>
            <a:picLocks noChangeAspect="1" noChangeArrowheads="1"/>
          </p:cNvPicPr>
          <p:nvPr/>
        </p:nvPicPr>
        <p:blipFill>
          <a:blip r:embed="rId3" cstate="print"/>
          <a:srcRect/>
          <a:stretch>
            <a:fillRect/>
          </a:stretch>
        </p:blipFill>
        <p:spPr bwMode="auto">
          <a:xfrm>
            <a:off x="2057400" y="1447800"/>
            <a:ext cx="6515100" cy="493915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7AA0F6DC-38EB-432A-9816-CB0AE12F6EE7}" type="slidenum">
              <a:rPr lang="en-US" smtClean="0">
                <a:solidFill>
                  <a:srgbClr val="000000"/>
                </a:solidFill>
              </a:rPr>
              <a:pPr/>
              <a:t>62</a:t>
            </a:fld>
            <a:endParaRPr lang="en-US">
              <a:solidFill>
                <a:srgbClr val="000000"/>
              </a:solidFill>
            </a:endParaRPr>
          </a:p>
        </p:txBody>
      </p:sp>
      <p:sp>
        <p:nvSpPr>
          <p:cNvPr id="30723" name="Rectangle 2"/>
          <p:cNvSpPr>
            <a:spLocks noGrp="1" noChangeArrowheads="1"/>
          </p:cNvSpPr>
          <p:nvPr>
            <p:ph type="body" idx="1"/>
          </p:nvPr>
        </p:nvSpPr>
        <p:spPr/>
        <p:txBody>
          <a:bodyPr/>
          <a:lstStyle/>
          <a:p>
            <a:pPr marL="609600" indent="-609600" eaLnBrk="1" hangingPunct="1">
              <a:buFontTx/>
              <a:buAutoNum type="arabicPeriod" startAt="3"/>
            </a:pPr>
            <a:r>
              <a:rPr lang="en-US" dirty="0"/>
              <a:t>earthflow</a:t>
            </a:r>
          </a:p>
          <a:p>
            <a:pPr marL="990600" lvl="1" indent="-533400" eaLnBrk="1" hangingPunct="1"/>
            <a:r>
              <a:rPr lang="en-US" dirty="0"/>
              <a:t>slow; with water; earthflow; mudflow; debris flow</a:t>
            </a:r>
          </a:p>
        </p:txBody>
      </p:sp>
      <p:sp>
        <p:nvSpPr>
          <p:cNvPr id="30724" name="Rectangle 3"/>
          <p:cNvSpPr>
            <a:spLocks noGrp="1" noChangeArrowheads="1"/>
          </p:cNvSpPr>
          <p:nvPr>
            <p:ph type="title"/>
          </p:nvPr>
        </p:nvSpPr>
        <p:spPr>
          <a:noFill/>
        </p:spPr>
        <p:txBody>
          <a:bodyPr/>
          <a:lstStyle/>
          <a:p>
            <a:pPr eaLnBrk="1" hangingPunct="1"/>
            <a:r>
              <a:rPr lang="en-US"/>
              <a:t>mass wasting types</a:t>
            </a:r>
          </a:p>
        </p:txBody>
      </p:sp>
      <p:pic>
        <p:nvPicPr>
          <p:cNvPr id="30725" name="Picture 5" descr="earthflow_missionpass"/>
          <p:cNvPicPr>
            <a:picLocks noChangeAspect="1" noChangeArrowheads="1"/>
          </p:cNvPicPr>
          <p:nvPr/>
        </p:nvPicPr>
        <p:blipFill>
          <a:blip r:embed="rId2" cstate="print"/>
          <a:srcRect/>
          <a:stretch>
            <a:fillRect/>
          </a:stretch>
        </p:blipFill>
        <p:spPr bwMode="auto">
          <a:xfrm>
            <a:off x="609600" y="3124200"/>
            <a:ext cx="142875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26" name="Picture 7" descr="muskwa_chisca_2002051"/>
          <p:cNvPicPr>
            <a:picLocks noChangeAspect="1" noChangeArrowheads="1"/>
          </p:cNvPicPr>
          <p:nvPr/>
        </p:nvPicPr>
        <p:blipFill>
          <a:blip r:embed="rId3" cstate="print"/>
          <a:srcRect/>
          <a:stretch>
            <a:fillRect/>
          </a:stretch>
        </p:blipFill>
        <p:spPr bwMode="auto">
          <a:xfrm>
            <a:off x="2133600" y="3581400"/>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27" name="Picture 8" descr="eerere"/>
          <p:cNvPicPr>
            <a:picLocks noChangeAspect="1" noChangeArrowheads="1"/>
          </p:cNvPicPr>
          <p:nvPr/>
        </p:nvPicPr>
        <p:blipFill>
          <a:blip r:embed="rId4" cstate="print"/>
          <a:srcRect/>
          <a:stretch>
            <a:fillRect/>
          </a:stretch>
        </p:blipFill>
        <p:spPr bwMode="auto">
          <a:xfrm>
            <a:off x="5376862" y="2890837"/>
            <a:ext cx="2852738" cy="2138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images\colorado_livin\other_events\2008\july_skop_family_visit\IMG_456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747" name="Slide Number Placeholder 5"/>
          <p:cNvSpPr>
            <a:spLocks noGrp="1"/>
          </p:cNvSpPr>
          <p:nvPr>
            <p:ph type="sldNum" sz="quarter" idx="12"/>
          </p:nvPr>
        </p:nvSpPr>
        <p:spPr>
          <a:noFill/>
        </p:spPr>
        <p:txBody>
          <a:bodyPr/>
          <a:lstStyle/>
          <a:p>
            <a:fld id="{191C1122-F7DB-487B-89C7-3D2BA75A25BE}" type="slidenum">
              <a:rPr lang="en-US" smtClean="0">
                <a:solidFill>
                  <a:srgbClr val="000000"/>
                </a:solidFill>
              </a:rPr>
              <a:pPr/>
              <a:t>63</a:t>
            </a:fld>
            <a:endParaRPr lang="en-US">
              <a:solidFill>
                <a:srgbClr val="000000"/>
              </a:solidFill>
            </a:endParaRPr>
          </a:p>
        </p:txBody>
      </p:sp>
      <p:sp>
        <p:nvSpPr>
          <p:cNvPr id="31748" name="Rectangle 2"/>
          <p:cNvSpPr>
            <a:spLocks noGrp="1" noChangeArrowheads="1"/>
          </p:cNvSpPr>
          <p:nvPr>
            <p:ph type="body" idx="1"/>
          </p:nvPr>
        </p:nvSpPr>
        <p:spPr/>
        <p:txBody>
          <a:bodyPr/>
          <a:lstStyle/>
          <a:p>
            <a:pPr marL="609600" indent="-609600" eaLnBrk="1" hangingPunct="1">
              <a:buFontTx/>
              <a:buAutoNum type="arabicPeriod" startAt="3"/>
            </a:pPr>
            <a:r>
              <a:rPr lang="en-US" dirty="0">
                <a:solidFill>
                  <a:schemeClr val="bg1"/>
                </a:solidFill>
              </a:rPr>
              <a:t>earthflow</a:t>
            </a:r>
          </a:p>
          <a:p>
            <a:pPr marL="990600" lvl="1" indent="-533400" eaLnBrk="1" hangingPunct="1"/>
            <a:r>
              <a:rPr lang="en-US" dirty="0">
                <a:solidFill>
                  <a:schemeClr val="bg1"/>
                </a:solidFill>
              </a:rPr>
              <a:t>slow; with water; earthflow; mudflow; debris flow</a:t>
            </a:r>
          </a:p>
        </p:txBody>
      </p:sp>
      <p:sp>
        <p:nvSpPr>
          <p:cNvPr id="31749" name="Rectangle 3"/>
          <p:cNvSpPr>
            <a:spLocks noGrp="1" noChangeArrowheads="1"/>
          </p:cNvSpPr>
          <p:nvPr>
            <p:ph type="title"/>
          </p:nvPr>
        </p:nvSpPr>
        <p:spPr>
          <a:noFill/>
        </p:spPr>
        <p:txBody>
          <a:bodyPr/>
          <a:lstStyle/>
          <a:p>
            <a:pPr eaLnBrk="1" hangingPunct="1"/>
            <a:r>
              <a:rPr lang="en-US">
                <a:solidFill>
                  <a:schemeClr val="bg1"/>
                </a:solidFill>
              </a:rPr>
              <a:t>mass wasting types</a:t>
            </a:r>
          </a:p>
        </p:txBody>
      </p:sp>
      <p:sp>
        <p:nvSpPr>
          <p:cNvPr id="6" name="TextBox 5"/>
          <p:cNvSpPr txBox="1"/>
          <p:nvPr/>
        </p:nvSpPr>
        <p:spPr>
          <a:xfrm rot="888254">
            <a:off x="145604" y="5591769"/>
            <a:ext cx="4339650"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a:t>Flows are almost always associated with</a:t>
            </a:r>
            <a:br>
              <a:rPr lang="en-US" dirty="0"/>
            </a:br>
            <a:r>
              <a:rPr lang="en-US" dirty="0"/>
              <a:t>excessive rainfall and oversaturation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2"/>
          </p:nvPr>
        </p:nvSpPr>
        <p:spPr>
          <a:noFill/>
        </p:spPr>
        <p:txBody>
          <a:bodyPr/>
          <a:lstStyle/>
          <a:p>
            <a:fld id="{C5C3528A-C773-405C-B486-D00BA9412360}" type="slidenum">
              <a:rPr lang="en-US" smtClean="0">
                <a:solidFill>
                  <a:srgbClr val="000000"/>
                </a:solidFill>
              </a:rPr>
              <a:pPr/>
              <a:t>64</a:t>
            </a:fld>
            <a:endParaRPr lang="en-US">
              <a:solidFill>
                <a:srgbClr val="000000"/>
              </a:solidFill>
            </a:endParaRPr>
          </a:p>
        </p:txBody>
      </p:sp>
      <p:pic>
        <p:nvPicPr>
          <p:cNvPr id="32771" name="Picture 3"/>
          <p:cNvPicPr>
            <a:picLocks noGrp="1" noChangeAspect="1" noChangeArrowheads="1"/>
          </p:cNvPicPr>
          <p:nvPr>
            <p:ph/>
          </p:nvPr>
        </p:nvPicPr>
        <p:blipFill>
          <a:blip r:embed="rId3" cstate="print">
            <a:lum contrast="36000"/>
          </a:blip>
          <a:srcRect l="2199"/>
          <a:stretch>
            <a:fillRect/>
          </a:stretch>
        </p:blipFill>
        <p:spPr>
          <a:xfrm>
            <a:off x="0" y="15875"/>
            <a:ext cx="9144000" cy="6232525"/>
          </a:xfrm>
        </p:spPr>
      </p:pic>
      <p:sp>
        <p:nvSpPr>
          <p:cNvPr id="32772" name="Text Box 4"/>
          <p:cNvSpPr txBox="1">
            <a:spLocks noChangeArrowheads="1"/>
          </p:cNvSpPr>
          <p:nvPr/>
        </p:nvSpPr>
        <p:spPr bwMode="auto">
          <a:xfrm>
            <a:off x="288925" y="6484938"/>
            <a:ext cx="5802313" cy="214312"/>
          </a:xfrm>
          <a:prstGeom prst="rect">
            <a:avLst/>
          </a:prstGeom>
          <a:noFill/>
          <a:ln w="9525">
            <a:noFill/>
            <a:miter lim="800000"/>
            <a:headEnd/>
            <a:tailEnd/>
          </a:ln>
        </p:spPr>
        <p:txBody>
          <a:bodyPr wrap="none">
            <a:spAutoFit/>
          </a:bodyPr>
          <a:lstStyle/>
          <a:p>
            <a:r>
              <a:rPr lang="en-US" sz="800" b="1">
                <a:solidFill>
                  <a:srgbClr val="000000"/>
                </a:solidFill>
                <a:cs typeface="Arial" charset="0"/>
              </a:rPr>
              <a:t>http://almandine.geol.wwu.edu/~dave/courses/2003/spring/101/lectures/13%20Mass%20Wasting.ppt#373,26,Slide 26</a:t>
            </a:r>
          </a:p>
        </p:txBody>
      </p:sp>
      <p:sp>
        <p:nvSpPr>
          <p:cNvPr id="5" name="Rectangle 2"/>
          <p:cNvSpPr txBox="1">
            <a:spLocks noChangeArrowheads="1"/>
          </p:cNvSpPr>
          <p:nvPr/>
        </p:nvSpPr>
        <p:spPr>
          <a:xfrm>
            <a:off x="457200" y="1600200"/>
            <a:ext cx="8229600" cy="4525963"/>
          </a:xfrm>
          <a:prstGeom prst="rect">
            <a:avLst/>
          </a:prstGeom>
        </p:spPr>
        <p:txBody>
          <a:bodyPr/>
          <a:lstStyle/>
          <a:p>
            <a:pPr marL="609600" indent="-609600">
              <a:spcBef>
                <a:spcPct val="20000"/>
              </a:spcBef>
              <a:buFontTx/>
              <a:buAutoNum type="arabicPeriod" startAt="3"/>
              <a:defRPr/>
            </a:pPr>
            <a:r>
              <a:rPr lang="en-US" sz="3200" dirty="0">
                <a:solidFill>
                  <a:schemeClr val="bg1"/>
                </a:solidFill>
              </a:rPr>
              <a:t>earth</a:t>
            </a:r>
            <a:r>
              <a:rPr lang="en-US" sz="3200" kern="0" dirty="0">
                <a:solidFill>
                  <a:schemeClr val="bg1"/>
                </a:solidFill>
                <a:latin typeface="Arial"/>
                <a:cs typeface="Arial" charset="0"/>
              </a:rPr>
              <a:t>flow</a:t>
            </a:r>
          </a:p>
          <a:p>
            <a:pPr marL="990600" lvl="1" indent="-533400">
              <a:spcBef>
                <a:spcPct val="20000"/>
              </a:spcBef>
              <a:buFontTx/>
              <a:buChar char="–"/>
              <a:defRPr/>
            </a:pPr>
            <a:r>
              <a:rPr lang="en-US" sz="2800" kern="0" dirty="0">
                <a:solidFill>
                  <a:schemeClr val="bg1"/>
                </a:solidFill>
                <a:latin typeface="Arial"/>
                <a:cs typeface="Arial" charset="0"/>
              </a:rPr>
              <a:t>slow; with water; earthflow; mudflow; debris flow</a:t>
            </a:r>
          </a:p>
        </p:txBody>
      </p:sp>
      <p:sp>
        <p:nvSpPr>
          <p:cNvPr id="6" name="Rectangle 3"/>
          <p:cNvSpPr txBox="1">
            <a:spLocks noChangeArrowheads="1"/>
          </p:cNvSpPr>
          <p:nvPr/>
        </p:nvSpPr>
        <p:spPr bwMode="auto">
          <a:xfrm>
            <a:off x="457200" y="274638"/>
            <a:ext cx="8229600" cy="1143000"/>
          </a:xfrm>
          <a:prstGeom prst="rect">
            <a:avLst/>
          </a:prstGeom>
          <a:noFill/>
          <a:ln w="9525">
            <a:noFill/>
            <a:miter lim="800000"/>
            <a:headEnd/>
            <a:tailEnd/>
          </a:ln>
        </p:spPr>
        <p:txBody>
          <a:bodyPr/>
          <a:lstStyle/>
          <a:p>
            <a:pPr marL="342900" indent="-342900">
              <a:spcBef>
                <a:spcPct val="20000"/>
              </a:spcBef>
              <a:buFontTx/>
              <a:buChar char="•"/>
              <a:defRPr/>
            </a:pPr>
            <a:r>
              <a:rPr lang="en-US" sz="3200" kern="0">
                <a:solidFill>
                  <a:srgbClr val="FFFFFF"/>
                </a:solidFill>
                <a:latin typeface="Arial"/>
                <a:cs typeface="Arial" charset="0"/>
              </a:rPr>
              <a:t>mass wasting types</a:t>
            </a:r>
            <a:endParaRPr lang="en-US" sz="3200" kern="0" dirty="0">
              <a:solidFill>
                <a:srgbClr val="FFFFFF"/>
              </a:solidFill>
              <a:latin typeface="Arial"/>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a:p>
        </p:txBody>
      </p:sp>
      <p:sp>
        <p:nvSpPr>
          <p:cNvPr id="33795" name="Rectangle 3"/>
          <p:cNvSpPr>
            <a:spLocks noGrp="1" noChangeArrowheads="1"/>
          </p:cNvSpPr>
          <p:nvPr>
            <p:ph type="body" idx="1"/>
          </p:nvPr>
        </p:nvSpPr>
        <p:spPr/>
        <p:txBody>
          <a:bodyPr/>
          <a:lstStyle/>
          <a:p>
            <a:pPr eaLnBrk="1" hangingPunct="1"/>
            <a:endParaRPr lang="en-US"/>
          </a:p>
        </p:txBody>
      </p:sp>
      <p:pic>
        <p:nvPicPr>
          <p:cNvPr id="33796" name="Picture 4" descr="nomass"/>
          <p:cNvPicPr>
            <a:picLocks noChangeAspect="1" noChangeArrowheads="1"/>
          </p:cNvPicPr>
          <p:nvPr/>
        </p:nvPicPr>
        <p:blipFill>
          <a:blip r:embed="rId2" cstate="print"/>
          <a:srcRect/>
          <a:stretch>
            <a:fillRect/>
          </a:stretch>
        </p:blipFill>
        <p:spPr bwMode="auto">
          <a:xfrm>
            <a:off x="762000" y="361950"/>
            <a:ext cx="7620000" cy="6134100"/>
          </a:xfrm>
          <a:prstGeom prst="rect">
            <a:avLst/>
          </a:prstGeom>
          <a:noFill/>
          <a:ln w="9525">
            <a:noFill/>
            <a:miter lim="800000"/>
            <a:headEnd/>
            <a:tailEnd/>
          </a:ln>
        </p:spPr>
      </p:pic>
      <p:sp>
        <p:nvSpPr>
          <p:cNvPr id="6" name="Rectangle 2"/>
          <p:cNvSpPr txBox="1">
            <a:spLocks noChangeArrowheads="1"/>
          </p:cNvSpPr>
          <p:nvPr/>
        </p:nvSpPr>
        <p:spPr bwMode="auto">
          <a:xfrm>
            <a:off x="609600" y="1752600"/>
            <a:ext cx="8229600" cy="4525963"/>
          </a:xfrm>
          <a:prstGeom prst="rect">
            <a:avLst/>
          </a:prstGeom>
          <a:noFill/>
          <a:ln w="9525">
            <a:noFill/>
            <a:miter lim="800000"/>
            <a:headEnd/>
            <a:tailEnd/>
          </a:ln>
        </p:spPr>
        <p:txBody>
          <a:bodyPr/>
          <a:lstStyle/>
          <a:p>
            <a:pPr marL="609600" indent="-609600">
              <a:spcBef>
                <a:spcPct val="20000"/>
              </a:spcBef>
              <a:buFontTx/>
              <a:buAutoNum type="arabicPeriod" startAt="3"/>
              <a:defRPr/>
            </a:pPr>
            <a:r>
              <a:rPr lang="en-US" sz="3200" kern="0" dirty="0">
                <a:solidFill>
                  <a:srgbClr val="FFFFFF"/>
                </a:solidFill>
                <a:latin typeface="Arial"/>
                <a:cs typeface="Arial" charset="0"/>
              </a:rPr>
              <a:t>earthflow</a:t>
            </a:r>
          </a:p>
          <a:p>
            <a:pPr marL="990600" lvl="1" indent="-533400">
              <a:spcBef>
                <a:spcPct val="20000"/>
              </a:spcBef>
              <a:buFontTx/>
              <a:buChar char="–"/>
              <a:defRPr/>
            </a:pPr>
            <a:r>
              <a:rPr lang="en-US" sz="2800" kern="0" dirty="0">
                <a:solidFill>
                  <a:srgbClr val="FFFFFF"/>
                </a:solidFill>
                <a:latin typeface="Arial"/>
                <a:cs typeface="Arial" charset="0"/>
              </a:rPr>
              <a:t>slow; with water; earthflow; mudflow; debris flow</a:t>
            </a:r>
          </a:p>
        </p:txBody>
      </p:sp>
      <p:sp>
        <p:nvSpPr>
          <p:cNvPr id="7" name="Rectangle 3"/>
          <p:cNvSpPr txBox="1">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defRPr/>
            </a:pPr>
            <a:r>
              <a:rPr lang="en-US" sz="4400" kern="0">
                <a:solidFill>
                  <a:srgbClr val="FFFFFF"/>
                </a:solidFill>
                <a:latin typeface="Arial"/>
                <a:cs typeface="Arial" charset="0"/>
              </a:rPr>
              <a:t>mass wasting types</a:t>
            </a:r>
            <a:endParaRPr lang="en-US" sz="4400" kern="0" dirty="0">
              <a:solidFill>
                <a:srgbClr val="FFFFFF"/>
              </a:solidFill>
              <a:latin typeface="Arial"/>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p>
        </p:txBody>
      </p:sp>
      <p:sp>
        <p:nvSpPr>
          <p:cNvPr id="34819" name="Rectangle 3"/>
          <p:cNvSpPr>
            <a:spLocks noGrp="1" noChangeArrowheads="1"/>
          </p:cNvSpPr>
          <p:nvPr>
            <p:ph type="body" idx="1"/>
          </p:nvPr>
        </p:nvSpPr>
        <p:spPr/>
        <p:txBody>
          <a:bodyPr/>
          <a:lstStyle/>
          <a:p>
            <a:pPr eaLnBrk="1" hangingPunct="1"/>
            <a:endParaRPr lang="en-US"/>
          </a:p>
        </p:txBody>
      </p:sp>
      <p:pic>
        <p:nvPicPr>
          <p:cNvPr id="34820" name="Picture 5" descr="Untitle7"/>
          <p:cNvPicPr>
            <a:picLocks noChangeAspect="1" noChangeArrowheads="1"/>
          </p:cNvPicPr>
          <p:nvPr/>
        </p:nvPicPr>
        <p:blipFill>
          <a:blip r:embed="rId2" cstate="print"/>
          <a:srcRect/>
          <a:stretch>
            <a:fillRect/>
          </a:stretch>
        </p:blipFill>
        <p:spPr bwMode="auto">
          <a:xfrm>
            <a:off x="762000" y="361950"/>
            <a:ext cx="7620000" cy="6134100"/>
          </a:xfrm>
          <a:prstGeom prst="rect">
            <a:avLst/>
          </a:prstGeom>
          <a:noFill/>
          <a:ln w="9525">
            <a:noFill/>
            <a:miter lim="800000"/>
            <a:headEnd/>
            <a:tailEnd/>
          </a:ln>
        </p:spPr>
      </p:pic>
      <p:sp>
        <p:nvSpPr>
          <p:cNvPr id="6" name="Rectangle 2"/>
          <p:cNvSpPr txBox="1">
            <a:spLocks noChangeArrowheads="1"/>
          </p:cNvSpPr>
          <p:nvPr/>
        </p:nvSpPr>
        <p:spPr bwMode="auto">
          <a:xfrm>
            <a:off x="609600" y="1752600"/>
            <a:ext cx="8229600" cy="4525963"/>
          </a:xfrm>
          <a:prstGeom prst="rect">
            <a:avLst/>
          </a:prstGeom>
          <a:noFill/>
          <a:ln w="9525">
            <a:noFill/>
            <a:miter lim="800000"/>
            <a:headEnd/>
            <a:tailEnd/>
          </a:ln>
        </p:spPr>
        <p:txBody>
          <a:bodyPr/>
          <a:lstStyle/>
          <a:p>
            <a:pPr marL="609600" indent="-609600">
              <a:spcBef>
                <a:spcPct val="20000"/>
              </a:spcBef>
              <a:buFontTx/>
              <a:buAutoNum type="arabicPeriod" startAt="3"/>
              <a:defRPr/>
            </a:pPr>
            <a:r>
              <a:rPr lang="en-US" sz="3200" kern="0" dirty="0">
                <a:solidFill>
                  <a:srgbClr val="FFFFFF"/>
                </a:solidFill>
                <a:latin typeface="Arial"/>
                <a:cs typeface="Arial" charset="0"/>
              </a:rPr>
              <a:t>earthflow</a:t>
            </a:r>
          </a:p>
          <a:p>
            <a:pPr marL="990600" lvl="1" indent="-533400">
              <a:spcBef>
                <a:spcPct val="20000"/>
              </a:spcBef>
              <a:buFontTx/>
              <a:buChar char="–"/>
              <a:defRPr/>
            </a:pPr>
            <a:r>
              <a:rPr lang="en-US" sz="2800" kern="0" dirty="0">
                <a:solidFill>
                  <a:srgbClr val="FFFFFF"/>
                </a:solidFill>
                <a:latin typeface="Arial"/>
                <a:cs typeface="Arial" charset="0"/>
              </a:rPr>
              <a:t>slow; with water; earthflow; mudflow; debris flow</a:t>
            </a:r>
          </a:p>
        </p:txBody>
      </p:sp>
      <p:sp>
        <p:nvSpPr>
          <p:cNvPr id="7" name="Rectangle 3"/>
          <p:cNvSpPr txBox="1">
            <a:spLocks noChangeArrowheads="1"/>
          </p:cNvSpPr>
          <p:nvPr/>
        </p:nvSpPr>
        <p:spPr bwMode="auto">
          <a:xfrm>
            <a:off x="609600" y="427038"/>
            <a:ext cx="8229600" cy="1143000"/>
          </a:xfrm>
          <a:prstGeom prst="rect">
            <a:avLst/>
          </a:prstGeom>
          <a:noFill/>
          <a:ln w="9525">
            <a:noFill/>
            <a:miter lim="800000"/>
            <a:headEnd/>
            <a:tailEnd/>
          </a:ln>
        </p:spPr>
        <p:txBody>
          <a:bodyPr anchor="ctr"/>
          <a:lstStyle/>
          <a:p>
            <a:pPr algn="ctr">
              <a:defRPr/>
            </a:pPr>
            <a:r>
              <a:rPr lang="en-US" sz="4400" kern="0">
                <a:solidFill>
                  <a:srgbClr val="FFFFFF"/>
                </a:solidFill>
                <a:latin typeface="Arial"/>
                <a:cs typeface="Arial" charset="0"/>
              </a:rPr>
              <a:t>mass wasting types</a:t>
            </a:r>
            <a:endParaRPr lang="en-US" sz="4400" kern="0" dirty="0">
              <a:solidFill>
                <a:srgbClr val="FFFFFF"/>
              </a:solidFill>
              <a:latin typeface="Arial"/>
              <a:cs typeface="Arial" charset="0"/>
            </a:endParaRPr>
          </a:p>
        </p:txBody>
      </p:sp>
      <p:sp>
        <p:nvSpPr>
          <p:cNvPr id="34823" name="TextBox 7"/>
          <p:cNvSpPr txBox="1">
            <a:spLocks noChangeArrowheads="1"/>
          </p:cNvSpPr>
          <p:nvPr/>
        </p:nvSpPr>
        <p:spPr bwMode="auto">
          <a:xfrm rot="-1115773">
            <a:off x="3481388" y="4910138"/>
            <a:ext cx="1293812" cy="369887"/>
          </a:xfrm>
          <a:prstGeom prst="rect">
            <a:avLst/>
          </a:prstGeom>
          <a:noFill/>
          <a:ln w="9525">
            <a:noFill/>
            <a:miter lim="800000"/>
            <a:headEnd/>
            <a:tailEnd/>
          </a:ln>
        </p:spPr>
        <p:txBody>
          <a:bodyPr wrap="none">
            <a:spAutoFit/>
          </a:bodyPr>
          <a:lstStyle/>
          <a:p>
            <a:r>
              <a:rPr lang="en-US" b="1">
                <a:solidFill>
                  <a:srgbClr val="FFFF00"/>
                </a:solidFill>
                <a:cs typeface="Arial" charset="0"/>
              </a:rPr>
              <a:t>4.75 km^2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9054CDDF-20AA-4906-9FAE-83374251ABD4}" type="slidenum">
              <a:rPr lang="en-US" smtClean="0">
                <a:solidFill>
                  <a:srgbClr val="000000"/>
                </a:solidFill>
              </a:rPr>
              <a:pPr/>
              <a:t>67</a:t>
            </a:fld>
            <a:endParaRPr lang="en-US">
              <a:solidFill>
                <a:srgbClr val="000000"/>
              </a:solidFill>
            </a:endParaRPr>
          </a:p>
        </p:txBody>
      </p:sp>
      <p:sp>
        <p:nvSpPr>
          <p:cNvPr id="35843" name="Rectangle 2"/>
          <p:cNvSpPr>
            <a:spLocks noGrp="1" noChangeArrowheads="1"/>
          </p:cNvSpPr>
          <p:nvPr>
            <p:ph type="body" idx="1"/>
          </p:nvPr>
        </p:nvSpPr>
        <p:spPr/>
        <p:txBody>
          <a:bodyPr/>
          <a:lstStyle/>
          <a:p>
            <a:pPr marL="609600" indent="-609600" eaLnBrk="1" hangingPunct="1">
              <a:buFontTx/>
              <a:buAutoNum type="arabicPeriod" startAt="4"/>
            </a:pPr>
            <a:r>
              <a:rPr lang="en-US" dirty="0"/>
              <a:t>creep </a:t>
            </a:r>
          </a:p>
          <a:p>
            <a:pPr marL="990600" lvl="1" indent="-533400" eaLnBrk="1" hangingPunct="1">
              <a:buFontTx/>
              <a:buChar char="•"/>
            </a:pPr>
            <a:r>
              <a:rPr lang="en-US" dirty="0"/>
              <a:t>very slow; wet/dry; freeze/thaw; </a:t>
            </a:r>
            <a:r>
              <a:rPr lang="en-US" dirty="0" err="1"/>
              <a:t>solifluction</a:t>
            </a:r>
            <a:endParaRPr lang="en-US" dirty="0"/>
          </a:p>
        </p:txBody>
      </p:sp>
      <p:sp>
        <p:nvSpPr>
          <p:cNvPr id="35844" name="Rectangle 3"/>
          <p:cNvSpPr>
            <a:spLocks noGrp="1" noChangeArrowheads="1"/>
          </p:cNvSpPr>
          <p:nvPr>
            <p:ph type="title"/>
          </p:nvPr>
        </p:nvSpPr>
        <p:spPr>
          <a:noFill/>
        </p:spPr>
        <p:txBody>
          <a:bodyPr/>
          <a:lstStyle/>
          <a:p>
            <a:pPr eaLnBrk="1" hangingPunct="1"/>
            <a:r>
              <a:rPr lang="en-US"/>
              <a:t>mass wasting types</a:t>
            </a:r>
          </a:p>
        </p:txBody>
      </p:sp>
      <p:pic>
        <p:nvPicPr>
          <p:cNvPr id="35845" name="Picture 5" descr="creep2"/>
          <p:cNvPicPr>
            <a:picLocks noChangeAspect="1" noChangeArrowheads="1"/>
          </p:cNvPicPr>
          <p:nvPr/>
        </p:nvPicPr>
        <p:blipFill>
          <a:blip r:embed="rId3" cstate="print"/>
          <a:srcRect/>
          <a:stretch>
            <a:fillRect/>
          </a:stretch>
        </p:blipFill>
        <p:spPr bwMode="auto">
          <a:xfrm>
            <a:off x="304800" y="3048000"/>
            <a:ext cx="4200525" cy="2857500"/>
          </a:xfrm>
          <a:prstGeom prst="rect">
            <a:avLst/>
          </a:prstGeom>
          <a:noFill/>
          <a:ln w="9525">
            <a:noFill/>
            <a:miter lim="800000"/>
            <a:headEnd/>
            <a:tailEnd/>
          </a:ln>
        </p:spPr>
      </p:pic>
      <p:pic>
        <p:nvPicPr>
          <p:cNvPr id="35846" name="Picture 7" descr="Phototaxis beats gravity"/>
          <p:cNvPicPr>
            <a:picLocks noChangeAspect="1" noChangeArrowheads="1"/>
          </p:cNvPicPr>
          <p:nvPr/>
        </p:nvPicPr>
        <p:blipFill>
          <a:blip r:embed="rId4" cstate="print"/>
          <a:srcRect/>
          <a:stretch>
            <a:fillRect/>
          </a:stretch>
        </p:blipFill>
        <p:spPr bwMode="auto">
          <a:xfrm>
            <a:off x="4876800" y="3124200"/>
            <a:ext cx="3295650" cy="292576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9054CDDF-20AA-4906-9FAE-83374251ABD4}" type="slidenum">
              <a:rPr lang="en-US" smtClean="0">
                <a:solidFill>
                  <a:srgbClr val="000000"/>
                </a:solidFill>
              </a:rPr>
              <a:pPr/>
              <a:t>68</a:t>
            </a:fld>
            <a:endParaRPr lang="en-US">
              <a:solidFill>
                <a:srgbClr val="000000"/>
              </a:solidFill>
            </a:endParaRPr>
          </a:p>
        </p:txBody>
      </p:sp>
      <p:sp>
        <p:nvSpPr>
          <p:cNvPr id="35843" name="Rectangle 2"/>
          <p:cNvSpPr>
            <a:spLocks noGrp="1" noChangeArrowheads="1"/>
          </p:cNvSpPr>
          <p:nvPr>
            <p:ph type="body" idx="1"/>
          </p:nvPr>
        </p:nvSpPr>
        <p:spPr/>
        <p:txBody>
          <a:bodyPr/>
          <a:lstStyle/>
          <a:p>
            <a:pPr marL="609600" indent="-609600" eaLnBrk="1" hangingPunct="1">
              <a:buFontTx/>
              <a:buAutoNum type="arabicPeriod" startAt="4"/>
            </a:pPr>
            <a:r>
              <a:rPr lang="en-US" dirty="0"/>
              <a:t>creep </a:t>
            </a:r>
          </a:p>
          <a:p>
            <a:pPr marL="990600" lvl="1" indent="-533400" eaLnBrk="1" hangingPunct="1">
              <a:buFontTx/>
              <a:buChar char="•"/>
            </a:pPr>
            <a:r>
              <a:rPr lang="en-US" dirty="0"/>
              <a:t>very slow; wet/dry; freeze/thaw; </a:t>
            </a:r>
            <a:r>
              <a:rPr lang="en-US" dirty="0" err="1"/>
              <a:t>solifluction</a:t>
            </a:r>
            <a:endParaRPr lang="en-US" dirty="0"/>
          </a:p>
        </p:txBody>
      </p:sp>
      <p:sp>
        <p:nvSpPr>
          <p:cNvPr id="35844" name="Rectangle 3"/>
          <p:cNvSpPr>
            <a:spLocks noGrp="1" noChangeArrowheads="1"/>
          </p:cNvSpPr>
          <p:nvPr>
            <p:ph type="title"/>
          </p:nvPr>
        </p:nvSpPr>
        <p:spPr>
          <a:noFill/>
        </p:spPr>
        <p:txBody>
          <a:bodyPr/>
          <a:lstStyle/>
          <a:p>
            <a:pPr eaLnBrk="1" hangingPunct="1"/>
            <a:r>
              <a:rPr lang="en-US"/>
              <a:t>mass wasting types</a:t>
            </a:r>
          </a:p>
        </p:txBody>
      </p:sp>
      <p:pic>
        <p:nvPicPr>
          <p:cNvPr id="1026" name="Picture 2"/>
          <p:cNvPicPr>
            <a:picLocks noChangeAspect="1" noChangeArrowheads="1"/>
          </p:cNvPicPr>
          <p:nvPr/>
        </p:nvPicPr>
        <p:blipFill>
          <a:blip r:embed="rId2" cstate="print"/>
          <a:srcRect/>
          <a:stretch>
            <a:fillRect/>
          </a:stretch>
        </p:blipFill>
        <p:spPr bwMode="auto">
          <a:xfrm>
            <a:off x="952500" y="2676108"/>
            <a:ext cx="7048500" cy="4105692"/>
          </a:xfrm>
          <a:prstGeom prst="rect">
            <a:avLst/>
          </a:prstGeom>
          <a:noFill/>
          <a:ln w="9525">
            <a:noFill/>
            <a:miter lim="800000"/>
            <a:headEnd/>
            <a:tailEnd/>
          </a:ln>
        </p:spPr>
      </p:pic>
      <p:sp>
        <p:nvSpPr>
          <p:cNvPr id="8" name="Text Box 6"/>
          <p:cNvSpPr txBox="1">
            <a:spLocks noChangeArrowheads="1"/>
          </p:cNvSpPr>
          <p:nvPr/>
        </p:nvSpPr>
        <p:spPr bwMode="auto">
          <a:xfrm>
            <a:off x="1501775" y="6400800"/>
            <a:ext cx="4156907" cy="215444"/>
          </a:xfrm>
          <a:prstGeom prst="rect">
            <a:avLst/>
          </a:prstGeom>
          <a:noFill/>
          <a:ln w="9525">
            <a:noFill/>
            <a:miter lim="800000"/>
            <a:headEnd/>
            <a:tailEnd/>
          </a:ln>
        </p:spPr>
        <p:txBody>
          <a:bodyPr wrap="none">
            <a:spAutoFit/>
          </a:bodyPr>
          <a:lstStyle/>
          <a:p>
            <a:r>
              <a:rPr lang="en-US" sz="800" b="1" dirty="0">
                <a:solidFill>
                  <a:schemeClr val="bg1"/>
                </a:solidFill>
                <a:cs typeface="Arial" charset="0"/>
              </a:rPr>
              <a:t>Photo taken at Red Rock Canyon Open Space, Colorado Springs, CO. Sept., 2015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5ED443F1-59A8-40EF-BBEB-46E3644FB68A}" type="slidenum">
              <a:rPr lang="en-US" smtClean="0">
                <a:solidFill>
                  <a:srgbClr val="000000"/>
                </a:solidFill>
              </a:rPr>
              <a:pPr/>
              <a:t>69</a:t>
            </a:fld>
            <a:endParaRPr lang="en-US">
              <a:solidFill>
                <a:srgbClr val="000000"/>
              </a:solidFill>
            </a:endParaRPr>
          </a:p>
        </p:txBody>
      </p:sp>
      <p:pic>
        <p:nvPicPr>
          <p:cNvPr id="36867" name="Picture 4"/>
          <p:cNvPicPr>
            <a:picLocks noChangeAspect="1" noChangeArrowheads="1"/>
          </p:cNvPicPr>
          <p:nvPr/>
        </p:nvPicPr>
        <p:blipFill>
          <a:blip r:embed="rId2" cstate="print"/>
          <a:srcRect t="7027" b="7481"/>
          <a:stretch>
            <a:fillRect/>
          </a:stretch>
        </p:blipFill>
        <p:spPr bwMode="auto">
          <a:xfrm>
            <a:off x="1447800" y="2673350"/>
            <a:ext cx="6172200" cy="3956050"/>
          </a:xfrm>
          <a:prstGeom prst="rect">
            <a:avLst/>
          </a:prstGeom>
          <a:noFill/>
          <a:ln w="9525">
            <a:noFill/>
            <a:miter lim="800000"/>
            <a:headEnd/>
            <a:tailEnd/>
          </a:ln>
        </p:spPr>
      </p:pic>
      <p:sp>
        <p:nvSpPr>
          <p:cNvPr id="36868" name="Text Box 6"/>
          <p:cNvSpPr txBox="1">
            <a:spLocks noChangeArrowheads="1"/>
          </p:cNvSpPr>
          <p:nvPr/>
        </p:nvSpPr>
        <p:spPr bwMode="auto">
          <a:xfrm>
            <a:off x="212725" y="6629400"/>
            <a:ext cx="5703888" cy="214313"/>
          </a:xfrm>
          <a:prstGeom prst="rect">
            <a:avLst/>
          </a:prstGeom>
          <a:noFill/>
          <a:ln w="9525">
            <a:noFill/>
            <a:miter lim="800000"/>
            <a:headEnd/>
            <a:tailEnd/>
          </a:ln>
        </p:spPr>
        <p:txBody>
          <a:bodyPr wrap="none">
            <a:spAutoFit/>
          </a:bodyPr>
          <a:lstStyle/>
          <a:p>
            <a:r>
              <a:rPr lang="en-US" sz="800" b="1">
                <a:solidFill>
                  <a:srgbClr val="000000"/>
                </a:solidFill>
                <a:cs typeface="Arial" charset="0"/>
              </a:rPr>
              <a:t>http://almandine.geol.wwu.edu/~dave/courses/2003/spring/101/lectures/13%20Mass%20Wasting.ppt#368,18,Creep</a:t>
            </a:r>
          </a:p>
        </p:txBody>
      </p:sp>
      <p:sp>
        <p:nvSpPr>
          <p:cNvPr id="36869" name="Rectangle 8"/>
          <p:cNvSpPr>
            <a:spLocks noGrp="1" noChangeArrowheads="1"/>
          </p:cNvSpPr>
          <p:nvPr>
            <p:ph type="body" idx="1"/>
          </p:nvPr>
        </p:nvSpPr>
        <p:spPr>
          <a:noFill/>
        </p:spPr>
        <p:txBody>
          <a:bodyPr/>
          <a:lstStyle/>
          <a:p>
            <a:pPr marL="609600" indent="-609600" eaLnBrk="1" hangingPunct="1">
              <a:buFontTx/>
              <a:buAutoNum type="arabicPeriod" startAt="4"/>
            </a:pPr>
            <a:r>
              <a:rPr lang="en-US" dirty="0"/>
              <a:t>creep </a:t>
            </a:r>
          </a:p>
          <a:p>
            <a:pPr marL="990600" lvl="1" indent="-533400" eaLnBrk="1" hangingPunct="1">
              <a:buFontTx/>
              <a:buChar char="•"/>
            </a:pPr>
            <a:r>
              <a:rPr lang="en-US" dirty="0"/>
              <a:t>very slow; wet/dry; freeze/thaw; </a:t>
            </a:r>
            <a:r>
              <a:rPr lang="en-US" dirty="0" err="1"/>
              <a:t>solifluction</a:t>
            </a:r>
            <a:endParaRPr lang="en-US" dirty="0"/>
          </a:p>
        </p:txBody>
      </p:sp>
      <p:sp>
        <p:nvSpPr>
          <p:cNvPr id="36870" name="Rectangle 9"/>
          <p:cNvSpPr>
            <a:spLocks noGrp="1" noChangeArrowheads="1"/>
          </p:cNvSpPr>
          <p:nvPr>
            <p:ph type="title"/>
          </p:nvPr>
        </p:nvSpPr>
        <p:spPr>
          <a:noFill/>
        </p:spPr>
        <p:txBody>
          <a:bodyPr/>
          <a:lstStyle/>
          <a:p>
            <a:pPr eaLnBrk="1" hangingPunct="1"/>
            <a:r>
              <a:rPr lang="en-US"/>
              <a:t>mass wasting types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(19)</a:t>
            </a:r>
            <a:endParaRPr lang="en-US" sz="1800" dirty="0"/>
          </a:p>
        </p:txBody>
      </p:sp>
      <p:sp>
        <p:nvSpPr>
          <p:cNvPr id="6148" name="Text Box 3"/>
          <p:cNvSpPr txBox="1">
            <a:spLocks noChangeArrowheads="1"/>
          </p:cNvSpPr>
          <p:nvPr/>
        </p:nvSpPr>
        <p:spPr bwMode="auto">
          <a:xfrm>
            <a:off x="450850" y="5518150"/>
            <a:ext cx="8235950" cy="730250"/>
          </a:xfrm>
          <a:prstGeom prst="rect">
            <a:avLst/>
          </a:prstGeom>
          <a:noFill/>
          <a:ln w="9525">
            <a:noFill/>
            <a:miter lim="800000"/>
            <a:headEnd/>
            <a:tailEnd/>
          </a:ln>
        </p:spPr>
        <p:txBody>
          <a:bodyPr>
            <a:spAutoFit/>
          </a:bodyPr>
          <a:lstStyle/>
          <a:p>
            <a:r>
              <a:rPr lang="en-US" sz="1400">
                <a:solidFill>
                  <a:srgbClr val="009900"/>
                </a:solidFill>
                <a:cs typeface="Arial" charset="0"/>
              </a:rPr>
              <a:t>7a - Notice how the sandstone is "flaking" off in sheets...  Knowing that solids expand when heated, and knowing that that these flakes of sandstone probably weigh literally thousands of pounds, do you think it would be safe to have a hot campfire inside of this alcove, and why?</a:t>
            </a:r>
          </a:p>
        </p:txBody>
      </p:sp>
      <p:pic>
        <p:nvPicPr>
          <p:cNvPr id="6149" name="Picture 4" descr="stitchbox"/>
          <p:cNvPicPr>
            <a:picLocks noChangeAspect="1" noChangeArrowheads="1"/>
          </p:cNvPicPr>
          <p:nvPr/>
        </p:nvPicPr>
        <p:blipFill>
          <a:blip r:embed="rId2" cstate="print"/>
          <a:srcRect/>
          <a:stretch>
            <a:fillRect/>
          </a:stretch>
        </p:blipFill>
        <p:spPr bwMode="auto">
          <a:xfrm>
            <a:off x="1295400" y="1098550"/>
            <a:ext cx="6391275" cy="3044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0" name="Picture 5" descr="0089"/>
          <p:cNvPicPr>
            <a:picLocks noChangeAspect="1" noChangeArrowheads="1"/>
          </p:cNvPicPr>
          <p:nvPr/>
        </p:nvPicPr>
        <p:blipFill>
          <a:blip r:embed="rId3" cstate="print"/>
          <a:srcRect/>
          <a:stretch>
            <a:fillRect/>
          </a:stretch>
        </p:blipFill>
        <p:spPr bwMode="auto">
          <a:xfrm>
            <a:off x="5562600" y="2317750"/>
            <a:ext cx="3000375" cy="2252663"/>
          </a:xfrm>
          <a:prstGeom prst="rect">
            <a:avLst/>
          </a:prstGeom>
          <a:noFill/>
          <a:ln w="38100">
            <a:solidFill>
              <a:srgbClr val="FF0000"/>
            </a:solidFill>
            <a:miter lim="800000"/>
            <a:headEnd/>
            <a:tailEnd/>
          </a:ln>
        </p:spPr>
      </p:pic>
      <p:sp>
        <p:nvSpPr>
          <p:cNvPr id="6151" name="Line 6"/>
          <p:cNvSpPr>
            <a:spLocks noChangeShapeType="1"/>
          </p:cNvSpPr>
          <p:nvPr/>
        </p:nvSpPr>
        <p:spPr bwMode="auto">
          <a:xfrm flipH="1" flipV="1">
            <a:off x="3048000" y="2543175"/>
            <a:ext cx="2514600" cy="762000"/>
          </a:xfrm>
          <a:prstGeom prst="line">
            <a:avLst/>
          </a:prstGeom>
          <a:noFill/>
          <a:ln w="38100">
            <a:solidFill>
              <a:srgbClr val="FF0000"/>
            </a:solidFill>
            <a:round/>
            <a:headEnd/>
            <a:tailEnd type="triangle" w="med" len="med"/>
          </a:ln>
        </p:spPr>
        <p:txBody>
          <a:bodyPr/>
          <a:lstStyle/>
          <a:p>
            <a:endParaRPr lang="en-US">
              <a:solidFill>
                <a:srgbClr val="000000"/>
              </a:solidFill>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p>
            <a:fld id="{41B97BA3-8AE0-4E11-A4CE-7D1A824F697C}" type="slidenum">
              <a:rPr lang="en-US" smtClean="0">
                <a:solidFill>
                  <a:srgbClr val="000000"/>
                </a:solidFill>
              </a:rPr>
              <a:pPr/>
              <a:t>70</a:t>
            </a:fld>
            <a:endParaRPr lang="en-US">
              <a:solidFill>
                <a:srgbClr val="000000"/>
              </a:solidFill>
            </a:endParaRPr>
          </a:p>
        </p:txBody>
      </p:sp>
      <p:sp>
        <p:nvSpPr>
          <p:cNvPr id="37891" name="Rectangle 2"/>
          <p:cNvSpPr>
            <a:spLocks noGrp="1" noChangeArrowheads="1"/>
          </p:cNvSpPr>
          <p:nvPr>
            <p:ph type="body" idx="1"/>
          </p:nvPr>
        </p:nvSpPr>
        <p:spPr/>
        <p:txBody>
          <a:bodyPr/>
          <a:lstStyle/>
          <a:p>
            <a:pPr marL="609600" indent="-609600" eaLnBrk="1" hangingPunct="1">
              <a:buFontTx/>
              <a:buAutoNum type="arabicPeriod" startAt="4"/>
            </a:pPr>
            <a:r>
              <a:rPr lang="en-US" dirty="0"/>
              <a:t>creep </a:t>
            </a:r>
          </a:p>
          <a:p>
            <a:pPr marL="990600" lvl="1" indent="-533400" eaLnBrk="1" hangingPunct="1">
              <a:buFontTx/>
              <a:buChar char="•"/>
            </a:pPr>
            <a:r>
              <a:rPr lang="en-US" dirty="0"/>
              <a:t>very slow; wet/dry; freeze/thaw; </a:t>
            </a:r>
            <a:r>
              <a:rPr lang="en-US" dirty="0" err="1"/>
              <a:t>solifluction</a:t>
            </a:r>
            <a:endParaRPr lang="en-US" dirty="0"/>
          </a:p>
        </p:txBody>
      </p:sp>
      <p:sp>
        <p:nvSpPr>
          <p:cNvPr id="37892" name="Rectangle 3"/>
          <p:cNvSpPr>
            <a:spLocks noGrp="1" noChangeArrowheads="1"/>
          </p:cNvSpPr>
          <p:nvPr>
            <p:ph type="title"/>
          </p:nvPr>
        </p:nvSpPr>
        <p:spPr>
          <a:noFill/>
        </p:spPr>
        <p:txBody>
          <a:bodyPr/>
          <a:lstStyle/>
          <a:p>
            <a:pPr eaLnBrk="1" hangingPunct="1"/>
            <a:r>
              <a:rPr lang="en-US"/>
              <a:t>mass wasting types</a:t>
            </a:r>
          </a:p>
        </p:txBody>
      </p:sp>
      <p:pic>
        <p:nvPicPr>
          <p:cNvPr id="37893" name="Picture 2" descr="http://landslides.usgs.gov/learning/photos/images/more_usa/various_landslides_throughout_the_united_states/creep2.jpg"/>
          <p:cNvPicPr>
            <a:picLocks noChangeAspect="1" noChangeArrowheads="1"/>
          </p:cNvPicPr>
          <p:nvPr/>
        </p:nvPicPr>
        <p:blipFill>
          <a:blip r:embed="rId2" cstate="print"/>
          <a:srcRect/>
          <a:stretch>
            <a:fillRect/>
          </a:stretch>
        </p:blipFill>
        <p:spPr bwMode="auto">
          <a:xfrm>
            <a:off x="2286000" y="2895600"/>
            <a:ext cx="4572000" cy="3429000"/>
          </a:xfrm>
          <a:prstGeom prst="rect">
            <a:avLst/>
          </a:prstGeom>
          <a:noFill/>
          <a:ln w="9525">
            <a:noFill/>
            <a:miter lim="800000"/>
            <a:headEnd/>
            <a:tailEnd/>
          </a:ln>
        </p:spPr>
      </p:pic>
      <p:sp>
        <p:nvSpPr>
          <p:cNvPr id="37894" name="Text Box 6"/>
          <p:cNvSpPr txBox="1">
            <a:spLocks noChangeArrowheads="1"/>
          </p:cNvSpPr>
          <p:nvPr/>
        </p:nvSpPr>
        <p:spPr bwMode="auto">
          <a:xfrm>
            <a:off x="1501775" y="6400800"/>
            <a:ext cx="6194425" cy="215900"/>
          </a:xfrm>
          <a:prstGeom prst="rect">
            <a:avLst/>
          </a:prstGeom>
          <a:noFill/>
          <a:ln w="9525">
            <a:noFill/>
            <a:miter lim="800000"/>
            <a:headEnd/>
            <a:tailEnd/>
          </a:ln>
        </p:spPr>
        <p:txBody>
          <a:bodyPr wrap="none">
            <a:spAutoFit/>
          </a:bodyPr>
          <a:lstStyle/>
          <a:p>
            <a:r>
              <a:rPr lang="en-US" sz="800" b="1" dirty="0">
                <a:solidFill>
                  <a:srgbClr val="000000"/>
                </a:solidFill>
                <a:cs typeface="Arial" charset="0"/>
              </a:rPr>
              <a:t>http://landslides.usgs.gov/learning/photos/images/more_usa/various_landslides_throughout_the_united_states/creep2.jpg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p>
            <a:fld id="{9706395F-9449-442F-B2F6-FC2964740DAF}" type="slidenum">
              <a:rPr lang="en-US" smtClean="0">
                <a:solidFill>
                  <a:srgbClr val="000000"/>
                </a:solidFill>
              </a:rPr>
              <a:pPr/>
              <a:t>71</a:t>
            </a:fld>
            <a:endParaRPr lang="en-US">
              <a:solidFill>
                <a:srgbClr val="000000"/>
              </a:solidFill>
            </a:endParaRPr>
          </a:p>
        </p:txBody>
      </p:sp>
      <p:sp>
        <p:nvSpPr>
          <p:cNvPr id="38915" name="Rectangle 3"/>
          <p:cNvSpPr>
            <a:spLocks noGrp="1" noChangeArrowheads="1"/>
          </p:cNvSpPr>
          <p:nvPr>
            <p:ph type="title"/>
          </p:nvPr>
        </p:nvSpPr>
        <p:spPr>
          <a:noFill/>
        </p:spPr>
        <p:txBody>
          <a:bodyPr/>
          <a:lstStyle/>
          <a:p>
            <a:pPr eaLnBrk="1" hangingPunct="1"/>
            <a:r>
              <a:rPr lang="en-US"/>
              <a:t>mass wasting types</a:t>
            </a:r>
          </a:p>
        </p:txBody>
      </p:sp>
      <p:pic>
        <p:nvPicPr>
          <p:cNvPr id="38916" name="Picture 7" descr="solifluction_siberia"/>
          <p:cNvPicPr>
            <a:picLocks noChangeAspect="1" noChangeArrowheads="1"/>
          </p:cNvPicPr>
          <p:nvPr/>
        </p:nvPicPr>
        <p:blipFill>
          <a:blip r:embed="rId3" cstate="print"/>
          <a:srcRect/>
          <a:stretch>
            <a:fillRect/>
          </a:stretch>
        </p:blipFill>
        <p:spPr bwMode="auto">
          <a:xfrm>
            <a:off x="762000" y="3640138"/>
            <a:ext cx="3581400" cy="2705100"/>
          </a:xfrm>
          <a:prstGeom prst="rect">
            <a:avLst/>
          </a:prstGeom>
          <a:noFill/>
          <a:ln w="9525">
            <a:noFill/>
            <a:miter lim="800000"/>
            <a:headEnd/>
            <a:tailEnd/>
          </a:ln>
        </p:spPr>
      </p:pic>
      <p:pic>
        <p:nvPicPr>
          <p:cNvPr id="38917" name="Picture 9" descr="geosystems13-21solifluction-browse"/>
          <p:cNvPicPr>
            <a:picLocks noChangeAspect="1" noChangeArrowheads="1"/>
          </p:cNvPicPr>
          <p:nvPr/>
        </p:nvPicPr>
        <p:blipFill>
          <a:blip r:embed="rId4" cstate="print"/>
          <a:srcRect/>
          <a:stretch>
            <a:fillRect/>
          </a:stretch>
        </p:blipFill>
        <p:spPr bwMode="auto">
          <a:xfrm>
            <a:off x="4724400" y="1220788"/>
            <a:ext cx="2971800" cy="1979612"/>
          </a:xfrm>
          <a:prstGeom prst="rect">
            <a:avLst/>
          </a:prstGeom>
          <a:noFill/>
          <a:ln w="9525">
            <a:noFill/>
            <a:miter lim="800000"/>
            <a:headEnd/>
            <a:tailEnd/>
          </a:ln>
        </p:spPr>
      </p:pic>
      <p:pic>
        <p:nvPicPr>
          <p:cNvPr id="38918" name="Picture 11" descr="118"/>
          <p:cNvPicPr>
            <a:picLocks noChangeAspect="1" noChangeArrowheads="1"/>
          </p:cNvPicPr>
          <p:nvPr/>
        </p:nvPicPr>
        <p:blipFill>
          <a:blip r:embed="rId5" cstate="print"/>
          <a:srcRect/>
          <a:stretch>
            <a:fillRect/>
          </a:stretch>
        </p:blipFill>
        <p:spPr bwMode="auto">
          <a:xfrm>
            <a:off x="4648200" y="3733800"/>
            <a:ext cx="3657600" cy="2473325"/>
          </a:xfrm>
          <a:prstGeom prst="rect">
            <a:avLst/>
          </a:prstGeom>
          <a:noFill/>
          <a:ln w="9525">
            <a:noFill/>
            <a:miter lim="800000"/>
            <a:headEnd/>
            <a:tailEnd/>
          </a:ln>
        </p:spPr>
      </p:pic>
      <p:sp>
        <p:nvSpPr>
          <p:cNvPr id="38919" name="Text Box 12"/>
          <p:cNvSpPr txBox="1">
            <a:spLocks noChangeArrowheads="1"/>
          </p:cNvSpPr>
          <p:nvPr/>
        </p:nvSpPr>
        <p:spPr bwMode="auto">
          <a:xfrm>
            <a:off x="4860925" y="6383338"/>
            <a:ext cx="1298575" cy="244475"/>
          </a:xfrm>
          <a:prstGeom prst="rect">
            <a:avLst/>
          </a:prstGeom>
          <a:noFill/>
          <a:ln w="9525">
            <a:noFill/>
            <a:miter lim="800000"/>
            <a:headEnd/>
            <a:tailEnd/>
          </a:ln>
        </p:spPr>
        <p:txBody>
          <a:bodyPr wrap="none">
            <a:spAutoFit/>
          </a:bodyPr>
          <a:lstStyle/>
          <a:p>
            <a:r>
              <a:rPr lang="en-US" sz="1000" b="1">
                <a:solidFill>
                  <a:srgbClr val="000000"/>
                </a:solidFill>
                <a:cs typeface="Arial" charset="0"/>
              </a:rPr>
              <a:t>http://www.fao.org</a:t>
            </a:r>
          </a:p>
        </p:txBody>
      </p:sp>
      <p:sp>
        <p:nvSpPr>
          <p:cNvPr id="38920" name="Text Box 13"/>
          <p:cNvSpPr txBox="1">
            <a:spLocks noChangeArrowheads="1"/>
          </p:cNvSpPr>
          <p:nvPr/>
        </p:nvSpPr>
        <p:spPr bwMode="auto">
          <a:xfrm>
            <a:off x="1152525" y="3128963"/>
            <a:ext cx="6619875" cy="376237"/>
          </a:xfrm>
          <a:prstGeom prst="rect">
            <a:avLst/>
          </a:prstGeom>
          <a:noFill/>
          <a:ln w="9525">
            <a:solidFill>
              <a:schemeClr val="tx1"/>
            </a:solidFill>
            <a:miter lim="800000"/>
            <a:headEnd/>
            <a:tailEnd/>
          </a:ln>
        </p:spPr>
        <p:txBody>
          <a:bodyPr wrap="none">
            <a:spAutoFit/>
          </a:bodyPr>
          <a:lstStyle/>
          <a:p>
            <a:r>
              <a:rPr lang="en-US" b="1">
                <a:solidFill>
                  <a:srgbClr val="000000"/>
                </a:solidFill>
                <a:cs typeface="Arial" charset="0"/>
              </a:rPr>
              <a:t>waterlogged sediment moves over an impermeable surface</a:t>
            </a:r>
          </a:p>
        </p:txBody>
      </p:sp>
      <p:sp>
        <p:nvSpPr>
          <p:cNvPr id="12" name="Rectangle 2"/>
          <p:cNvSpPr txBox="1">
            <a:spLocks noChangeArrowheads="1"/>
          </p:cNvSpPr>
          <p:nvPr/>
        </p:nvSpPr>
        <p:spPr bwMode="auto">
          <a:xfrm>
            <a:off x="457200" y="1600200"/>
            <a:ext cx="8229600" cy="4525963"/>
          </a:xfrm>
          <a:prstGeom prst="rect">
            <a:avLst/>
          </a:prstGeom>
          <a:noFill/>
          <a:ln w="9525">
            <a:noFill/>
            <a:miter lim="800000"/>
            <a:headEnd/>
            <a:tailEnd/>
          </a:ln>
        </p:spPr>
        <p:txBody>
          <a:bodyPr/>
          <a:lstStyle/>
          <a:p>
            <a:pPr marL="609600" indent="-609600">
              <a:spcBef>
                <a:spcPct val="20000"/>
              </a:spcBef>
              <a:buFontTx/>
              <a:buAutoNum type="arabicPeriod" startAt="4"/>
              <a:defRPr/>
            </a:pPr>
            <a:r>
              <a:rPr lang="en-US" sz="3200" kern="0" dirty="0">
                <a:solidFill>
                  <a:srgbClr val="000000"/>
                </a:solidFill>
                <a:latin typeface="Arial"/>
                <a:cs typeface="Arial" charset="0"/>
              </a:rPr>
              <a:t>creep </a:t>
            </a:r>
          </a:p>
          <a:p>
            <a:pPr marL="990600" lvl="1" indent="-533400">
              <a:spcBef>
                <a:spcPct val="20000"/>
              </a:spcBef>
              <a:buFontTx/>
              <a:buChar char="•"/>
              <a:defRPr/>
            </a:pPr>
            <a:r>
              <a:rPr lang="en-US" sz="2800" kern="0" dirty="0">
                <a:solidFill>
                  <a:srgbClr val="000000"/>
                </a:solidFill>
                <a:latin typeface="Arial"/>
                <a:cs typeface="Arial" charset="0"/>
              </a:rPr>
              <a:t>very slow; wet/dry; freeze/thaw; </a:t>
            </a:r>
            <a:r>
              <a:rPr lang="en-US" sz="2800" kern="0" dirty="0" err="1">
                <a:solidFill>
                  <a:srgbClr val="000000"/>
                </a:solidFill>
                <a:latin typeface="Arial"/>
                <a:cs typeface="Arial" charset="0"/>
              </a:rPr>
              <a:t>solifluction</a:t>
            </a:r>
            <a:endParaRPr lang="en-US" sz="2800" kern="0" dirty="0">
              <a:solidFill>
                <a:srgbClr val="000000"/>
              </a:solidFill>
              <a:latin typeface="Arial"/>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228600"/>
            <a:ext cx="8763000" cy="1417638"/>
          </a:xfrm>
        </p:spPr>
        <p:txBody>
          <a:bodyPr/>
          <a:lstStyle/>
          <a:p>
            <a:r>
              <a:rPr lang="en-GB"/>
              <a:t>Your job</a:t>
            </a:r>
          </a:p>
        </p:txBody>
      </p:sp>
      <p:sp>
        <p:nvSpPr>
          <p:cNvPr id="41987" name="Rectangle 3"/>
          <p:cNvSpPr>
            <a:spLocks noGrp="1" noChangeArrowheads="1"/>
          </p:cNvSpPr>
          <p:nvPr>
            <p:ph type="body" idx="1"/>
          </p:nvPr>
        </p:nvSpPr>
        <p:spPr>
          <a:xfrm>
            <a:off x="457200" y="1979613"/>
            <a:ext cx="8229600" cy="4314825"/>
          </a:xfrm>
        </p:spPr>
        <p:txBody>
          <a:bodyPr/>
          <a:lstStyle/>
          <a:p>
            <a:r>
              <a:rPr lang="en-GB" sz="2400" dirty="0"/>
              <a:t>Risk of mass wasting hazards can be reduced with careful planning and increased understanding</a:t>
            </a:r>
          </a:p>
          <a:p>
            <a:r>
              <a:rPr lang="en-GB" sz="2400" dirty="0"/>
              <a:t>Geologic / </a:t>
            </a:r>
            <a:r>
              <a:rPr lang="en-GB" sz="2400" dirty="0" err="1"/>
              <a:t>surficial</a:t>
            </a:r>
            <a:r>
              <a:rPr lang="en-GB" sz="2400" dirty="0"/>
              <a:t> geology mapping, detection of slope hazards and prediction will aid planners and engineers </a:t>
            </a:r>
          </a:p>
          <a:p>
            <a:r>
              <a:rPr lang="en-GB" sz="2400" dirty="0"/>
              <a:t>Physical geographers / soil scientists play a central role  </a:t>
            </a:r>
          </a:p>
          <a:p>
            <a:pPr>
              <a:buFontTx/>
              <a:buNone/>
            </a:pPr>
            <a:endParaRPr lang="en-GB"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a:noFill/>
        </p:spPr>
        <p:txBody>
          <a:bodyPr/>
          <a:lstStyle/>
          <a:p>
            <a:pPr eaLnBrk="1" hangingPunct="1"/>
            <a:r>
              <a:rPr lang="en-US"/>
              <a:t>More info on mass wasting </a:t>
            </a:r>
          </a:p>
        </p:txBody>
      </p:sp>
      <p:sp>
        <p:nvSpPr>
          <p:cNvPr id="40963" name="Content Placeholder 6"/>
          <p:cNvSpPr>
            <a:spLocks noGrp="1"/>
          </p:cNvSpPr>
          <p:nvPr>
            <p:ph idx="1"/>
          </p:nvPr>
        </p:nvSpPr>
        <p:spPr>
          <a:xfrm>
            <a:off x="914400" y="1166018"/>
            <a:ext cx="7010400" cy="4525963"/>
          </a:xfrm>
        </p:spPr>
        <p:txBody>
          <a:bodyPr/>
          <a:lstStyle/>
          <a:p>
            <a:pPr>
              <a:buFontTx/>
              <a:buNone/>
            </a:pPr>
            <a:r>
              <a:rPr lang="en-US" sz="1800" dirty="0"/>
              <a:t>The Landslide Handbook— A Guide to Understanding Landslides</a:t>
            </a:r>
          </a:p>
          <a:p>
            <a:pPr>
              <a:buFontTx/>
              <a:buNone/>
            </a:pPr>
            <a:r>
              <a:rPr lang="en-US" sz="1800" dirty="0"/>
              <a:t>https://pubs.usgs.gov/circ/1325/pdf/C1325_508.pdf</a:t>
            </a:r>
            <a:endParaRPr lang="en-US" dirty="0"/>
          </a:p>
        </p:txBody>
      </p:sp>
      <p:pic>
        <p:nvPicPr>
          <p:cNvPr id="2" name="Picture 1">
            <a:extLst>
              <a:ext uri="{FF2B5EF4-FFF2-40B4-BE49-F238E27FC236}">
                <a16:creationId xmlns:a16="http://schemas.microsoft.com/office/drawing/2014/main" id="{730CF356-5D3E-4037-8D93-22473363348F}"/>
              </a:ext>
            </a:extLst>
          </p:cNvPr>
          <p:cNvPicPr>
            <a:picLocks noChangeAspect="1"/>
          </p:cNvPicPr>
          <p:nvPr/>
        </p:nvPicPr>
        <p:blipFill>
          <a:blip r:embed="rId3"/>
          <a:stretch>
            <a:fillRect/>
          </a:stretch>
        </p:blipFill>
        <p:spPr>
          <a:xfrm>
            <a:off x="1600200" y="1997171"/>
            <a:ext cx="5486400" cy="4682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a:noFill/>
        </p:spPr>
        <p:txBody>
          <a:bodyPr/>
          <a:lstStyle/>
          <a:p>
            <a:pPr eaLnBrk="1" hangingPunct="1"/>
            <a:r>
              <a:rPr lang="en-US"/>
              <a:t>More info on mass wasting </a:t>
            </a:r>
          </a:p>
        </p:txBody>
      </p:sp>
      <p:pic>
        <p:nvPicPr>
          <p:cNvPr id="3" name="Picture 2">
            <a:extLst>
              <a:ext uri="{FF2B5EF4-FFF2-40B4-BE49-F238E27FC236}">
                <a16:creationId xmlns:a16="http://schemas.microsoft.com/office/drawing/2014/main" id="{93D3DFAA-834F-4028-8B6A-9FC5259A9284}"/>
              </a:ext>
            </a:extLst>
          </p:cNvPr>
          <p:cNvPicPr>
            <a:picLocks noChangeAspect="1"/>
          </p:cNvPicPr>
          <p:nvPr/>
        </p:nvPicPr>
        <p:blipFill>
          <a:blip r:embed="rId3"/>
          <a:stretch>
            <a:fillRect/>
          </a:stretch>
        </p:blipFill>
        <p:spPr>
          <a:xfrm>
            <a:off x="1333500" y="1813714"/>
            <a:ext cx="6477000" cy="4769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6">
            <a:extLst>
              <a:ext uri="{FF2B5EF4-FFF2-40B4-BE49-F238E27FC236}">
                <a16:creationId xmlns:a16="http://schemas.microsoft.com/office/drawing/2014/main" id="{727EDBE7-532E-4FD5-8118-1BFD701B92BF}"/>
              </a:ext>
            </a:extLst>
          </p:cNvPr>
          <p:cNvSpPr>
            <a:spLocks noGrp="1"/>
          </p:cNvSpPr>
          <p:nvPr>
            <p:ph idx="1"/>
          </p:nvPr>
        </p:nvSpPr>
        <p:spPr>
          <a:xfrm>
            <a:off x="914400" y="1166018"/>
            <a:ext cx="7010400" cy="4525963"/>
          </a:xfrm>
        </p:spPr>
        <p:txBody>
          <a:bodyPr/>
          <a:lstStyle/>
          <a:p>
            <a:pPr>
              <a:buFontTx/>
              <a:buNone/>
            </a:pPr>
            <a:r>
              <a:rPr lang="en-US" sz="1800" dirty="0"/>
              <a:t>https://www.usgs.gov/natural-hazards/landslide-hazards/science</a:t>
            </a:r>
            <a:endParaRPr lang="en-US" dirty="0"/>
          </a:p>
        </p:txBody>
      </p:sp>
    </p:spTree>
    <p:extLst>
      <p:ext uri="{BB962C8B-B14F-4D97-AF65-F5344CB8AC3E}">
        <p14:creationId xmlns:p14="http://schemas.microsoft.com/office/powerpoint/2010/main" val="3543332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Three is in Canvas</a:t>
            </a:r>
          </a:p>
        </p:txBody>
      </p:sp>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CCD61A4-B9A6-40AC-A6C6-E1CCA4E5DF2D}"/>
              </a:ext>
            </a:extLst>
          </p:cNvPr>
          <p:cNvPicPr>
            <a:picLocks noChangeAspect="1"/>
          </p:cNvPicPr>
          <p:nvPr/>
        </p:nvPicPr>
        <p:blipFill>
          <a:blip r:embed="rId2"/>
          <a:stretch>
            <a:fillRect/>
          </a:stretch>
        </p:blipFill>
        <p:spPr>
          <a:xfrm>
            <a:off x="304800" y="1183424"/>
            <a:ext cx="8534400" cy="53595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noFill/>
        </p:spPr>
        <p:txBody>
          <a:bodyPr/>
          <a:lstStyle/>
          <a:p>
            <a:pPr eaLnBrk="1" hangingPunct="1"/>
            <a:r>
              <a:rPr lang="en-US" dirty="0"/>
              <a:t>mass wasting</a:t>
            </a:r>
          </a:p>
        </p:txBody>
      </p:sp>
      <p:sp>
        <p:nvSpPr>
          <p:cNvPr id="6150" name="Text Box 15"/>
          <p:cNvSpPr txBox="1">
            <a:spLocks noChangeArrowheads="1"/>
          </p:cNvSpPr>
          <p:nvPr/>
        </p:nvSpPr>
        <p:spPr bwMode="auto">
          <a:xfrm>
            <a:off x="3873500" y="4123230"/>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3"/>
              </a:rPr>
              <a:t>2. Youtube</a:t>
            </a:r>
            <a:endParaRPr lang="en-US" b="1" dirty="0">
              <a:solidFill>
                <a:srgbClr val="000000"/>
              </a:solidFill>
              <a:cs typeface="Arial" charset="0"/>
            </a:endParaRPr>
          </a:p>
        </p:txBody>
      </p:sp>
      <p:sp>
        <p:nvSpPr>
          <p:cNvPr id="6151" name="Text Box 15"/>
          <p:cNvSpPr txBox="1">
            <a:spLocks noChangeArrowheads="1"/>
          </p:cNvSpPr>
          <p:nvPr/>
        </p:nvSpPr>
        <p:spPr bwMode="auto">
          <a:xfrm>
            <a:off x="3887788" y="4448667"/>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4"/>
              </a:rPr>
              <a:t>3. Youtube</a:t>
            </a:r>
            <a:endParaRPr lang="en-US" b="1" dirty="0">
              <a:solidFill>
                <a:srgbClr val="000000"/>
              </a:solidFill>
              <a:cs typeface="Arial" charset="0"/>
            </a:endParaRPr>
          </a:p>
        </p:txBody>
      </p:sp>
      <p:sp>
        <p:nvSpPr>
          <p:cNvPr id="6152" name="Text Box 15"/>
          <p:cNvSpPr txBox="1">
            <a:spLocks noChangeArrowheads="1"/>
          </p:cNvSpPr>
          <p:nvPr/>
        </p:nvSpPr>
        <p:spPr bwMode="auto">
          <a:xfrm>
            <a:off x="3897313" y="4775692"/>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5"/>
              </a:rPr>
              <a:t>4. Youtube</a:t>
            </a:r>
            <a:endParaRPr lang="en-US" b="1" dirty="0">
              <a:solidFill>
                <a:srgbClr val="000000"/>
              </a:solidFill>
              <a:cs typeface="Arial" charset="0"/>
            </a:endParaRPr>
          </a:p>
        </p:txBody>
      </p:sp>
      <p:sp>
        <p:nvSpPr>
          <p:cNvPr id="9" name="Text Box 15"/>
          <p:cNvSpPr txBox="1">
            <a:spLocks noChangeArrowheads="1"/>
          </p:cNvSpPr>
          <p:nvPr/>
        </p:nvSpPr>
        <p:spPr bwMode="auto">
          <a:xfrm>
            <a:off x="3902420" y="5105400"/>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6"/>
              </a:rPr>
              <a:t>5. Youtube</a:t>
            </a:r>
            <a:endParaRPr lang="en-US" b="1" dirty="0">
              <a:solidFill>
                <a:srgbClr val="000000"/>
              </a:solidFill>
              <a:cs typeface="Arial" charset="0"/>
            </a:endParaRPr>
          </a:p>
        </p:txBody>
      </p:sp>
      <p:sp>
        <p:nvSpPr>
          <p:cNvPr id="10" name="Text Box 15"/>
          <p:cNvSpPr txBox="1">
            <a:spLocks noChangeArrowheads="1"/>
          </p:cNvSpPr>
          <p:nvPr/>
        </p:nvSpPr>
        <p:spPr bwMode="auto">
          <a:xfrm>
            <a:off x="3878036" y="3769852"/>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7"/>
              </a:rPr>
              <a:t>1. </a:t>
            </a:r>
            <a:r>
              <a:rPr lang="en-US" b="1" dirty="0" err="1">
                <a:solidFill>
                  <a:srgbClr val="000000"/>
                </a:solidFill>
                <a:cs typeface="Arial" charset="0"/>
                <a:hlinkClick r:id="rId7"/>
              </a:rPr>
              <a:t>Youtube</a:t>
            </a:r>
            <a:endParaRPr lang="en-US" b="1" dirty="0">
              <a:solidFill>
                <a:srgbClr val="000000"/>
              </a:solidFill>
              <a:cs typeface="Arial" charset="0"/>
            </a:endParaRPr>
          </a:p>
        </p:txBody>
      </p:sp>
      <p:sp>
        <p:nvSpPr>
          <p:cNvPr id="11" name="Text Box 15">
            <a:extLst>
              <a:ext uri="{FF2B5EF4-FFF2-40B4-BE49-F238E27FC236}">
                <a16:creationId xmlns:a16="http://schemas.microsoft.com/office/drawing/2014/main" id="{B4A1414B-048C-43F3-B5B4-5BC755C8EFB6}"/>
              </a:ext>
            </a:extLst>
          </p:cNvPr>
          <p:cNvSpPr txBox="1">
            <a:spLocks noChangeArrowheads="1"/>
          </p:cNvSpPr>
          <p:nvPr/>
        </p:nvSpPr>
        <p:spPr bwMode="auto">
          <a:xfrm>
            <a:off x="3904564" y="5410200"/>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8"/>
              </a:rPr>
              <a:t>6. Youtube</a:t>
            </a:r>
            <a:endParaRPr lang="en-US" b="1" dirty="0">
              <a:solidFill>
                <a:srgbClr val="000000"/>
              </a:solidFill>
              <a:cs typeface="Arial" charset="0"/>
            </a:endParaRPr>
          </a:p>
        </p:txBody>
      </p:sp>
      <p:sp>
        <p:nvSpPr>
          <p:cNvPr id="12" name="Text Box 15">
            <a:extLst>
              <a:ext uri="{FF2B5EF4-FFF2-40B4-BE49-F238E27FC236}">
                <a16:creationId xmlns:a16="http://schemas.microsoft.com/office/drawing/2014/main" id="{0E7FFB6E-13CC-4B88-8497-2B6F7D9EAB05}"/>
              </a:ext>
            </a:extLst>
          </p:cNvPr>
          <p:cNvSpPr txBox="1">
            <a:spLocks noChangeArrowheads="1"/>
          </p:cNvSpPr>
          <p:nvPr/>
        </p:nvSpPr>
        <p:spPr bwMode="auto">
          <a:xfrm>
            <a:off x="3904564" y="5716620"/>
            <a:ext cx="1343188" cy="369332"/>
          </a:xfrm>
          <a:prstGeom prst="rect">
            <a:avLst/>
          </a:prstGeom>
          <a:noFill/>
          <a:ln w="9525">
            <a:noFill/>
            <a:miter lim="800000"/>
            <a:headEnd/>
            <a:tailEnd/>
          </a:ln>
        </p:spPr>
        <p:txBody>
          <a:bodyPr wrap="none">
            <a:spAutoFit/>
          </a:bodyPr>
          <a:lstStyle/>
          <a:p>
            <a:r>
              <a:rPr lang="en-US" b="1" dirty="0">
                <a:solidFill>
                  <a:srgbClr val="000000"/>
                </a:solidFill>
                <a:cs typeface="Arial" charset="0"/>
                <a:hlinkClick r:id="rId9"/>
              </a:rPr>
              <a:t>7. </a:t>
            </a:r>
            <a:r>
              <a:rPr lang="en-US" b="1" dirty="0" err="1">
                <a:solidFill>
                  <a:srgbClr val="000000"/>
                </a:solidFill>
                <a:cs typeface="Arial" charset="0"/>
                <a:hlinkClick r:id="rId9"/>
              </a:rPr>
              <a:t>Youtube</a:t>
            </a:r>
            <a:endParaRPr lang="en-US" b="1" dirty="0">
              <a:solidFill>
                <a:srgbClr val="000000"/>
              </a:solidFill>
              <a:cs typeface="Arial" charset="0"/>
            </a:endParaRPr>
          </a:p>
        </p:txBody>
      </p:sp>
      <p:pic>
        <p:nvPicPr>
          <p:cNvPr id="3074" name="Picture 2" descr="Image result for youtube logo">
            <a:extLst>
              <a:ext uri="{FF2B5EF4-FFF2-40B4-BE49-F238E27FC236}">
                <a16:creationId xmlns:a16="http://schemas.microsoft.com/office/drawing/2014/main" id="{887E5D0B-5F05-465F-BCFA-B7DBEF10A2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048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(33)</a:t>
            </a:r>
            <a:endParaRPr lang="en-US" sz="1800" dirty="0"/>
          </a:p>
        </p:txBody>
      </p:sp>
      <p:sp>
        <p:nvSpPr>
          <p:cNvPr id="7172" name="Text Box 3"/>
          <p:cNvSpPr txBox="1">
            <a:spLocks noChangeArrowheads="1"/>
          </p:cNvSpPr>
          <p:nvPr/>
        </p:nvSpPr>
        <p:spPr bwMode="auto">
          <a:xfrm>
            <a:off x="450850" y="5594350"/>
            <a:ext cx="8235950" cy="517525"/>
          </a:xfrm>
          <a:prstGeom prst="rect">
            <a:avLst/>
          </a:prstGeom>
          <a:noFill/>
          <a:ln w="9525">
            <a:noFill/>
            <a:miter lim="800000"/>
            <a:headEnd/>
            <a:tailEnd/>
          </a:ln>
        </p:spPr>
        <p:txBody>
          <a:bodyPr>
            <a:spAutoFit/>
          </a:bodyPr>
          <a:lstStyle/>
          <a:p>
            <a:r>
              <a:rPr lang="en-US" sz="1400">
                <a:solidFill>
                  <a:srgbClr val="009900"/>
                </a:solidFill>
                <a:cs typeface="Arial" charset="0"/>
              </a:rPr>
              <a:t>7b - What processes other than freeze thaw and salt crystal growth can you think of that might help to enlarge (weather) these forms?</a:t>
            </a:r>
          </a:p>
        </p:txBody>
      </p:sp>
      <p:pic>
        <p:nvPicPr>
          <p:cNvPr id="7173" name="Picture 4" descr="0084"/>
          <p:cNvPicPr>
            <a:picLocks noChangeAspect="1" noChangeArrowheads="1"/>
          </p:cNvPicPr>
          <p:nvPr/>
        </p:nvPicPr>
        <p:blipFill>
          <a:blip r:embed="rId2" cstate="print"/>
          <a:srcRect/>
          <a:stretch>
            <a:fillRect/>
          </a:stretch>
        </p:blipFill>
        <p:spPr bwMode="auto">
          <a:xfrm>
            <a:off x="1828800" y="609600"/>
            <a:ext cx="5238750" cy="393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body" idx="1"/>
          </p:nvPr>
        </p:nvSpPr>
        <p:spPr>
          <a:xfrm>
            <a:off x="381000" y="457200"/>
            <a:ext cx="8458200" cy="6172200"/>
          </a:xfrm>
        </p:spPr>
        <p:txBody>
          <a:bodyPr/>
          <a:lstStyle/>
          <a:p>
            <a:pPr eaLnBrk="1" hangingPunct="1">
              <a:buFontTx/>
              <a:buNone/>
            </a:pPr>
            <a:r>
              <a:rPr lang="en-US" sz="1800" b="1" dirty="0">
                <a:solidFill>
                  <a:srgbClr val="FF0000"/>
                </a:solidFill>
              </a:rPr>
              <a:t>(10)</a:t>
            </a:r>
            <a:endParaRPr lang="en-US" sz="1800" dirty="0"/>
          </a:p>
        </p:txBody>
      </p:sp>
      <p:sp>
        <p:nvSpPr>
          <p:cNvPr id="8196" name="Text Box 3"/>
          <p:cNvSpPr txBox="1">
            <a:spLocks noChangeArrowheads="1"/>
          </p:cNvSpPr>
          <p:nvPr/>
        </p:nvSpPr>
        <p:spPr bwMode="auto">
          <a:xfrm>
            <a:off x="450850" y="5594350"/>
            <a:ext cx="8235950" cy="730250"/>
          </a:xfrm>
          <a:prstGeom prst="rect">
            <a:avLst/>
          </a:prstGeom>
          <a:noFill/>
          <a:ln w="9525">
            <a:noFill/>
            <a:miter lim="800000"/>
            <a:headEnd/>
            <a:tailEnd/>
          </a:ln>
        </p:spPr>
        <p:txBody>
          <a:bodyPr>
            <a:spAutoFit/>
          </a:bodyPr>
          <a:lstStyle/>
          <a:p>
            <a:r>
              <a:rPr lang="en-US" sz="1400">
                <a:solidFill>
                  <a:srgbClr val="009900"/>
                </a:solidFill>
                <a:cs typeface="Arial" charset="0"/>
              </a:rPr>
              <a:t>7c - Where in this series of strata do you think the "barrier" (impermeable) layer is that is channeling the water to the seepage, and what can you say about the permeability of the layer of sandstone above the impermeable layer?</a:t>
            </a:r>
          </a:p>
        </p:txBody>
      </p:sp>
      <p:pic>
        <p:nvPicPr>
          <p:cNvPr id="8197" name="Picture 4" descr="7d"/>
          <p:cNvPicPr>
            <a:picLocks noChangeAspect="1" noChangeArrowheads="1"/>
          </p:cNvPicPr>
          <p:nvPr/>
        </p:nvPicPr>
        <p:blipFill>
          <a:blip r:embed="rId2" cstate="print"/>
          <a:srcRect/>
          <a:stretch>
            <a:fillRect/>
          </a:stretch>
        </p:blipFill>
        <p:spPr bwMode="auto">
          <a:xfrm>
            <a:off x="2971800" y="304800"/>
            <a:ext cx="3009900" cy="3971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4208</TotalTime>
  <Words>2389</Words>
  <Application>Microsoft Office PowerPoint</Application>
  <PresentationFormat>On-screen Show (4:3)</PresentationFormat>
  <Paragraphs>424</Paragraphs>
  <Slides>76</Slides>
  <Notes>26</Notes>
  <HiddenSlides>4</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76</vt:i4>
      </vt:variant>
    </vt:vector>
  </HeadingPairs>
  <TitlesOfParts>
    <vt:vector size="80" baseType="lpstr">
      <vt:lpstr>Arial</vt:lpstr>
      <vt:lpstr>Wingdings</vt:lpstr>
      <vt:lpstr>2_Default Design</vt:lpstr>
      <vt:lpstr>1_Default Design</vt:lpstr>
      <vt:lpstr>From 9/18: WEATHERING PROCESS REVIEW</vt:lpstr>
      <vt:lpstr>From 9/18: WEATHERING FORM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wasting</vt:lpstr>
      <vt:lpstr>mass wasting</vt:lpstr>
      <vt:lpstr>mass wasting – shear stress vs. shear strength</vt:lpstr>
      <vt:lpstr>mass wasting</vt:lpstr>
      <vt:lpstr>mass wasting</vt:lpstr>
      <vt:lpstr>mass wasting</vt:lpstr>
      <vt:lpstr>mass wasting triggers / causes</vt:lpstr>
      <vt:lpstr>PowerPoint Presentation</vt:lpstr>
      <vt:lpstr>mass wasting – factor of safety</vt:lpstr>
      <vt:lpstr>mass wasting types</vt:lpstr>
      <vt:lpstr>mass wasting types</vt:lpstr>
      <vt:lpstr>mass wasting types</vt:lpstr>
      <vt:lpstr>mass wasting types</vt:lpstr>
      <vt:lpstr>mass wasting types</vt:lpstr>
      <vt:lpstr>mass wasting types</vt:lpstr>
      <vt:lpstr>PowerPoint Presentation</vt:lpstr>
      <vt:lpstr>PowerPoint Presentation</vt:lpstr>
      <vt:lpstr>PowerPoint Presentation</vt:lpstr>
      <vt:lpstr>PowerPoint Presentation</vt:lpstr>
      <vt:lpstr>mass wasting types</vt:lpstr>
      <vt:lpstr>PowerPoint Presentation</vt:lpstr>
      <vt:lpstr>PowerPoint Presentation</vt:lpstr>
      <vt:lpstr>PowerPoint Presentation</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mass wasting types</vt:lpstr>
      <vt:lpstr>PowerPoint Presentation</vt:lpstr>
      <vt:lpstr>PowerPoint Presentation</vt:lpstr>
      <vt:lpstr>PowerPoint Presentation</vt:lpstr>
      <vt:lpstr>mass wasting types</vt:lpstr>
      <vt:lpstr>mass wasting types</vt:lpstr>
      <vt:lpstr>mass wasting types</vt:lpstr>
      <vt:lpstr>mass wasting types</vt:lpstr>
      <vt:lpstr>mass wasting types</vt:lpstr>
      <vt:lpstr>Your job</vt:lpstr>
      <vt:lpstr>More info on mass wasting </vt:lpstr>
      <vt:lpstr>More info on mass wasting </vt:lpstr>
      <vt:lpstr>Lab Three is in Canvas</vt:lpstr>
      <vt:lpstr>mass wasting</vt:lpstr>
    </vt:vector>
  </TitlesOfParts>
  <Company>UCCS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 wasting</dc:title>
  <dc:creator>Brandon Vogt</dc:creator>
  <cp:lastModifiedBy>Brandon Vogt</cp:lastModifiedBy>
  <cp:revision>360</cp:revision>
  <dcterms:created xsi:type="dcterms:W3CDTF">2007-09-12T15:26:16Z</dcterms:created>
  <dcterms:modified xsi:type="dcterms:W3CDTF">2018-09-25T19:24:14Z</dcterms:modified>
</cp:coreProperties>
</file>