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70" r:id="rId4"/>
    <p:sldId id="265" r:id="rId5"/>
    <p:sldId id="258" r:id="rId6"/>
    <p:sldId id="261" r:id="rId7"/>
    <p:sldId id="262" r:id="rId8"/>
    <p:sldId id="263" r:id="rId9"/>
    <p:sldId id="264" r:id="rId10"/>
    <p:sldId id="267" r:id="rId11"/>
    <p:sldId id="268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5" autoAdjust="0"/>
    <p:restoredTop sz="70218" autoAdjust="0"/>
  </p:normalViewPr>
  <p:slideViewPr>
    <p:cSldViewPr snapToGrid="0">
      <p:cViewPr varScale="1">
        <p:scale>
          <a:sx n="62" d="100"/>
          <a:sy n="62" d="100"/>
        </p:scale>
        <p:origin x="17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DBD3B-36AD-4C6F-9F88-695D71BF9F1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E2C99-CF13-433A-9718-7666E271A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2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Tonight: About Graduate School: Sort of a panel session with our three GRAD. students.</a:t>
            </a:r>
            <a:br>
              <a:rPr lang="en-US" dirty="0"/>
            </a:br>
            <a:r>
              <a:rPr lang="en-US" dirty="0"/>
              <a:t>&gt; Have Arielle, Thad, and Ivan introduce themselves</a:t>
            </a:r>
            <a:br>
              <a:rPr lang="en-US" dirty="0"/>
            </a:br>
            <a:r>
              <a:rPr lang="en-US" dirty="0"/>
              <a:t>&gt; Introduce yourselves to Arielle, Thad, and Ivan</a:t>
            </a:r>
            <a:br>
              <a:rPr lang="en-US" dirty="0"/>
            </a:br>
            <a:r>
              <a:rPr lang="en-US" dirty="0"/>
              <a:t>&gt; Hear my story of my path to grad. school</a:t>
            </a:r>
            <a:br>
              <a:rPr lang="en-US" dirty="0"/>
            </a:br>
            <a:r>
              <a:rPr lang="en-US" dirty="0"/>
              <a:t>&gt; 16 questions for Arielle, Thad, and Ivan. (PANEL)</a:t>
            </a:r>
            <a:br>
              <a:rPr lang="en-US" dirty="0"/>
            </a:br>
            <a:r>
              <a:rPr lang="en-US" dirty="0"/>
              <a:t>&gt; Reasons to go, reasons not to go</a:t>
            </a:r>
            <a:br>
              <a:rPr lang="en-US" dirty="0"/>
            </a:br>
            <a:r>
              <a:rPr lang="en-US" dirty="0"/>
              <a:t>&gt; My list of ‘musts’ for success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2C99-CF13-433A-9718-7666E271AF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89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2C99-CF13-433A-9718-7666E271AF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10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2C99-CF13-433A-9718-7666E271AF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4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2C99-CF13-433A-9718-7666E271AF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90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2C99-CF13-433A-9718-7666E271AF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77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2C99-CF13-433A-9718-7666E271AF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7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71049-35E4-4415-80F8-349856204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6BBC6-09E0-4B1F-A9E0-902DC3BF0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A6F85-1220-40A2-AFDD-05C1B5AB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D61E-71E2-4E67-965D-6AA3A549F200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AB595-97D1-41D0-9F34-79B9109D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88986-7B8D-4F85-878A-A84EB44C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0673-6842-40A1-A606-6B4887FD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0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0BA88-D733-4C9C-B723-9D737A128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E9C08-AA9A-45B1-927B-8223F9EBB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BCAA4-9001-4E66-88BD-C6D81EA13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D61E-71E2-4E67-965D-6AA3A549F200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AE685-C477-4801-BB84-AA814A8CA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267E7-C89C-4667-9E15-124C478D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0673-6842-40A1-A606-6B4887FD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4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C438F2-9E92-446F-A05D-6FE7EC847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E6FA7-809C-4C91-A5A5-06E954E14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DB113-A3FD-4078-8060-7985F7F91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D61E-71E2-4E67-965D-6AA3A549F200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45DF-A5E9-4072-838F-DFCAD67A9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DE563-8163-40E0-905F-B4784330A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0673-6842-40A1-A606-6B4887FD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0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CD4B8-74B3-4A68-93F6-46F211A1D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EBDB4-2F67-4C9E-A2A1-EA650F84B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11175-DCAF-4508-9EF6-57241A634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D61E-71E2-4E67-965D-6AA3A549F200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92858-8C7D-40C7-9E58-D8A1FE13D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14704-5121-43EC-B2A5-233C4BEC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0673-6842-40A1-A606-6B4887FD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9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6E4C5-972E-40BE-9690-36D33BE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BBD5A-00CF-4553-8286-00E197CDC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1CB49-B39F-4DEF-BC4A-7AA3C394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D61E-71E2-4E67-965D-6AA3A549F200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96104-C85A-4D5C-A21E-14449332A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2A93A-CECD-40D0-984C-06D5F641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0673-6842-40A1-A606-6B4887FD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1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97750-BF4D-4BB6-B329-949C21E0F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5D706-358B-4D88-B17B-6CC8016D3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54F85-C0BB-4AEC-B09B-7AD4797AA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CA688-DB96-4082-A969-501A92F5A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D61E-71E2-4E67-965D-6AA3A549F200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9B964-F672-46FB-AA03-1150FA26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7DEE7-60ED-4843-948B-0DBE629C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0673-6842-40A1-A606-6B4887FD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7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A60C-34E0-4DA2-BBC8-5C03939E4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58FD5-CB77-44B3-BB94-B7C57126B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802C9-7EDC-445F-81F9-2D6317FDA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82561A-4200-440E-A360-41C620CE1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3BF216-9974-4A6E-B259-1DF58B7AB0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1FCD4F-AFA9-4581-857B-6E63F6C4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D61E-71E2-4E67-965D-6AA3A549F200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219E3C-07E6-43B9-B0FD-5B18369D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B53652-7AE7-43CE-8324-BDC166AE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0673-6842-40A1-A606-6B4887FD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2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7D044-A324-489C-8F93-4731817E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4C22BF-C722-4E4E-B996-DB6A5C60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D61E-71E2-4E67-965D-6AA3A549F200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CA29B-EB04-4F96-9762-92D6C468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0604B-C455-4CE9-B8EB-FC8E1747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0673-6842-40A1-A606-6B4887FD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9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5C111-0611-4336-844E-9EECE894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D61E-71E2-4E67-965D-6AA3A549F200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CB73C7-BA44-4DD0-AF7E-610CAA7A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97EDA-D182-41F5-94AD-D0783518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0673-6842-40A1-A606-6B4887FD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1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28E28-529D-484F-992F-557D8BBC2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71375-8A4D-4A3C-BC71-038D66CD1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3AF03-C41C-4230-BA36-EC04F4026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E57B1-2858-4F29-8D61-741EF456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D61E-71E2-4E67-965D-6AA3A549F200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B8F42-2E27-4BAE-A236-D480E2C5F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FA7DD-566A-46E5-BF96-ADDA6263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0673-6842-40A1-A606-6B4887FD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39BF4-9A44-4ACA-A4BF-8E4F8C94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F9A682-09A3-42E9-9811-B0AEA185E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A6B66-8EFE-4A5C-892D-328BDD13D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A6B40-C5A1-437C-B023-5B4EBC89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D61E-71E2-4E67-965D-6AA3A549F200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BADFE-A460-4555-BF35-02A88148E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5A773-09E1-4EE6-B162-6ECED9BF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0673-6842-40A1-A606-6B4887FD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2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465BF0-58CF-4A1A-BAF1-2F0994200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B2B00-2E4E-47E4-90C6-9249897B4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6C520-BDA9-498F-87C6-B05794B45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1D61E-71E2-4E67-965D-6AA3A549F200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974A-16F3-47CE-B586-1AF296FE3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8133C-FC35-48DE-AD2C-3695B5E30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C0673-6842-40A1-A606-6B4887FD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51A99-DD6D-4A31-A4E6-9E7FD5C51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570" y="26611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Are you considering graduate school? Are you aware of your options, and what a graduate program involves -- financially, mentally, and emotionally?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0D251-502A-4E78-824C-68C96F761C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16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F1468D2C-7D5E-4E22-9618-11888398A9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6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F0ECC89F-9A1E-4AD6-A3D0-09DFD9DAB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445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0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3339-A363-4C69-B8FA-DC296B8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056"/>
            <a:ext cx="10515600" cy="1325563"/>
          </a:xfrm>
        </p:spPr>
        <p:txBody>
          <a:bodyPr/>
          <a:lstStyle/>
          <a:p>
            <a:r>
              <a:rPr lang="en-US" b="1" dirty="0"/>
              <a:t>Brandon’s list of musts: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2E07A-F340-489F-8F2A-6B8FFF158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703" y="1343711"/>
            <a:ext cx="10515600" cy="514916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Have a passion about something</a:t>
            </a:r>
          </a:p>
          <a:p>
            <a:pPr marL="514350" indent="-514350">
              <a:buAutoNum type="arabicPeriod"/>
            </a:pPr>
            <a:r>
              <a:rPr lang="en-US" dirty="0"/>
              <a:t>Be driven by curiosity and exploration</a:t>
            </a:r>
          </a:p>
          <a:p>
            <a:pPr marL="514350" indent="-514350">
              <a:buAutoNum type="arabicPeriod"/>
            </a:pPr>
            <a:r>
              <a:rPr lang="en-US" dirty="0"/>
              <a:t>Enjoy reading</a:t>
            </a:r>
          </a:p>
          <a:p>
            <a:pPr lvl="1"/>
            <a:r>
              <a:rPr lang="en-US" dirty="0"/>
              <a:t>You’ll need to acquire tremendous breadth in a topical area</a:t>
            </a:r>
          </a:p>
          <a:p>
            <a:pPr marL="514350" indent="-514350">
              <a:buAutoNum type="arabicPeriod"/>
            </a:pPr>
            <a:r>
              <a:rPr lang="en-US" dirty="0"/>
              <a:t>Be (or become) a good writer</a:t>
            </a:r>
          </a:p>
          <a:p>
            <a:pPr lvl="1"/>
            <a:r>
              <a:rPr lang="en-US" dirty="0"/>
              <a:t>You have to write a perfect, technical, publish-ready document</a:t>
            </a:r>
          </a:p>
          <a:p>
            <a:pPr marL="514350" indent="-514350">
              <a:buAutoNum type="arabicPeriod"/>
            </a:pPr>
            <a:r>
              <a:rPr lang="en-US" dirty="0"/>
              <a:t>Internalize that you must focus your question</a:t>
            </a:r>
          </a:p>
          <a:p>
            <a:pPr marL="514350" indent="-514350">
              <a:buAutoNum type="arabicPeriod"/>
            </a:pPr>
            <a:r>
              <a:rPr lang="en-US" dirty="0"/>
              <a:t>Be able to manage time wisely</a:t>
            </a:r>
          </a:p>
          <a:p>
            <a:pPr marL="514350" indent="-514350">
              <a:buAutoNum type="arabicPeriod"/>
            </a:pPr>
            <a:r>
              <a:rPr lang="en-US" dirty="0"/>
              <a:t>Show up to class on time, get As and </a:t>
            </a:r>
            <a:r>
              <a:rPr lang="en-US" dirty="0" err="1"/>
              <a:t>Bs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Seek funding across the board</a:t>
            </a:r>
          </a:p>
          <a:p>
            <a:pPr marL="514350" indent="-514350">
              <a:buAutoNum type="arabicPeriod"/>
            </a:pPr>
            <a:r>
              <a:rPr lang="en-US" dirty="0"/>
              <a:t>Attend / organize Potlatches</a:t>
            </a:r>
          </a:p>
          <a:p>
            <a:pPr marL="514350" indent="-514350">
              <a:buAutoNum type="arabicPeriod"/>
            </a:pPr>
            <a:r>
              <a:rPr lang="en-US" dirty="0"/>
              <a:t>Go to conferences, present posters / papers, try very hard to publish</a:t>
            </a:r>
          </a:p>
          <a:p>
            <a:pPr marL="514350" indent="-514350">
              <a:buAutoNum type="arabicPeriod"/>
            </a:pPr>
            <a:r>
              <a:rPr lang="en-US" dirty="0"/>
              <a:t>Form a cohort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51A99-DD6D-4A31-A4E6-9E7FD5C51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569" y="3797956"/>
            <a:ext cx="9945869" cy="2387600"/>
          </a:xfrm>
        </p:spPr>
        <p:txBody>
          <a:bodyPr>
            <a:noAutofit/>
          </a:bodyPr>
          <a:lstStyle/>
          <a:p>
            <a:pPr algn="l"/>
            <a:r>
              <a:rPr lang="en-US" sz="4800" b="1" u="sng" dirty="0"/>
              <a:t>How do you earn a Masters / PhD?</a:t>
            </a:r>
            <a:br>
              <a:rPr lang="en-US" sz="4800" b="1" u="sng" dirty="0"/>
            </a:br>
            <a:r>
              <a:rPr lang="en-US" sz="4800" i="1" dirty="0"/>
              <a:t>Be </a:t>
            </a:r>
            <a:r>
              <a:rPr lang="en-US" sz="4800" i="1" u="sng" dirty="0"/>
              <a:t>curious</a:t>
            </a:r>
            <a:r>
              <a:rPr lang="en-US" sz="4800" i="1" dirty="0"/>
              <a:t> about something</a:t>
            </a:r>
            <a:br>
              <a:rPr lang="en-US" sz="4800" dirty="0"/>
            </a:br>
            <a:r>
              <a:rPr lang="en-US" sz="4800" dirty="0"/>
              <a:t>Apply, get accepted</a:t>
            </a:r>
            <a:br>
              <a:rPr lang="en-US" sz="4800" dirty="0"/>
            </a:br>
            <a:r>
              <a:rPr lang="en-US" sz="4800" dirty="0"/>
              <a:t>Take a few courses</a:t>
            </a:r>
            <a:br>
              <a:rPr lang="en-US" sz="4800" dirty="0"/>
            </a:br>
            <a:r>
              <a:rPr lang="en-US" sz="4800" dirty="0"/>
              <a:t>Pick a topic</a:t>
            </a:r>
            <a:br>
              <a:rPr lang="en-US" sz="4800" dirty="0"/>
            </a:br>
            <a:r>
              <a:rPr lang="en-US" sz="4800" dirty="0"/>
              <a:t>Pick chair and committee</a:t>
            </a:r>
            <a:br>
              <a:rPr lang="en-US" sz="4800" dirty="0"/>
            </a:br>
            <a:r>
              <a:rPr lang="en-US" sz="4800" dirty="0"/>
              <a:t>Collect data &gt; scientific method</a:t>
            </a:r>
            <a:br>
              <a:rPr lang="en-US" sz="4800" dirty="0"/>
            </a:br>
            <a:r>
              <a:rPr lang="en-US" sz="4800" dirty="0"/>
              <a:t>Write a research paper</a:t>
            </a:r>
            <a:br>
              <a:rPr lang="en-US" sz="4800" dirty="0"/>
            </a:br>
            <a:r>
              <a:rPr lang="en-US" sz="4800" dirty="0"/>
              <a:t>Defend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0D251-502A-4E78-824C-68C96F761C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7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CAF15-E538-4510-8E26-1090E287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/>
              <a:t>My path to curiosity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096BA-03A1-4FF3-BF1E-64FE9C9E1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57" y="1359243"/>
            <a:ext cx="11479427" cy="497977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VA: Eagle Scout (love of WY mountains)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Mizzou: BS, Nat. Res. (+ study abroad, + geol., + </a:t>
            </a:r>
            <a:r>
              <a:rPr lang="en-US" b="1" u="sng" dirty="0"/>
              <a:t>Yellowstone</a:t>
            </a:r>
            <a:r>
              <a:rPr lang="en-US" b="1" dirty="0"/>
              <a:t>, + </a:t>
            </a:r>
            <a:r>
              <a:rPr lang="en-US" b="1" u="sng" dirty="0"/>
              <a:t>USFS internship</a:t>
            </a:r>
            <a:r>
              <a:rPr lang="en-US" dirty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Boulder (+ </a:t>
            </a:r>
            <a:r>
              <a:rPr lang="en-US" b="1" u="sng" dirty="0"/>
              <a:t>NCAR</a:t>
            </a:r>
            <a:r>
              <a:rPr lang="en-US" dirty="0"/>
              <a:t>+ </a:t>
            </a:r>
            <a:r>
              <a:rPr lang="en-US" b="1" u="sng" dirty="0"/>
              <a:t>USGS phys. sci. tech: climate </a:t>
            </a:r>
            <a:r>
              <a:rPr lang="en-US" b="1" u="sng" dirty="0" err="1"/>
              <a:t>chx</a:t>
            </a:r>
            <a:r>
              <a:rPr lang="en-US" b="1" u="sng" dirty="0"/>
              <a:t>., arroyos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ASU b/c Mel Marcus (+ TA, + job, MA (Dorn), PhD (Edsall))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TX State (ABD)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UCCS (40, 40, 20)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FF0000"/>
                </a:solidFill>
              </a:rPr>
              <a:t>Was PhD worth it?  Yes, because 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) _________ and ii) __________.</a:t>
            </a:r>
          </a:p>
        </p:txBody>
      </p:sp>
    </p:spTree>
    <p:extLst>
      <p:ext uri="{BB962C8B-B14F-4D97-AF65-F5344CB8AC3E}">
        <p14:creationId xmlns:p14="http://schemas.microsoft.com/office/powerpoint/2010/main" val="328116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28822-90A4-48CB-9DC1-87255B1B9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784" y="1606375"/>
            <a:ext cx="9436443" cy="2063578"/>
          </a:xfrm>
        </p:spPr>
        <p:txBody>
          <a:bodyPr>
            <a:noAutofit/>
          </a:bodyPr>
          <a:lstStyle/>
          <a:p>
            <a:pPr algn="l"/>
            <a:r>
              <a:rPr lang="en-US" sz="6600" dirty="0"/>
              <a:t>16 questions for our panel: Arielle, Thad, and Ivan</a:t>
            </a:r>
          </a:p>
        </p:txBody>
      </p:sp>
    </p:spTree>
    <p:extLst>
      <p:ext uri="{BB962C8B-B14F-4D97-AF65-F5344CB8AC3E}">
        <p14:creationId xmlns:p14="http://schemas.microsoft.com/office/powerpoint/2010/main" val="3809540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2E07A-F340-489F-8F2A-6B8FFF158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206"/>
            <a:ext cx="10515600" cy="631430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Why did you decide to go to graduate school?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How did you pick a graduate school?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The GRE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The application process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How did you pick an advisor and committee members?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Required courses: What was their purpose?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About working independently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Narrowing your research focus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About the literature review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Curiosity along the way: A good thing, right?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Data collection: What did you do?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Data analysis: What methods did you use?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Discuss (briefly) your results and conclusions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How has / will the MA help you achieve your career goals?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Are you / do you expect to be happier with an MA?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Any advice for undergrads?</a:t>
            </a:r>
          </a:p>
        </p:txBody>
      </p:sp>
    </p:spTree>
    <p:extLst>
      <p:ext uri="{BB962C8B-B14F-4D97-AF65-F5344CB8AC3E}">
        <p14:creationId xmlns:p14="http://schemas.microsoft.com/office/powerpoint/2010/main" val="14413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2E07A-F340-489F-8F2A-6B8FFF158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696" y="1508544"/>
            <a:ext cx="11253936" cy="4855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Greater earning power.</a:t>
            </a:r>
            <a:r>
              <a:rPr lang="en-US" sz="2000" dirty="0"/>
              <a:t> This is a popular reason why people go to grad school. However, it should not be the only reason, since getting a grad degree is a very serious commitment.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Advance your career.</a:t>
            </a:r>
            <a:r>
              <a:rPr lang="en-US" sz="2000" dirty="0"/>
              <a:t> A grad degree can open up a wider array of career opportunities.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Career change.</a:t>
            </a:r>
            <a:r>
              <a:rPr lang="en-US" sz="2000" dirty="0"/>
              <a:t> Many people are finding their current careers unrewarding.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Enhance your education.</a:t>
            </a:r>
            <a:r>
              <a:rPr lang="en-US" sz="2000" dirty="0"/>
              <a:t> Graduate schools provide opportunities to explore theories you may have about a topic.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Community recognition.</a:t>
            </a:r>
            <a:r>
              <a:rPr lang="en-US" sz="2000" dirty="0"/>
              <a:t> If you explore your theories and discover something new, you will get recognition for it.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International recognition.</a:t>
            </a:r>
            <a:r>
              <a:rPr lang="en-US" sz="2000" dirty="0"/>
              <a:t> Carry that recognition further. If your discovery is truly groundbreaking…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Research opportunities.</a:t>
            </a:r>
            <a:r>
              <a:rPr lang="en-US" sz="2000" dirty="0"/>
              <a:t> Even if you do not get to explore your own theories, there are other opportunities to participate in funded research.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77F59-F548-477D-B010-3DB4C2A8BBB3}"/>
              </a:ext>
            </a:extLst>
          </p:cNvPr>
          <p:cNvSpPr txBox="1"/>
          <p:nvPr/>
        </p:nvSpPr>
        <p:spPr>
          <a:xfrm rot="21276749">
            <a:off x="210064" y="308916"/>
            <a:ext cx="2498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Reasons to go</a:t>
            </a:r>
          </a:p>
        </p:txBody>
      </p:sp>
    </p:spTree>
    <p:extLst>
      <p:ext uri="{BB962C8B-B14F-4D97-AF65-F5344CB8AC3E}">
        <p14:creationId xmlns:p14="http://schemas.microsoft.com/office/powerpoint/2010/main" val="358737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2E07A-F340-489F-8F2A-6B8FFF158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696" y="1360267"/>
            <a:ext cx="11253936" cy="5176461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dirty="0"/>
              <a:t>Higher potential for future promotion.</a:t>
            </a:r>
            <a:r>
              <a:rPr lang="en-US" sz="2000" dirty="0"/>
              <a:t> While obtaining a graduate degree does not necessarily always lead to a high-paying job right away, it can open up opportunities for future promotions.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Not being stuck behind a desk.</a:t>
            </a:r>
            <a:r>
              <a:rPr lang="en-US" sz="2000" dirty="0"/>
              <a:t> Play golf in the afternoon on a nice day.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Because you want to.</a:t>
            </a:r>
            <a:r>
              <a:rPr lang="en-US" sz="2000" dirty="0"/>
              <a:t> To learn, to think critically, to accept the academic challenge.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b="1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dirty="0"/>
              <a:t>Free tuition.</a:t>
            </a:r>
            <a:r>
              <a:rPr lang="en-US" sz="2000" dirty="0"/>
              <a:t> In some cases, grad schools might not only waive your tuition, but also give you a stipend for living expenses in return for taking on the work of a teaching assistant or research assistant.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dirty="0"/>
              <a:t>Upgrade your education.</a:t>
            </a:r>
            <a:r>
              <a:rPr lang="en-US" sz="2000" dirty="0"/>
              <a:t> Your knowledge of your field is outdated and you find it difficult to keep up with advancements without following up and getting an advanced degree.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Enjoy travel opportunities.</a:t>
            </a:r>
            <a:r>
              <a:rPr lang="en-US" sz="2000" dirty="0"/>
              <a:t> Some programs, such as archaeology, require studying abroad for research purposes. For those who like to travel, this is a bonus.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Find teaching opportunities.</a:t>
            </a:r>
            <a:r>
              <a:rPr lang="en-US" sz="2000" dirty="0"/>
              <a:t> Not everyone is suited to teaching, but for those who are, getting a PhD can lead to a tenured position at a university or college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A1DBED-A667-46A1-A371-6F868921860D}"/>
              </a:ext>
            </a:extLst>
          </p:cNvPr>
          <p:cNvSpPr txBox="1"/>
          <p:nvPr/>
        </p:nvSpPr>
        <p:spPr>
          <a:xfrm rot="21276749">
            <a:off x="210064" y="308916"/>
            <a:ext cx="2498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Reasons to go</a:t>
            </a:r>
          </a:p>
        </p:txBody>
      </p:sp>
    </p:spTree>
    <p:extLst>
      <p:ext uri="{BB962C8B-B14F-4D97-AF65-F5344CB8AC3E}">
        <p14:creationId xmlns:p14="http://schemas.microsoft.com/office/powerpoint/2010/main" val="2359692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2E07A-F340-489F-8F2A-6B8FFF158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696" y="1136824"/>
            <a:ext cx="11253936" cy="5993026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dirty="0"/>
              <a:t>Highly competitive.</a:t>
            </a:r>
            <a:r>
              <a:rPr lang="en-US" sz="2000" dirty="0"/>
              <a:t> Graduate programs always have fewer spots than undergraduate programs. There's competition for seats, research positions, grant money, and often as a result, departmental politics.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Enables the "professional student" mindset.</a:t>
            </a:r>
            <a:r>
              <a:rPr lang="en-US" sz="2000" dirty="0"/>
              <a:t> Some students just don't want to leave school. One of the reasons for this is said to be a fear of going out into the workforce.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Requires ability to set priorities.</a:t>
            </a:r>
            <a:r>
              <a:rPr lang="en-US" sz="2000" dirty="0"/>
              <a:t> Successfully completing a grad degree requires a great deal of discipline and priority setting. This can be a strain on family and personal relationships, not to mention yourself.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Relationship strains.</a:t>
            </a:r>
            <a:r>
              <a:rPr lang="en-US" sz="2000" dirty="0"/>
              <a:t> One word: inequity w/ partner...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Stressful.</a:t>
            </a:r>
            <a:r>
              <a:rPr lang="en-US" sz="2000" dirty="0"/>
              <a:t> Emotionally exhausting. Completing a graduate degree, especially a PhD, requires emotional maturity.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Writing a thesis.</a:t>
            </a:r>
            <a:r>
              <a:rPr lang="en-US" sz="2000" dirty="0"/>
              <a:t> Some grad programs require writing a thesis on a topic that your degree supervisor picks out for you. Writing an original thesis is not easy compared to course work, and it is often the reason grad students take a lot longer than program duration.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6C5790-0B0B-4EB8-AACF-76E301B511A6}"/>
              </a:ext>
            </a:extLst>
          </p:cNvPr>
          <p:cNvSpPr txBox="1"/>
          <p:nvPr/>
        </p:nvSpPr>
        <p:spPr>
          <a:xfrm rot="21276749">
            <a:off x="26528" y="308916"/>
            <a:ext cx="316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Reasons </a:t>
            </a:r>
            <a:r>
              <a:rPr lang="en-US" sz="3200" u="sng" dirty="0">
                <a:solidFill>
                  <a:srgbClr val="FF0000"/>
                </a:solidFill>
              </a:rPr>
              <a:t>not</a:t>
            </a:r>
            <a:r>
              <a:rPr lang="en-US" sz="3200" dirty="0">
                <a:solidFill>
                  <a:srgbClr val="FF0000"/>
                </a:solidFill>
              </a:rPr>
              <a:t> to go</a:t>
            </a:r>
          </a:p>
        </p:txBody>
      </p:sp>
    </p:spTree>
    <p:extLst>
      <p:ext uri="{BB962C8B-B14F-4D97-AF65-F5344CB8AC3E}">
        <p14:creationId xmlns:p14="http://schemas.microsoft.com/office/powerpoint/2010/main" val="332720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2E07A-F340-489F-8F2A-6B8FFF158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696" y="914407"/>
            <a:ext cx="11253936" cy="5993031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br>
              <a:rPr lang="en-US" sz="1800" dirty="0"/>
            </a:br>
            <a:r>
              <a:rPr lang="en-US" sz="1800" b="1" dirty="0"/>
              <a:t>Requires support.</a:t>
            </a:r>
            <a:r>
              <a:rPr lang="en-US" sz="1800" dirty="0"/>
              <a:t> You might need a strong support network to get through emotionally.</a:t>
            </a:r>
            <a:br>
              <a:rPr lang="en-US" sz="1800" dirty="0"/>
            </a:br>
            <a:endParaRPr lang="en-US" sz="18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b="1" dirty="0"/>
              <a:t>Takes 2–7+ years of your life.</a:t>
            </a:r>
            <a:r>
              <a:rPr lang="en-US" sz="1800" dirty="0"/>
              <a:t> </a:t>
            </a:r>
            <a:br>
              <a:rPr lang="en-US" sz="1800" dirty="0"/>
            </a:br>
            <a:br>
              <a:rPr lang="en-US" sz="1800" dirty="0"/>
            </a:br>
            <a:r>
              <a:rPr lang="en-US" sz="1800" b="1" dirty="0"/>
              <a:t>Graduating with large debt.</a:t>
            </a:r>
            <a:r>
              <a:rPr lang="en-US" sz="1800" dirty="0"/>
              <a:t> This state of financial affairs might force you to jump off a bridge.</a:t>
            </a:r>
            <a:br>
              <a:rPr lang="en-US" sz="1800" dirty="0"/>
            </a:br>
            <a:br>
              <a:rPr lang="en-US" sz="1800" dirty="0"/>
            </a:br>
            <a:r>
              <a:rPr lang="en-US" sz="1800" b="1" dirty="0"/>
              <a:t>No guarantee of higher salary.</a:t>
            </a:r>
            <a:r>
              <a:rPr lang="en-US" sz="1800" dirty="0"/>
              <a:t> Getting a grad degree does not necessarily mean you'll get offered a job with a much higher salary than pre-grad degree.</a:t>
            </a:r>
            <a:br>
              <a:rPr lang="en-US" sz="1800" dirty="0"/>
            </a:br>
            <a:br>
              <a:rPr lang="en-US" sz="1800" dirty="0"/>
            </a:br>
            <a:r>
              <a:rPr lang="en-US" sz="1800" b="1" dirty="0"/>
              <a:t>Return on investment might be slow.</a:t>
            </a:r>
            <a:r>
              <a:rPr lang="en-US" sz="1800" dirty="0"/>
              <a:t> Even with a higher salary, how quickly will that offset tuition loans and the negative cash flow due to not earning while studying?</a:t>
            </a:r>
            <a:br>
              <a:rPr lang="en-US" sz="1800" dirty="0"/>
            </a:br>
            <a:br>
              <a:rPr lang="en-US" sz="1800" dirty="0"/>
            </a:br>
            <a:r>
              <a:rPr lang="en-US" sz="1800" b="1" dirty="0"/>
              <a:t>Undesirable job locales.</a:t>
            </a:r>
            <a:r>
              <a:rPr lang="en-US" sz="1800" dirty="0"/>
              <a:t> Teaching positions offered after graduation could be in areas you simply don't want to live in.</a:t>
            </a:r>
            <a:br>
              <a:rPr lang="en-US" sz="1800" dirty="0"/>
            </a:br>
            <a:br>
              <a:rPr lang="en-US" sz="1800" dirty="0"/>
            </a:br>
            <a:r>
              <a:rPr lang="en-US" sz="1800" b="1" dirty="0"/>
              <a:t>Too qualified.</a:t>
            </a:r>
            <a:r>
              <a:rPr lang="en-US" sz="1800" dirty="0"/>
              <a:t> "Sorry, you're overqualified.”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b="1" dirty="0"/>
              <a:t>If you are not totally committed, you might not pass your defense.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A821A1-595C-4B25-90AE-F5A8B4A9FBA0}"/>
              </a:ext>
            </a:extLst>
          </p:cNvPr>
          <p:cNvSpPr txBox="1"/>
          <p:nvPr/>
        </p:nvSpPr>
        <p:spPr>
          <a:xfrm rot="21276749">
            <a:off x="26528" y="308916"/>
            <a:ext cx="316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Reasons </a:t>
            </a:r>
            <a:r>
              <a:rPr lang="en-US" sz="3200" u="sng" dirty="0">
                <a:solidFill>
                  <a:srgbClr val="FF0000"/>
                </a:solidFill>
              </a:rPr>
              <a:t>not</a:t>
            </a:r>
            <a:r>
              <a:rPr lang="en-US" sz="3200" dirty="0">
                <a:solidFill>
                  <a:srgbClr val="FF0000"/>
                </a:solidFill>
              </a:rPr>
              <a:t> to go</a:t>
            </a:r>
          </a:p>
        </p:txBody>
      </p:sp>
    </p:spTree>
    <p:extLst>
      <p:ext uri="{BB962C8B-B14F-4D97-AF65-F5344CB8AC3E}">
        <p14:creationId xmlns:p14="http://schemas.microsoft.com/office/powerpoint/2010/main" val="1221073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474</Words>
  <Application>Microsoft Office PowerPoint</Application>
  <PresentationFormat>Widescreen</PresentationFormat>
  <Paragraphs>63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Are you considering graduate school? Are you aware of your options, and what a graduate program involves -- financially, mentally, and emotionally? </vt:lpstr>
      <vt:lpstr>How do you earn a Masters / PhD? Be curious about something Apply, get accepted Take a few courses Pick a topic Pick chair and committee Collect data &gt; scientific method Write a research paper Defend</vt:lpstr>
      <vt:lpstr>My path to curiosity</vt:lpstr>
      <vt:lpstr>16 questions for our panel: Arielle, Thad, and Ivan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Brandon’s list of musts: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considering going to graduate school? Are you aware of all your options, and what a graduate program involves -- financially, mentally, and emotionally?</dc:title>
  <dc:creator>Brandon Vogt</dc:creator>
  <cp:lastModifiedBy>Brandon Vogt</cp:lastModifiedBy>
  <cp:revision>34</cp:revision>
  <dcterms:created xsi:type="dcterms:W3CDTF">2018-03-13T19:19:27Z</dcterms:created>
  <dcterms:modified xsi:type="dcterms:W3CDTF">2018-03-13T22:33:37Z</dcterms:modified>
</cp:coreProperties>
</file>