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Default Extension="png" ContentType="image/png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</p:sldIdLst>
  <p:sldSz cx="12192000" cy="6858000"/>
  <p:notesSz cx="12192000" cy="68580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g"/><Relationship Id="rId3" Type="http://schemas.openxmlformats.org/officeDocument/2006/relationships/image" Target="../media/image2.png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 showMasterSp="0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72674" y="1919020"/>
            <a:ext cx="5857980" cy="1436217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345861" y="4282784"/>
            <a:ext cx="7536909" cy="1712779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56387" y="350265"/>
            <a:ext cx="2719070" cy="6654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200" b="0" i="0">
                <a:solidFill>
                  <a:srgbClr val="548235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200" b="0" i="0">
                <a:solidFill>
                  <a:srgbClr val="548235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200" b="0" i="0">
                <a:solidFill>
                  <a:srgbClr val="548235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200" b="0" i="0">
                <a:solidFill>
                  <a:srgbClr val="548235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79831" y="257556"/>
            <a:ext cx="5247640" cy="80398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200" b="0" i="0">
                <a:solidFill>
                  <a:srgbClr val="548235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09600" y="1577340"/>
            <a:ext cx="1097280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Relationship Id="rId3" Type="http://schemas.openxmlformats.org/officeDocument/2006/relationships/image" Target="../media/image4.jpg"/><Relationship Id="rId4" Type="http://schemas.openxmlformats.org/officeDocument/2006/relationships/image" Target="../media/image5.jpg"/><Relationship Id="rId5" Type="http://schemas.openxmlformats.org/officeDocument/2006/relationships/image" Target="../media/image6.jpg"/></Relationships>

</file>

<file path=ppt/slides/_rels/slide1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9.png"/></Relationships>

</file>

<file path=ppt/slides/_rels/slide1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/Relationships>

</file>

<file path=ppt/slides/_rels/slide1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20.png"/><Relationship Id="rId3" Type="http://schemas.openxmlformats.org/officeDocument/2006/relationships/image" Target="../media/image21.jpg"/></Relationships>

</file>

<file path=ppt/slides/_rels/slide1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0.pn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jpg"/><Relationship Id="rId3" Type="http://schemas.openxmlformats.org/officeDocument/2006/relationships/image" Target="../media/image8.png"/><Relationship Id="rId4" Type="http://schemas.openxmlformats.org/officeDocument/2006/relationships/image" Target="../media/image9.png"/><Relationship Id="rId5" Type="http://schemas.openxmlformats.org/officeDocument/2006/relationships/image" Target="../media/image10.png"/><Relationship Id="rId6" Type="http://schemas.openxmlformats.org/officeDocument/2006/relationships/image" Target="../media/image11.png"/><Relationship Id="rId7" Type="http://schemas.openxmlformats.org/officeDocument/2006/relationships/image" Target="../media/image12.png"/><Relationship Id="rId8" Type="http://schemas.openxmlformats.org/officeDocument/2006/relationships/image" Target="../media/image13.png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4.png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4.png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5.png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5.png"/></Relationships>
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5.png"/><Relationship Id="rId3" Type="http://schemas.openxmlformats.org/officeDocument/2006/relationships/image" Target="../media/image16.png"/><Relationship Id="rId4" Type="http://schemas.openxmlformats.org/officeDocument/2006/relationships/image" Target="../media/image17.png"/><Relationship Id="rId5" Type="http://schemas.openxmlformats.org/officeDocument/2006/relationships/image" Target="../media/image18.png"/></Relationships>

</file>

<file path=ppt/slides/_rels/slide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58572" y="1699386"/>
            <a:ext cx="2719070" cy="38671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dirty="0" sz="4200" spc="-10">
                <a:solidFill>
                  <a:srgbClr val="548235"/>
                </a:solidFill>
                <a:latin typeface="Times New Roman"/>
                <a:cs typeface="Times New Roman"/>
              </a:rPr>
              <a:t>select() filter() summarize() group_by() mutate() arrange()</a:t>
            </a:r>
            <a:endParaRPr sz="4200">
              <a:latin typeface="Times New Roman"/>
              <a:cs typeface="Times New Roman"/>
            </a:endParaRPr>
          </a:p>
        </p:txBody>
      </p:sp>
      <p:grpSp>
        <p:nvGrpSpPr>
          <p:cNvPr id="3" name="object 3" descr=""/>
          <p:cNvGrpSpPr/>
          <p:nvPr/>
        </p:nvGrpSpPr>
        <p:grpSpPr>
          <a:xfrm>
            <a:off x="6254496" y="2968751"/>
            <a:ext cx="5782310" cy="3672840"/>
            <a:chOff x="6254496" y="2968751"/>
            <a:chExt cx="5782310" cy="3672840"/>
          </a:xfrm>
        </p:grpSpPr>
        <p:pic>
          <p:nvPicPr>
            <p:cNvPr id="4" name="object 4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254496" y="2968751"/>
              <a:ext cx="5782056" cy="3672840"/>
            </a:xfrm>
            <a:prstGeom prst="rect">
              <a:avLst/>
            </a:prstGeom>
          </p:spPr>
        </p:pic>
        <p:pic>
          <p:nvPicPr>
            <p:cNvPr id="5" name="object 5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309360" y="3023615"/>
              <a:ext cx="5622036" cy="3512820"/>
            </a:xfrm>
            <a:prstGeom prst="rect">
              <a:avLst/>
            </a:prstGeom>
          </p:spPr>
        </p:pic>
        <p:sp>
          <p:nvSpPr>
            <p:cNvPr id="6" name="object 6" descr=""/>
            <p:cNvSpPr/>
            <p:nvPr/>
          </p:nvSpPr>
          <p:spPr>
            <a:xfrm>
              <a:off x="6294882" y="3009137"/>
              <a:ext cx="5651500" cy="3542029"/>
            </a:xfrm>
            <a:custGeom>
              <a:avLst/>
              <a:gdLst/>
              <a:ahLst/>
              <a:cxnLst/>
              <a:rect l="l" t="t" r="r" b="b"/>
              <a:pathLst>
                <a:path w="5651500" h="3542029">
                  <a:moveTo>
                    <a:pt x="0" y="3541776"/>
                  </a:moveTo>
                  <a:lnTo>
                    <a:pt x="5650992" y="3541776"/>
                  </a:lnTo>
                  <a:lnTo>
                    <a:pt x="5650992" y="0"/>
                  </a:lnTo>
                  <a:lnTo>
                    <a:pt x="0" y="0"/>
                  </a:lnTo>
                  <a:lnTo>
                    <a:pt x="0" y="3541776"/>
                  </a:lnTo>
                  <a:close/>
                </a:path>
              </a:pathLst>
            </a:custGeom>
            <a:ln w="2895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pic>
        <p:nvPicPr>
          <p:cNvPr id="7" name="object 7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4319015" y="3927347"/>
            <a:ext cx="1752600" cy="2609088"/>
          </a:xfrm>
          <a:prstGeom prst="rect">
            <a:avLst/>
          </a:prstGeom>
        </p:spPr>
      </p:pic>
      <p:sp>
        <p:nvSpPr>
          <p:cNvPr id="8" name="object 8" descr=""/>
          <p:cNvSpPr txBox="1"/>
          <p:nvPr/>
        </p:nvSpPr>
        <p:spPr>
          <a:xfrm>
            <a:off x="9781031" y="772668"/>
            <a:ext cx="1460500" cy="739140"/>
          </a:xfrm>
          <a:prstGeom prst="rect">
            <a:avLst/>
          </a:prstGeom>
          <a:solidFill>
            <a:srgbClr val="ED7D31"/>
          </a:solidFill>
        </p:spPr>
        <p:txBody>
          <a:bodyPr wrap="square" lIns="0" tIns="27940" rIns="0" bIns="0" rtlCol="0" vert="horz">
            <a:spAutoFit/>
          </a:bodyPr>
          <a:lstStyle/>
          <a:p>
            <a:pPr marL="92075">
              <a:lnSpc>
                <a:spcPct val="100000"/>
              </a:lnSpc>
              <a:spcBef>
                <a:spcPts val="220"/>
              </a:spcBef>
            </a:pPr>
            <a:r>
              <a:rPr dirty="0" sz="4200" spc="-25">
                <a:latin typeface="Times New Roman"/>
                <a:cs typeface="Times New Roman"/>
              </a:rPr>
              <a:t>%&gt;%</a:t>
            </a:r>
            <a:endParaRPr sz="420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8639302" y="278383"/>
            <a:ext cx="2604770" cy="4222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600">
                <a:latin typeface="Times New Roman"/>
                <a:cs typeface="Times New Roman"/>
              </a:rPr>
              <a:t>&amp; the pipe</a:t>
            </a:r>
            <a:r>
              <a:rPr dirty="0" sz="2600" spc="-20">
                <a:latin typeface="Times New Roman"/>
                <a:cs typeface="Times New Roman"/>
              </a:rPr>
              <a:t> </a:t>
            </a:r>
            <a:r>
              <a:rPr dirty="0" sz="2600" spc="-10">
                <a:latin typeface="Times New Roman"/>
                <a:cs typeface="Times New Roman"/>
              </a:rPr>
              <a:t>operator</a:t>
            </a:r>
            <a:endParaRPr sz="2600">
              <a:latin typeface="Times New Roman"/>
              <a:cs typeface="Times New Roman"/>
            </a:endParaRPr>
          </a:p>
        </p:txBody>
      </p:sp>
      <p:pic>
        <p:nvPicPr>
          <p:cNvPr id="10" name="object 10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192523" y="2097023"/>
            <a:ext cx="1153668" cy="1331976"/>
          </a:xfrm>
          <a:prstGeom prst="rect">
            <a:avLst/>
          </a:prstGeom>
        </p:spPr>
      </p:pic>
      <p:sp>
        <p:nvSpPr>
          <p:cNvPr id="11" name="object 11"/>
          <p:cNvSpPr txBox="1">
            <a:spLocks noGrp="1"/>
          </p:cNvSpPr>
          <p:nvPr>
            <p:ph type="title"/>
          </p:nvPr>
        </p:nvSpPr>
        <p:spPr>
          <a:xfrm>
            <a:off x="179831" y="257556"/>
            <a:ext cx="5247640" cy="739140"/>
          </a:xfrm>
          <a:prstGeom prst="rect"/>
          <a:solidFill>
            <a:srgbClr val="ED7D31"/>
          </a:solidFill>
        </p:spPr>
        <p:txBody>
          <a:bodyPr wrap="square" lIns="0" tIns="27305" rIns="0" bIns="0" rtlCol="0" vert="horz">
            <a:spAutoFit/>
          </a:bodyPr>
          <a:lstStyle/>
          <a:p>
            <a:pPr marL="163195">
              <a:lnSpc>
                <a:spcPct val="100000"/>
              </a:lnSpc>
              <a:spcBef>
                <a:spcPts val="215"/>
              </a:spcBef>
            </a:pPr>
            <a:r>
              <a:rPr dirty="0" b="1">
                <a:solidFill>
                  <a:srgbClr val="000000"/>
                </a:solidFill>
                <a:latin typeface="Times New Roman"/>
                <a:cs typeface="Times New Roman"/>
              </a:rPr>
              <a:t>Data</a:t>
            </a:r>
            <a:r>
              <a:rPr dirty="0" spc="-35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b="1">
                <a:solidFill>
                  <a:srgbClr val="000000"/>
                </a:solidFill>
                <a:latin typeface="Times New Roman"/>
                <a:cs typeface="Times New Roman"/>
              </a:rPr>
              <a:t>wrangling</a:t>
            </a:r>
            <a:r>
              <a:rPr dirty="0" spc="-30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pc="-10" b="1">
                <a:solidFill>
                  <a:srgbClr val="000000"/>
                </a:solidFill>
                <a:latin typeface="Times New Roman"/>
                <a:cs typeface="Times New Roman"/>
              </a:rPr>
              <a:t>verbs</a:t>
            </a:r>
          </a:p>
        </p:txBody>
      </p:sp>
      <p:sp>
        <p:nvSpPr>
          <p:cNvPr id="12" name="object 12" descr=""/>
          <p:cNvSpPr txBox="1"/>
          <p:nvPr/>
        </p:nvSpPr>
        <p:spPr>
          <a:xfrm>
            <a:off x="1541525" y="1018794"/>
            <a:ext cx="2520950" cy="3911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 i="1">
                <a:latin typeface="Times New Roman"/>
                <a:cs typeface="Times New Roman"/>
              </a:rPr>
              <a:t>in</a:t>
            </a:r>
            <a:r>
              <a:rPr dirty="0" sz="2400" spc="-10" i="1">
                <a:latin typeface="Times New Roman"/>
                <a:cs typeface="Times New Roman"/>
              </a:rPr>
              <a:t> </a:t>
            </a:r>
            <a:r>
              <a:rPr dirty="0" sz="2400" i="1">
                <a:latin typeface="Times New Roman"/>
                <a:cs typeface="Times New Roman"/>
              </a:rPr>
              <a:t>the</a:t>
            </a:r>
            <a:r>
              <a:rPr dirty="0" sz="2400" spc="-10" i="1">
                <a:latin typeface="Times New Roman"/>
                <a:cs typeface="Times New Roman"/>
              </a:rPr>
              <a:t> </a:t>
            </a:r>
            <a:r>
              <a:rPr dirty="0" sz="2400" b="1" i="1">
                <a:latin typeface="TimesNewRomanPS-BoldItalicMT"/>
                <a:cs typeface="TimesNewRomanPS-BoldItalicMT"/>
              </a:rPr>
              <a:t>dplyr </a:t>
            </a:r>
            <a:r>
              <a:rPr dirty="0" sz="2400" spc="-10" i="1">
                <a:latin typeface="Times New Roman"/>
                <a:cs typeface="Times New Roman"/>
              </a:rPr>
              <a:t>package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78180" y="1970532"/>
            <a:ext cx="10835640" cy="2916936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05409" rIns="0" bIns="0" rtlCol="0" vert="horz">
            <a:spAutoFit/>
          </a:bodyPr>
          <a:lstStyle/>
          <a:p>
            <a:pPr marL="288925">
              <a:lnSpc>
                <a:spcPct val="100000"/>
              </a:lnSpc>
              <a:spcBef>
                <a:spcPts val="100"/>
              </a:spcBef>
            </a:pPr>
            <a:r>
              <a:rPr dirty="0" spc="-10">
                <a:solidFill>
                  <a:srgbClr val="000000"/>
                </a:solidFill>
              </a:rPr>
              <a:t>group_by()</a:t>
            </a:r>
          </a:p>
        </p:txBody>
      </p:sp>
      <p:sp>
        <p:nvSpPr>
          <p:cNvPr id="4" name="object 4" descr=""/>
          <p:cNvSpPr txBox="1"/>
          <p:nvPr/>
        </p:nvSpPr>
        <p:spPr>
          <a:xfrm>
            <a:off x="5829046" y="578865"/>
            <a:ext cx="551180" cy="3911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 spc="-20">
                <a:latin typeface="Times New Roman"/>
                <a:cs typeface="Times New Roman"/>
              </a:rPr>
              <a:t>then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8819515" y="350265"/>
            <a:ext cx="2719070" cy="6654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4200" spc="-10">
                <a:latin typeface="Times New Roman"/>
                <a:cs typeface="Times New Roman"/>
              </a:rPr>
              <a:t>summarize()</a:t>
            </a:r>
            <a:endParaRPr sz="420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3787521" y="5161533"/>
            <a:ext cx="4373880" cy="11233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dirty="0" sz="2400" spc="-10">
                <a:latin typeface="Times New Roman"/>
                <a:cs typeface="Times New Roman"/>
              </a:rPr>
              <a:t>Take</a:t>
            </a:r>
            <a:r>
              <a:rPr dirty="0" sz="2400" spc="-45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a</a:t>
            </a:r>
            <a:r>
              <a:rPr dirty="0" sz="2400" spc="-20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column</a:t>
            </a:r>
            <a:r>
              <a:rPr dirty="0" sz="2400" spc="-25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of</a:t>
            </a:r>
            <a:r>
              <a:rPr dirty="0" sz="2400" spc="-20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data</a:t>
            </a:r>
            <a:r>
              <a:rPr dirty="0" sz="2400" spc="-45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and</a:t>
            </a:r>
            <a:r>
              <a:rPr dirty="0" sz="2400" spc="-20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reduce</a:t>
            </a:r>
            <a:r>
              <a:rPr dirty="0" sz="2400" spc="-40">
                <a:latin typeface="Times New Roman"/>
                <a:cs typeface="Times New Roman"/>
              </a:rPr>
              <a:t> </a:t>
            </a:r>
            <a:r>
              <a:rPr dirty="0" sz="2400" spc="-25">
                <a:latin typeface="Times New Roman"/>
                <a:cs typeface="Times New Roman"/>
              </a:rPr>
              <a:t>it </a:t>
            </a:r>
            <a:r>
              <a:rPr dirty="0" sz="2400">
                <a:latin typeface="Times New Roman"/>
                <a:cs typeface="Times New Roman"/>
              </a:rPr>
              <a:t>down</a:t>
            </a:r>
            <a:r>
              <a:rPr dirty="0" sz="2400" spc="-15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to</a:t>
            </a:r>
            <a:r>
              <a:rPr dirty="0" sz="2400" spc="-25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a</a:t>
            </a:r>
            <a:r>
              <a:rPr dirty="0" sz="2400" spc="-10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summary statistic,</a:t>
            </a:r>
            <a:r>
              <a:rPr dirty="0" sz="2400" spc="-45">
                <a:latin typeface="Times New Roman"/>
                <a:cs typeface="Times New Roman"/>
              </a:rPr>
              <a:t> </a:t>
            </a:r>
            <a:r>
              <a:rPr dirty="0" sz="2400" spc="-25">
                <a:latin typeface="Times New Roman"/>
                <a:cs typeface="Times New Roman"/>
              </a:rPr>
              <a:t>by </a:t>
            </a:r>
            <a:r>
              <a:rPr dirty="0" sz="2400">
                <a:latin typeface="Times New Roman"/>
                <a:cs typeface="Times New Roman"/>
              </a:rPr>
              <a:t>some</a:t>
            </a:r>
            <a:r>
              <a:rPr dirty="0" sz="2400" spc="-5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grouping</a:t>
            </a:r>
            <a:r>
              <a:rPr dirty="0" sz="2400" spc="-25">
                <a:latin typeface="Times New Roman"/>
                <a:cs typeface="Times New Roman"/>
              </a:rPr>
              <a:t> </a:t>
            </a:r>
            <a:r>
              <a:rPr dirty="0" sz="2400" spc="-10">
                <a:latin typeface="Times New Roman"/>
                <a:cs typeface="Times New Roman"/>
              </a:rPr>
              <a:t>variable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938848" y="615322"/>
            <a:ext cx="6180286" cy="1309969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05409" rIns="0" bIns="0" rtlCol="0" vert="horz">
            <a:spAutoFit/>
          </a:bodyPr>
          <a:lstStyle/>
          <a:p>
            <a:pPr marL="288925">
              <a:lnSpc>
                <a:spcPct val="100000"/>
              </a:lnSpc>
              <a:spcBef>
                <a:spcPts val="100"/>
              </a:spcBef>
            </a:pPr>
            <a:r>
              <a:rPr dirty="0" spc="-10"/>
              <a:t>summarize()</a:t>
            </a:r>
          </a:p>
        </p:txBody>
      </p:sp>
      <p:sp>
        <p:nvSpPr>
          <p:cNvPr id="4" name="object 4" descr=""/>
          <p:cNvSpPr txBox="1"/>
          <p:nvPr/>
        </p:nvSpPr>
        <p:spPr>
          <a:xfrm>
            <a:off x="354888" y="3925951"/>
            <a:ext cx="1922145" cy="6654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4200" spc="-10">
                <a:latin typeface="Times New Roman"/>
                <a:cs typeface="Times New Roman"/>
              </a:rPr>
              <a:t>Example</a:t>
            </a:r>
            <a:endParaRPr sz="42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/>
          <p:nvPr/>
        </p:nvSpPr>
        <p:spPr>
          <a:xfrm>
            <a:off x="2657855" y="3916679"/>
            <a:ext cx="9168765" cy="1201420"/>
          </a:xfrm>
          <a:custGeom>
            <a:avLst/>
            <a:gdLst/>
            <a:ahLst/>
            <a:cxnLst/>
            <a:rect l="l" t="t" r="r" b="b"/>
            <a:pathLst>
              <a:path w="9168765" h="1201420">
                <a:moveTo>
                  <a:pt x="9168384" y="0"/>
                </a:moveTo>
                <a:lnTo>
                  <a:pt x="0" y="0"/>
                </a:lnTo>
                <a:lnTo>
                  <a:pt x="0" y="1200912"/>
                </a:lnTo>
                <a:lnTo>
                  <a:pt x="9168384" y="1200912"/>
                </a:lnTo>
                <a:lnTo>
                  <a:pt x="9168384" y="0"/>
                </a:lnTo>
                <a:close/>
              </a:path>
            </a:pathLst>
          </a:custGeom>
          <a:solidFill>
            <a:srgbClr val="F1F1F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 txBox="1"/>
          <p:nvPr/>
        </p:nvSpPr>
        <p:spPr>
          <a:xfrm>
            <a:off x="2737485" y="3920185"/>
            <a:ext cx="8058150" cy="11233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>
                <a:latin typeface="Courier New"/>
                <a:cs typeface="Courier New"/>
              </a:rPr>
              <a:t>flights</a:t>
            </a:r>
            <a:r>
              <a:rPr dirty="0" sz="2400" spc="-60">
                <a:latin typeface="Courier New"/>
                <a:cs typeface="Courier New"/>
              </a:rPr>
              <a:t> </a:t>
            </a:r>
            <a:r>
              <a:rPr dirty="0" sz="2400" spc="-25">
                <a:latin typeface="Courier New"/>
                <a:cs typeface="Courier New"/>
              </a:rPr>
              <a:t>%&gt;%</a:t>
            </a:r>
            <a:endParaRPr sz="2400">
              <a:latin typeface="Courier New"/>
              <a:cs typeface="Courier New"/>
            </a:endParaRPr>
          </a:p>
          <a:p>
            <a:pPr marL="377825">
              <a:lnSpc>
                <a:spcPct val="100000"/>
              </a:lnSpc>
              <a:spcBef>
                <a:spcPts val="5"/>
              </a:spcBef>
            </a:pPr>
            <a:r>
              <a:rPr dirty="0" sz="2400">
                <a:latin typeface="Courier New"/>
                <a:cs typeface="Courier New"/>
              </a:rPr>
              <a:t>group_by(origin)</a:t>
            </a:r>
            <a:r>
              <a:rPr dirty="0" sz="2400" spc="-130">
                <a:latin typeface="Courier New"/>
                <a:cs typeface="Courier New"/>
              </a:rPr>
              <a:t> </a:t>
            </a:r>
            <a:r>
              <a:rPr dirty="0" sz="2400" spc="-25">
                <a:latin typeface="Courier New"/>
                <a:cs typeface="Courier New"/>
              </a:rPr>
              <a:t>%&gt;%</a:t>
            </a:r>
            <a:endParaRPr sz="2400">
              <a:latin typeface="Courier New"/>
              <a:cs typeface="Courier New"/>
            </a:endParaRPr>
          </a:p>
          <a:p>
            <a:pPr marL="1655445">
              <a:lnSpc>
                <a:spcPct val="100000"/>
              </a:lnSpc>
            </a:pPr>
            <a:r>
              <a:rPr dirty="0" sz="2400">
                <a:latin typeface="Courier New"/>
                <a:cs typeface="Courier New"/>
              </a:rPr>
              <a:t>summarize(av_dist</a:t>
            </a:r>
            <a:r>
              <a:rPr dirty="0" sz="2400" spc="-70">
                <a:latin typeface="Courier New"/>
                <a:cs typeface="Courier New"/>
              </a:rPr>
              <a:t> </a:t>
            </a:r>
            <a:r>
              <a:rPr dirty="0" sz="2400">
                <a:latin typeface="Courier New"/>
                <a:cs typeface="Courier New"/>
              </a:rPr>
              <a:t>=</a:t>
            </a:r>
            <a:r>
              <a:rPr dirty="0" sz="2400" spc="-60">
                <a:latin typeface="Courier New"/>
                <a:cs typeface="Courier New"/>
              </a:rPr>
              <a:t> </a:t>
            </a:r>
            <a:r>
              <a:rPr dirty="0" sz="2400" spc="-10">
                <a:latin typeface="Courier New"/>
                <a:cs typeface="Courier New"/>
              </a:rPr>
              <a:t>mean(distance))</a:t>
            </a:r>
            <a:endParaRPr sz="2400">
              <a:latin typeface="Courier New"/>
              <a:cs typeface="Courier New"/>
            </a:endParaRPr>
          </a:p>
        </p:txBody>
      </p:sp>
      <p:sp>
        <p:nvSpPr>
          <p:cNvPr id="7" name="object 7" descr=""/>
          <p:cNvSpPr/>
          <p:nvPr/>
        </p:nvSpPr>
        <p:spPr>
          <a:xfrm>
            <a:off x="2693670" y="3399282"/>
            <a:ext cx="3209925" cy="2247900"/>
          </a:xfrm>
          <a:custGeom>
            <a:avLst/>
            <a:gdLst/>
            <a:ahLst/>
            <a:cxnLst/>
            <a:rect l="l" t="t" r="r" b="b"/>
            <a:pathLst>
              <a:path w="3209925" h="2247900">
                <a:moveTo>
                  <a:pt x="0" y="480059"/>
                </a:moveTo>
                <a:lnTo>
                  <a:pt x="4825" y="436908"/>
                </a:lnTo>
                <a:lnTo>
                  <a:pt x="18739" y="396296"/>
                </a:lnTo>
                <a:lnTo>
                  <a:pt x="40893" y="358901"/>
                </a:lnTo>
                <a:lnTo>
                  <a:pt x="70442" y="325402"/>
                </a:lnTo>
                <a:lnTo>
                  <a:pt x="106538" y="296474"/>
                </a:lnTo>
                <a:lnTo>
                  <a:pt x="148336" y="272795"/>
                </a:lnTo>
                <a:lnTo>
                  <a:pt x="194987" y="255044"/>
                </a:lnTo>
                <a:lnTo>
                  <a:pt x="245646" y="243896"/>
                </a:lnTo>
                <a:lnTo>
                  <a:pt x="299466" y="240029"/>
                </a:lnTo>
                <a:lnTo>
                  <a:pt x="394716" y="240029"/>
                </a:lnTo>
                <a:lnTo>
                  <a:pt x="448535" y="236163"/>
                </a:lnTo>
                <a:lnTo>
                  <a:pt x="499194" y="225015"/>
                </a:lnTo>
                <a:lnTo>
                  <a:pt x="545845" y="207263"/>
                </a:lnTo>
                <a:lnTo>
                  <a:pt x="587643" y="183585"/>
                </a:lnTo>
                <a:lnTo>
                  <a:pt x="623739" y="154657"/>
                </a:lnTo>
                <a:lnTo>
                  <a:pt x="653287" y="121158"/>
                </a:lnTo>
                <a:lnTo>
                  <a:pt x="675442" y="83763"/>
                </a:lnTo>
                <a:lnTo>
                  <a:pt x="689356" y="43151"/>
                </a:lnTo>
                <a:lnTo>
                  <a:pt x="694182" y="0"/>
                </a:lnTo>
                <a:lnTo>
                  <a:pt x="699007" y="43151"/>
                </a:lnTo>
                <a:lnTo>
                  <a:pt x="712921" y="83763"/>
                </a:lnTo>
                <a:lnTo>
                  <a:pt x="735076" y="121158"/>
                </a:lnTo>
                <a:lnTo>
                  <a:pt x="764624" y="154657"/>
                </a:lnTo>
                <a:lnTo>
                  <a:pt x="800720" y="183585"/>
                </a:lnTo>
                <a:lnTo>
                  <a:pt x="842518" y="207263"/>
                </a:lnTo>
                <a:lnTo>
                  <a:pt x="889169" y="225015"/>
                </a:lnTo>
                <a:lnTo>
                  <a:pt x="939828" y="236163"/>
                </a:lnTo>
                <a:lnTo>
                  <a:pt x="993647" y="240029"/>
                </a:lnTo>
                <a:lnTo>
                  <a:pt x="1088897" y="240029"/>
                </a:lnTo>
                <a:lnTo>
                  <a:pt x="1142717" y="243896"/>
                </a:lnTo>
                <a:lnTo>
                  <a:pt x="1193376" y="255044"/>
                </a:lnTo>
                <a:lnTo>
                  <a:pt x="1240028" y="272795"/>
                </a:lnTo>
                <a:lnTo>
                  <a:pt x="1281825" y="296474"/>
                </a:lnTo>
                <a:lnTo>
                  <a:pt x="1317921" y="325402"/>
                </a:lnTo>
                <a:lnTo>
                  <a:pt x="1347470" y="358901"/>
                </a:lnTo>
                <a:lnTo>
                  <a:pt x="1369624" y="396296"/>
                </a:lnTo>
                <a:lnTo>
                  <a:pt x="1383538" y="436908"/>
                </a:lnTo>
                <a:lnTo>
                  <a:pt x="1388364" y="480059"/>
                </a:lnTo>
              </a:path>
              <a:path w="3209925" h="2247900">
                <a:moveTo>
                  <a:pt x="3209544" y="1767839"/>
                </a:moveTo>
                <a:lnTo>
                  <a:pt x="3204718" y="1810991"/>
                </a:lnTo>
                <a:lnTo>
                  <a:pt x="3190804" y="1851603"/>
                </a:lnTo>
                <a:lnTo>
                  <a:pt x="3168649" y="1888997"/>
                </a:lnTo>
                <a:lnTo>
                  <a:pt x="3139101" y="1922497"/>
                </a:lnTo>
                <a:lnTo>
                  <a:pt x="3103005" y="1951425"/>
                </a:lnTo>
                <a:lnTo>
                  <a:pt x="3061208" y="1975103"/>
                </a:lnTo>
                <a:lnTo>
                  <a:pt x="3014556" y="1992855"/>
                </a:lnTo>
                <a:lnTo>
                  <a:pt x="2963897" y="2004003"/>
                </a:lnTo>
                <a:lnTo>
                  <a:pt x="2910078" y="2007869"/>
                </a:lnTo>
                <a:lnTo>
                  <a:pt x="2814828" y="2007869"/>
                </a:lnTo>
                <a:lnTo>
                  <a:pt x="2761008" y="2011736"/>
                </a:lnTo>
                <a:lnTo>
                  <a:pt x="2710349" y="2022884"/>
                </a:lnTo>
                <a:lnTo>
                  <a:pt x="2663698" y="2040635"/>
                </a:lnTo>
                <a:lnTo>
                  <a:pt x="2621900" y="2064314"/>
                </a:lnTo>
                <a:lnTo>
                  <a:pt x="2585804" y="2093242"/>
                </a:lnTo>
                <a:lnTo>
                  <a:pt x="2556256" y="2126741"/>
                </a:lnTo>
                <a:lnTo>
                  <a:pt x="2534101" y="2164136"/>
                </a:lnTo>
                <a:lnTo>
                  <a:pt x="2520188" y="2204748"/>
                </a:lnTo>
                <a:lnTo>
                  <a:pt x="2515362" y="2247899"/>
                </a:lnTo>
                <a:lnTo>
                  <a:pt x="2510536" y="2204748"/>
                </a:lnTo>
                <a:lnTo>
                  <a:pt x="2496622" y="2164136"/>
                </a:lnTo>
                <a:lnTo>
                  <a:pt x="2474468" y="2126741"/>
                </a:lnTo>
                <a:lnTo>
                  <a:pt x="2444919" y="2093242"/>
                </a:lnTo>
                <a:lnTo>
                  <a:pt x="2408823" y="2064314"/>
                </a:lnTo>
                <a:lnTo>
                  <a:pt x="2367026" y="2040636"/>
                </a:lnTo>
                <a:lnTo>
                  <a:pt x="2320374" y="2022884"/>
                </a:lnTo>
                <a:lnTo>
                  <a:pt x="2269715" y="2011736"/>
                </a:lnTo>
                <a:lnTo>
                  <a:pt x="2215896" y="2007869"/>
                </a:lnTo>
                <a:lnTo>
                  <a:pt x="2120646" y="2007869"/>
                </a:lnTo>
                <a:lnTo>
                  <a:pt x="2066826" y="2004003"/>
                </a:lnTo>
                <a:lnTo>
                  <a:pt x="2016167" y="1992855"/>
                </a:lnTo>
                <a:lnTo>
                  <a:pt x="1969516" y="1975103"/>
                </a:lnTo>
                <a:lnTo>
                  <a:pt x="1927718" y="1951425"/>
                </a:lnTo>
                <a:lnTo>
                  <a:pt x="1891622" y="1922497"/>
                </a:lnTo>
                <a:lnTo>
                  <a:pt x="1862074" y="1888997"/>
                </a:lnTo>
                <a:lnTo>
                  <a:pt x="1839919" y="1851603"/>
                </a:lnTo>
                <a:lnTo>
                  <a:pt x="1826006" y="1810991"/>
                </a:lnTo>
                <a:lnTo>
                  <a:pt x="1821180" y="1767839"/>
                </a:lnTo>
              </a:path>
            </a:pathLst>
          </a:custGeom>
          <a:ln w="25908">
            <a:solidFill>
              <a:srgbClr val="FFD96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" name="object 8" descr=""/>
          <p:cNvSpPr txBox="1"/>
          <p:nvPr/>
        </p:nvSpPr>
        <p:spPr>
          <a:xfrm>
            <a:off x="2649727" y="2951226"/>
            <a:ext cx="1699260" cy="3454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100" b="1">
                <a:solidFill>
                  <a:srgbClr val="7030A0"/>
                </a:solidFill>
                <a:latin typeface="Times New Roman"/>
                <a:cs typeface="Times New Roman"/>
              </a:rPr>
              <a:t>the</a:t>
            </a:r>
            <a:r>
              <a:rPr dirty="0" sz="2100" spc="-15" b="1">
                <a:solidFill>
                  <a:srgbClr val="7030A0"/>
                </a:solidFill>
                <a:latin typeface="Times New Roman"/>
                <a:cs typeface="Times New Roman"/>
              </a:rPr>
              <a:t> </a:t>
            </a:r>
            <a:r>
              <a:rPr dirty="0" sz="2100" b="1">
                <a:solidFill>
                  <a:srgbClr val="7030A0"/>
                </a:solidFill>
                <a:latin typeface="Times New Roman"/>
                <a:cs typeface="Times New Roman"/>
              </a:rPr>
              <a:t>data</a:t>
            </a:r>
            <a:r>
              <a:rPr dirty="0" sz="2100" spc="-15" b="1">
                <a:solidFill>
                  <a:srgbClr val="7030A0"/>
                </a:solidFill>
                <a:latin typeface="Times New Roman"/>
                <a:cs typeface="Times New Roman"/>
              </a:rPr>
              <a:t> </a:t>
            </a:r>
            <a:r>
              <a:rPr dirty="0" sz="2100" spc="-20" b="1">
                <a:solidFill>
                  <a:srgbClr val="7030A0"/>
                </a:solidFill>
                <a:latin typeface="Times New Roman"/>
                <a:cs typeface="Times New Roman"/>
              </a:rPr>
              <a:t>frame</a:t>
            </a:r>
            <a:endParaRPr sz="210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4763261" y="5655361"/>
            <a:ext cx="1151255" cy="6604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70485">
              <a:lnSpc>
                <a:spcPts val="2495"/>
              </a:lnSpc>
              <a:spcBef>
                <a:spcPts val="100"/>
              </a:spcBef>
            </a:pPr>
            <a:r>
              <a:rPr dirty="0" sz="2100" b="1">
                <a:solidFill>
                  <a:srgbClr val="548235"/>
                </a:solidFill>
                <a:latin typeface="Times New Roman"/>
                <a:cs typeface="Times New Roman"/>
              </a:rPr>
              <a:t>the</a:t>
            </a:r>
            <a:r>
              <a:rPr dirty="0" sz="2100" spc="-10" b="1">
                <a:solidFill>
                  <a:srgbClr val="548235"/>
                </a:solidFill>
                <a:latin typeface="Times New Roman"/>
                <a:cs typeface="Times New Roman"/>
              </a:rPr>
              <a:t> </a:t>
            </a:r>
            <a:r>
              <a:rPr dirty="0" sz="2100" spc="-20" b="1">
                <a:solidFill>
                  <a:srgbClr val="548235"/>
                </a:solidFill>
                <a:latin typeface="Times New Roman"/>
                <a:cs typeface="Times New Roman"/>
              </a:rPr>
              <a:t>verb</a:t>
            </a:r>
            <a:endParaRPr sz="2100">
              <a:latin typeface="Times New Roman"/>
              <a:cs typeface="Times New Roman"/>
            </a:endParaRPr>
          </a:p>
          <a:p>
            <a:pPr marL="12700">
              <a:lnSpc>
                <a:spcPts val="2495"/>
              </a:lnSpc>
            </a:pPr>
            <a:r>
              <a:rPr dirty="0" sz="2100" spc="-10" b="1">
                <a:solidFill>
                  <a:srgbClr val="548235"/>
                </a:solidFill>
                <a:latin typeface="Times New Roman"/>
                <a:cs typeface="Times New Roman"/>
              </a:rPr>
              <a:t>(function)</a:t>
            </a:r>
            <a:endParaRPr sz="2100">
              <a:latin typeface="Times New Roman"/>
              <a:cs typeface="Times New Roman"/>
            </a:endParaRPr>
          </a:p>
        </p:txBody>
      </p:sp>
      <p:grpSp>
        <p:nvGrpSpPr>
          <p:cNvPr id="10" name="object 10" descr=""/>
          <p:cNvGrpSpPr/>
          <p:nvPr/>
        </p:nvGrpSpPr>
        <p:grpSpPr>
          <a:xfrm>
            <a:off x="6083744" y="3196970"/>
            <a:ext cx="4375785" cy="2435860"/>
            <a:chOff x="6083744" y="3196970"/>
            <a:chExt cx="4375785" cy="2435860"/>
          </a:xfrm>
        </p:grpSpPr>
        <p:sp>
          <p:nvSpPr>
            <p:cNvPr id="11" name="object 11" descr=""/>
            <p:cNvSpPr/>
            <p:nvPr/>
          </p:nvSpPr>
          <p:spPr>
            <a:xfrm>
              <a:off x="8908542" y="5138166"/>
              <a:ext cx="1537970" cy="481965"/>
            </a:xfrm>
            <a:custGeom>
              <a:avLst/>
              <a:gdLst/>
              <a:ahLst/>
              <a:cxnLst/>
              <a:rect l="l" t="t" r="r" b="b"/>
              <a:pathLst>
                <a:path w="1537970" h="481964">
                  <a:moveTo>
                    <a:pt x="1537715" y="0"/>
                  </a:moveTo>
                  <a:lnTo>
                    <a:pt x="1532876" y="43278"/>
                  </a:lnTo>
                  <a:lnTo>
                    <a:pt x="1518922" y="84013"/>
                  </a:lnTo>
                  <a:lnTo>
                    <a:pt x="1496704" y="121524"/>
                  </a:lnTo>
                  <a:lnTo>
                    <a:pt x="1467069" y="155132"/>
                  </a:lnTo>
                  <a:lnTo>
                    <a:pt x="1430867" y="184155"/>
                  </a:lnTo>
                  <a:lnTo>
                    <a:pt x="1388947" y="207913"/>
                  </a:lnTo>
                  <a:lnTo>
                    <a:pt x="1342156" y="225725"/>
                  </a:lnTo>
                  <a:lnTo>
                    <a:pt x="1291345" y="236911"/>
                  </a:lnTo>
                  <a:lnTo>
                    <a:pt x="1237360" y="240791"/>
                  </a:lnTo>
                  <a:lnTo>
                    <a:pt x="1069212" y="240791"/>
                  </a:lnTo>
                  <a:lnTo>
                    <a:pt x="1015228" y="244672"/>
                  </a:lnTo>
                  <a:lnTo>
                    <a:pt x="964417" y="255858"/>
                  </a:lnTo>
                  <a:lnTo>
                    <a:pt x="917626" y="273670"/>
                  </a:lnTo>
                  <a:lnTo>
                    <a:pt x="875706" y="297428"/>
                  </a:lnTo>
                  <a:lnTo>
                    <a:pt x="839504" y="326451"/>
                  </a:lnTo>
                  <a:lnTo>
                    <a:pt x="809869" y="360059"/>
                  </a:lnTo>
                  <a:lnTo>
                    <a:pt x="787651" y="397570"/>
                  </a:lnTo>
                  <a:lnTo>
                    <a:pt x="773697" y="438305"/>
                  </a:lnTo>
                  <a:lnTo>
                    <a:pt x="768857" y="481583"/>
                  </a:lnTo>
                  <a:lnTo>
                    <a:pt x="764018" y="438305"/>
                  </a:lnTo>
                  <a:lnTo>
                    <a:pt x="750064" y="397570"/>
                  </a:lnTo>
                  <a:lnTo>
                    <a:pt x="727846" y="360059"/>
                  </a:lnTo>
                  <a:lnTo>
                    <a:pt x="698211" y="326451"/>
                  </a:lnTo>
                  <a:lnTo>
                    <a:pt x="662009" y="297428"/>
                  </a:lnTo>
                  <a:lnTo>
                    <a:pt x="620089" y="273670"/>
                  </a:lnTo>
                  <a:lnTo>
                    <a:pt x="573298" y="255858"/>
                  </a:lnTo>
                  <a:lnTo>
                    <a:pt x="522487" y="244672"/>
                  </a:lnTo>
                  <a:lnTo>
                    <a:pt x="468502" y="240791"/>
                  </a:lnTo>
                  <a:lnTo>
                    <a:pt x="300354" y="240791"/>
                  </a:lnTo>
                  <a:lnTo>
                    <a:pt x="246370" y="236911"/>
                  </a:lnTo>
                  <a:lnTo>
                    <a:pt x="195559" y="225725"/>
                  </a:lnTo>
                  <a:lnTo>
                    <a:pt x="148768" y="207913"/>
                  </a:lnTo>
                  <a:lnTo>
                    <a:pt x="106848" y="184155"/>
                  </a:lnTo>
                  <a:lnTo>
                    <a:pt x="70646" y="155132"/>
                  </a:lnTo>
                  <a:lnTo>
                    <a:pt x="41011" y="121524"/>
                  </a:lnTo>
                  <a:lnTo>
                    <a:pt x="18793" y="84013"/>
                  </a:lnTo>
                  <a:lnTo>
                    <a:pt x="4839" y="43278"/>
                  </a:lnTo>
                  <a:lnTo>
                    <a:pt x="0" y="0"/>
                  </a:lnTo>
                </a:path>
              </a:pathLst>
            </a:custGeom>
            <a:ln w="25908">
              <a:solidFill>
                <a:srgbClr val="FFD966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" name="object 12" descr=""/>
            <p:cNvSpPr/>
            <p:nvPr/>
          </p:nvSpPr>
          <p:spPr>
            <a:xfrm>
              <a:off x="6096762" y="5118353"/>
              <a:ext cx="1370330" cy="480059"/>
            </a:xfrm>
            <a:custGeom>
              <a:avLst/>
              <a:gdLst/>
              <a:ahLst/>
              <a:cxnLst/>
              <a:rect l="l" t="t" r="r" b="b"/>
              <a:pathLst>
                <a:path w="1370329" h="480060">
                  <a:moveTo>
                    <a:pt x="1370076" y="0"/>
                  </a:moveTo>
                  <a:lnTo>
                    <a:pt x="1365250" y="43151"/>
                  </a:lnTo>
                  <a:lnTo>
                    <a:pt x="1351336" y="83763"/>
                  </a:lnTo>
                  <a:lnTo>
                    <a:pt x="1329182" y="121158"/>
                  </a:lnTo>
                  <a:lnTo>
                    <a:pt x="1299633" y="154657"/>
                  </a:lnTo>
                  <a:lnTo>
                    <a:pt x="1263537" y="183585"/>
                  </a:lnTo>
                  <a:lnTo>
                    <a:pt x="1221740" y="207264"/>
                  </a:lnTo>
                  <a:lnTo>
                    <a:pt x="1175088" y="225015"/>
                  </a:lnTo>
                  <a:lnTo>
                    <a:pt x="1124429" y="236163"/>
                  </a:lnTo>
                  <a:lnTo>
                    <a:pt x="1070610" y="240030"/>
                  </a:lnTo>
                  <a:lnTo>
                    <a:pt x="984504" y="240030"/>
                  </a:lnTo>
                  <a:lnTo>
                    <a:pt x="930684" y="243896"/>
                  </a:lnTo>
                  <a:lnTo>
                    <a:pt x="880025" y="255044"/>
                  </a:lnTo>
                  <a:lnTo>
                    <a:pt x="833374" y="272796"/>
                  </a:lnTo>
                  <a:lnTo>
                    <a:pt x="791576" y="296474"/>
                  </a:lnTo>
                  <a:lnTo>
                    <a:pt x="755480" y="325402"/>
                  </a:lnTo>
                  <a:lnTo>
                    <a:pt x="725932" y="358902"/>
                  </a:lnTo>
                  <a:lnTo>
                    <a:pt x="703777" y="396296"/>
                  </a:lnTo>
                  <a:lnTo>
                    <a:pt x="689864" y="436908"/>
                  </a:lnTo>
                  <a:lnTo>
                    <a:pt x="685038" y="480060"/>
                  </a:lnTo>
                  <a:lnTo>
                    <a:pt x="680212" y="436908"/>
                  </a:lnTo>
                  <a:lnTo>
                    <a:pt x="666298" y="396296"/>
                  </a:lnTo>
                  <a:lnTo>
                    <a:pt x="644144" y="358902"/>
                  </a:lnTo>
                  <a:lnTo>
                    <a:pt x="614595" y="325402"/>
                  </a:lnTo>
                  <a:lnTo>
                    <a:pt x="578499" y="296474"/>
                  </a:lnTo>
                  <a:lnTo>
                    <a:pt x="536702" y="272796"/>
                  </a:lnTo>
                  <a:lnTo>
                    <a:pt x="490050" y="255044"/>
                  </a:lnTo>
                  <a:lnTo>
                    <a:pt x="439391" y="243896"/>
                  </a:lnTo>
                  <a:lnTo>
                    <a:pt x="385572" y="240030"/>
                  </a:lnTo>
                  <a:lnTo>
                    <a:pt x="299465" y="240030"/>
                  </a:lnTo>
                  <a:lnTo>
                    <a:pt x="245646" y="236163"/>
                  </a:lnTo>
                  <a:lnTo>
                    <a:pt x="194987" y="225015"/>
                  </a:lnTo>
                  <a:lnTo>
                    <a:pt x="148336" y="207264"/>
                  </a:lnTo>
                  <a:lnTo>
                    <a:pt x="106538" y="183585"/>
                  </a:lnTo>
                  <a:lnTo>
                    <a:pt x="70442" y="154657"/>
                  </a:lnTo>
                  <a:lnTo>
                    <a:pt x="40894" y="121158"/>
                  </a:lnTo>
                  <a:lnTo>
                    <a:pt x="18739" y="83763"/>
                  </a:lnTo>
                  <a:lnTo>
                    <a:pt x="4825" y="43151"/>
                  </a:lnTo>
                  <a:lnTo>
                    <a:pt x="0" y="0"/>
                  </a:lnTo>
                </a:path>
              </a:pathLst>
            </a:custGeom>
            <a:ln w="25908">
              <a:solidFill>
                <a:srgbClr val="FFD966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" name="object 13" descr=""/>
            <p:cNvSpPr/>
            <p:nvPr/>
          </p:nvSpPr>
          <p:spPr>
            <a:xfrm>
              <a:off x="8467471" y="3203320"/>
              <a:ext cx="807720" cy="1300480"/>
            </a:xfrm>
            <a:custGeom>
              <a:avLst/>
              <a:gdLst/>
              <a:ahLst/>
              <a:cxnLst/>
              <a:rect l="l" t="t" r="r" b="b"/>
              <a:pathLst>
                <a:path w="807720" h="1300479">
                  <a:moveTo>
                    <a:pt x="696213" y="0"/>
                  </a:moveTo>
                  <a:lnTo>
                    <a:pt x="55752" y="1157858"/>
                  </a:lnTo>
                  <a:lnTo>
                    <a:pt x="0" y="1126997"/>
                  </a:lnTo>
                  <a:lnTo>
                    <a:pt x="49783" y="1300226"/>
                  </a:lnTo>
                  <a:lnTo>
                    <a:pt x="223011" y="1250314"/>
                  </a:lnTo>
                  <a:lnTo>
                    <a:pt x="167258" y="1219453"/>
                  </a:lnTo>
                  <a:lnTo>
                    <a:pt x="807720" y="61721"/>
                  </a:lnTo>
                  <a:lnTo>
                    <a:pt x="696213" y="0"/>
                  </a:lnTo>
                  <a:close/>
                </a:path>
              </a:pathLst>
            </a:custGeom>
            <a:solidFill>
              <a:srgbClr val="A6A6A6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4" name="object 14" descr=""/>
            <p:cNvSpPr/>
            <p:nvPr/>
          </p:nvSpPr>
          <p:spPr>
            <a:xfrm>
              <a:off x="8467471" y="3203320"/>
              <a:ext cx="807720" cy="1300480"/>
            </a:xfrm>
            <a:custGeom>
              <a:avLst/>
              <a:gdLst/>
              <a:ahLst/>
              <a:cxnLst/>
              <a:rect l="l" t="t" r="r" b="b"/>
              <a:pathLst>
                <a:path w="807720" h="1300479">
                  <a:moveTo>
                    <a:pt x="0" y="1126997"/>
                  </a:moveTo>
                  <a:lnTo>
                    <a:pt x="55752" y="1157858"/>
                  </a:lnTo>
                  <a:lnTo>
                    <a:pt x="696213" y="0"/>
                  </a:lnTo>
                  <a:lnTo>
                    <a:pt x="807720" y="61721"/>
                  </a:lnTo>
                  <a:lnTo>
                    <a:pt x="167258" y="1219453"/>
                  </a:lnTo>
                  <a:lnTo>
                    <a:pt x="223011" y="1250314"/>
                  </a:lnTo>
                  <a:lnTo>
                    <a:pt x="49783" y="1300226"/>
                  </a:lnTo>
                  <a:lnTo>
                    <a:pt x="0" y="1126997"/>
                  </a:lnTo>
                  <a:close/>
                </a:path>
              </a:pathLst>
            </a:custGeom>
            <a:ln w="12700">
              <a:solidFill>
                <a:srgbClr val="252525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5" name="object 15" descr=""/>
          <p:cNvSpPr txBox="1"/>
          <p:nvPr/>
        </p:nvSpPr>
        <p:spPr>
          <a:xfrm>
            <a:off x="9593960" y="5721502"/>
            <a:ext cx="1581150" cy="6604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ts val="2495"/>
              </a:lnSpc>
              <a:spcBef>
                <a:spcPts val="100"/>
              </a:spcBef>
            </a:pPr>
            <a:r>
              <a:rPr dirty="0" sz="2100" b="1">
                <a:solidFill>
                  <a:srgbClr val="2E75B6"/>
                </a:solidFill>
                <a:latin typeface="Times New Roman"/>
                <a:cs typeface="Times New Roman"/>
              </a:rPr>
              <a:t>the</a:t>
            </a:r>
            <a:r>
              <a:rPr dirty="0" sz="2100" spc="-10" b="1">
                <a:solidFill>
                  <a:srgbClr val="2E75B6"/>
                </a:solidFill>
                <a:latin typeface="Times New Roman"/>
                <a:cs typeface="Times New Roman"/>
              </a:rPr>
              <a:t> </a:t>
            </a:r>
            <a:r>
              <a:rPr dirty="0" sz="2100" b="1">
                <a:solidFill>
                  <a:srgbClr val="2E75B6"/>
                </a:solidFill>
                <a:latin typeface="Times New Roman"/>
                <a:cs typeface="Times New Roman"/>
              </a:rPr>
              <a:t>column</a:t>
            </a:r>
            <a:r>
              <a:rPr dirty="0" sz="2100" spc="-20" b="1">
                <a:solidFill>
                  <a:srgbClr val="2E75B6"/>
                </a:solidFill>
                <a:latin typeface="Times New Roman"/>
                <a:cs typeface="Times New Roman"/>
              </a:rPr>
              <a:t> </a:t>
            </a:r>
            <a:r>
              <a:rPr dirty="0" sz="2100" spc="-25" b="1">
                <a:solidFill>
                  <a:srgbClr val="2E75B6"/>
                </a:solidFill>
                <a:latin typeface="Times New Roman"/>
                <a:cs typeface="Times New Roman"/>
              </a:rPr>
              <a:t>to</a:t>
            </a:r>
            <a:endParaRPr sz="2100">
              <a:latin typeface="Times New Roman"/>
              <a:cs typeface="Times New Roman"/>
            </a:endParaRPr>
          </a:p>
          <a:p>
            <a:pPr algn="ctr" marL="635">
              <a:lnSpc>
                <a:spcPts val="2495"/>
              </a:lnSpc>
            </a:pPr>
            <a:r>
              <a:rPr dirty="0" sz="2100" spc="-10" b="1">
                <a:solidFill>
                  <a:srgbClr val="2E75B6"/>
                </a:solidFill>
                <a:latin typeface="Times New Roman"/>
                <a:cs typeface="Times New Roman"/>
              </a:rPr>
              <a:t>summarize</a:t>
            </a:r>
            <a:endParaRPr sz="2100">
              <a:latin typeface="Times New Roman"/>
              <a:cs typeface="Times New Roman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6692265" y="5737352"/>
            <a:ext cx="1765300" cy="65976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ts val="2495"/>
              </a:lnSpc>
              <a:spcBef>
                <a:spcPts val="100"/>
              </a:spcBef>
            </a:pPr>
            <a:r>
              <a:rPr dirty="0" sz="2100" b="1">
                <a:solidFill>
                  <a:srgbClr val="C00000"/>
                </a:solidFill>
                <a:latin typeface="Times New Roman"/>
                <a:cs typeface="Times New Roman"/>
              </a:rPr>
              <a:t>what</a:t>
            </a:r>
            <a:r>
              <a:rPr dirty="0" sz="2100" spc="-15" b="1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dirty="0" sz="2100" b="1">
                <a:solidFill>
                  <a:srgbClr val="C00000"/>
                </a:solidFill>
                <a:latin typeface="Times New Roman"/>
                <a:cs typeface="Times New Roman"/>
              </a:rPr>
              <a:t>to call </a:t>
            </a:r>
            <a:r>
              <a:rPr dirty="0" sz="2100" spc="-25" b="1">
                <a:solidFill>
                  <a:srgbClr val="C00000"/>
                </a:solidFill>
                <a:latin typeface="Times New Roman"/>
                <a:cs typeface="Times New Roman"/>
              </a:rPr>
              <a:t>the</a:t>
            </a:r>
            <a:endParaRPr sz="2100">
              <a:latin typeface="Times New Roman"/>
              <a:cs typeface="Times New Roman"/>
            </a:endParaRPr>
          </a:p>
          <a:p>
            <a:pPr algn="ctr">
              <a:lnSpc>
                <a:spcPts val="2495"/>
              </a:lnSpc>
            </a:pPr>
            <a:r>
              <a:rPr dirty="0" sz="2100" spc="-10" b="1">
                <a:solidFill>
                  <a:srgbClr val="C00000"/>
                </a:solidFill>
                <a:latin typeface="Times New Roman"/>
                <a:cs typeface="Times New Roman"/>
              </a:rPr>
              <a:t>result</a:t>
            </a:r>
            <a:endParaRPr sz="2100">
              <a:latin typeface="Times New Roman"/>
              <a:cs typeface="Times New Roman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9136126" y="2605278"/>
            <a:ext cx="1735455" cy="979805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algn="ctr" marL="12700" marR="5080">
              <a:lnSpc>
                <a:spcPct val="99100"/>
              </a:lnSpc>
              <a:spcBef>
                <a:spcPts val="120"/>
              </a:spcBef>
            </a:pPr>
            <a:r>
              <a:rPr dirty="0" sz="2100" b="1">
                <a:latin typeface="Times New Roman"/>
                <a:cs typeface="Times New Roman"/>
              </a:rPr>
              <a:t>what</a:t>
            </a:r>
            <a:r>
              <a:rPr dirty="0" sz="2100" spc="-25" b="1">
                <a:latin typeface="Times New Roman"/>
                <a:cs typeface="Times New Roman"/>
              </a:rPr>
              <a:t> </a:t>
            </a:r>
            <a:r>
              <a:rPr dirty="0" sz="2100" spc="-10" b="1">
                <a:latin typeface="Times New Roman"/>
                <a:cs typeface="Times New Roman"/>
              </a:rPr>
              <a:t>summary </a:t>
            </a:r>
            <a:r>
              <a:rPr dirty="0" sz="2100" b="1">
                <a:latin typeface="Times New Roman"/>
                <a:cs typeface="Times New Roman"/>
              </a:rPr>
              <a:t>statistic</a:t>
            </a:r>
            <a:r>
              <a:rPr dirty="0" sz="2100" spc="-45" b="1">
                <a:latin typeface="Times New Roman"/>
                <a:cs typeface="Times New Roman"/>
              </a:rPr>
              <a:t> </a:t>
            </a:r>
            <a:r>
              <a:rPr dirty="0" sz="2100" spc="-25" b="1">
                <a:latin typeface="Times New Roman"/>
                <a:cs typeface="Times New Roman"/>
              </a:rPr>
              <a:t>to </a:t>
            </a:r>
            <a:r>
              <a:rPr dirty="0" sz="2100" spc="-10" b="1">
                <a:latin typeface="Times New Roman"/>
                <a:cs typeface="Times New Roman"/>
              </a:rPr>
              <a:t>calculate</a:t>
            </a:r>
            <a:endParaRPr sz="2100">
              <a:latin typeface="Times New Roman"/>
              <a:cs typeface="Times New Roman"/>
            </a:endParaRPr>
          </a:p>
        </p:txBody>
      </p:sp>
      <p:grpSp>
        <p:nvGrpSpPr>
          <p:cNvPr id="18" name="object 18" descr=""/>
          <p:cNvGrpSpPr/>
          <p:nvPr/>
        </p:nvGrpSpPr>
        <p:grpSpPr>
          <a:xfrm>
            <a:off x="3113532" y="2998342"/>
            <a:ext cx="2814955" cy="2703195"/>
            <a:chOff x="3113532" y="2998342"/>
            <a:chExt cx="2814955" cy="2703195"/>
          </a:xfrm>
        </p:grpSpPr>
        <p:sp>
          <p:nvSpPr>
            <p:cNvPr id="19" name="object 19" descr=""/>
            <p:cNvSpPr/>
            <p:nvPr/>
          </p:nvSpPr>
          <p:spPr>
            <a:xfrm>
              <a:off x="3126486" y="4787645"/>
              <a:ext cx="1051560" cy="901065"/>
            </a:xfrm>
            <a:custGeom>
              <a:avLst/>
              <a:gdLst/>
              <a:ahLst/>
              <a:cxnLst/>
              <a:rect l="l" t="t" r="r" b="b"/>
              <a:pathLst>
                <a:path w="1051560" h="901064">
                  <a:moveTo>
                    <a:pt x="1051560" y="0"/>
                  </a:moveTo>
                  <a:lnTo>
                    <a:pt x="1049159" y="61098"/>
                  </a:lnTo>
                  <a:lnTo>
                    <a:pt x="1042167" y="119701"/>
                  </a:lnTo>
                  <a:lnTo>
                    <a:pt x="1030896" y="175271"/>
                  </a:lnTo>
                  <a:lnTo>
                    <a:pt x="1015661" y="227273"/>
                  </a:lnTo>
                  <a:lnTo>
                    <a:pt x="996774" y="275168"/>
                  </a:lnTo>
                  <a:lnTo>
                    <a:pt x="974550" y="318420"/>
                  </a:lnTo>
                  <a:lnTo>
                    <a:pt x="949301" y="356492"/>
                  </a:lnTo>
                  <a:lnTo>
                    <a:pt x="921342" y="388845"/>
                  </a:lnTo>
                  <a:lnTo>
                    <a:pt x="890986" y="414944"/>
                  </a:lnTo>
                  <a:lnTo>
                    <a:pt x="824336" y="446229"/>
                  </a:lnTo>
                  <a:lnTo>
                    <a:pt x="788669" y="450341"/>
                  </a:lnTo>
                  <a:lnTo>
                    <a:pt x="753003" y="454454"/>
                  </a:lnTo>
                  <a:lnTo>
                    <a:pt x="686353" y="485739"/>
                  </a:lnTo>
                  <a:lnTo>
                    <a:pt x="655997" y="511838"/>
                  </a:lnTo>
                  <a:lnTo>
                    <a:pt x="628038" y="544191"/>
                  </a:lnTo>
                  <a:lnTo>
                    <a:pt x="602789" y="582263"/>
                  </a:lnTo>
                  <a:lnTo>
                    <a:pt x="580565" y="625515"/>
                  </a:lnTo>
                  <a:lnTo>
                    <a:pt x="561678" y="673410"/>
                  </a:lnTo>
                  <a:lnTo>
                    <a:pt x="546443" y="725412"/>
                  </a:lnTo>
                  <a:lnTo>
                    <a:pt x="535172" y="780982"/>
                  </a:lnTo>
                  <a:lnTo>
                    <a:pt x="528180" y="839585"/>
                  </a:lnTo>
                  <a:lnTo>
                    <a:pt x="525779" y="900683"/>
                  </a:lnTo>
                  <a:lnTo>
                    <a:pt x="523379" y="839585"/>
                  </a:lnTo>
                  <a:lnTo>
                    <a:pt x="516387" y="780982"/>
                  </a:lnTo>
                  <a:lnTo>
                    <a:pt x="505116" y="725412"/>
                  </a:lnTo>
                  <a:lnTo>
                    <a:pt x="489881" y="673410"/>
                  </a:lnTo>
                  <a:lnTo>
                    <a:pt x="470994" y="625515"/>
                  </a:lnTo>
                  <a:lnTo>
                    <a:pt x="448770" y="582263"/>
                  </a:lnTo>
                  <a:lnTo>
                    <a:pt x="423521" y="544191"/>
                  </a:lnTo>
                  <a:lnTo>
                    <a:pt x="395562" y="511838"/>
                  </a:lnTo>
                  <a:lnTo>
                    <a:pt x="365206" y="485739"/>
                  </a:lnTo>
                  <a:lnTo>
                    <a:pt x="298556" y="454454"/>
                  </a:lnTo>
                  <a:lnTo>
                    <a:pt x="262889" y="450341"/>
                  </a:lnTo>
                  <a:lnTo>
                    <a:pt x="227223" y="446229"/>
                  </a:lnTo>
                  <a:lnTo>
                    <a:pt x="160573" y="414944"/>
                  </a:lnTo>
                  <a:lnTo>
                    <a:pt x="130217" y="388845"/>
                  </a:lnTo>
                  <a:lnTo>
                    <a:pt x="102258" y="356492"/>
                  </a:lnTo>
                  <a:lnTo>
                    <a:pt x="77009" y="318420"/>
                  </a:lnTo>
                  <a:lnTo>
                    <a:pt x="54785" y="275168"/>
                  </a:lnTo>
                  <a:lnTo>
                    <a:pt x="35898" y="227273"/>
                  </a:lnTo>
                  <a:lnTo>
                    <a:pt x="20663" y="175271"/>
                  </a:lnTo>
                  <a:lnTo>
                    <a:pt x="9392" y="119701"/>
                  </a:lnTo>
                  <a:lnTo>
                    <a:pt x="2400" y="61098"/>
                  </a:lnTo>
                  <a:lnTo>
                    <a:pt x="0" y="0"/>
                  </a:lnTo>
                </a:path>
              </a:pathLst>
            </a:custGeom>
            <a:ln w="25907">
              <a:solidFill>
                <a:srgbClr val="FFD966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0" name="object 20" descr=""/>
            <p:cNvSpPr/>
            <p:nvPr/>
          </p:nvSpPr>
          <p:spPr>
            <a:xfrm>
              <a:off x="5114417" y="3004692"/>
              <a:ext cx="807720" cy="1300480"/>
            </a:xfrm>
            <a:custGeom>
              <a:avLst/>
              <a:gdLst/>
              <a:ahLst/>
              <a:cxnLst/>
              <a:rect l="l" t="t" r="r" b="b"/>
              <a:pathLst>
                <a:path w="807720" h="1300479">
                  <a:moveTo>
                    <a:pt x="696213" y="0"/>
                  </a:moveTo>
                  <a:lnTo>
                    <a:pt x="55753" y="1157859"/>
                  </a:lnTo>
                  <a:lnTo>
                    <a:pt x="0" y="1126998"/>
                  </a:lnTo>
                  <a:lnTo>
                    <a:pt x="49784" y="1300226"/>
                  </a:lnTo>
                  <a:lnTo>
                    <a:pt x="223012" y="1250442"/>
                  </a:lnTo>
                  <a:lnTo>
                    <a:pt x="167259" y="1219581"/>
                  </a:lnTo>
                  <a:lnTo>
                    <a:pt x="807720" y="61722"/>
                  </a:lnTo>
                  <a:lnTo>
                    <a:pt x="696213" y="0"/>
                  </a:lnTo>
                  <a:close/>
                </a:path>
              </a:pathLst>
            </a:custGeom>
            <a:solidFill>
              <a:srgbClr val="A6A6A6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1" name="object 21" descr=""/>
            <p:cNvSpPr/>
            <p:nvPr/>
          </p:nvSpPr>
          <p:spPr>
            <a:xfrm>
              <a:off x="5114417" y="3004692"/>
              <a:ext cx="807720" cy="1300480"/>
            </a:xfrm>
            <a:custGeom>
              <a:avLst/>
              <a:gdLst/>
              <a:ahLst/>
              <a:cxnLst/>
              <a:rect l="l" t="t" r="r" b="b"/>
              <a:pathLst>
                <a:path w="807720" h="1300479">
                  <a:moveTo>
                    <a:pt x="0" y="1126998"/>
                  </a:moveTo>
                  <a:lnTo>
                    <a:pt x="55753" y="1157859"/>
                  </a:lnTo>
                  <a:lnTo>
                    <a:pt x="696213" y="0"/>
                  </a:lnTo>
                  <a:lnTo>
                    <a:pt x="807720" y="61722"/>
                  </a:lnTo>
                  <a:lnTo>
                    <a:pt x="167259" y="1219581"/>
                  </a:lnTo>
                  <a:lnTo>
                    <a:pt x="223012" y="1250442"/>
                  </a:lnTo>
                  <a:lnTo>
                    <a:pt x="49784" y="1300226"/>
                  </a:lnTo>
                  <a:lnTo>
                    <a:pt x="0" y="1126998"/>
                  </a:lnTo>
                  <a:close/>
                </a:path>
              </a:pathLst>
            </a:custGeom>
            <a:ln w="12700">
              <a:solidFill>
                <a:srgbClr val="252525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2" name="object 22" descr=""/>
          <p:cNvSpPr txBox="1"/>
          <p:nvPr/>
        </p:nvSpPr>
        <p:spPr>
          <a:xfrm>
            <a:off x="3278504" y="5731865"/>
            <a:ext cx="1151255" cy="659765"/>
          </a:xfrm>
          <a:prstGeom prst="rect">
            <a:avLst/>
          </a:prstGeom>
        </p:spPr>
        <p:txBody>
          <a:bodyPr wrap="square" lIns="0" tIns="28575" rIns="0" bIns="0" rtlCol="0" vert="horz">
            <a:spAutoFit/>
          </a:bodyPr>
          <a:lstStyle/>
          <a:p>
            <a:pPr marL="12700" marR="5080" indent="57785">
              <a:lnSpc>
                <a:spcPts val="2470"/>
              </a:lnSpc>
              <a:spcBef>
                <a:spcPts val="225"/>
              </a:spcBef>
            </a:pPr>
            <a:r>
              <a:rPr dirty="0" sz="2100" b="1">
                <a:solidFill>
                  <a:srgbClr val="548235"/>
                </a:solidFill>
                <a:latin typeface="Times New Roman"/>
                <a:cs typeface="Times New Roman"/>
              </a:rPr>
              <a:t>the</a:t>
            </a:r>
            <a:r>
              <a:rPr dirty="0" sz="2100" spc="-10" b="1">
                <a:solidFill>
                  <a:srgbClr val="548235"/>
                </a:solidFill>
                <a:latin typeface="Times New Roman"/>
                <a:cs typeface="Times New Roman"/>
              </a:rPr>
              <a:t> </a:t>
            </a:r>
            <a:r>
              <a:rPr dirty="0" sz="2100" spc="-20" b="1">
                <a:solidFill>
                  <a:srgbClr val="548235"/>
                </a:solidFill>
                <a:latin typeface="Times New Roman"/>
                <a:cs typeface="Times New Roman"/>
              </a:rPr>
              <a:t>verb </a:t>
            </a:r>
            <a:r>
              <a:rPr dirty="0" sz="2100" spc="-10" b="1">
                <a:solidFill>
                  <a:srgbClr val="548235"/>
                </a:solidFill>
                <a:latin typeface="Times New Roman"/>
                <a:cs typeface="Times New Roman"/>
              </a:rPr>
              <a:t>(function)</a:t>
            </a:r>
            <a:endParaRPr sz="2100">
              <a:latin typeface="Times New Roman"/>
              <a:cs typeface="Times New Roman"/>
            </a:endParaRPr>
          </a:p>
        </p:txBody>
      </p:sp>
      <p:sp>
        <p:nvSpPr>
          <p:cNvPr id="23" name="object 23" descr=""/>
          <p:cNvSpPr txBox="1"/>
          <p:nvPr/>
        </p:nvSpPr>
        <p:spPr>
          <a:xfrm>
            <a:off x="5670296" y="2552446"/>
            <a:ext cx="1968500" cy="3454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100" b="1">
                <a:latin typeface="Times New Roman"/>
                <a:cs typeface="Times New Roman"/>
              </a:rPr>
              <a:t>what</a:t>
            </a:r>
            <a:r>
              <a:rPr dirty="0" sz="2100" spc="-25" b="1">
                <a:latin typeface="Times New Roman"/>
                <a:cs typeface="Times New Roman"/>
              </a:rPr>
              <a:t> </a:t>
            </a:r>
            <a:r>
              <a:rPr dirty="0" sz="2100" b="1">
                <a:latin typeface="Times New Roman"/>
                <a:cs typeface="Times New Roman"/>
              </a:rPr>
              <a:t>to</a:t>
            </a:r>
            <a:r>
              <a:rPr dirty="0" sz="2100" spc="-15" b="1">
                <a:latin typeface="Times New Roman"/>
                <a:cs typeface="Times New Roman"/>
              </a:rPr>
              <a:t> </a:t>
            </a:r>
            <a:r>
              <a:rPr dirty="0" sz="2100" b="1">
                <a:latin typeface="Times New Roman"/>
                <a:cs typeface="Times New Roman"/>
              </a:rPr>
              <a:t>group</a:t>
            </a:r>
            <a:r>
              <a:rPr dirty="0" sz="2100" spc="-25" b="1">
                <a:latin typeface="Times New Roman"/>
                <a:cs typeface="Times New Roman"/>
              </a:rPr>
              <a:t> by</a:t>
            </a:r>
            <a:endParaRPr sz="21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08109" y="1338878"/>
            <a:ext cx="10788754" cy="2305184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05409" rIns="0" bIns="0" rtlCol="0" vert="horz">
            <a:spAutoFit/>
          </a:bodyPr>
          <a:lstStyle/>
          <a:p>
            <a:pPr marL="288925">
              <a:lnSpc>
                <a:spcPct val="100000"/>
              </a:lnSpc>
              <a:spcBef>
                <a:spcPts val="100"/>
              </a:spcBef>
            </a:pPr>
            <a:r>
              <a:rPr dirty="0" spc="-10"/>
              <a:t>mutate()</a:t>
            </a:r>
          </a:p>
        </p:txBody>
      </p:sp>
      <p:grpSp>
        <p:nvGrpSpPr>
          <p:cNvPr id="4" name="object 4" descr=""/>
          <p:cNvGrpSpPr/>
          <p:nvPr/>
        </p:nvGrpSpPr>
        <p:grpSpPr>
          <a:xfrm>
            <a:off x="8211311" y="3912108"/>
            <a:ext cx="3889375" cy="2733040"/>
            <a:chOff x="8211311" y="3912108"/>
            <a:chExt cx="3889375" cy="2733040"/>
          </a:xfrm>
        </p:grpSpPr>
        <p:pic>
          <p:nvPicPr>
            <p:cNvPr id="5" name="object 5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8295131" y="3912108"/>
              <a:ext cx="3604260" cy="2697480"/>
            </a:xfrm>
            <a:prstGeom prst="rect">
              <a:avLst/>
            </a:prstGeom>
          </p:spPr>
        </p:pic>
        <p:sp>
          <p:nvSpPr>
            <p:cNvPr id="6" name="object 6" descr=""/>
            <p:cNvSpPr/>
            <p:nvPr/>
          </p:nvSpPr>
          <p:spPr>
            <a:xfrm>
              <a:off x="8211311" y="6228588"/>
              <a:ext cx="3889375" cy="416559"/>
            </a:xfrm>
            <a:custGeom>
              <a:avLst/>
              <a:gdLst/>
              <a:ahLst/>
              <a:cxnLst/>
              <a:rect l="l" t="t" r="r" b="b"/>
              <a:pathLst>
                <a:path w="3889375" h="416559">
                  <a:moveTo>
                    <a:pt x="3889248" y="0"/>
                  </a:moveTo>
                  <a:lnTo>
                    <a:pt x="0" y="0"/>
                  </a:lnTo>
                  <a:lnTo>
                    <a:pt x="0" y="416052"/>
                  </a:lnTo>
                  <a:lnTo>
                    <a:pt x="3889248" y="416052"/>
                  </a:lnTo>
                  <a:lnTo>
                    <a:pt x="388924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7" name="object 7" descr=""/>
          <p:cNvSpPr txBox="1"/>
          <p:nvPr/>
        </p:nvSpPr>
        <p:spPr>
          <a:xfrm>
            <a:off x="8290306" y="6254597"/>
            <a:ext cx="2942590" cy="3454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100">
                <a:latin typeface="Times New Roman"/>
                <a:cs typeface="Times New Roman"/>
              </a:rPr>
              <a:t>Mutant</a:t>
            </a:r>
            <a:r>
              <a:rPr dirty="0" sz="2100" spc="-15">
                <a:latin typeface="Times New Roman"/>
                <a:cs typeface="Times New Roman"/>
              </a:rPr>
              <a:t> </a:t>
            </a:r>
            <a:r>
              <a:rPr dirty="0" sz="2100">
                <a:latin typeface="Times New Roman"/>
                <a:cs typeface="Times New Roman"/>
              </a:rPr>
              <a:t>growth</a:t>
            </a:r>
            <a:r>
              <a:rPr dirty="0" sz="2100" spc="-5">
                <a:latin typeface="Times New Roman"/>
                <a:cs typeface="Times New Roman"/>
              </a:rPr>
              <a:t> </a:t>
            </a:r>
            <a:r>
              <a:rPr dirty="0" sz="2100">
                <a:latin typeface="Times New Roman"/>
                <a:cs typeface="Times New Roman"/>
              </a:rPr>
              <a:t>on</a:t>
            </a:r>
            <a:r>
              <a:rPr dirty="0" sz="2100" spc="-15">
                <a:latin typeface="Times New Roman"/>
                <a:cs typeface="Times New Roman"/>
              </a:rPr>
              <a:t> </a:t>
            </a:r>
            <a:r>
              <a:rPr dirty="0" sz="2100">
                <a:latin typeface="Times New Roman"/>
                <a:cs typeface="Times New Roman"/>
              </a:rPr>
              <a:t>a </a:t>
            </a:r>
            <a:r>
              <a:rPr dirty="0" sz="2100" spc="-10">
                <a:latin typeface="Times New Roman"/>
                <a:cs typeface="Times New Roman"/>
              </a:rPr>
              <a:t>tomato</a:t>
            </a:r>
            <a:endParaRPr sz="21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386355" y="662312"/>
            <a:ext cx="7631693" cy="1629305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05409" rIns="0" bIns="0" rtlCol="0" vert="horz">
            <a:spAutoFit/>
          </a:bodyPr>
          <a:lstStyle/>
          <a:p>
            <a:pPr marL="288925">
              <a:lnSpc>
                <a:spcPct val="100000"/>
              </a:lnSpc>
              <a:spcBef>
                <a:spcPts val="100"/>
              </a:spcBef>
            </a:pPr>
            <a:r>
              <a:rPr dirty="0" spc="-10"/>
              <a:t>mutate()</a:t>
            </a:r>
          </a:p>
        </p:txBody>
      </p:sp>
      <p:sp>
        <p:nvSpPr>
          <p:cNvPr id="4" name="object 4" descr=""/>
          <p:cNvSpPr txBox="1"/>
          <p:nvPr/>
        </p:nvSpPr>
        <p:spPr>
          <a:xfrm>
            <a:off x="401218" y="3967733"/>
            <a:ext cx="1922145" cy="6654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4200" spc="-10">
                <a:latin typeface="Times New Roman"/>
                <a:cs typeface="Times New Roman"/>
              </a:rPr>
              <a:t>Example</a:t>
            </a:r>
            <a:endParaRPr sz="42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/>
          <p:nvPr/>
        </p:nvSpPr>
        <p:spPr>
          <a:xfrm>
            <a:off x="4520184" y="4620767"/>
            <a:ext cx="7195184" cy="830580"/>
          </a:xfrm>
          <a:custGeom>
            <a:avLst/>
            <a:gdLst/>
            <a:ahLst/>
            <a:cxnLst/>
            <a:rect l="l" t="t" r="r" b="b"/>
            <a:pathLst>
              <a:path w="7195184" h="830579">
                <a:moveTo>
                  <a:pt x="7194804" y="0"/>
                </a:moveTo>
                <a:lnTo>
                  <a:pt x="0" y="0"/>
                </a:lnTo>
                <a:lnTo>
                  <a:pt x="0" y="830580"/>
                </a:lnTo>
                <a:lnTo>
                  <a:pt x="7194804" y="830580"/>
                </a:lnTo>
                <a:lnTo>
                  <a:pt x="7194804" y="0"/>
                </a:lnTo>
                <a:close/>
              </a:path>
            </a:pathLst>
          </a:custGeom>
          <a:solidFill>
            <a:srgbClr val="F1F1F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 txBox="1"/>
          <p:nvPr/>
        </p:nvSpPr>
        <p:spPr>
          <a:xfrm>
            <a:off x="4599178" y="4622038"/>
            <a:ext cx="6962775" cy="7575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>
                <a:latin typeface="Courier New"/>
                <a:cs typeface="Courier New"/>
              </a:rPr>
              <a:t>flights</a:t>
            </a:r>
            <a:r>
              <a:rPr dirty="0" sz="2400" spc="-55">
                <a:latin typeface="Courier New"/>
                <a:cs typeface="Courier New"/>
              </a:rPr>
              <a:t> </a:t>
            </a:r>
            <a:r>
              <a:rPr dirty="0" sz="2400" spc="-25">
                <a:latin typeface="Courier New"/>
                <a:cs typeface="Courier New"/>
              </a:rPr>
              <a:t>%&gt;%</a:t>
            </a:r>
            <a:endParaRPr sz="2400">
              <a:latin typeface="Courier New"/>
              <a:cs typeface="Courier New"/>
            </a:endParaRPr>
          </a:p>
          <a:p>
            <a:pPr marL="927100">
              <a:lnSpc>
                <a:spcPct val="100000"/>
              </a:lnSpc>
            </a:pPr>
            <a:r>
              <a:rPr dirty="0" sz="2400">
                <a:latin typeface="Courier New"/>
                <a:cs typeface="Courier New"/>
              </a:rPr>
              <a:t>mutate(dist_ft</a:t>
            </a:r>
            <a:r>
              <a:rPr dirty="0" sz="2400" spc="-75">
                <a:latin typeface="Courier New"/>
                <a:cs typeface="Courier New"/>
              </a:rPr>
              <a:t> </a:t>
            </a:r>
            <a:r>
              <a:rPr dirty="0" sz="2400">
                <a:latin typeface="Courier New"/>
                <a:cs typeface="Courier New"/>
              </a:rPr>
              <a:t>=</a:t>
            </a:r>
            <a:r>
              <a:rPr dirty="0" sz="2400" spc="-50">
                <a:latin typeface="Courier New"/>
                <a:cs typeface="Courier New"/>
              </a:rPr>
              <a:t> </a:t>
            </a:r>
            <a:r>
              <a:rPr dirty="0" sz="2400">
                <a:latin typeface="Courier New"/>
                <a:cs typeface="Courier New"/>
              </a:rPr>
              <a:t>distance</a:t>
            </a:r>
            <a:r>
              <a:rPr dirty="0" sz="2400" spc="-35">
                <a:latin typeface="Courier New"/>
                <a:cs typeface="Courier New"/>
              </a:rPr>
              <a:t> </a:t>
            </a:r>
            <a:r>
              <a:rPr dirty="0" sz="2400">
                <a:latin typeface="Courier New"/>
                <a:cs typeface="Courier New"/>
              </a:rPr>
              <a:t>*</a:t>
            </a:r>
            <a:r>
              <a:rPr dirty="0" sz="2400" spc="-35">
                <a:latin typeface="Courier New"/>
                <a:cs typeface="Courier New"/>
              </a:rPr>
              <a:t> </a:t>
            </a:r>
            <a:r>
              <a:rPr dirty="0" sz="2400" spc="-10">
                <a:latin typeface="Courier New"/>
                <a:cs typeface="Courier New"/>
              </a:rPr>
              <a:t>5280)</a:t>
            </a:r>
            <a:endParaRPr sz="2400">
              <a:latin typeface="Courier New"/>
              <a:cs typeface="Courier New"/>
            </a:endParaRPr>
          </a:p>
        </p:txBody>
      </p:sp>
      <p:grpSp>
        <p:nvGrpSpPr>
          <p:cNvPr id="7" name="object 7" descr=""/>
          <p:cNvGrpSpPr/>
          <p:nvPr/>
        </p:nvGrpSpPr>
        <p:grpSpPr>
          <a:xfrm>
            <a:off x="4594859" y="4076700"/>
            <a:ext cx="6711950" cy="1918970"/>
            <a:chOff x="4594859" y="4076700"/>
            <a:chExt cx="6711950" cy="1918970"/>
          </a:xfrm>
        </p:grpSpPr>
        <p:sp>
          <p:nvSpPr>
            <p:cNvPr id="8" name="object 8" descr=""/>
            <p:cNvSpPr/>
            <p:nvPr/>
          </p:nvSpPr>
          <p:spPr>
            <a:xfrm>
              <a:off x="4607813" y="4089653"/>
              <a:ext cx="1303020" cy="481965"/>
            </a:xfrm>
            <a:custGeom>
              <a:avLst/>
              <a:gdLst/>
              <a:ahLst/>
              <a:cxnLst/>
              <a:rect l="l" t="t" r="r" b="b"/>
              <a:pathLst>
                <a:path w="1303020" h="481964">
                  <a:moveTo>
                    <a:pt x="0" y="481584"/>
                  </a:moveTo>
                  <a:lnTo>
                    <a:pt x="4839" y="438305"/>
                  </a:lnTo>
                  <a:lnTo>
                    <a:pt x="18793" y="397570"/>
                  </a:lnTo>
                  <a:lnTo>
                    <a:pt x="41011" y="360059"/>
                  </a:lnTo>
                  <a:lnTo>
                    <a:pt x="70646" y="326451"/>
                  </a:lnTo>
                  <a:lnTo>
                    <a:pt x="106848" y="297428"/>
                  </a:lnTo>
                  <a:lnTo>
                    <a:pt x="148768" y="273670"/>
                  </a:lnTo>
                  <a:lnTo>
                    <a:pt x="195559" y="255858"/>
                  </a:lnTo>
                  <a:lnTo>
                    <a:pt x="246370" y="244672"/>
                  </a:lnTo>
                  <a:lnTo>
                    <a:pt x="300355" y="240792"/>
                  </a:lnTo>
                  <a:lnTo>
                    <a:pt x="351155" y="240792"/>
                  </a:lnTo>
                  <a:lnTo>
                    <a:pt x="405139" y="236911"/>
                  </a:lnTo>
                  <a:lnTo>
                    <a:pt x="455950" y="225725"/>
                  </a:lnTo>
                  <a:lnTo>
                    <a:pt x="502741" y="207913"/>
                  </a:lnTo>
                  <a:lnTo>
                    <a:pt x="544661" y="184155"/>
                  </a:lnTo>
                  <a:lnTo>
                    <a:pt x="580863" y="155132"/>
                  </a:lnTo>
                  <a:lnTo>
                    <a:pt x="610498" y="121524"/>
                  </a:lnTo>
                  <a:lnTo>
                    <a:pt x="632716" y="84013"/>
                  </a:lnTo>
                  <a:lnTo>
                    <a:pt x="646670" y="43278"/>
                  </a:lnTo>
                  <a:lnTo>
                    <a:pt x="651510" y="0"/>
                  </a:lnTo>
                  <a:lnTo>
                    <a:pt x="656349" y="43278"/>
                  </a:lnTo>
                  <a:lnTo>
                    <a:pt x="670303" y="84013"/>
                  </a:lnTo>
                  <a:lnTo>
                    <a:pt x="692521" y="121524"/>
                  </a:lnTo>
                  <a:lnTo>
                    <a:pt x="722156" y="155132"/>
                  </a:lnTo>
                  <a:lnTo>
                    <a:pt x="758358" y="184155"/>
                  </a:lnTo>
                  <a:lnTo>
                    <a:pt x="800278" y="207913"/>
                  </a:lnTo>
                  <a:lnTo>
                    <a:pt x="847069" y="225725"/>
                  </a:lnTo>
                  <a:lnTo>
                    <a:pt x="897880" y="236911"/>
                  </a:lnTo>
                  <a:lnTo>
                    <a:pt x="951864" y="240792"/>
                  </a:lnTo>
                  <a:lnTo>
                    <a:pt x="1002664" y="240792"/>
                  </a:lnTo>
                  <a:lnTo>
                    <a:pt x="1056649" y="244672"/>
                  </a:lnTo>
                  <a:lnTo>
                    <a:pt x="1107460" y="255858"/>
                  </a:lnTo>
                  <a:lnTo>
                    <a:pt x="1154251" y="273670"/>
                  </a:lnTo>
                  <a:lnTo>
                    <a:pt x="1196171" y="297428"/>
                  </a:lnTo>
                  <a:lnTo>
                    <a:pt x="1232373" y="326451"/>
                  </a:lnTo>
                  <a:lnTo>
                    <a:pt x="1262008" y="360059"/>
                  </a:lnTo>
                  <a:lnTo>
                    <a:pt x="1284226" y="397570"/>
                  </a:lnTo>
                  <a:lnTo>
                    <a:pt x="1298180" y="438305"/>
                  </a:lnTo>
                  <a:lnTo>
                    <a:pt x="1303020" y="481584"/>
                  </a:lnTo>
                </a:path>
              </a:pathLst>
            </a:custGeom>
            <a:ln w="25908">
              <a:solidFill>
                <a:srgbClr val="FFD966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 descr=""/>
            <p:cNvSpPr/>
            <p:nvPr/>
          </p:nvSpPr>
          <p:spPr>
            <a:xfrm>
              <a:off x="5516117" y="5438394"/>
              <a:ext cx="1054735" cy="481965"/>
            </a:xfrm>
            <a:custGeom>
              <a:avLst/>
              <a:gdLst/>
              <a:ahLst/>
              <a:cxnLst/>
              <a:rect l="l" t="t" r="r" b="b"/>
              <a:pathLst>
                <a:path w="1054734" h="481964">
                  <a:moveTo>
                    <a:pt x="1054608" y="0"/>
                  </a:moveTo>
                  <a:lnTo>
                    <a:pt x="1050362" y="43278"/>
                  </a:lnTo>
                  <a:lnTo>
                    <a:pt x="1038119" y="84013"/>
                  </a:lnTo>
                  <a:lnTo>
                    <a:pt x="1018624" y="121524"/>
                  </a:lnTo>
                  <a:lnTo>
                    <a:pt x="992619" y="155132"/>
                  </a:lnTo>
                  <a:lnTo>
                    <a:pt x="960847" y="184155"/>
                  </a:lnTo>
                  <a:lnTo>
                    <a:pt x="924052" y="207913"/>
                  </a:lnTo>
                  <a:lnTo>
                    <a:pt x="882976" y="225725"/>
                  </a:lnTo>
                  <a:lnTo>
                    <a:pt x="838363" y="236911"/>
                  </a:lnTo>
                  <a:lnTo>
                    <a:pt x="790956" y="240791"/>
                  </a:lnTo>
                  <a:lnTo>
                    <a:pt x="743548" y="244671"/>
                  </a:lnTo>
                  <a:lnTo>
                    <a:pt x="698935" y="255857"/>
                  </a:lnTo>
                  <a:lnTo>
                    <a:pt x="657860" y="273668"/>
                  </a:lnTo>
                  <a:lnTo>
                    <a:pt x="621064" y="297424"/>
                  </a:lnTo>
                  <a:lnTo>
                    <a:pt x="589292" y="326446"/>
                  </a:lnTo>
                  <a:lnTo>
                    <a:pt x="563287" y="360053"/>
                  </a:lnTo>
                  <a:lnTo>
                    <a:pt x="543792" y="397565"/>
                  </a:lnTo>
                  <a:lnTo>
                    <a:pt x="531549" y="438302"/>
                  </a:lnTo>
                  <a:lnTo>
                    <a:pt x="527304" y="481583"/>
                  </a:lnTo>
                  <a:lnTo>
                    <a:pt x="523058" y="438302"/>
                  </a:lnTo>
                  <a:lnTo>
                    <a:pt x="510815" y="397565"/>
                  </a:lnTo>
                  <a:lnTo>
                    <a:pt x="491320" y="360053"/>
                  </a:lnTo>
                  <a:lnTo>
                    <a:pt x="465315" y="326446"/>
                  </a:lnTo>
                  <a:lnTo>
                    <a:pt x="433543" y="297424"/>
                  </a:lnTo>
                  <a:lnTo>
                    <a:pt x="396748" y="273668"/>
                  </a:lnTo>
                  <a:lnTo>
                    <a:pt x="355672" y="255857"/>
                  </a:lnTo>
                  <a:lnTo>
                    <a:pt x="311059" y="244671"/>
                  </a:lnTo>
                  <a:lnTo>
                    <a:pt x="263652" y="240791"/>
                  </a:lnTo>
                  <a:lnTo>
                    <a:pt x="216244" y="236911"/>
                  </a:lnTo>
                  <a:lnTo>
                    <a:pt x="171631" y="225725"/>
                  </a:lnTo>
                  <a:lnTo>
                    <a:pt x="130556" y="207913"/>
                  </a:lnTo>
                  <a:lnTo>
                    <a:pt x="93760" y="184155"/>
                  </a:lnTo>
                  <a:lnTo>
                    <a:pt x="61988" y="155132"/>
                  </a:lnTo>
                  <a:lnTo>
                    <a:pt x="35983" y="121524"/>
                  </a:lnTo>
                  <a:lnTo>
                    <a:pt x="16488" y="84013"/>
                  </a:lnTo>
                  <a:lnTo>
                    <a:pt x="4245" y="43278"/>
                  </a:lnTo>
                  <a:lnTo>
                    <a:pt x="0" y="0"/>
                  </a:lnTo>
                </a:path>
              </a:pathLst>
            </a:custGeom>
            <a:ln w="25908">
              <a:solidFill>
                <a:srgbClr val="FFD966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" name="object 10" descr=""/>
            <p:cNvSpPr/>
            <p:nvPr/>
          </p:nvSpPr>
          <p:spPr>
            <a:xfrm>
              <a:off x="8789669" y="5502402"/>
              <a:ext cx="2504440" cy="480059"/>
            </a:xfrm>
            <a:custGeom>
              <a:avLst/>
              <a:gdLst/>
              <a:ahLst/>
              <a:cxnLst/>
              <a:rect l="l" t="t" r="r" b="b"/>
              <a:pathLst>
                <a:path w="2504440" h="480060">
                  <a:moveTo>
                    <a:pt x="2503931" y="0"/>
                  </a:moveTo>
                  <a:lnTo>
                    <a:pt x="2499105" y="43145"/>
                  </a:lnTo>
                  <a:lnTo>
                    <a:pt x="2485192" y="83753"/>
                  </a:lnTo>
                  <a:lnTo>
                    <a:pt x="2463038" y="121146"/>
                  </a:lnTo>
                  <a:lnTo>
                    <a:pt x="2433489" y="154647"/>
                  </a:lnTo>
                  <a:lnTo>
                    <a:pt x="2397393" y="183577"/>
                  </a:lnTo>
                  <a:lnTo>
                    <a:pt x="2355596" y="207258"/>
                  </a:lnTo>
                  <a:lnTo>
                    <a:pt x="2308944" y="225012"/>
                  </a:lnTo>
                  <a:lnTo>
                    <a:pt x="2258285" y="236162"/>
                  </a:lnTo>
                  <a:lnTo>
                    <a:pt x="2204465" y="240030"/>
                  </a:lnTo>
                  <a:lnTo>
                    <a:pt x="1551431" y="240030"/>
                  </a:lnTo>
                  <a:lnTo>
                    <a:pt x="1497612" y="243897"/>
                  </a:lnTo>
                  <a:lnTo>
                    <a:pt x="1446953" y="255047"/>
                  </a:lnTo>
                  <a:lnTo>
                    <a:pt x="1400302" y="272801"/>
                  </a:lnTo>
                  <a:lnTo>
                    <a:pt x="1358504" y="296482"/>
                  </a:lnTo>
                  <a:lnTo>
                    <a:pt x="1322408" y="325412"/>
                  </a:lnTo>
                  <a:lnTo>
                    <a:pt x="1292859" y="358913"/>
                  </a:lnTo>
                  <a:lnTo>
                    <a:pt x="1270705" y="396306"/>
                  </a:lnTo>
                  <a:lnTo>
                    <a:pt x="1256792" y="436914"/>
                  </a:lnTo>
                  <a:lnTo>
                    <a:pt x="1251965" y="480060"/>
                  </a:lnTo>
                  <a:lnTo>
                    <a:pt x="1247139" y="436914"/>
                  </a:lnTo>
                  <a:lnTo>
                    <a:pt x="1233226" y="396306"/>
                  </a:lnTo>
                  <a:lnTo>
                    <a:pt x="1211072" y="358913"/>
                  </a:lnTo>
                  <a:lnTo>
                    <a:pt x="1181523" y="325412"/>
                  </a:lnTo>
                  <a:lnTo>
                    <a:pt x="1145427" y="296482"/>
                  </a:lnTo>
                  <a:lnTo>
                    <a:pt x="1103629" y="272801"/>
                  </a:lnTo>
                  <a:lnTo>
                    <a:pt x="1056978" y="255047"/>
                  </a:lnTo>
                  <a:lnTo>
                    <a:pt x="1006319" y="243897"/>
                  </a:lnTo>
                  <a:lnTo>
                    <a:pt x="952500" y="240030"/>
                  </a:lnTo>
                  <a:lnTo>
                    <a:pt x="299465" y="240030"/>
                  </a:lnTo>
                  <a:lnTo>
                    <a:pt x="245646" y="236162"/>
                  </a:lnTo>
                  <a:lnTo>
                    <a:pt x="194987" y="225012"/>
                  </a:lnTo>
                  <a:lnTo>
                    <a:pt x="148336" y="207258"/>
                  </a:lnTo>
                  <a:lnTo>
                    <a:pt x="106538" y="183577"/>
                  </a:lnTo>
                  <a:lnTo>
                    <a:pt x="70442" y="154647"/>
                  </a:lnTo>
                  <a:lnTo>
                    <a:pt x="40894" y="121146"/>
                  </a:lnTo>
                  <a:lnTo>
                    <a:pt x="18739" y="83753"/>
                  </a:lnTo>
                  <a:lnTo>
                    <a:pt x="4826" y="43145"/>
                  </a:lnTo>
                  <a:lnTo>
                    <a:pt x="0" y="0"/>
                  </a:lnTo>
                </a:path>
              </a:pathLst>
            </a:custGeom>
            <a:ln w="25908">
              <a:solidFill>
                <a:srgbClr val="FFD966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1" name="object 11" descr=""/>
            <p:cNvSpPr/>
            <p:nvPr/>
          </p:nvSpPr>
          <p:spPr>
            <a:xfrm>
              <a:off x="6970013" y="4409693"/>
              <a:ext cx="1015365" cy="480059"/>
            </a:xfrm>
            <a:custGeom>
              <a:avLst/>
              <a:gdLst/>
              <a:ahLst/>
              <a:cxnLst/>
              <a:rect l="l" t="t" r="r" b="b"/>
              <a:pathLst>
                <a:path w="1015365" h="480060">
                  <a:moveTo>
                    <a:pt x="0" y="480059"/>
                  </a:moveTo>
                  <a:lnTo>
                    <a:pt x="4412" y="425016"/>
                  </a:lnTo>
                  <a:lnTo>
                    <a:pt x="16980" y="374490"/>
                  </a:lnTo>
                  <a:lnTo>
                    <a:pt x="36699" y="329923"/>
                  </a:lnTo>
                  <a:lnTo>
                    <a:pt x="62565" y="292754"/>
                  </a:lnTo>
                  <a:lnTo>
                    <a:pt x="93574" y="264422"/>
                  </a:lnTo>
                  <a:lnTo>
                    <a:pt x="128722" y="246368"/>
                  </a:lnTo>
                  <a:lnTo>
                    <a:pt x="167004" y="240029"/>
                  </a:lnTo>
                  <a:lnTo>
                    <a:pt x="340486" y="240029"/>
                  </a:lnTo>
                  <a:lnTo>
                    <a:pt x="378769" y="233691"/>
                  </a:lnTo>
                  <a:lnTo>
                    <a:pt x="413917" y="215637"/>
                  </a:lnTo>
                  <a:lnTo>
                    <a:pt x="444926" y="187305"/>
                  </a:lnTo>
                  <a:lnTo>
                    <a:pt x="470792" y="150136"/>
                  </a:lnTo>
                  <a:lnTo>
                    <a:pt x="490511" y="105569"/>
                  </a:lnTo>
                  <a:lnTo>
                    <a:pt x="503079" y="55043"/>
                  </a:lnTo>
                  <a:lnTo>
                    <a:pt x="507491" y="0"/>
                  </a:lnTo>
                  <a:lnTo>
                    <a:pt x="511904" y="55043"/>
                  </a:lnTo>
                  <a:lnTo>
                    <a:pt x="524472" y="105569"/>
                  </a:lnTo>
                  <a:lnTo>
                    <a:pt x="544191" y="150136"/>
                  </a:lnTo>
                  <a:lnTo>
                    <a:pt x="570057" y="187305"/>
                  </a:lnTo>
                  <a:lnTo>
                    <a:pt x="601066" y="215637"/>
                  </a:lnTo>
                  <a:lnTo>
                    <a:pt x="636214" y="233691"/>
                  </a:lnTo>
                  <a:lnTo>
                    <a:pt x="674496" y="240029"/>
                  </a:lnTo>
                  <a:lnTo>
                    <a:pt x="847978" y="240029"/>
                  </a:lnTo>
                  <a:lnTo>
                    <a:pt x="886261" y="246368"/>
                  </a:lnTo>
                  <a:lnTo>
                    <a:pt x="921409" y="264422"/>
                  </a:lnTo>
                  <a:lnTo>
                    <a:pt x="952418" y="292754"/>
                  </a:lnTo>
                  <a:lnTo>
                    <a:pt x="978284" y="329923"/>
                  </a:lnTo>
                  <a:lnTo>
                    <a:pt x="998003" y="374490"/>
                  </a:lnTo>
                  <a:lnTo>
                    <a:pt x="1010571" y="425016"/>
                  </a:lnTo>
                  <a:lnTo>
                    <a:pt x="1014983" y="480059"/>
                  </a:lnTo>
                </a:path>
              </a:pathLst>
            </a:custGeom>
            <a:ln w="25908">
              <a:solidFill>
                <a:srgbClr val="FFD966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2" name="object 12" descr=""/>
          <p:cNvSpPr txBox="1"/>
          <p:nvPr/>
        </p:nvSpPr>
        <p:spPr>
          <a:xfrm>
            <a:off x="4530978" y="3550361"/>
            <a:ext cx="1699895" cy="3460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100" b="1">
                <a:solidFill>
                  <a:srgbClr val="7030A0"/>
                </a:solidFill>
                <a:latin typeface="Times New Roman"/>
                <a:cs typeface="Times New Roman"/>
              </a:rPr>
              <a:t>the</a:t>
            </a:r>
            <a:r>
              <a:rPr dirty="0" sz="2100" spc="-15" b="1">
                <a:solidFill>
                  <a:srgbClr val="7030A0"/>
                </a:solidFill>
                <a:latin typeface="Times New Roman"/>
                <a:cs typeface="Times New Roman"/>
              </a:rPr>
              <a:t> </a:t>
            </a:r>
            <a:r>
              <a:rPr dirty="0" sz="2100" b="1">
                <a:solidFill>
                  <a:srgbClr val="7030A0"/>
                </a:solidFill>
                <a:latin typeface="Times New Roman"/>
                <a:cs typeface="Times New Roman"/>
              </a:rPr>
              <a:t>data</a:t>
            </a:r>
            <a:r>
              <a:rPr dirty="0" sz="2100" spc="-10" b="1">
                <a:solidFill>
                  <a:srgbClr val="7030A0"/>
                </a:solidFill>
                <a:latin typeface="Times New Roman"/>
                <a:cs typeface="Times New Roman"/>
              </a:rPr>
              <a:t> frame</a:t>
            </a:r>
            <a:endParaRPr sz="2100">
              <a:latin typeface="Times New Roman"/>
              <a:cs typeface="Times New Roman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5553202" y="6034227"/>
            <a:ext cx="1151255" cy="659765"/>
          </a:xfrm>
          <a:prstGeom prst="rect">
            <a:avLst/>
          </a:prstGeom>
        </p:spPr>
        <p:txBody>
          <a:bodyPr wrap="square" lIns="0" tIns="28575" rIns="0" bIns="0" rtlCol="0" vert="horz">
            <a:spAutoFit/>
          </a:bodyPr>
          <a:lstStyle/>
          <a:p>
            <a:pPr marL="12700" marR="5080" indent="57785">
              <a:lnSpc>
                <a:spcPts val="2470"/>
              </a:lnSpc>
              <a:spcBef>
                <a:spcPts val="225"/>
              </a:spcBef>
            </a:pPr>
            <a:r>
              <a:rPr dirty="0" sz="2100" b="1">
                <a:solidFill>
                  <a:srgbClr val="548235"/>
                </a:solidFill>
                <a:latin typeface="Times New Roman"/>
                <a:cs typeface="Times New Roman"/>
              </a:rPr>
              <a:t>the</a:t>
            </a:r>
            <a:r>
              <a:rPr dirty="0" sz="2100" spc="-10" b="1">
                <a:solidFill>
                  <a:srgbClr val="548235"/>
                </a:solidFill>
                <a:latin typeface="Times New Roman"/>
                <a:cs typeface="Times New Roman"/>
              </a:rPr>
              <a:t> </a:t>
            </a:r>
            <a:r>
              <a:rPr dirty="0" sz="2100" spc="-20" b="1">
                <a:solidFill>
                  <a:srgbClr val="548235"/>
                </a:solidFill>
                <a:latin typeface="Times New Roman"/>
                <a:cs typeface="Times New Roman"/>
              </a:rPr>
              <a:t>verb </a:t>
            </a:r>
            <a:r>
              <a:rPr dirty="0" sz="2100" spc="-10" b="1">
                <a:solidFill>
                  <a:srgbClr val="548235"/>
                </a:solidFill>
                <a:latin typeface="Times New Roman"/>
                <a:cs typeface="Times New Roman"/>
              </a:rPr>
              <a:t>(function)</a:t>
            </a:r>
            <a:endParaRPr sz="2100">
              <a:latin typeface="Times New Roman"/>
              <a:cs typeface="Times New Roman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8845677" y="6176873"/>
            <a:ext cx="2564765" cy="659765"/>
          </a:xfrm>
          <a:prstGeom prst="rect">
            <a:avLst/>
          </a:prstGeom>
        </p:spPr>
        <p:txBody>
          <a:bodyPr wrap="square" lIns="0" tIns="28575" rIns="0" bIns="0" rtlCol="0" vert="horz">
            <a:spAutoFit/>
          </a:bodyPr>
          <a:lstStyle/>
          <a:p>
            <a:pPr marL="859790" marR="5080" indent="-847725">
              <a:lnSpc>
                <a:spcPts val="2470"/>
              </a:lnSpc>
              <a:spcBef>
                <a:spcPts val="225"/>
              </a:spcBef>
            </a:pPr>
            <a:r>
              <a:rPr dirty="0" sz="2100" b="1">
                <a:solidFill>
                  <a:srgbClr val="1F4E79"/>
                </a:solidFill>
                <a:latin typeface="Times New Roman"/>
                <a:cs typeface="Times New Roman"/>
              </a:rPr>
              <a:t>what</a:t>
            </a:r>
            <a:r>
              <a:rPr dirty="0" sz="2100" spc="-15" b="1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dirty="0" sz="2100" b="1">
                <a:solidFill>
                  <a:srgbClr val="1F4E79"/>
                </a:solidFill>
                <a:latin typeface="Times New Roman"/>
                <a:cs typeface="Times New Roman"/>
              </a:rPr>
              <a:t>to</a:t>
            </a:r>
            <a:r>
              <a:rPr dirty="0" sz="2100" spc="-5" b="1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dirty="0" sz="2100" b="1">
                <a:solidFill>
                  <a:srgbClr val="1F4E79"/>
                </a:solidFill>
                <a:latin typeface="Times New Roman"/>
                <a:cs typeface="Times New Roman"/>
              </a:rPr>
              <a:t>put</a:t>
            </a:r>
            <a:r>
              <a:rPr dirty="0" sz="2100" spc="-10" b="1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dirty="0" sz="2100" b="1">
                <a:solidFill>
                  <a:srgbClr val="1F4E79"/>
                </a:solidFill>
                <a:latin typeface="Times New Roman"/>
                <a:cs typeface="Times New Roman"/>
              </a:rPr>
              <a:t>in</a:t>
            </a:r>
            <a:r>
              <a:rPr dirty="0" sz="2100" spc="-5" b="1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dirty="0" sz="2100" b="1">
                <a:solidFill>
                  <a:srgbClr val="1F4E79"/>
                </a:solidFill>
                <a:latin typeface="Times New Roman"/>
                <a:cs typeface="Times New Roman"/>
              </a:rPr>
              <a:t>the</a:t>
            </a:r>
            <a:r>
              <a:rPr dirty="0" sz="2100" spc="-5" b="1">
                <a:solidFill>
                  <a:srgbClr val="1F4E79"/>
                </a:solidFill>
                <a:latin typeface="Times New Roman"/>
                <a:cs typeface="Times New Roman"/>
              </a:rPr>
              <a:t> </a:t>
            </a:r>
            <a:r>
              <a:rPr dirty="0" sz="2100" spc="-25" b="1">
                <a:solidFill>
                  <a:srgbClr val="1F4E79"/>
                </a:solidFill>
                <a:latin typeface="Times New Roman"/>
                <a:cs typeface="Times New Roman"/>
              </a:rPr>
              <a:t>new </a:t>
            </a:r>
            <a:r>
              <a:rPr dirty="0" sz="2100" spc="-10" b="1">
                <a:solidFill>
                  <a:srgbClr val="1F4E79"/>
                </a:solidFill>
                <a:latin typeface="Times New Roman"/>
                <a:cs typeface="Times New Roman"/>
              </a:rPr>
              <a:t>column</a:t>
            </a:r>
            <a:endParaRPr sz="2100">
              <a:latin typeface="Times New Roman"/>
              <a:cs typeface="Times New Roman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6520053" y="3233420"/>
            <a:ext cx="2291080" cy="979805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algn="ctr" marL="12700" marR="5080">
              <a:lnSpc>
                <a:spcPct val="99100"/>
              </a:lnSpc>
              <a:spcBef>
                <a:spcPts val="120"/>
              </a:spcBef>
            </a:pPr>
            <a:r>
              <a:rPr dirty="0" sz="2100" b="1">
                <a:solidFill>
                  <a:srgbClr val="0070C0"/>
                </a:solidFill>
                <a:latin typeface="Times New Roman"/>
                <a:cs typeface="Times New Roman"/>
              </a:rPr>
              <a:t>what</a:t>
            </a:r>
            <a:r>
              <a:rPr dirty="0" sz="2100" spc="-25" b="1">
                <a:solidFill>
                  <a:srgbClr val="0070C0"/>
                </a:solidFill>
                <a:latin typeface="Times New Roman"/>
                <a:cs typeface="Times New Roman"/>
              </a:rPr>
              <a:t> </a:t>
            </a:r>
            <a:r>
              <a:rPr dirty="0" sz="2100" b="1">
                <a:solidFill>
                  <a:srgbClr val="0070C0"/>
                </a:solidFill>
                <a:latin typeface="Times New Roman"/>
                <a:cs typeface="Times New Roman"/>
              </a:rPr>
              <a:t>to</a:t>
            </a:r>
            <a:r>
              <a:rPr dirty="0" sz="2100" spc="-5" b="1">
                <a:solidFill>
                  <a:srgbClr val="0070C0"/>
                </a:solidFill>
                <a:latin typeface="Times New Roman"/>
                <a:cs typeface="Times New Roman"/>
              </a:rPr>
              <a:t> </a:t>
            </a:r>
            <a:r>
              <a:rPr dirty="0" sz="2100" b="1">
                <a:solidFill>
                  <a:srgbClr val="0070C0"/>
                </a:solidFill>
                <a:latin typeface="Times New Roman"/>
                <a:cs typeface="Times New Roman"/>
              </a:rPr>
              <a:t>call</a:t>
            </a:r>
            <a:r>
              <a:rPr dirty="0" sz="2100" spc="-5" b="1">
                <a:solidFill>
                  <a:srgbClr val="0070C0"/>
                </a:solidFill>
                <a:latin typeface="Times New Roman"/>
                <a:cs typeface="Times New Roman"/>
              </a:rPr>
              <a:t> </a:t>
            </a:r>
            <a:r>
              <a:rPr dirty="0" sz="2100" b="1">
                <a:solidFill>
                  <a:srgbClr val="0070C0"/>
                </a:solidFill>
                <a:latin typeface="Times New Roman"/>
                <a:cs typeface="Times New Roman"/>
              </a:rPr>
              <a:t>the</a:t>
            </a:r>
            <a:r>
              <a:rPr dirty="0" sz="2100" spc="-10" b="1">
                <a:solidFill>
                  <a:srgbClr val="0070C0"/>
                </a:solidFill>
                <a:latin typeface="Times New Roman"/>
                <a:cs typeface="Times New Roman"/>
              </a:rPr>
              <a:t> </a:t>
            </a:r>
            <a:r>
              <a:rPr dirty="0" sz="2100" spc="-25" b="1">
                <a:solidFill>
                  <a:srgbClr val="0070C0"/>
                </a:solidFill>
                <a:latin typeface="Times New Roman"/>
                <a:cs typeface="Times New Roman"/>
              </a:rPr>
              <a:t>new </a:t>
            </a:r>
            <a:r>
              <a:rPr dirty="0" sz="2100" b="1">
                <a:solidFill>
                  <a:srgbClr val="0070C0"/>
                </a:solidFill>
                <a:latin typeface="Times New Roman"/>
                <a:cs typeface="Times New Roman"/>
              </a:rPr>
              <a:t>column</a:t>
            </a:r>
            <a:r>
              <a:rPr dirty="0" sz="2100" spc="-25" b="1">
                <a:solidFill>
                  <a:srgbClr val="0070C0"/>
                </a:solidFill>
                <a:latin typeface="Times New Roman"/>
                <a:cs typeface="Times New Roman"/>
              </a:rPr>
              <a:t> </a:t>
            </a:r>
            <a:r>
              <a:rPr dirty="0" sz="2100" spc="-20" b="1">
                <a:solidFill>
                  <a:srgbClr val="0070C0"/>
                </a:solidFill>
                <a:latin typeface="Times New Roman"/>
                <a:cs typeface="Times New Roman"/>
              </a:rPr>
              <a:t>(new </a:t>
            </a:r>
            <a:r>
              <a:rPr dirty="0" sz="2100" spc="-10" b="1">
                <a:solidFill>
                  <a:srgbClr val="0070C0"/>
                </a:solidFill>
                <a:latin typeface="Times New Roman"/>
                <a:cs typeface="Times New Roman"/>
              </a:rPr>
              <a:t>variable)</a:t>
            </a:r>
            <a:endParaRPr sz="21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441959" y="480059"/>
            <a:ext cx="5781040" cy="1742439"/>
            <a:chOff x="441959" y="480059"/>
            <a:chExt cx="5781040" cy="1742439"/>
          </a:xfrm>
        </p:grpSpPr>
        <p:pic>
          <p:nvPicPr>
            <p:cNvPr id="3" name="object 3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41959" y="480059"/>
              <a:ext cx="2619755" cy="1741932"/>
            </a:xfrm>
            <a:prstGeom prst="rect">
              <a:avLst/>
            </a:prstGeom>
          </p:spPr>
        </p:pic>
        <p:pic>
          <p:nvPicPr>
            <p:cNvPr id="4" name="object 4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026920" y="624801"/>
              <a:ext cx="4101083" cy="603542"/>
            </a:xfrm>
            <a:prstGeom prst="rect">
              <a:avLst/>
            </a:prstGeom>
          </p:spPr>
        </p:pic>
        <p:pic>
          <p:nvPicPr>
            <p:cNvPr id="5" name="object 5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924812" y="576046"/>
              <a:ext cx="4297680" cy="795553"/>
            </a:xfrm>
            <a:prstGeom prst="rect">
              <a:avLst/>
            </a:prstGeom>
          </p:spPr>
        </p:pic>
      </p:grp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8082788" y="245186"/>
            <a:ext cx="3815715" cy="66611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>
                <a:solidFill>
                  <a:srgbClr val="000000"/>
                </a:solidFill>
              </a:rPr>
              <a:t>The</a:t>
            </a:r>
            <a:r>
              <a:rPr dirty="0" spc="-15">
                <a:solidFill>
                  <a:srgbClr val="000000"/>
                </a:solidFill>
              </a:rPr>
              <a:t> </a:t>
            </a:r>
            <a:r>
              <a:rPr dirty="0">
                <a:solidFill>
                  <a:srgbClr val="000000"/>
                </a:solidFill>
              </a:rPr>
              <a:t>pipe </a:t>
            </a:r>
            <a:r>
              <a:rPr dirty="0" spc="-10">
                <a:solidFill>
                  <a:srgbClr val="000000"/>
                </a:solidFill>
              </a:rPr>
              <a:t>operator</a:t>
            </a:r>
          </a:p>
        </p:txBody>
      </p:sp>
      <p:sp>
        <p:nvSpPr>
          <p:cNvPr id="7" name="object 7" descr=""/>
          <p:cNvSpPr txBox="1"/>
          <p:nvPr/>
        </p:nvSpPr>
        <p:spPr>
          <a:xfrm>
            <a:off x="314959" y="5397804"/>
            <a:ext cx="7573645" cy="11233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54965" indent="-342265">
              <a:lnSpc>
                <a:spcPct val="100000"/>
              </a:lnSpc>
              <a:spcBef>
                <a:spcPts val="100"/>
              </a:spcBef>
              <a:buFont typeface="Wingdings"/>
              <a:buChar char=""/>
              <a:tabLst>
                <a:tab pos="354965" algn="l"/>
                <a:tab pos="355600" algn="l"/>
              </a:tabLst>
            </a:pPr>
            <a:r>
              <a:rPr dirty="0" sz="2400">
                <a:latin typeface="Times New Roman"/>
                <a:cs typeface="Times New Roman"/>
              </a:rPr>
              <a:t>“Pipe”</a:t>
            </a:r>
            <a:r>
              <a:rPr dirty="0" sz="2400" spc="-20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a data</a:t>
            </a:r>
            <a:r>
              <a:rPr dirty="0" sz="2400" spc="-25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frame</a:t>
            </a:r>
            <a:r>
              <a:rPr dirty="0" sz="2400" spc="10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into</a:t>
            </a:r>
            <a:r>
              <a:rPr dirty="0" sz="2400" spc="-25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a “verb”</a:t>
            </a:r>
            <a:r>
              <a:rPr dirty="0" sz="2400" spc="-25">
                <a:latin typeface="Times New Roman"/>
                <a:cs typeface="Times New Roman"/>
              </a:rPr>
              <a:t> </a:t>
            </a:r>
            <a:r>
              <a:rPr dirty="0" sz="2400" spc="-10">
                <a:latin typeface="Times New Roman"/>
                <a:cs typeface="Times New Roman"/>
              </a:rPr>
              <a:t>command</a:t>
            </a:r>
            <a:endParaRPr sz="2400">
              <a:latin typeface="Times New Roman"/>
              <a:cs typeface="Times New Roman"/>
            </a:endParaRPr>
          </a:p>
          <a:p>
            <a:pPr marL="354965" indent="-342265">
              <a:lnSpc>
                <a:spcPct val="100000"/>
              </a:lnSpc>
              <a:buFont typeface="Wingdings"/>
              <a:buChar char=""/>
              <a:tabLst>
                <a:tab pos="354965" algn="l"/>
                <a:tab pos="355600" algn="l"/>
              </a:tabLst>
            </a:pPr>
            <a:r>
              <a:rPr dirty="0" sz="2400">
                <a:latin typeface="Times New Roman"/>
                <a:cs typeface="Times New Roman"/>
              </a:rPr>
              <a:t>“Chain”</a:t>
            </a:r>
            <a:r>
              <a:rPr dirty="0" sz="2400" spc="-40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the</a:t>
            </a:r>
            <a:r>
              <a:rPr dirty="0" sz="2400" spc="-15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results</a:t>
            </a:r>
            <a:r>
              <a:rPr dirty="0" sz="2400" spc="-30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from</a:t>
            </a:r>
            <a:r>
              <a:rPr dirty="0" sz="2400" spc="-15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one</a:t>
            </a:r>
            <a:r>
              <a:rPr dirty="0" sz="2400" spc="-5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“verb”</a:t>
            </a:r>
            <a:r>
              <a:rPr dirty="0" sz="2400" spc="-35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command</a:t>
            </a:r>
            <a:r>
              <a:rPr dirty="0" sz="2400" spc="15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into</a:t>
            </a:r>
            <a:r>
              <a:rPr dirty="0" sz="2400" spc="-25">
                <a:latin typeface="Times New Roman"/>
                <a:cs typeface="Times New Roman"/>
              </a:rPr>
              <a:t> </a:t>
            </a:r>
            <a:r>
              <a:rPr dirty="0" sz="2400" spc="-10">
                <a:latin typeface="Times New Roman"/>
                <a:cs typeface="Times New Roman"/>
              </a:rPr>
              <a:t>another</a:t>
            </a:r>
            <a:endParaRPr sz="2400">
              <a:latin typeface="Times New Roman"/>
              <a:cs typeface="Times New Roman"/>
            </a:endParaRPr>
          </a:p>
          <a:p>
            <a:pPr marL="354965" indent="-342265">
              <a:lnSpc>
                <a:spcPct val="100000"/>
              </a:lnSpc>
              <a:buFont typeface="Wingdings"/>
              <a:buChar char=""/>
              <a:tabLst>
                <a:tab pos="354965" algn="l"/>
                <a:tab pos="355600" algn="l"/>
              </a:tabLst>
            </a:pPr>
            <a:r>
              <a:rPr dirty="0" sz="2400">
                <a:latin typeface="Times New Roman"/>
                <a:cs typeface="Times New Roman"/>
              </a:rPr>
              <a:t>Think</a:t>
            </a:r>
            <a:r>
              <a:rPr dirty="0" sz="2400" spc="-15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of it</a:t>
            </a:r>
            <a:r>
              <a:rPr dirty="0" sz="2400" spc="-20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as the</a:t>
            </a:r>
            <a:r>
              <a:rPr dirty="0" sz="2400" spc="-10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word </a:t>
            </a:r>
            <a:r>
              <a:rPr dirty="0" sz="2400" spc="-10" b="1">
                <a:latin typeface="Times New Roman"/>
                <a:cs typeface="Times New Roman"/>
              </a:rPr>
              <a:t>“then”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2057400" y="655319"/>
            <a:ext cx="3990340" cy="492759"/>
          </a:xfrm>
          <a:prstGeom prst="rect">
            <a:avLst/>
          </a:prstGeom>
          <a:solidFill>
            <a:srgbClr val="F1F1F1"/>
          </a:solidFill>
          <a:ln w="9144">
            <a:solidFill>
              <a:srgbClr val="000000"/>
            </a:solidFill>
          </a:ln>
        </p:spPr>
        <p:txBody>
          <a:bodyPr wrap="square" lIns="0" tIns="34290" rIns="0" bIns="0" rtlCol="0" vert="horz">
            <a:spAutoFit/>
          </a:bodyPr>
          <a:lstStyle/>
          <a:p>
            <a:pPr marL="92075">
              <a:lnSpc>
                <a:spcPct val="100000"/>
              </a:lnSpc>
              <a:spcBef>
                <a:spcPts val="270"/>
              </a:spcBef>
            </a:pPr>
            <a:r>
              <a:rPr dirty="0" sz="2600" spc="-20">
                <a:latin typeface="Times New Roman"/>
                <a:cs typeface="Times New Roman"/>
              </a:rPr>
              <a:t>Take</a:t>
            </a:r>
            <a:r>
              <a:rPr dirty="0" sz="2600" spc="-75">
                <a:latin typeface="Times New Roman"/>
                <a:cs typeface="Times New Roman"/>
              </a:rPr>
              <a:t> </a:t>
            </a:r>
            <a:r>
              <a:rPr dirty="0" sz="2600">
                <a:latin typeface="Times New Roman"/>
                <a:cs typeface="Times New Roman"/>
              </a:rPr>
              <a:t>this</a:t>
            </a:r>
            <a:r>
              <a:rPr dirty="0" sz="2600" spc="-35">
                <a:latin typeface="Times New Roman"/>
                <a:cs typeface="Times New Roman"/>
              </a:rPr>
              <a:t> </a:t>
            </a:r>
            <a:r>
              <a:rPr dirty="0" sz="2600">
                <a:latin typeface="Times New Roman"/>
                <a:cs typeface="Times New Roman"/>
              </a:rPr>
              <a:t>data</a:t>
            </a:r>
            <a:r>
              <a:rPr dirty="0" sz="2600" spc="-35">
                <a:latin typeface="Times New Roman"/>
                <a:cs typeface="Times New Roman"/>
              </a:rPr>
              <a:t> </a:t>
            </a:r>
            <a:r>
              <a:rPr dirty="0" sz="2600">
                <a:latin typeface="Times New Roman"/>
                <a:cs typeface="Times New Roman"/>
              </a:rPr>
              <a:t>frame,</a:t>
            </a:r>
            <a:r>
              <a:rPr dirty="0" sz="2600" spc="-40">
                <a:latin typeface="Times New Roman"/>
                <a:cs typeface="Times New Roman"/>
              </a:rPr>
              <a:t> </a:t>
            </a:r>
            <a:r>
              <a:rPr dirty="0" sz="2600" spc="-10" b="1">
                <a:latin typeface="Times New Roman"/>
                <a:cs typeface="Times New Roman"/>
              </a:rPr>
              <a:t>then…</a:t>
            </a:r>
            <a:endParaRPr sz="260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413004" y="4291584"/>
            <a:ext cx="1460500" cy="739140"/>
          </a:xfrm>
          <a:prstGeom prst="rect">
            <a:avLst/>
          </a:prstGeom>
          <a:solidFill>
            <a:srgbClr val="ED7D31"/>
          </a:solidFill>
        </p:spPr>
        <p:txBody>
          <a:bodyPr wrap="square" lIns="0" tIns="27940" rIns="0" bIns="0" rtlCol="0" vert="horz">
            <a:spAutoFit/>
          </a:bodyPr>
          <a:lstStyle/>
          <a:p>
            <a:pPr marL="90805">
              <a:lnSpc>
                <a:spcPct val="100000"/>
              </a:lnSpc>
              <a:spcBef>
                <a:spcPts val="220"/>
              </a:spcBef>
            </a:pPr>
            <a:r>
              <a:rPr dirty="0" sz="4200" spc="-25">
                <a:latin typeface="Times New Roman"/>
                <a:cs typeface="Times New Roman"/>
              </a:rPr>
              <a:t>%&gt;%</a:t>
            </a:r>
            <a:endParaRPr sz="420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9294876" y="1042416"/>
            <a:ext cx="1460500" cy="739140"/>
          </a:xfrm>
          <a:prstGeom prst="rect">
            <a:avLst/>
          </a:prstGeom>
          <a:solidFill>
            <a:srgbClr val="ED7D31"/>
          </a:solidFill>
        </p:spPr>
        <p:txBody>
          <a:bodyPr wrap="square" lIns="0" tIns="27940" rIns="0" bIns="0" rtlCol="0" vert="horz">
            <a:spAutoFit/>
          </a:bodyPr>
          <a:lstStyle/>
          <a:p>
            <a:pPr marL="92075">
              <a:lnSpc>
                <a:spcPct val="100000"/>
              </a:lnSpc>
              <a:spcBef>
                <a:spcPts val="220"/>
              </a:spcBef>
            </a:pPr>
            <a:r>
              <a:rPr dirty="0" sz="4200" spc="-25">
                <a:latin typeface="Times New Roman"/>
                <a:cs typeface="Times New Roman"/>
              </a:rPr>
              <a:t>%&gt;%</a:t>
            </a:r>
            <a:endParaRPr sz="420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6144767" y="717804"/>
            <a:ext cx="746760" cy="368935"/>
          </a:xfrm>
          <a:prstGeom prst="rect">
            <a:avLst/>
          </a:prstGeom>
          <a:solidFill>
            <a:srgbClr val="F4B183"/>
          </a:solidFill>
        </p:spPr>
        <p:txBody>
          <a:bodyPr wrap="square" lIns="0" tIns="37465" rIns="0" bIns="0" rtlCol="0" vert="horz">
            <a:spAutoFit/>
          </a:bodyPr>
          <a:lstStyle/>
          <a:p>
            <a:pPr marL="92075">
              <a:lnSpc>
                <a:spcPct val="100000"/>
              </a:lnSpc>
              <a:spcBef>
                <a:spcPts val="295"/>
              </a:spcBef>
            </a:pPr>
            <a:r>
              <a:rPr dirty="0" sz="1800" spc="-25">
                <a:latin typeface="Times New Roman"/>
                <a:cs typeface="Times New Roman"/>
              </a:rPr>
              <a:t>%&gt;%</a:t>
            </a:r>
            <a:endParaRPr sz="1800">
              <a:latin typeface="Times New Roman"/>
              <a:cs typeface="Times New Roman"/>
            </a:endParaRPr>
          </a:p>
        </p:txBody>
      </p:sp>
      <p:grpSp>
        <p:nvGrpSpPr>
          <p:cNvPr id="12" name="object 12" descr=""/>
          <p:cNvGrpSpPr/>
          <p:nvPr/>
        </p:nvGrpSpPr>
        <p:grpSpPr>
          <a:xfrm>
            <a:off x="2548127" y="1394460"/>
            <a:ext cx="5271770" cy="2110740"/>
            <a:chOff x="2548127" y="1394460"/>
            <a:chExt cx="5271770" cy="2110740"/>
          </a:xfrm>
        </p:grpSpPr>
        <p:pic>
          <p:nvPicPr>
            <p:cNvPr id="13" name="object 13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548127" y="1763268"/>
              <a:ext cx="2619755" cy="1741931"/>
            </a:xfrm>
            <a:prstGeom prst="rect">
              <a:avLst/>
            </a:prstGeom>
          </p:spPr>
        </p:pic>
        <p:pic>
          <p:nvPicPr>
            <p:cNvPr id="14" name="object 14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4733544" y="1443240"/>
              <a:ext cx="3086100" cy="1004303"/>
            </a:xfrm>
            <a:prstGeom prst="rect">
              <a:avLst/>
            </a:prstGeom>
          </p:spPr>
        </p:pic>
        <p:pic>
          <p:nvPicPr>
            <p:cNvPr id="15" name="object 15" descr="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4629911" y="1394460"/>
              <a:ext cx="3139440" cy="1191768"/>
            </a:xfrm>
            <a:prstGeom prst="rect">
              <a:avLst/>
            </a:prstGeom>
          </p:spPr>
        </p:pic>
      </p:grpSp>
      <p:sp>
        <p:nvSpPr>
          <p:cNvPr id="16" name="object 16" descr=""/>
          <p:cNvSpPr txBox="1"/>
          <p:nvPr/>
        </p:nvSpPr>
        <p:spPr>
          <a:xfrm>
            <a:off x="4764023" y="1473708"/>
            <a:ext cx="2974975" cy="893444"/>
          </a:xfrm>
          <a:prstGeom prst="rect">
            <a:avLst/>
          </a:prstGeom>
          <a:solidFill>
            <a:srgbClr val="F1F1F1"/>
          </a:solidFill>
          <a:ln w="9144">
            <a:solidFill>
              <a:srgbClr val="000000"/>
            </a:solidFill>
          </a:ln>
        </p:spPr>
        <p:txBody>
          <a:bodyPr wrap="square" lIns="0" tIns="34290" rIns="0" bIns="0" rtlCol="0" vert="horz">
            <a:spAutoFit/>
          </a:bodyPr>
          <a:lstStyle/>
          <a:p>
            <a:pPr marL="90805">
              <a:lnSpc>
                <a:spcPct val="100000"/>
              </a:lnSpc>
              <a:spcBef>
                <a:spcPts val="270"/>
              </a:spcBef>
            </a:pPr>
            <a:r>
              <a:rPr dirty="0" sz="2600">
                <a:latin typeface="Times New Roman"/>
                <a:cs typeface="Times New Roman"/>
              </a:rPr>
              <a:t>filter</a:t>
            </a:r>
            <a:r>
              <a:rPr dirty="0" sz="2600" spc="-25">
                <a:latin typeface="Times New Roman"/>
                <a:cs typeface="Times New Roman"/>
              </a:rPr>
              <a:t> </a:t>
            </a:r>
            <a:r>
              <a:rPr dirty="0" sz="2600">
                <a:latin typeface="Times New Roman"/>
                <a:cs typeface="Times New Roman"/>
              </a:rPr>
              <a:t>the</a:t>
            </a:r>
            <a:r>
              <a:rPr dirty="0" sz="2600" spc="-10">
                <a:latin typeface="Times New Roman"/>
                <a:cs typeface="Times New Roman"/>
              </a:rPr>
              <a:t> </a:t>
            </a:r>
            <a:r>
              <a:rPr dirty="0" sz="2600">
                <a:latin typeface="Times New Roman"/>
                <a:cs typeface="Times New Roman"/>
              </a:rPr>
              <a:t>data,</a:t>
            </a:r>
            <a:r>
              <a:rPr dirty="0" sz="2600" spc="-15">
                <a:latin typeface="Times New Roman"/>
                <a:cs typeface="Times New Roman"/>
              </a:rPr>
              <a:t> </a:t>
            </a:r>
            <a:r>
              <a:rPr dirty="0" sz="2600" spc="-20" b="1">
                <a:latin typeface="Times New Roman"/>
                <a:cs typeface="Times New Roman"/>
              </a:rPr>
              <a:t>then</a:t>
            </a:r>
            <a:endParaRPr sz="2600">
              <a:latin typeface="Times New Roman"/>
              <a:cs typeface="Times New Roman"/>
            </a:endParaRPr>
          </a:p>
          <a:p>
            <a:pPr marL="90805">
              <a:lnSpc>
                <a:spcPct val="100000"/>
              </a:lnSpc>
            </a:pPr>
            <a:r>
              <a:rPr dirty="0" sz="2600">
                <a:latin typeface="Times New Roman"/>
                <a:cs typeface="Times New Roman"/>
              </a:rPr>
              <a:t>with</a:t>
            </a:r>
            <a:r>
              <a:rPr dirty="0" sz="2600" spc="-10">
                <a:latin typeface="Times New Roman"/>
                <a:cs typeface="Times New Roman"/>
              </a:rPr>
              <a:t> </a:t>
            </a:r>
            <a:r>
              <a:rPr dirty="0" sz="2600">
                <a:latin typeface="Times New Roman"/>
                <a:cs typeface="Times New Roman"/>
              </a:rPr>
              <a:t>those</a:t>
            </a:r>
            <a:r>
              <a:rPr dirty="0" sz="2600" spc="-25">
                <a:latin typeface="Times New Roman"/>
                <a:cs typeface="Times New Roman"/>
              </a:rPr>
              <a:t> </a:t>
            </a:r>
            <a:r>
              <a:rPr dirty="0" sz="2600" spc="-10">
                <a:latin typeface="Times New Roman"/>
                <a:cs typeface="Times New Roman"/>
              </a:rPr>
              <a:t>results…</a:t>
            </a:r>
            <a:endParaRPr sz="2600">
              <a:latin typeface="Times New Roman"/>
              <a:cs typeface="Times New Roman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7839456" y="1758695"/>
            <a:ext cx="746760" cy="370840"/>
          </a:xfrm>
          <a:prstGeom prst="rect">
            <a:avLst/>
          </a:prstGeom>
          <a:solidFill>
            <a:srgbClr val="F4B183"/>
          </a:solidFill>
        </p:spPr>
        <p:txBody>
          <a:bodyPr wrap="square" lIns="0" tIns="38735" rIns="0" bIns="0" rtlCol="0" vert="horz">
            <a:spAutoFit/>
          </a:bodyPr>
          <a:lstStyle/>
          <a:p>
            <a:pPr marL="92710">
              <a:lnSpc>
                <a:spcPct val="100000"/>
              </a:lnSpc>
              <a:spcBef>
                <a:spcPts val="305"/>
              </a:spcBef>
            </a:pPr>
            <a:r>
              <a:rPr dirty="0" sz="1800" spc="-25">
                <a:latin typeface="Times New Roman"/>
                <a:cs typeface="Times New Roman"/>
              </a:rPr>
              <a:t>%&gt;%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2240279" y="1609344"/>
            <a:ext cx="746760" cy="368935"/>
          </a:xfrm>
          <a:prstGeom prst="rect">
            <a:avLst/>
          </a:prstGeom>
          <a:solidFill>
            <a:srgbClr val="F4B183"/>
          </a:solidFill>
        </p:spPr>
        <p:txBody>
          <a:bodyPr wrap="square" lIns="0" tIns="38100" rIns="0" bIns="0" rtlCol="0" vert="horz">
            <a:spAutoFit/>
          </a:bodyPr>
          <a:lstStyle/>
          <a:p>
            <a:pPr marL="92075">
              <a:lnSpc>
                <a:spcPct val="100000"/>
              </a:lnSpc>
              <a:spcBef>
                <a:spcPts val="300"/>
              </a:spcBef>
            </a:pPr>
            <a:r>
              <a:rPr dirty="0" sz="1800" spc="-25">
                <a:latin typeface="Times New Roman"/>
                <a:cs typeface="Times New Roman"/>
              </a:rPr>
              <a:t>%&gt;%</a:t>
            </a:r>
            <a:endParaRPr sz="1800">
              <a:latin typeface="Times New Roman"/>
              <a:cs typeface="Times New Roman"/>
            </a:endParaRPr>
          </a:p>
        </p:txBody>
      </p:sp>
      <p:grpSp>
        <p:nvGrpSpPr>
          <p:cNvPr id="19" name="object 19" descr=""/>
          <p:cNvGrpSpPr/>
          <p:nvPr/>
        </p:nvGrpSpPr>
        <p:grpSpPr>
          <a:xfrm>
            <a:off x="4634484" y="2944367"/>
            <a:ext cx="4424680" cy="2212975"/>
            <a:chOff x="4634484" y="2944367"/>
            <a:chExt cx="4424680" cy="2212975"/>
          </a:xfrm>
        </p:grpSpPr>
        <p:pic>
          <p:nvPicPr>
            <p:cNvPr id="20" name="object 20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634484" y="2944367"/>
              <a:ext cx="2619756" cy="1743455"/>
            </a:xfrm>
            <a:prstGeom prst="rect">
              <a:avLst/>
            </a:prstGeom>
          </p:spPr>
        </p:pic>
        <p:pic>
          <p:nvPicPr>
            <p:cNvPr id="21" name="object 21" descr="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6743700" y="4410417"/>
              <a:ext cx="2314955" cy="603542"/>
            </a:xfrm>
            <a:prstGeom prst="rect">
              <a:avLst/>
            </a:prstGeom>
          </p:spPr>
        </p:pic>
        <p:pic>
          <p:nvPicPr>
            <p:cNvPr id="22" name="object 22" descr="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6928104" y="4361662"/>
              <a:ext cx="1944624" cy="795553"/>
            </a:xfrm>
            <a:prstGeom prst="rect">
              <a:avLst/>
            </a:prstGeom>
          </p:spPr>
        </p:pic>
      </p:grpSp>
      <p:sp>
        <p:nvSpPr>
          <p:cNvPr id="23" name="object 23" descr=""/>
          <p:cNvSpPr txBox="1"/>
          <p:nvPr/>
        </p:nvSpPr>
        <p:spPr>
          <a:xfrm>
            <a:off x="6774180" y="4440935"/>
            <a:ext cx="2204085" cy="492759"/>
          </a:xfrm>
          <a:prstGeom prst="rect">
            <a:avLst/>
          </a:prstGeom>
          <a:solidFill>
            <a:srgbClr val="F1F1F1"/>
          </a:solidFill>
          <a:ln w="9144">
            <a:solidFill>
              <a:srgbClr val="000000"/>
            </a:solidFill>
          </a:ln>
        </p:spPr>
        <p:txBody>
          <a:bodyPr wrap="square" lIns="0" tIns="34925" rIns="0" bIns="0" rtlCol="0" vert="horz">
            <a:spAutoFit/>
          </a:bodyPr>
          <a:lstStyle/>
          <a:p>
            <a:pPr marL="378460">
              <a:lnSpc>
                <a:spcPct val="100000"/>
              </a:lnSpc>
              <a:spcBef>
                <a:spcPts val="275"/>
              </a:spcBef>
            </a:pPr>
            <a:r>
              <a:rPr dirty="0" sz="2600" spc="-10">
                <a:latin typeface="Times New Roman"/>
                <a:cs typeface="Times New Roman"/>
              </a:rPr>
              <a:t>summarize</a:t>
            </a:r>
            <a:endParaRPr sz="2600">
              <a:latin typeface="Times New Roman"/>
              <a:cs typeface="Times New Roman"/>
            </a:endParaRPr>
          </a:p>
        </p:txBody>
      </p:sp>
      <p:sp>
        <p:nvSpPr>
          <p:cNvPr id="24" name="object 24" descr=""/>
          <p:cNvSpPr txBox="1"/>
          <p:nvPr/>
        </p:nvSpPr>
        <p:spPr>
          <a:xfrm>
            <a:off x="4262628" y="2837688"/>
            <a:ext cx="745490" cy="368935"/>
          </a:xfrm>
          <a:prstGeom prst="rect">
            <a:avLst/>
          </a:prstGeom>
          <a:solidFill>
            <a:srgbClr val="F4B183"/>
          </a:solidFill>
        </p:spPr>
        <p:txBody>
          <a:bodyPr wrap="square" lIns="0" tIns="38735" rIns="0" bIns="0" rtlCol="0" vert="horz">
            <a:spAutoFit/>
          </a:bodyPr>
          <a:lstStyle/>
          <a:p>
            <a:pPr marL="90805">
              <a:lnSpc>
                <a:spcPct val="100000"/>
              </a:lnSpc>
              <a:spcBef>
                <a:spcPts val="305"/>
              </a:spcBef>
            </a:pPr>
            <a:r>
              <a:rPr dirty="0" sz="1800" spc="-25">
                <a:latin typeface="Times New Roman"/>
                <a:cs typeface="Times New Roman"/>
              </a:rPr>
              <a:t>%&gt;%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43712" y="2367152"/>
            <a:ext cx="10801350" cy="2905125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05409" rIns="0" bIns="0" rtlCol="0" vert="horz">
            <a:spAutoFit/>
          </a:bodyPr>
          <a:lstStyle/>
          <a:p>
            <a:pPr marL="288925">
              <a:lnSpc>
                <a:spcPct val="100000"/>
              </a:lnSpc>
              <a:spcBef>
                <a:spcPts val="100"/>
              </a:spcBef>
            </a:pPr>
            <a:r>
              <a:rPr dirty="0" spc="-10"/>
              <a:t>select()</a:t>
            </a:r>
          </a:p>
        </p:txBody>
      </p:sp>
      <p:sp>
        <p:nvSpPr>
          <p:cNvPr id="4" name="object 4" descr=""/>
          <p:cNvSpPr txBox="1"/>
          <p:nvPr/>
        </p:nvSpPr>
        <p:spPr>
          <a:xfrm>
            <a:off x="7289418" y="357885"/>
            <a:ext cx="4307840" cy="11226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dirty="0" sz="2400">
                <a:latin typeface="Times New Roman"/>
                <a:cs typeface="Times New Roman"/>
              </a:rPr>
              <a:t>Pull</a:t>
            </a:r>
            <a:r>
              <a:rPr dirty="0" sz="2400" spc="-15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out</a:t>
            </a:r>
            <a:r>
              <a:rPr dirty="0" sz="2400" spc="-10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just</a:t>
            </a:r>
            <a:r>
              <a:rPr dirty="0" sz="2400" spc="-10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the</a:t>
            </a:r>
            <a:r>
              <a:rPr dirty="0" sz="2400" spc="-10">
                <a:latin typeface="Times New Roman"/>
                <a:cs typeface="Times New Roman"/>
              </a:rPr>
              <a:t> </a:t>
            </a:r>
            <a:r>
              <a:rPr dirty="0" sz="2400" b="1">
                <a:latin typeface="Times New Roman"/>
                <a:cs typeface="Times New Roman"/>
              </a:rPr>
              <a:t>columns</a:t>
            </a:r>
            <a:r>
              <a:rPr dirty="0" sz="2400" spc="-5" b="1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you </a:t>
            </a:r>
            <a:r>
              <a:rPr dirty="0" sz="2400" spc="-20">
                <a:latin typeface="Times New Roman"/>
                <a:cs typeface="Times New Roman"/>
              </a:rPr>
              <a:t>want </a:t>
            </a:r>
            <a:r>
              <a:rPr dirty="0" sz="2400">
                <a:latin typeface="Times New Roman"/>
                <a:cs typeface="Times New Roman"/>
              </a:rPr>
              <a:t>in</a:t>
            </a:r>
            <a:r>
              <a:rPr dirty="0" sz="2400" spc="-20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a data</a:t>
            </a:r>
            <a:r>
              <a:rPr dirty="0" sz="2400" spc="-25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set,</a:t>
            </a:r>
            <a:r>
              <a:rPr dirty="0" sz="2400" spc="-15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based on the</a:t>
            </a:r>
            <a:r>
              <a:rPr dirty="0" sz="2400" spc="-10">
                <a:latin typeface="Times New Roman"/>
                <a:cs typeface="Times New Roman"/>
              </a:rPr>
              <a:t> column names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4283964" y="4584191"/>
            <a:ext cx="7274559" cy="830580"/>
          </a:xfrm>
          <a:prstGeom prst="rect">
            <a:avLst/>
          </a:prstGeom>
          <a:solidFill>
            <a:srgbClr val="F1F1F1"/>
          </a:solidFill>
        </p:spPr>
        <p:txBody>
          <a:bodyPr wrap="square" lIns="0" tIns="6350" rIns="0" bIns="0" rtlCol="0" vert="horz">
            <a:spAutoFit/>
          </a:bodyPr>
          <a:lstStyle/>
          <a:p>
            <a:pPr marL="1005840" marR="1148080" indent="-914400">
              <a:lnSpc>
                <a:spcPct val="102099"/>
              </a:lnSpc>
              <a:spcBef>
                <a:spcPts val="50"/>
              </a:spcBef>
            </a:pPr>
            <a:r>
              <a:rPr dirty="0" sz="2400">
                <a:solidFill>
                  <a:srgbClr val="333333"/>
                </a:solidFill>
                <a:latin typeface="Courier New"/>
                <a:cs typeface="Courier New"/>
              </a:rPr>
              <a:t>flights_sub&lt;-</a:t>
            </a:r>
            <a:r>
              <a:rPr dirty="0" sz="2400" spc="-70">
                <a:solidFill>
                  <a:srgbClr val="333333"/>
                </a:solidFill>
                <a:latin typeface="Courier New"/>
                <a:cs typeface="Courier New"/>
              </a:rPr>
              <a:t> </a:t>
            </a:r>
            <a:r>
              <a:rPr dirty="0" sz="2400">
                <a:solidFill>
                  <a:srgbClr val="333333"/>
                </a:solidFill>
                <a:latin typeface="Courier New"/>
                <a:cs typeface="Courier New"/>
              </a:rPr>
              <a:t>flights</a:t>
            </a:r>
            <a:r>
              <a:rPr dirty="0" sz="2400" spc="-60">
                <a:solidFill>
                  <a:srgbClr val="333333"/>
                </a:solidFill>
                <a:latin typeface="Courier New"/>
                <a:cs typeface="Courier New"/>
              </a:rPr>
              <a:t> </a:t>
            </a:r>
            <a:r>
              <a:rPr dirty="0" sz="2400" spc="-25" b="1">
                <a:solidFill>
                  <a:srgbClr val="CE5C00"/>
                </a:solidFill>
                <a:latin typeface="Courier New"/>
                <a:cs typeface="Courier New"/>
              </a:rPr>
              <a:t>%&gt;% </a:t>
            </a:r>
            <a:r>
              <a:rPr dirty="0" sz="2400" b="1">
                <a:solidFill>
                  <a:srgbClr val="548235"/>
                </a:solidFill>
                <a:latin typeface="Courier New"/>
                <a:cs typeface="Courier New"/>
              </a:rPr>
              <a:t>select</a:t>
            </a:r>
            <a:r>
              <a:rPr dirty="0" sz="2400">
                <a:solidFill>
                  <a:srgbClr val="333333"/>
                </a:solidFill>
                <a:latin typeface="Courier New"/>
                <a:cs typeface="Courier New"/>
              </a:rPr>
              <a:t>(arr_delay,</a:t>
            </a:r>
            <a:r>
              <a:rPr dirty="0" sz="2400" spc="-120">
                <a:solidFill>
                  <a:srgbClr val="333333"/>
                </a:solidFill>
                <a:latin typeface="Courier New"/>
                <a:cs typeface="Courier New"/>
              </a:rPr>
              <a:t> </a:t>
            </a:r>
            <a:r>
              <a:rPr dirty="0" sz="2400" spc="-10">
                <a:solidFill>
                  <a:srgbClr val="333333"/>
                </a:solidFill>
                <a:latin typeface="Courier New"/>
                <a:cs typeface="Courier New"/>
              </a:rPr>
              <a:t>dep_delay)</a:t>
            </a:r>
            <a:endParaRPr sz="2400">
              <a:latin typeface="Courier New"/>
              <a:cs typeface="Courier New"/>
            </a:endParaRPr>
          </a:p>
        </p:txBody>
      </p:sp>
      <p:sp>
        <p:nvSpPr>
          <p:cNvPr id="3" name="object 3" descr=""/>
          <p:cNvSpPr/>
          <p:nvPr/>
        </p:nvSpPr>
        <p:spPr>
          <a:xfrm>
            <a:off x="6983730" y="4085082"/>
            <a:ext cx="1130935" cy="480059"/>
          </a:xfrm>
          <a:custGeom>
            <a:avLst/>
            <a:gdLst/>
            <a:ahLst/>
            <a:cxnLst/>
            <a:rect l="l" t="t" r="r" b="b"/>
            <a:pathLst>
              <a:path w="1130934" h="480060">
                <a:moveTo>
                  <a:pt x="0" y="480060"/>
                </a:moveTo>
                <a:lnTo>
                  <a:pt x="4556" y="436908"/>
                </a:lnTo>
                <a:lnTo>
                  <a:pt x="17692" y="396296"/>
                </a:lnTo>
                <a:lnTo>
                  <a:pt x="38607" y="358902"/>
                </a:lnTo>
                <a:lnTo>
                  <a:pt x="66504" y="325402"/>
                </a:lnTo>
                <a:lnTo>
                  <a:pt x="100580" y="296474"/>
                </a:lnTo>
                <a:lnTo>
                  <a:pt x="140038" y="272796"/>
                </a:lnTo>
                <a:lnTo>
                  <a:pt x="184077" y="255044"/>
                </a:lnTo>
                <a:lnTo>
                  <a:pt x="231898" y="243896"/>
                </a:lnTo>
                <a:lnTo>
                  <a:pt x="282701" y="240030"/>
                </a:lnTo>
                <a:lnTo>
                  <a:pt x="333505" y="236163"/>
                </a:lnTo>
                <a:lnTo>
                  <a:pt x="381326" y="225015"/>
                </a:lnTo>
                <a:lnTo>
                  <a:pt x="425365" y="207264"/>
                </a:lnTo>
                <a:lnTo>
                  <a:pt x="464823" y="183585"/>
                </a:lnTo>
                <a:lnTo>
                  <a:pt x="498899" y="154657"/>
                </a:lnTo>
                <a:lnTo>
                  <a:pt x="526795" y="121158"/>
                </a:lnTo>
                <a:lnTo>
                  <a:pt x="547711" y="83763"/>
                </a:lnTo>
                <a:lnTo>
                  <a:pt x="560847" y="43151"/>
                </a:lnTo>
                <a:lnTo>
                  <a:pt x="565403" y="0"/>
                </a:lnTo>
                <a:lnTo>
                  <a:pt x="569960" y="43151"/>
                </a:lnTo>
                <a:lnTo>
                  <a:pt x="583096" y="83763"/>
                </a:lnTo>
                <a:lnTo>
                  <a:pt x="604011" y="121158"/>
                </a:lnTo>
                <a:lnTo>
                  <a:pt x="631908" y="154657"/>
                </a:lnTo>
                <a:lnTo>
                  <a:pt x="665984" y="183585"/>
                </a:lnTo>
                <a:lnTo>
                  <a:pt x="705442" y="207264"/>
                </a:lnTo>
                <a:lnTo>
                  <a:pt x="749481" y="225015"/>
                </a:lnTo>
                <a:lnTo>
                  <a:pt x="797302" y="236163"/>
                </a:lnTo>
                <a:lnTo>
                  <a:pt x="848105" y="240030"/>
                </a:lnTo>
                <a:lnTo>
                  <a:pt x="898909" y="243896"/>
                </a:lnTo>
                <a:lnTo>
                  <a:pt x="946730" y="255044"/>
                </a:lnTo>
                <a:lnTo>
                  <a:pt x="990769" y="272796"/>
                </a:lnTo>
                <a:lnTo>
                  <a:pt x="1030227" y="296474"/>
                </a:lnTo>
                <a:lnTo>
                  <a:pt x="1064303" y="325402"/>
                </a:lnTo>
                <a:lnTo>
                  <a:pt x="1092200" y="358902"/>
                </a:lnTo>
                <a:lnTo>
                  <a:pt x="1113115" y="396296"/>
                </a:lnTo>
                <a:lnTo>
                  <a:pt x="1126251" y="436908"/>
                </a:lnTo>
                <a:lnTo>
                  <a:pt x="1130808" y="480060"/>
                </a:lnTo>
              </a:path>
            </a:pathLst>
          </a:custGeom>
          <a:ln w="25908">
            <a:solidFill>
              <a:srgbClr val="FFD96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 txBox="1"/>
          <p:nvPr/>
        </p:nvSpPr>
        <p:spPr>
          <a:xfrm>
            <a:off x="7211059" y="3292855"/>
            <a:ext cx="951230" cy="659765"/>
          </a:xfrm>
          <a:prstGeom prst="rect">
            <a:avLst/>
          </a:prstGeom>
        </p:spPr>
        <p:txBody>
          <a:bodyPr wrap="square" lIns="0" tIns="28575" rIns="0" bIns="0" rtlCol="0" vert="horz">
            <a:spAutoFit/>
          </a:bodyPr>
          <a:lstStyle/>
          <a:p>
            <a:pPr marL="134620" marR="5080" indent="-121920">
              <a:lnSpc>
                <a:spcPts val="2470"/>
              </a:lnSpc>
              <a:spcBef>
                <a:spcPts val="225"/>
              </a:spcBef>
            </a:pPr>
            <a:r>
              <a:rPr dirty="0" sz="2100" b="1">
                <a:solidFill>
                  <a:srgbClr val="7030A0"/>
                </a:solidFill>
                <a:latin typeface="Times New Roman"/>
                <a:cs typeface="Times New Roman"/>
              </a:rPr>
              <a:t>the</a:t>
            </a:r>
            <a:r>
              <a:rPr dirty="0" sz="2100" spc="-10" b="1">
                <a:solidFill>
                  <a:srgbClr val="7030A0"/>
                </a:solidFill>
                <a:latin typeface="Times New Roman"/>
                <a:cs typeface="Times New Roman"/>
              </a:rPr>
              <a:t> </a:t>
            </a:r>
            <a:r>
              <a:rPr dirty="0" sz="2100" spc="-20" b="1">
                <a:solidFill>
                  <a:srgbClr val="7030A0"/>
                </a:solidFill>
                <a:latin typeface="Times New Roman"/>
                <a:cs typeface="Times New Roman"/>
              </a:rPr>
              <a:t>data </a:t>
            </a:r>
            <a:r>
              <a:rPr dirty="0" sz="2100" spc="-10" b="1">
                <a:solidFill>
                  <a:srgbClr val="7030A0"/>
                </a:solidFill>
                <a:latin typeface="Times New Roman"/>
                <a:cs typeface="Times New Roman"/>
              </a:rPr>
              <a:t>frame</a:t>
            </a:r>
            <a:endParaRPr sz="21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/>
          <p:nvPr/>
        </p:nvSpPr>
        <p:spPr>
          <a:xfrm>
            <a:off x="5406390" y="5409438"/>
            <a:ext cx="868680" cy="480059"/>
          </a:xfrm>
          <a:custGeom>
            <a:avLst/>
            <a:gdLst/>
            <a:ahLst/>
            <a:cxnLst/>
            <a:rect l="l" t="t" r="r" b="b"/>
            <a:pathLst>
              <a:path w="868679" h="480060">
                <a:moveTo>
                  <a:pt x="868680" y="0"/>
                </a:moveTo>
                <a:lnTo>
                  <a:pt x="864265" y="48381"/>
                </a:lnTo>
                <a:lnTo>
                  <a:pt x="851606" y="93440"/>
                </a:lnTo>
                <a:lnTo>
                  <a:pt x="831577" y="134213"/>
                </a:lnTo>
                <a:lnTo>
                  <a:pt x="805052" y="169735"/>
                </a:lnTo>
                <a:lnTo>
                  <a:pt x="772909" y="199042"/>
                </a:lnTo>
                <a:lnTo>
                  <a:pt x="736020" y="221170"/>
                </a:lnTo>
                <a:lnTo>
                  <a:pt x="695262" y="235154"/>
                </a:lnTo>
                <a:lnTo>
                  <a:pt x="651510" y="240030"/>
                </a:lnTo>
                <a:lnTo>
                  <a:pt x="607757" y="244906"/>
                </a:lnTo>
                <a:lnTo>
                  <a:pt x="566999" y="258893"/>
                </a:lnTo>
                <a:lnTo>
                  <a:pt x="530110" y="281023"/>
                </a:lnTo>
                <a:lnTo>
                  <a:pt x="497966" y="310334"/>
                </a:lnTo>
                <a:lnTo>
                  <a:pt x="471442" y="345857"/>
                </a:lnTo>
                <a:lnTo>
                  <a:pt x="451413" y="386630"/>
                </a:lnTo>
                <a:lnTo>
                  <a:pt x="438754" y="431686"/>
                </a:lnTo>
                <a:lnTo>
                  <a:pt x="434339" y="480059"/>
                </a:lnTo>
                <a:lnTo>
                  <a:pt x="429925" y="431686"/>
                </a:lnTo>
                <a:lnTo>
                  <a:pt x="417266" y="386630"/>
                </a:lnTo>
                <a:lnTo>
                  <a:pt x="397237" y="345857"/>
                </a:lnTo>
                <a:lnTo>
                  <a:pt x="370713" y="310334"/>
                </a:lnTo>
                <a:lnTo>
                  <a:pt x="338569" y="281023"/>
                </a:lnTo>
                <a:lnTo>
                  <a:pt x="301680" y="258893"/>
                </a:lnTo>
                <a:lnTo>
                  <a:pt x="260922" y="244906"/>
                </a:lnTo>
                <a:lnTo>
                  <a:pt x="217170" y="240030"/>
                </a:lnTo>
                <a:lnTo>
                  <a:pt x="173417" y="235154"/>
                </a:lnTo>
                <a:lnTo>
                  <a:pt x="132659" y="221170"/>
                </a:lnTo>
                <a:lnTo>
                  <a:pt x="95770" y="199042"/>
                </a:lnTo>
                <a:lnTo>
                  <a:pt x="63626" y="169735"/>
                </a:lnTo>
                <a:lnTo>
                  <a:pt x="37102" y="134213"/>
                </a:lnTo>
                <a:lnTo>
                  <a:pt x="17073" y="93440"/>
                </a:lnTo>
                <a:lnTo>
                  <a:pt x="4414" y="48381"/>
                </a:lnTo>
                <a:lnTo>
                  <a:pt x="0" y="0"/>
                </a:lnTo>
              </a:path>
            </a:pathLst>
          </a:custGeom>
          <a:ln w="25908">
            <a:solidFill>
              <a:srgbClr val="FFD96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 txBox="1"/>
          <p:nvPr/>
        </p:nvSpPr>
        <p:spPr>
          <a:xfrm>
            <a:off x="5354828" y="6001003"/>
            <a:ext cx="1151255" cy="659765"/>
          </a:xfrm>
          <a:prstGeom prst="rect">
            <a:avLst/>
          </a:prstGeom>
        </p:spPr>
        <p:txBody>
          <a:bodyPr wrap="square" lIns="0" tIns="28575" rIns="0" bIns="0" rtlCol="0" vert="horz">
            <a:spAutoFit/>
          </a:bodyPr>
          <a:lstStyle/>
          <a:p>
            <a:pPr marL="12700" marR="5715" indent="57785">
              <a:lnSpc>
                <a:spcPts val="2470"/>
              </a:lnSpc>
              <a:spcBef>
                <a:spcPts val="225"/>
              </a:spcBef>
            </a:pPr>
            <a:r>
              <a:rPr dirty="0" sz="2100" b="1">
                <a:solidFill>
                  <a:srgbClr val="548235"/>
                </a:solidFill>
                <a:latin typeface="Times New Roman"/>
                <a:cs typeface="Times New Roman"/>
              </a:rPr>
              <a:t>the</a:t>
            </a:r>
            <a:r>
              <a:rPr dirty="0" sz="2100" spc="-10" b="1">
                <a:solidFill>
                  <a:srgbClr val="548235"/>
                </a:solidFill>
                <a:latin typeface="Times New Roman"/>
                <a:cs typeface="Times New Roman"/>
              </a:rPr>
              <a:t> </a:t>
            </a:r>
            <a:r>
              <a:rPr dirty="0" sz="2100" spc="-20" b="1">
                <a:solidFill>
                  <a:srgbClr val="548235"/>
                </a:solidFill>
                <a:latin typeface="Times New Roman"/>
                <a:cs typeface="Times New Roman"/>
              </a:rPr>
              <a:t>verb </a:t>
            </a:r>
            <a:r>
              <a:rPr dirty="0" sz="2100" spc="-10" b="1">
                <a:solidFill>
                  <a:srgbClr val="548235"/>
                </a:solidFill>
                <a:latin typeface="Times New Roman"/>
                <a:cs typeface="Times New Roman"/>
              </a:rPr>
              <a:t>(function)</a:t>
            </a:r>
            <a:endParaRPr sz="210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7692897" y="5963818"/>
            <a:ext cx="2781935" cy="659765"/>
          </a:xfrm>
          <a:prstGeom prst="rect">
            <a:avLst/>
          </a:prstGeom>
        </p:spPr>
        <p:txBody>
          <a:bodyPr wrap="square" lIns="0" tIns="28575" rIns="0" bIns="0" rtlCol="0" vert="horz">
            <a:spAutoFit/>
          </a:bodyPr>
          <a:lstStyle/>
          <a:p>
            <a:pPr marL="980440" marR="5080" indent="-967740">
              <a:lnSpc>
                <a:spcPts val="2470"/>
              </a:lnSpc>
              <a:spcBef>
                <a:spcPts val="225"/>
              </a:spcBef>
            </a:pPr>
            <a:r>
              <a:rPr dirty="0" sz="2100" b="1">
                <a:solidFill>
                  <a:srgbClr val="2E75B6"/>
                </a:solidFill>
                <a:latin typeface="Times New Roman"/>
                <a:cs typeface="Times New Roman"/>
              </a:rPr>
              <a:t>what</a:t>
            </a:r>
            <a:r>
              <a:rPr dirty="0" sz="2100" spc="-15" b="1">
                <a:solidFill>
                  <a:srgbClr val="2E75B6"/>
                </a:solidFill>
                <a:latin typeface="Times New Roman"/>
                <a:cs typeface="Times New Roman"/>
              </a:rPr>
              <a:t> </a:t>
            </a:r>
            <a:r>
              <a:rPr dirty="0" sz="2100" b="1">
                <a:solidFill>
                  <a:srgbClr val="2E75B6"/>
                </a:solidFill>
                <a:latin typeface="Times New Roman"/>
                <a:cs typeface="Times New Roman"/>
              </a:rPr>
              <a:t>columns</a:t>
            </a:r>
            <a:r>
              <a:rPr dirty="0" sz="2100" spc="-15" b="1">
                <a:solidFill>
                  <a:srgbClr val="2E75B6"/>
                </a:solidFill>
                <a:latin typeface="Times New Roman"/>
                <a:cs typeface="Times New Roman"/>
              </a:rPr>
              <a:t> </a:t>
            </a:r>
            <a:r>
              <a:rPr dirty="0" sz="2100" spc="-10" b="1">
                <a:solidFill>
                  <a:srgbClr val="2E75B6"/>
                </a:solidFill>
                <a:latin typeface="Times New Roman"/>
                <a:cs typeface="Times New Roman"/>
              </a:rPr>
              <a:t>(variable) </a:t>
            </a:r>
            <a:r>
              <a:rPr dirty="0" sz="2100" b="1">
                <a:solidFill>
                  <a:srgbClr val="2E75B6"/>
                </a:solidFill>
                <a:latin typeface="Times New Roman"/>
                <a:cs typeface="Times New Roman"/>
              </a:rPr>
              <a:t>to </a:t>
            </a:r>
            <a:r>
              <a:rPr dirty="0" sz="2100" spc="-20" b="1">
                <a:solidFill>
                  <a:srgbClr val="2E75B6"/>
                </a:solidFill>
                <a:latin typeface="Times New Roman"/>
                <a:cs typeface="Times New Roman"/>
              </a:rPr>
              <a:t>keep</a:t>
            </a:r>
            <a:endParaRPr sz="210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354888" y="3925951"/>
            <a:ext cx="1922145" cy="6654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4200" spc="-10">
                <a:latin typeface="Times New Roman"/>
                <a:cs typeface="Times New Roman"/>
              </a:rPr>
              <a:t>Example</a:t>
            </a:r>
            <a:endParaRPr sz="42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05409" rIns="0" bIns="0" rtlCol="0" vert="horz">
            <a:spAutoFit/>
          </a:bodyPr>
          <a:lstStyle/>
          <a:p>
            <a:pPr marL="288925">
              <a:lnSpc>
                <a:spcPct val="100000"/>
              </a:lnSpc>
              <a:spcBef>
                <a:spcPts val="100"/>
              </a:spcBef>
            </a:pPr>
            <a:r>
              <a:rPr dirty="0" spc="-10"/>
              <a:t>select()</a:t>
            </a:r>
          </a:p>
        </p:txBody>
      </p:sp>
      <p:pic>
        <p:nvPicPr>
          <p:cNvPr id="10" name="object 10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967528" y="722652"/>
            <a:ext cx="6322340" cy="1700189"/>
          </a:xfrm>
          <a:prstGeom prst="rect">
            <a:avLst/>
          </a:prstGeom>
        </p:spPr>
      </p:pic>
      <p:sp>
        <p:nvSpPr>
          <p:cNvPr id="11" name="object 11" descr=""/>
          <p:cNvSpPr/>
          <p:nvPr/>
        </p:nvSpPr>
        <p:spPr>
          <a:xfrm>
            <a:off x="6517385" y="5436870"/>
            <a:ext cx="3702050" cy="481965"/>
          </a:xfrm>
          <a:custGeom>
            <a:avLst/>
            <a:gdLst/>
            <a:ahLst/>
            <a:cxnLst/>
            <a:rect l="l" t="t" r="r" b="b"/>
            <a:pathLst>
              <a:path w="3702050" h="481964">
                <a:moveTo>
                  <a:pt x="3701796" y="0"/>
                </a:moveTo>
                <a:lnTo>
                  <a:pt x="3696956" y="43278"/>
                </a:lnTo>
                <a:lnTo>
                  <a:pt x="3683002" y="84013"/>
                </a:lnTo>
                <a:lnTo>
                  <a:pt x="3660784" y="121524"/>
                </a:lnTo>
                <a:lnTo>
                  <a:pt x="3631149" y="155132"/>
                </a:lnTo>
                <a:lnTo>
                  <a:pt x="3594947" y="184155"/>
                </a:lnTo>
                <a:lnTo>
                  <a:pt x="3553027" y="207913"/>
                </a:lnTo>
                <a:lnTo>
                  <a:pt x="3506236" y="225725"/>
                </a:lnTo>
                <a:lnTo>
                  <a:pt x="3455425" y="236911"/>
                </a:lnTo>
                <a:lnTo>
                  <a:pt x="3401441" y="240791"/>
                </a:lnTo>
                <a:lnTo>
                  <a:pt x="2151253" y="240791"/>
                </a:lnTo>
                <a:lnTo>
                  <a:pt x="2097268" y="244671"/>
                </a:lnTo>
                <a:lnTo>
                  <a:pt x="2046457" y="255857"/>
                </a:lnTo>
                <a:lnTo>
                  <a:pt x="1999666" y="273668"/>
                </a:lnTo>
                <a:lnTo>
                  <a:pt x="1957746" y="297424"/>
                </a:lnTo>
                <a:lnTo>
                  <a:pt x="1921544" y="326446"/>
                </a:lnTo>
                <a:lnTo>
                  <a:pt x="1891909" y="360053"/>
                </a:lnTo>
                <a:lnTo>
                  <a:pt x="1869691" y="397565"/>
                </a:lnTo>
                <a:lnTo>
                  <a:pt x="1855737" y="438302"/>
                </a:lnTo>
                <a:lnTo>
                  <a:pt x="1850898" y="481583"/>
                </a:lnTo>
                <a:lnTo>
                  <a:pt x="1846058" y="438302"/>
                </a:lnTo>
                <a:lnTo>
                  <a:pt x="1832104" y="397565"/>
                </a:lnTo>
                <a:lnTo>
                  <a:pt x="1809886" y="360053"/>
                </a:lnTo>
                <a:lnTo>
                  <a:pt x="1780251" y="326446"/>
                </a:lnTo>
                <a:lnTo>
                  <a:pt x="1744049" y="297424"/>
                </a:lnTo>
                <a:lnTo>
                  <a:pt x="1702129" y="273668"/>
                </a:lnTo>
                <a:lnTo>
                  <a:pt x="1655338" y="255857"/>
                </a:lnTo>
                <a:lnTo>
                  <a:pt x="1604527" y="244671"/>
                </a:lnTo>
                <a:lnTo>
                  <a:pt x="1550543" y="240791"/>
                </a:lnTo>
                <a:lnTo>
                  <a:pt x="300355" y="240791"/>
                </a:lnTo>
                <a:lnTo>
                  <a:pt x="246370" y="236911"/>
                </a:lnTo>
                <a:lnTo>
                  <a:pt x="195559" y="225725"/>
                </a:lnTo>
                <a:lnTo>
                  <a:pt x="148768" y="207913"/>
                </a:lnTo>
                <a:lnTo>
                  <a:pt x="106848" y="184155"/>
                </a:lnTo>
                <a:lnTo>
                  <a:pt x="70646" y="155132"/>
                </a:lnTo>
                <a:lnTo>
                  <a:pt x="41011" y="121524"/>
                </a:lnTo>
                <a:lnTo>
                  <a:pt x="18793" y="84013"/>
                </a:lnTo>
                <a:lnTo>
                  <a:pt x="4839" y="43278"/>
                </a:lnTo>
                <a:lnTo>
                  <a:pt x="0" y="0"/>
                </a:lnTo>
              </a:path>
            </a:pathLst>
          </a:custGeom>
          <a:ln w="25908">
            <a:solidFill>
              <a:srgbClr val="FFD966"/>
            </a:solidFill>
          </a:ln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27708" y="2237358"/>
            <a:ext cx="10069895" cy="2383282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05409" rIns="0" bIns="0" rtlCol="0" vert="horz">
            <a:spAutoFit/>
          </a:bodyPr>
          <a:lstStyle/>
          <a:p>
            <a:pPr marL="288925">
              <a:lnSpc>
                <a:spcPct val="100000"/>
              </a:lnSpc>
              <a:spcBef>
                <a:spcPts val="100"/>
              </a:spcBef>
            </a:pPr>
            <a:r>
              <a:rPr dirty="0" spc="-10">
                <a:solidFill>
                  <a:srgbClr val="000000"/>
                </a:solidFill>
              </a:rPr>
              <a:t>filter()</a:t>
            </a:r>
          </a:p>
        </p:txBody>
      </p:sp>
      <p:sp>
        <p:nvSpPr>
          <p:cNvPr id="4" name="object 4" descr=""/>
          <p:cNvSpPr txBox="1"/>
          <p:nvPr/>
        </p:nvSpPr>
        <p:spPr>
          <a:xfrm>
            <a:off x="7289418" y="357885"/>
            <a:ext cx="4369435" cy="7569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dirty="0" sz="2400">
                <a:latin typeface="Times New Roman"/>
                <a:cs typeface="Times New Roman"/>
              </a:rPr>
              <a:t>Pull</a:t>
            </a:r>
            <a:r>
              <a:rPr dirty="0" sz="2400" spc="-25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out</a:t>
            </a:r>
            <a:r>
              <a:rPr dirty="0" sz="2400" spc="-20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just</a:t>
            </a:r>
            <a:r>
              <a:rPr dirty="0" sz="2400" spc="-20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the</a:t>
            </a:r>
            <a:r>
              <a:rPr dirty="0" sz="2400" spc="-20">
                <a:latin typeface="Times New Roman"/>
                <a:cs typeface="Times New Roman"/>
              </a:rPr>
              <a:t> </a:t>
            </a:r>
            <a:r>
              <a:rPr dirty="0" sz="2400" b="1">
                <a:latin typeface="Times New Roman"/>
                <a:cs typeface="Times New Roman"/>
              </a:rPr>
              <a:t>rows</a:t>
            </a:r>
            <a:r>
              <a:rPr dirty="0" sz="2400" spc="10" b="1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you</a:t>
            </a:r>
            <a:r>
              <a:rPr dirty="0" sz="2400" spc="-10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want</a:t>
            </a:r>
            <a:r>
              <a:rPr dirty="0" sz="2400" spc="-20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in</a:t>
            </a:r>
            <a:r>
              <a:rPr dirty="0" sz="2400" spc="-10">
                <a:latin typeface="Times New Roman"/>
                <a:cs typeface="Times New Roman"/>
              </a:rPr>
              <a:t> </a:t>
            </a:r>
            <a:r>
              <a:rPr dirty="0" sz="2400" spc="-50">
                <a:latin typeface="Times New Roman"/>
                <a:cs typeface="Times New Roman"/>
              </a:rPr>
              <a:t>a </a:t>
            </a:r>
            <a:r>
              <a:rPr dirty="0" sz="2400">
                <a:latin typeface="Times New Roman"/>
                <a:cs typeface="Times New Roman"/>
              </a:rPr>
              <a:t>data</a:t>
            </a:r>
            <a:r>
              <a:rPr dirty="0" sz="2400" spc="-40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set,</a:t>
            </a:r>
            <a:r>
              <a:rPr dirty="0" sz="2400" spc="-25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based</a:t>
            </a:r>
            <a:r>
              <a:rPr dirty="0" sz="2400" spc="-5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on</a:t>
            </a:r>
            <a:r>
              <a:rPr dirty="0" sz="2400" spc="-10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some</a:t>
            </a:r>
            <a:r>
              <a:rPr dirty="0" sz="2400" spc="5">
                <a:latin typeface="Times New Roman"/>
                <a:cs typeface="Times New Roman"/>
              </a:rPr>
              <a:t> </a:t>
            </a:r>
            <a:r>
              <a:rPr dirty="0" sz="2400" spc="-10">
                <a:latin typeface="Times New Roman"/>
                <a:cs typeface="Times New Roman"/>
              </a:rPr>
              <a:t>criteria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253321" y="547877"/>
            <a:ext cx="7999155" cy="1894332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05409" rIns="0" bIns="0" rtlCol="0" vert="horz">
            <a:spAutoFit/>
          </a:bodyPr>
          <a:lstStyle/>
          <a:p>
            <a:pPr marL="288925">
              <a:lnSpc>
                <a:spcPct val="100000"/>
              </a:lnSpc>
              <a:spcBef>
                <a:spcPts val="100"/>
              </a:spcBef>
            </a:pPr>
            <a:r>
              <a:rPr dirty="0" spc="-10"/>
              <a:t>filter()</a:t>
            </a:r>
          </a:p>
        </p:txBody>
      </p:sp>
      <p:sp>
        <p:nvSpPr>
          <p:cNvPr id="4" name="object 4" descr=""/>
          <p:cNvSpPr txBox="1"/>
          <p:nvPr/>
        </p:nvSpPr>
        <p:spPr>
          <a:xfrm>
            <a:off x="6498082" y="3243148"/>
            <a:ext cx="951230" cy="6604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2495"/>
              </a:lnSpc>
              <a:spcBef>
                <a:spcPts val="100"/>
              </a:spcBef>
            </a:pPr>
            <a:r>
              <a:rPr dirty="0" sz="2100" b="1">
                <a:solidFill>
                  <a:srgbClr val="7030A0"/>
                </a:solidFill>
                <a:latin typeface="Times New Roman"/>
                <a:cs typeface="Times New Roman"/>
              </a:rPr>
              <a:t>the</a:t>
            </a:r>
            <a:r>
              <a:rPr dirty="0" sz="2100" spc="-10" b="1">
                <a:solidFill>
                  <a:srgbClr val="7030A0"/>
                </a:solidFill>
                <a:latin typeface="Times New Roman"/>
                <a:cs typeface="Times New Roman"/>
              </a:rPr>
              <a:t> </a:t>
            </a:r>
            <a:r>
              <a:rPr dirty="0" sz="2100" spc="-20" b="1">
                <a:solidFill>
                  <a:srgbClr val="7030A0"/>
                </a:solidFill>
                <a:latin typeface="Times New Roman"/>
                <a:cs typeface="Times New Roman"/>
              </a:rPr>
              <a:t>data</a:t>
            </a:r>
            <a:endParaRPr sz="2100">
              <a:latin typeface="Times New Roman"/>
              <a:cs typeface="Times New Roman"/>
            </a:endParaRPr>
          </a:p>
          <a:p>
            <a:pPr marL="134620">
              <a:lnSpc>
                <a:spcPts val="2495"/>
              </a:lnSpc>
            </a:pPr>
            <a:r>
              <a:rPr dirty="0" sz="2100" spc="-10" b="1">
                <a:solidFill>
                  <a:srgbClr val="7030A0"/>
                </a:solidFill>
                <a:latin typeface="Times New Roman"/>
                <a:cs typeface="Times New Roman"/>
              </a:rPr>
              <a:t>frame</a:t>
            </a:r>
            <a:endParaRPr sz="21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6491732" y="5916879"/>
            <a:ext cx="1151255" cy="659765"/>
          </a:xfrm>
          <a:prstGeom prst="rect">
            <a:avLst/>
          </a:prstGeom>
        </p:spPr>
        <p:txBody>
          <a:bodyPr wrap="square" lIns="0" tIns="28575" rIns="0" bIns="0" rtlCol="0" vert="horz">
            <a:spAutoFit/>
          </a:bodyPr>
          <a:lstStyle/>
          <a:p>
            <a:pPr marL="12700" marR="5080" indent="57785">
              <a:lnSpc>
                <a:spcPts val="2470"/>
              </a:lnSpc>
              <a:spcBef>
                <a:spcPts val="225"/>
              </a:spcBef>
            </a:pPr>
            <a:r>
              <a:rPr dirty="0" sz="2100" b="1">
                <a:solidFill>
                  <a:srgbClr val="548235"/>
                </a:solidFill>
                <a:latin typeface="Times New Roman"/>
                <a:cs typeface="Times New Roman"/>
              </a:rPr>
              <a:t>the</a:t>
            </a:r>
            <a:r>
              <a:rPr dirty="0" sz="2100" spc="-10" b="1">
                <a:solidFill>
                  <a:srgbClr val="548235"/>
                </a:solidFill>
                <a:latin typeface="Times New Roman"/>
                <a:cs typeface="Times New Roman"/>
              </a:rPr>
              <a:t> </a:t>
            </a:r>
            <a:r>
              <a:rPr dirty="0" sz="2100" spc="-20" b="1">
                <a:solidFill>
                  <a:srgbClr val="548235"/>
                </a:solidFill>
                <a:latin typeface="Times New Roman"/>
                <a:cs typeface="Times New Roman"/>
              </a:rPr>
              <a:t>verb </a:t>
            </a:r>
            <a:r>
              <a:rPr dirty="0" sz="2100" spc="-10" b="1">
                <a:solidFill>
                  <a:srgbClr val="548235"/>
                </a:solidFill>
                <a:latin typeface="Times New Roman"/>
                <a:cs typeface="Times New Roman"/>
              </a:rPr>
              <a:t>(function)</a:t>
            </a:r>
            <a:endParaRPr sz="210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8442706" y="5967171"/>
            <a:ext cx="2678430" cy="659765"/>
          </a:xfrm>
          <a:prstGeom prst="rect">
            <a:avLst/>
          </a:prstGeom>
        </p:spPr>
        <p:txBody>
          <a:bodyPr wrap="square" lIns="0" tIns="28575" rIns="0" bIns="0" rtlCol="0" vert="horz">
            <a:spAutoFit/>
          </a:bodyPr>
          <a:lstStyle/>
          <a:p>
            <a:pPr marL="314325" marR="5080" indent="-302260">
              <a:lnSpc>
                <a:spcPts val="2470"/>
              </a:lnSpc>
              <a:spcBef>
                <a:spcPts val="225"/>
              </a:spcBef>
            </a:pPr>
            <a:r>
              <a:rPr dirty="0" sz="2100" b="1">
                <a:solidFill>
                  <a:srgbClr val="2E75B6"/>
                </a:solidFill>
                <a:latin typeface="Times New Roman"/>
                <a:cs typeface="Times New Roman"/>
              </a:rPr>
              <a:t>what</a:t>
            </a:r>
            <a:r>
              <a:rPr dirty="0" sz="2100" spc="-15" b="1">
                <a:solidFill>
                  <a:srgbClr val="2E75B6"/>
                </a:solidFill>
                <a:latin typeface="Times New Roman"/>
                <a:cs typeface="Times New Roman"/>
              </a:rPr>
              <a:t> </a:t>
            </a:r>
            <a:r>
              <a:rPr dirty="0" sz="2100" b="1">
                <a:solidFill>
                  <a:srgbClr val="2E75B6"/>
                </a:solidFill>
                <a:latin typeface="Times New Roman"/>
                <a:cs typeface="Times New Roman"/>
              </a:rPr>
              <a:t>column</a:t>
            </a:r>
            <a:r>
              <a:rPr dirty="0" sz="2100" spc="-15" b="1">
                <a:solidFill>
                  <a:srgbClr val="2E75B6"/>
                </a:solidFill>
                <a:latin typeface="Times New Roman"/>
                <a:cs typeface="Times New Roman"/>
              </a:rPr>
              <a:t> </a:t>
            </a:r>
            <a:r>
              <a:rPr dirty="0" sz="2100" spc="-10" b="1">
                <a:solidFill>
                  <a:srgbClr val="2E75B6"/>
                </a:solidFill>
                <a:latin typeface="Times New Roman"/>
                <a:cs typeface="Times New Roman"/>
              </a:rPr>
              <a:t>(variable) </a:t>
            </a:r>
            <a:r>
              <a:rPr dirty="0" sz="2100" b="1">
                <a:solidFill>
                  <a:srgbClr val="2E75B6"/>
                </a:solidFill>
                <a:latin typeface="Times New Roman"/>
                <a:cs typeface="Times New Roman"/>
              </a:rPr>
              <a:t>to</a:t>
            </a:r>
            <a:r>
              <a:rPr dirty="0" sz="2100" spc="-10" b="1">
                <a:solidFill>
                  <a:srgbClr val="2E75B6"/>
                </a:solidFill>
                <a:latin typeface="Times New Roman"/>
                <a:cs typeface="Times New Roman"/>
              </a:rPr>
              <a:t> </a:t>
            </a:r>
            <a:r>
              <a:rPr dirty="0" sz="2100" b="1">
                <a:solidFill>
                  <a:srgbClr val="2E75B6"/>
                </a:solidFill>
                <a:latin typeface="Times New Roman"/>
                <a:cs typeface="Times New Roman"/>
              </a:rPr>
              <a:t>use</a:t>
            </a:r>
            <a:r>
              <a:rPr dirty="0" sz="2100" spc="-10" b="1">
                <a:solidFill>
                  <a:srgbClr val="2E75B6"/>
                </a:solidFill>
                <a:latin typeface="Times New Roman"/>
                <a:cs typeface="Times New Roman"/>
              </a:rPr>
              <a:t> </a:t>
            </a:r>
            <a:r>
              <a:rPr dirty="0" sz="2100" b="1">
                <a:solidFill>
                  <a:srgbClr val="2E75B6"/>
                </a:solidFill>
                <a:latin typeface="Times New Roman"/>
                <a:cs typeface="Times New Roman"/>
              </a:rPr>
              <a:t>for</a:t>
            </a:r>
            <a:r>
              <a:rPr dirty="0" sz="2100" spc="-35" b="1">
                <a:solidFill>
                  <a:srgbClr val="2E75B6"/>
                </a:solidFill>
                <a:latin typeface="Times New Roman"/>
                <a:cs typeface="Times New Roman"/>
              </a:rPr>
              <a:t> </a:t>
            </a:r>
            <a:r>
              <a:rPr dirty="0" sz="2100" spc="-10" b="1">
                <a:solidFill>
                  <a:srgbClr val="2E75B6"/>
                </a:solidFill>
                <a:latin typeface="Times New Roman"/>
                <a:cs typeface="Times New Roman"/>
              </a:rPr>
              <a:t>filtering</a:t>
            </a:r>
            <a:endParaRPr sz="210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9036177" y="2634234"/>
            <a:ext cx="2724150" cy="97980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algn="ctr" marL="12700" marR="5080" indent="635">
              <a:lnSpc>
                <a:spcPct val="99000"/>
              </a:lnSpc>
              <a:spcBef>
                <a:spcPts val="125"/>
              </a:spcBef>
            </a:pPr>
            <a:r>
              <a:rPr dirty="0" sz="2100">
                <a:latin typeface="Times New Roman"/>
                <a:cs typeface="Times New Roman"/>
              </a:rPr>
              <a:t>Only</a:t>
            </a:r>
            <a:r>
              <a:rPr dirty="0" sz="2100" spc="-10">
                <a:latin typeface="Times New Roman"/>
                <a:cs typeface="Times New Roman"/>
              </a:rPr>
              <a:t> </a:t>
            </a:r>
            <a:r>
              <a:rPr dirty="0" sz="2100">
                <a:latin typeface="Times New Roman"/>
                <a:cs typeface="Times New Roman"/>
              </a:rPr>
              <a:t>keep</a:t>
            </a:r>
            <a:r>
              <a:rPr dirty="0" sz="2100" spc="-5">
                <a:latin typeface="Times New Roman"/>
                <a:cs typeface="Times New Roman"/>
              </a:rPr>
              <a:t> </a:t>
            </a:r>
            <a:r>
              <a:rPr dirty="0" sz="2100">
                <a:latin typeface="Times New Roman"/>
                <a:cs typeface="Times New Roman"/>
              </a:rPr>
              <a:t>rows</a:t>
            </a:r>
            <a:r>
              <a:rPr dirty="0" sz="2100" spc="-15">
                <a:latin typeface="Times New Roman"/>
                <a:cs typeface="Times New Roman"/>
              </a:rPr>
              <a:t> </a:t>
            </a:r>
            <a:r>
              <a:rPr dirty="0" sz="2100">
                <a:latin typeface="Times New Roman"/>
                <a:cs typeface="Times New Roman"/>
              </a:rPr>
              <a:t>of</a:t>
            </a:r>
            <a:r>
              <a:rPr dirty="0" sz="2100" spc="-5">
                <a:latin typeface="Times New Roman"/>
                <a:cs typeface="Times New Roman"/>
              </a:rPr>
              <a:t> </a:t>
            </a:r>
            <a:r>
              <a:rPr dirty="0" sz="2100" spc="-25">
                <a:latin typeface="Times New Roman"/>
                <a:cs typeface="Times New Roman"/>
              </a:rPr>
              <a:t>the </a:t>
            </a:r>
            <a:r>
              <a:rPr dirty="0" sz="2100">
                <a:latin typeface="Times New Roman"/>
                <a:cs typeface="Times New Roman"/>
              </a:rPr>
              <a:t>data</a:t>
            </a:r>
            <a:r>
              <a:rPr dirty="0" sz="2100" spc="-5">
                <a:latin typeface="Times New Roman"/>
                <a:cs typeface="Times New Roman"/>
              </a:rPr>
              <a:t> </a:t>
            </a:r>
            <a:r>
              <a:rPr dirty="0" sz="2100">
                <a:latin typeface="Times New Roman"/>
                <a:cs typeface="Times New Roman"/>
              </a:rPr>
              <a:t>in</a:t>
            </a:r>
            <a:r>
              <a:rPr dirty="0" sz="2100" spc="5">
                <a:latin typeface="Times New Roman"/>
                <a:cs typeface="Times New Roman"/>
              </a:rPr>
              <a:t> </a:t>
            </a:r>
            <a:r>
              <a:rPr dirty="0" sz="2100">
                <a:latin typeface="Times New Roman"/>
                <a:cs typeface="Times New Roman"/>
              </a:rPr>
              <a:t>which the</a:t>
            </a:r>
            <a:r>
              <a:rPr dirty="0" sz="2100" spc="5">
                <a:latin typeface="Times New Roman"/>
                <a:cs typeface="Times New Roman"/>
              </a:rPr>
              <a:t> </a:t>
            </a:r>
            <a:r>
              <a:rPr dirty="0" sz="2100" spc="-10">
                <a:latin typeface="Times New Roman"/>
                <a:cs typeface="Times New Roman"/>
              </a:rPr>
              <a:t>column </a:t>
            </a:r>
            <a:r>
              <a:rPr dirty="0" sz="2100">
                <a:latin typeface="Times New Roman"/>
                <a:cs typeface="Times New Roman"/>
              </a:rPr>
              <a:t>meets</a:t>
            </a:r>
            <a:r>
              <a:rPr dirty="0" sz="2100" spc="10">
                <a:latin typeface="Times New Roman"/>
                <a:cs typeface="Times New Roman"/>
              </a:rPr>
              <a:t> </a:t>
            </a:r>
            <a:r>
              <a:rPr dirty="0" sz="2100">
                <a:latin typeface="Times New Roman"/>
                <a:cs typeface="Times New Roman"/>
              </a:rPr>
              <a:t>this</a:t>
            </a:r>
            <a:r>
              <a:rPr dirty="0" sz="2100" spc="-5">
                <a:latin typeface="Times New Roman"/>
                <a:cs typeface="Times New Roman"/>
              </a:rPr>
              <a:t> </a:t>
            </a:r>
            <a:r>
              <a:rPr dirty="0" sz="2100" spc="-10">
                <a:latin typeface="Times New Roman"/>
                <a:cs typeface="Times New Roman"/>
              </a:rPr>
              <a:t>criteria</a:t>
            </a:r>
            <a:endParaRPr sz="210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354888" y="3925951"/>
            <a:ext cx="1922145" cy="6654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4200" spc="-10">
                <a:latin typeface="Times New Roman"/>
                <a:cs typeface="Times New Roman"/>
              </a:rPr>
              <a:t>Example</a:t>
            </a:r>
            <a:endParaRPr sz="420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/>
          <p:nvPr/>
        </p:nvSpPr>
        <p:spPr>
          <a:xfrm>
            <a:off x="2766060" y="4527803"/>
            <a:ext cx="8697595" cy="830580"/>
          </a:xfrm>
          <a:custGeom>
            <a:avLst/>
            <a:gdLst/>
            <a:ahLst/>
            <a:cxnLst/>
            <a:rect l="l" t="t" r="r" b="b"/>
            <a:pathLst>
              <a:path w="8697595" h="830579">
                <a:moveTo>
                  <a:pt x="8697468" y="0"/>
                </a:moveTo>
                <a:lnTo>
                  <a:pt x="0" y="0"/>
                </a:lnTo>
                <a:lnTo>
                  <a:pt x="0" y="830580"/>
                </a:lnTo>
                <a:lnTo>
                  <a:pt x="8697468" y="830580"/>
                </a:lnTo>
                <a:lnTo>
                  <a:pt x="8697468" y="0"/>
                </a:lnTo>
                <a:close/>
              </a:path>
            </a:pathLst>
          </a:custGeom>
          <a:solidFill>
            <a:srgbClr val="F1F1F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" name="object 10" descr=""/>
          <p:cNvSpPr txBox="1"/>
          <p:nvPr/>
        </p:nvSpPr>
        <p:spPr>
          <a:xfrm>
            <a:off x="2845435" y="4524832"/>
            <a:ext cx="7701280" cy="76581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>
                <a:solidFill>
                  <a:srgbClr val="333333"/>
                </a:solidFill>
                <a:latin typeface="Courier New"/>
                <a:cs typeface="Courier New"/>
              </a:rPr>
              <a:t>on_time_flights&lt;-</a:t>
            </a:r>
            <a:r>
              <a:rPr dirty="0" sz="2400" spc="-95">
                <a:solidFill>
                  <a:srgbClr val="333333"/>
                </a:solidFill>
                <a:latin typeface="Courier New"/>
                <a:cs typeface="Courier New"/>
              </a:rPr>
              <a:t> </a:t>
            </a:r>
            <a:r>
              <a:rPr dirty="0" sz="2400">
                <a:solidFill>
                  <a:srgbClr val="333333"/>
                </a:solidFill>
                <a:latin typeface="Courier New"/>
                <a:cs typeface="Courier New"/>
              </a:rPr>
              <a:t>flights</a:t>
            </a:r>
            <a:r>
              <a:rPr dirty="0" sz="2400" spc="-95">
                <a:solidFill>
                  <a:srgbClr val="333333"/>
                </a:solidFill>
                <a:latin typeface="Courier New"/>
                <a:cs typeface="Courier New"/>
              </a:rPr>
              <a:t> </a:t>
            </a:r>
            <a:r>
              <a:rPr dirty="0" sz="2400" spc="-25" b="1">
                <a:solidFill>
                  <a:srgbClr val="CE5C00"/>
                </a:solidFill>
                <a:latin typeface="Courier New"/>
                <a:cs typeface="Courier New"/>
              </a:rPr>
              <a:t>%&gt;%</a:t>
            </a:r>
            <a:endParaRPr sz="2400">
              <a:latin typeface="Courier New"/>
              <a:cs typeface="Courier New"/>
            </a:endParaRPr>
          </a:p>
          <a:p>
            <a:pPr marL="3670300">
              <a:lnSpc>
                <a:spcPct val="100000"/>
              </a:lnSpc>
              <a:spcBef>
                <a:spcPts val="65"/>
              </a:spcBef>
            </a:pPr>
            <a:r>
              <a:rPr dirty="0" sz="2400" b="1">
                <a:solidFill>
                  <a:srgbClr val="548235"/>
                </a:solidFill>
                <a:latin typeface="Courier New"/>
                <a:cs typeface="Courier New"/>
              </a:rPr>
              <a:t>filter</a:t>
            </a:r>
            <a:r>
              <a:rPr dirty="0" sz="2400">
                <a:solidFill>
                  <a:srgbClr val="333333"/>
                </a:solidFill>
                <a:latin typeface="Courier New"/>
                <a:cs typeface="Courier New"/>
              </a:rPr>
              <a:t>(arr_delay</a:t>
            </a:r>
            <a:r>
              <a:rPr dirty="0" sz="2400" spc="-65">
                <a:solidFill>
                  <a:srgbClr val="333333"/>
                </a:solidFill>
                <a:latin typeface="Courier New"/>
                <a:cs typeface="Courier New"/>
              </a:rPr>
              <a:t> </a:t>
            </a:r>
            <a:r>
              <a:rPr dirty="0" sz="2400" b="1">
                <a:solidFill>
                  <a:srgbClr val="CE5C00"/>
                </a:solidFill>
                <a:latin typeface="Courier New"/>
                <a:cs typeface="Courier New"/>
              </a:rPr>
              <a:t>&lt;</a:t>
            </a:r>
            <a:r>
              <a:rPr dirty="0" sz="2400" spc="-55" b="1">
                <a:solidFill>
                  <a:srgbClr val="CE5C00"/>
                </a:solidFill>
                <a:latin typeface="Courier New"/>
                <a:cs typeface="Courier New"/>
              </a:rPr>
              <a:t> </a:t>
            </a:r>
            <a:r>
              <a:rPr dirty="0" sz="2400" spc="-25">
                <a:solidFill>
                  <a:srgbClr val="0000CF"/>
                </a:solidFill>
                <a:latin typeface="Courier New"/>
                <a:cs typeface="Courier New"/>
              </a:rPr>
              <a:t>30</a:t>
            </a:r>
            <a:r>
              <a:rPr dirty="0" sz="2400" spc="-25">
                <a:solidFill>
                  <a:srgbClr val="333333"/>
                </a:solidFill>
                <a:latin typeface="Courier New"/>
                <a:cs typeface="Courier New"/>
              </a:rPr>
              <a:t>)</a:t>
            </a:r>
            <a:endParaRPr sz="2400">
              <a:latin typeface="Courier New"/>
              <a:cs typeface="Courier New"/>
            </a:endParaRPr>
          </a:p>
        </p:txBody>
      </p:sp>
      <p:grpSp>
        <p:nvGrpSpPr>
          <p:cNvPr id="11" name="object 11" descr=""/>
          <p:cNvGrpSpPr/>
          <p:nvPr/>
        </p:nvGrpSpPr>
        <p:grpSpPr>
          <a:xfrm>
            <a:off x="6237732" y="3689603"/>
            <a:ext cx="4754880" cy="2146300"/>
            <a:chOff x="6237732" y="3689603"/>
            <a:chExt cx="4754880" cy="2146300"/>
          </a:xfrm>
        </p:grpSpPr>
        <p:sp>
          <p:nvSpPr>
            <p:cNvPr id="12" name="object 12" descr=""/>
            <p:cNvSpPr/>
            <p:nvPr/>
          </p:nvSpPr>
          <p:spPr>
            <a:xfrm>
              <a:off x="10280522" y="3695953"/>
              <a:ext cx="705485" cy="1075055"/>
            </a:xfrm>
            <a:custGeom>
              <a:avLst/>
              <a:gdLst/>
              <a:ahLst/>
              <a:cxnLst/>
              <a:rect l="l" t="t" r="r" b="b"/>
              <a:pathLst>
                <a:path w="705484" h="1075054">
                  <a:moveTo>
                    <a:pt x="623570" y="0"/>
                  </a:moveTo>
                  <a:lnTo>
                    <a:pt x="40894" y="968629"/>
                  </a:lnTo>
                  <a:lnTo>
                    <a:pt x="0" y="943991"/>
                  </a:lnTo>
                  <a:lnTo>
                    <a:pt x="32511" y="1074801"/>
                  </a:lnTo>
                  <a:lnTo>
                    <a:pt x="163322" y="1042289"/>
                  </a:lnTo>
                  <a:lnTo>
                    <a:pt x="122554" y="1017651"/>
                  </a:lnTo>
                  <a:lnTo>
                    <a:pt x="705230" y="49022"/>
                  </a:lnTo>
                  <a:lnTo>
                    <a:pt x="623570" y="0"/>
                  </a:lnTo>
                  <a:close/>
                </a:path>
              </a:pathLst>
            </a:custGeom>
            <a:solidFill>
              <a:srgbClr val="A6A6A6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" name="object 13" descr=""/>
            <p:cNvSpPr/>
            <p:nvPr/>
          </p:nvSpPr>
          <p:spPr>
            <a:xfrm>
              <a:off x="10280522" y="3695953"/>
              <a:ext cx="705485" cy="1075055"/>
            </a:xfrm>
            <a:custGeom>
              <a:avLst/>
              <a:gdLst/>
              <a:ahLst/>
              <a:cxnLst/>
              <a:rect l="l" t="t" r="r" b="b"/>
              <a:pathLst>
                <a:path w="705484" h="1075054">
                  <a:moveTo>
                    <a:pt x="0" y="943991"/>
                  </a:moveTo>
                  <a:lnTo>
                    <a:pt x="40894" y="968629"/>
                  </a:lnTo>
                  <a:lnTo>
                    <a:pt x="623570" y="0"/>
                  </a:lnTo>
                  <a:lnTo>
                    <a:pt x="705230" y="49022"/>
                  </a:lnTo>
                  <a:lnTo>
                    <a:pt x="122554" y="1017651"/>
                  </a:lnTo>
                  <a:lnTo>
                    <a:pt x="163322" y="1042289"/>
                  </a:lnTo>
                  <a:lnTo>
                    <a:pt x="32511" y="1074801"/>
                  </a:lnTo>
                  <a:lnTo>
                    <a:pt x="0" y="943991"/>
                  </a:lnTo>
                  <a:close/>
                </a:path>
              </a:pathLst>
            </a:custGeom>
            <a:ln w="12700">
              <a:solidFill>
                <a:srgbClr val="252525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" name="object 14" descr=""/>
            <p:cNvSpPr/>
            <p:nvPr/>
          </p:nvSpPr>
          <p:spPr>
            <a:xfrm>
              <a:off x="6250686" y="4005833"/>
              <a:ext cx="1263650" cy="1797050"/>
            </a:xfrm>
            <a:custGeom>
              <a:avLst/>
              <a:gdLst/>
              <a:ahLst/>
              <a:cxnLst/>
              <a:rect l="l" t="t" r="r" b="b"/>
              <a:pathLst>
                <a:path w="1263650" h="1797050">
                  <a:moveTo>
                    <a:pt x="0" y="481584"/>
                  </a:moveTo>
                  <a:lnTo>
                    <a:pt x="4839" y="438305"/>
                  </a:lnTo>
                  <a:lnTo>
                    <a:pt x="18793" y="397570"/>
                  </a:lnTo>
                  <a:lnTo>
                    <a:pt x="41011" y="360059"/>
                  </a:lnTo>
                  <a:lnTo>
                    <a:pt x="70646" y="326451"/>
                  </a:lnTo>
                  <a:lnTo>
                    <a:pt x="106848" y="297428"/>
                  </a:lnTo>
                  <a:lnTo>
                    <a:pt x="148768" y="273670"/>
                  </a:lnTo>
                  <a:lnTo>
                    <a:pt x="195559" y="255858"/>
                  </a:lnTo>
                  <a:lnTo>
                    <a:pt x="246370" y="244672"/>
                  </a:lnTo>
                  <a:lnTo>
                    <a:pt x="300355" y="240792"/>
                  </a:lnTo>
                  <a:lnTo>
                    <a:pt x="313816" y="240792"/>
                  </a:lnTo>
                  <a:lnTo>
                    <a:pt x="367801" y="236911"/>
                  </a:lnTo>
                  <a:lnTo>
                    <a:pt x="418612" y="225725"/>
                  </a:lnTo>
                  <a:lnTo>
                    <a:pt x="465403" y="207913"/>
                  </a:lnTo>
                  <a:lnTo>
                    <a:pt x="507323" y="184155"/>
                  </a:lnTo>
                  <a:lnTo>
                    <a:pt x="543525" y="155132"/>
                  </a:lnTo>
                  <a:lnTo>
                    <a:pt x="573160" y="121524"/>
                  </a:lnTo>
                  <a:lnTo>
                    <a:pt x="595378" y="84013"/>
                  </a:lnTo>
                  <a:lnTo>
                    <a:pt x="609332" y="43278"/>
                  </a:lnTo>
                  <a:lnTo>
                    <a:pt x="614171" y="0"/>
                  </a:lnTo>
                  <a:lnTo>
                    <a:pt x="619011" y="43278"/>
                  </a:lnTo>
                  <a:lnTo>
                    <a:pt x="632965" y="84013"/>
                  </a:lnTo>
                  <a:lnTo>
                    <a:pt x="655183" y="121524"/>
                  </a:lnTo>
                  <a:lnTo>
                    <a:pt x="684818" y="155132"/>
                  </a:lnTo>
                  <a:lnTo>
                    <a:pt x="721020" y="184155"/>
                  </a:lnTo>
                  <a:lnTo>
                    <a:pt x="762940" y="207913"/>
                  </a:lnTo>
                  <a:lnTo>
                    <a:pt x="809731" y="225725"/>
                  </a:lnTo>
                  <a:lnTo>
                    <a:pt x="860542" y="236911"/>
                  </a:lnTo>
                  <a:lnTo>
                    <a:pt x="914527" y="240792"/>
                  </a:lnTo>
                  <a:lnTo>
                    <a:pt x="927988" y="240792"/>
                  </a:lnTo>
                  <a:lnTo>
                    <a:pt x="981973" y="244672"/>
                  </a:lnTo>
                  <a:lnTo>
                    <a:pt x="1032784" y="255858"/>
                  </a:lnTo>
                  <a:lnTo>
                    <a:pt x="1079575" y="273670"/>
                  </a:lnTo>
                  <a:lnTo>
                    <a:pt x="1121495" y="297428"/>
                  </a:lnTo>
                  <a:lnTo>
                    <a:pt x="1157697" y="326451"/>
                  </a:lnTo>
                  <a:lnTo>
                    <a:pt x="1187332" y="360059"/>
                  </a:lnTo>
                  <a:lnTo>
                    <a:pt x="1209550" y="397570"/>
                  </a:lnTo>
                  <a:lnTo>
                    <a:pt x="1223504" y="438305"/>
                  </a:lnTo>
                  <a:lnTo>
                    <a:pt x="1228343" y="481584"/>
                  </a:lnTo>
                </a:path>
                <a:path w="1263650" h="1797050">
                  <a:moveTo>
                    <a:pt x="1263395" y="1315212"/>
                  </a:moveTo>
                  <a:lnTo>
                    <a:pt x="1258497" y="1363735"/>
                  </a:lnTo>
                  <a:lnTo>
                    <a:pt x="1244447" y="1408932"/>
                  </a:lnTo>
                  <a:lnTo>
                    <a:pt x="1222214" y="1449833"/>
                  </a:lnTo>
                  <a:lnTo>
                    <a:pt x="1192768" y="1485471"/>
                  </a:lnTo>
                  <a:lnTo>
                    <a:pt x="1157076" y="1514876"/>
                  </a:lnTo>
                  <a:lnTo>
                    <a:pt x="1116109" y="1537079"/>
                  </a:lnTo>
                  <a:lnTo>
                    <a:pt x="1070835" y="1551111"/>
                  </a:lnTo>
                  <a:lnTo>
                    <a:pt x="1022222" y="1556004"/>
                  </a:lnTo>
                  <a:lnTo>
                    <a:pt x="973610" y="1560896"/>
                  </a:lnTo>
                  <a:lnTo>
                    <a:pt x="928336" y="1574927"/>
                  </a:lnTo>
                  <a:lnTo>
                    <a:pt x="887369" y="1597128"/>
                  </a:lnTo>
                  <a:lnTo>
                    <a:pt x="851677" y="1626531"/>
                  </a:lnTo>
                  <a:lnTo>
                    <a:pt x="822231" y="1662168"/>
                  </a:lnTo>
                  <a:lnTo>
                    <a:pt x="799998" y="1703070"/>
                  </a:lnTo>
                  <a:lnTo>
                    <a:pt x="785948" y="1748269"/>
                  </a:lnTo>
                  <a:lnTo>
                    <a:pt x="781049" y="1796796"/>
                  </a:lnTo>
                  <a:lnTo>
                    <a:pt x="776151" y="1748269"/>
                  </a:lnTo>
                  <a:lnTo>
                    <a:pt x="762101" y="1703070"/>
                  </a:lnTo>
                  <a:lnTo>
                    <a:pt x="739868" y="1662168"/>
                  </a:lnTo>
                  <a:lnTo>
                    <a:pt x="710422" y="1626531"/>
                  </a:lnTo>
                  <a:lnTo>
                    <a:pt x="674730" y="1597128"/>
                  </a:lnTo>
                  <a:lnTo>
                    <a:pt x="633763" y="1574927"/>
                  </a:lnTo>
                  <a:lnTo>
                    <a:pt x="588489" y="1560896"/>
                  </a:lnTo>
                  <a:lnTo>
                    <a:pt x="539877" y="1556004"/>
                  </a:lnTo>
                  <a:lnTo>
                    <a:pt x="491264" y="1551111"/>
                  </a:lnTo>
                  <a:lnTo>
                    <a:pt x="445990" y="1537079"/>
                  </a:lnTo>
                  <a:lnTo>
                    <a:pt x="405023" y="1514876"/>
                  </a:lnTo>
                  <a:lnTo>
                    <a:pt x="369331" y="1485471"/>
                  </a:lnTo>
                  <a:lnTo>
                    <a:pt x="339885" y="1449833"/>
                  </a:lnTo>
                  <a:lnTo>
                    <a:pt x="317652" y="1408932"/>
                  </a:lnTo>
                  <a:lnTo>
                    <a:pt x="303602" y="1363735"/>
                  </a:lnTo>
                  <a:lnTo>
                    <a:pt x="298704" y="1315212"/>
                  </a:lnTo>
                </a:path>
              </a:pathLst>
            </a:custGeom>
            <a:ln w="25908">
              <a:solidFill>
                <a:srgbClr val="FFD966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5" name="object 15" descr=""/>
            <p:cNvSpPr/>
            <p:nvPr/>
          </p:nvSpPr>
          <p:spPr>
            <a:xfrm>
              <a:off x="7815834" y="5342381"/>
              <a:ext cx="1564005" cy="480059"/>
            </a:xfrm>
            <a:custGeom>
              <a:avLst/>
              <a:gdLst/>
              <a:ahLst/>
              <a:cxnLst/>
              <a:rect l="l" t="t" r="r" b="b"/>
              <a:pathLst>
                <a:path w="1564004" h="480060">
                  <a:moveTo>
                    <a:pt x="1563624" y="0"/>
                  </a:moveTo>
                  <a:lnTo>
                    <a:pt x="1558798" y="43151"/>
                  </a:lnTo>
                  <a:lnTo>
                    <a:pt x="1544884" y="83763"/>
                  </a:lnTo>
                  <a:lnTo>
                    <a:pt x="1522730" y="121158"/>
                  </a:lnTo>
                  <a:lnTo>
                    <a:pt x="1493181" y="154657"/>
                  </a:lnTo>
                  <a:lnTo>
                    <a:pt x="1457085" y="183585"/>
                  </a:lnTo>
                  <a:lnTo>
                    <a:pt x="1415288" y="207264"/>
                  </a:lnTo>
                  <a:lnTo>
                    <a:pt x="1368636" y="225015"/>
                  </a:lnTo>
                  <a:lnTo>
                    <a:pt x="1317977" y="236163"/>
                  </a:lnTo>
                  <a:lnTo>
                    <a:pt x="1264158" y="240030"/>
                  </a:lnTo>
                  <a:lnTo>
                    <a:pt x="1081277" y="240030"/>
                  </a:lnTo>
                  <a:lnTo>
                    <a:pt x="1027458" y="243897"/>
                  </a:lnTo>
                  <a:lnTo>
                    <a:pt x="976799" y="255047"/>
                  </a:lnTo>
                  <a:lnTo>
                    <a:pt x="930148" y="272801"/>
                  </a:lnTo>
                  <a:lnTo>
                    <a:pt x="888350" y="296482"/>
                  </a:lnTo>
                  <a:lnTo>
                    <a:pt x="852254" y="325412"/>
                  </a:lnTo>
                  <a:lnTo>
                    <a:pt x="822706" y="358913"/>
                  </a:lnTo>
                  <a:lnTo>
                    <a:pt x="800551" y="396306"/>
                  </a:lnTo>
                  <a:lnTo>
                    <a:pt x="786638" y="436914"/>
                  </a:lnTo>
                  <a:lnTo>
                    <a:pt x="781812" y="480060"/>
                  </a:lnTo>
                  <a:lnTo>
                    <a:pt x="776986" y="436914"/>
                  </a:lnTo>
                  <a:lnTo>
                    <a:pt x="763072" y="396306"/>
                  </a:lnTo>
                  <a:lnTo>
                    <a:pt x="740918" y="358913"/>
                  </a:lnTo>
                  <a:lnTo>
                    <a:pt x="711369" y="325412"/>
                  </a:lnTo>
                  <a:lnTo>
                    <a:pt x="675273" y="296482"/>
                  </a:lnTo>
                  <a:lnTo>
                    <a:pt x="633476" y="272801"/>
                  </a:lnTo>
                  <a:lnTo>
                    <a:pt x="586824" y="255047"/>
                  </a:lnTo>
                  <a:lnTo>
                    <a:pt x="536165" y="243897"/>
                  </a:lnTo>
                  <a:lnTo>
                    <a:pt x="482346" y="240030"/>
                  </a:lnTo>
                  <a:lnTo>
                    <a:pt x="299466" y="240030"/>
                  </a:lnTo>
                  <a:lnTo>
                    <a:pt x="245646" y="236163"/>
                  </a:lnTo>
                  <a:lnTo>
                    <a:pt x="194987" y="225015"/>
                  </a:lnTo>
                  <a:lnTo>
                    <a:pt x="148336" y="207264"/>
                  </a:lnTo>
                  <a:lnTo>
                    <a:pt x="106538" y="183585"/>
                  </a:lnTo>
                  <a:lnTo>
                    <a:pt x="70442" y="154657"/>
                  </a:lnTo>
                  <a:lnTo>
                    <a:pt x="40894" y="121158"/>
                  </a:lnTo>
                  <a:lnTo>
                    <a:pt x="18739" y="83763"/>
                  </a:lnTo>
                  <a:lnTo>
                    <a:pt x="4826" y="43151"/>
                  </a:lnTo>
                  <a:lnTo>
                    <a:pt x="0" y="0"/>
                  </a:lnTo>
                </a:path>
              </a:pathLst>
            </a:custGeom>
            <a:ln w="25908">
              <a:solidFill>
                <a:srgbClr val="FFD966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253321" y="547877"/>
            <a:ext cx="7999155" cy="1894332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50571" rIns="0" bIns="0" rtlCol="0" vert="horz">
            <a:spAutoFit/>
          </a:bodyPr>
          <a:lstStyle/>
          <a:p>
            <a:pPr marL="280670">
              <a:lnSpc>
                <a:spcPct val="100000"/>
              </a:lnSpc>
              <a:spcBef>
                <a:spcPts val="100"/>
              </a:spcBef>
            </a:pPr>
            <a:r>
              <a:rPr dirty="0" spc="-10"/>
              <a:t>filter()</a:t>
            </a:r>
          </a:p>
        </p:txBody>
      </p:sp>
      <p:sp>
        <p:nvSpPr>
          <p:cNvPr id="4" name="object 4" descr=""/>
          <p:cNvSpPr txBox="1"/>
          <p:nvPr/>
        </p:nvSpPr>
        <p:spPr>
          <a:xfrm>
            <a:off x="6498082" y="3243148"/>
            <a:ext cx="951230" cy="6604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2495"/>
              </a:lnSpc>
              <a:spcBef>
                <a:spcPts val="100"/>
              </a:spcBef>
            </a:pPr>
            <a:r>
              <a:rPr dirty="0" sz="2100" b="1">
                <a:solidFill>
                  <a:srgbClr val="7030A0"/>
                </a:solidFill>
                <a:latin typeface="Times New Roman"/>
                <a:cs typeface="Times New Roman"/>
              </a:rPr>
              <a:t>the</a:t>
            </a:r>
            <a:r>
              <a:rPr dirty="0" sz="2100" spc="-10" b="1">
                <a:solidFill>
                  <a:srgbClr val="7030A0"/>
                </a:solidFill>
                <a:latin typeface="Times New Roman"/>
                <a:cs typeface="Times New Roman"/>
              </a:rPr>
              <a:t> </a:t>
            </a:r>
            <a:r>
              <a:rPr dirty="0" sz="2100" spc="-20" b="1">
                <a:solidFill>
                  <a:srgbClr val="7030A0"/>
                </a:solidFill>
                <a:latin typeface="Times New Roman"/>
                <a:cs typeface="Times New Roman"/>
              </a:rPr>
              <a:t>data</a:t>
            </a:r>
            <a:endParaRPr sz="2100">
              <a:latin typeface="Times New Roman"/>
              <a:cs typeface="Times New Roman"/>
            </a:endParaRPr>
          </a:p>
          <a:p>
            <a:pPr marL="134620">
              <a:lnSpc>
                <a:spcPts val="2495"/>
              </a:lnSpc>
            </a:pPr>
            <a:r>
              <a:rPr dirty="0" sz="2100" spc="-10" b="1">
                <a:solidFill>
                  <a:srgbClr val="7030A0"/>
                </a:solidFill>
                <a:latin typeface="Times New Roman"/>
                <a:cs typeface="Times New Roman"/>
              </a:rPr>
              <a:t>frame</a:t>
            </a:r>
            <a:endParaRPr sz="21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6416421" y="5916879"/>
            <a:ext cx="1151255" cy="659765"/>
          </a:xfrm>
          <a:prstGeom prst="rect">
            <a:avLst/>
          </a:prstGeom>
        </p:spPr>
        <p:txBody>
          <a:bodyPr wrap="square" lIns="0" tIns="28575" rIns="0" bIns="0" rtlCol="0" vert="horz">
            <a:spAutoFit/>
          </a:bodyPr>
          <a:lstStyle/>
          <a:p>
            <a:pPr marL="12700" marR="5080" indent="57785">
              <a:lnSpc>
                <a:spcPts val="2470"/>
              </a:lnSpc>
              <a:spcBef>
                <a:spcPts val="225"/>
              </a:spcBef>
            </a:pPr>
            <a:r>
              <a:rPr dirty="0" sz="2100" b="1">
                <a:solidFill>
                  <a:srgbClr val="548235"/>
                </a:solidFill>
                <a:latin typeface="Times New Roman"/>
                <a:cs typeface="Times New Roman"/>
              </a:rPr>
              <a:t>the</a:t>
            </a:r>
            <a:r>
              <a:rPr dirty="0" sz="2100" spc="-10" b="1">
                <a:solidFill>
                  <a:srgbClr val="548235"/>
                </a:solidFill>
                <a:latin typeface="Times New Roman"/>
                <a:cs typeface="Times New Roman"/>
              </a:rPr>
              <a:t> </a:t>
            </a:r>
            <a:r>
              <a:rPr dirty="0" sz="2100" spc="-20" b="1">
                <a:solidFill>
                  <a:srgbClr val="548235"/>
                </a:solidFill>
                <a:latin typeface="Times New Roman"/>
                <a:cs typeface="Times New Roman"/>
              </a:rPr>
              <a:t>verb </a:t>
            </a:r>
            <a:r>
              <a:rPr dirty="0" sz="2100" spc="-10" b="1">
                <a:solidFill>
                  <a:srgbClr val="548235"/>
                </a:solidFill>
                <a:latin typeface="Times New Roman"/>
                <a:cs typeface="Times New Roman"/>
              </a:rPr>
              <a:t>(function)</a:t>
            </a:r>
            <a:endParaRPr sz="210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8178800" y="5925413"/>
            <a:ext cx="2678430" cy="659765"/>
          </a:xfrm>
          <a:prstGeom prst="rect">
            <a:avLst/>
          </a:prstGeom>
        </p:spPr>
        <p:txBody>
          <a:bodyPr wrap="square" lIns="0" tIns="28575" rIns="0" bIns="0" rtlCol="0" vert="horz">
            <a:spAutoFit/>
          </a:bodyPr>
          <a:lstStyle/>
          <a:p>
            <a:pPr marL="314325" marR="5080" indent="-302260">
              <a:lnSpc>
                <a:spcPts val="2470"/>
              </a:lnSpc>
              <a:spcBef>
                <a:spcPts val="225"/>
              </a:spcBef>
            </a:pPr>
            <a:r>
              <a:rPr dirty="0" sz="2100" b="1">
                <a:solidFill>
                  <a:srgbClr val="2E75B6"/>
                </a:solidFill>
                <a:latin typeface="Times New Roman"/>
                <a:cs typeface="Times New Roman"/>
              </a:rPr>
              <a:t>what</a:t>
            </a:r>
            <a:r>
              <a:rPr dirty="0" sz="2100" spc="-15" b="1">
                <a:solidFill>
                  <a:srgbClr val="2E75B6"/>
                </a:solidFill>
                <a:latin typeface="Times New Roman"/>
                <a:cs typeface="Times New Roman"/>
              </a:rPr>
              <a:t> </a:t>
            </a:r>
            <a:r>
              <a:rPr dirty="0" sz="2100" b="1">
                <a:solidFill>
                  <a:srgbClr val="2E75B6"/>
                </a:solidFill>
                <a:latin typeface="Times New Roman"/>
                <a:cs typeface="Times New Roman"/>
              </a:rPr>
              <a:t>column</a:t>
            </a:r>
            <a:r>
              <a:rPr dirty="0" sz="2100" spc="-15" b="1">
                <a:solidFill>
                  <a:srgbClr val="2E75B6"/>
                </a:solidFill>
                <a:latin typeface="Times New Roman"/>
                <a:cs typeface="Times New Roman"/>
              </a:rPr>
              <a:t> </a:t>
            </a:r>
            <a:r>
              <a:rPr dirty="0" sz="2100" spc="-10" b="1">
                <a:solidFill>
                  <a:srgbClr val="2E75B6"/>
                </a:solidFill>
                <a:latin typeface="Times New Roman"/>
                <a:cs typeface="Times New Roman"/>
              </a:rPr>
              <a:t>(variable) </a:t>
            </a:r>
            <a:r>
              <a:rPr dirty="0" sz="2100" b="1">
                <a:solidFill>
                  <a:srgbClr val="2E75B6"/>
                </a:solidFill>
                <a:latin typeface="Times New Roman"/>
                <a:cs typeface="Times New Roman"/>
              </a:rPr>
              <a:t>to</a:t>
            </a:r>
            <a:r>
              <a:rPr dirty="0" sz="2100" spc="-10" b="1">
                <a:solidFill>
                  <a:srgbClr val="2E75B6"/>
                </a:solidFill>
                <a:latin typeface="Times New Roman"/>
                <a:cs typeface="Times New Roman"/>
              </a:rPr>
              <a:t> </a:t>
            </a:r>
            <a:r>
              <a:rPr dirty="0" sz="2100" b="1">
                <a:solidFill>
                  <a:srgbClr val="2E75B6"/>
                </a:solidFill>
                <a:latin typeface="Times New Roman"/>
                <a:cs typeface="Times New Roman"/>
              </a:rPr>
              <a:t>use</a:t>
            </a:r>
            <a:r>
              <a:rPr dirty="0" sz="2100" spc="-10" b="1">
                <a:solidFill>
                  <a:srgbClr val="2E75B6"/>
                </a:solidFill>
                <a:latin typeface="Times New Roman"/>
                <a:cs typeface="Times New Roman"/>
              </a:rPr>
              <a:t> </a:t>
            </a:r>
            <a:r>
              <a:rPr dirty="0" sz="2100" b="1">
                <a:solidFill>
                  <a:srgbClr val="2E75B6"/>
                </a:solidFill>
                <a:latin typeface="Times New Roman"/>
                <a:cs typeface="Times New Roman"/>
              </a:rPr>
              <a:t>for</a:t>
            </a:r>
            <a:r>
              <a:rPr dirty="0" sz="2100" spc="-35" b="1">
                <a:solidFill>
                  <a:srgbClr val="2E75B6"/>
                </a:solidFill>
                <a:latin typeface="Times New Roman"/>
                <a:cs typeface="Times New Roman"/>
              </a:rPr>
              <a:t> </a:t>
            </a:r>
            <a:r>
              <a:rPr dirty="0" sz="2100" spc="-10" b="1">
                <a:solidFill>
                  <a:srgbClr val="2E75B6"/>
                </a:solidFill>
                <a:latin typeface="Times New Roman"/>
                <a:cs typeface="Times New Roman"/>
              </a:rPr>
              <a:t>filtering</a:t>
            </a:r>
            <a:endParaRPr sz="210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9036177" y="2634234"/>
            <a:ext cx="2724150" cy="97980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algn="ctr" marL="12700" marR="5080" indent="635">
              <a:lnSpc>
                <a:spcPct val="99000"/>
              </a:lnSpc>
              <a:spcBef>
                <a:spcPts val="125"/>
              </a:spcBef>
            </a:pPr>
            <a:r>
              <a:rPr dirty="0" sz="2100">
                <a:latin typeface="Times New Roman"/>
                <a:cs typeface="Times New Roman"/>
              </a:rPr>
              <a:t>Only</a:t>
            </a:r>
            <a:r>
              <a:rPr dirty="0" sz="2100" spc="-10">
                <a:latin typeface="Times New Roman"/>
                <a:cs typeface="Times New Roman"/>
              </a:rPr>
              <a:t> </a:t>
            </a:r>
            <a:r>
              <a:rPr dirty="0" sz="2100">
                <a:latin typeface="Times New Roman"/>
                <a:cs typeface="Times New Roman"/>
              </a:rPr>
              <a:t>keep</a:t>
            </a:r>
            <a:r>
              <a:rPr dirty="0" sz="2100" spc="-5">
                <a:latin typeface="Times New Roman"/>
                <a:cs typeface="Times New Roman"/>
              </a:rPr>
              <a:t> </a:t>
            </a:r>
            <a:r>
              <a:rPr dirty="0" sz="2100">
                <a:latin typeface="Times New Roman"/>
                <a:cs typeface="Times New Roman"/>
              </a:rPr>
              <a:t>rows</a:t>
            </a:r>
            <a:r>
              <a:rPr dirty="0" sz="2100" spc="-15">
                <a:latin typeface="Times New Roman"/>
                <a:cs typeface="Times New Roman"/>
              </a:rPr>
              <a:t> </a:t>
            </a:r>
            <a:r>
              <a:rPr dirty="0" sz="2100">
                <a:latin typeface="Times New Roman"/>
                <a:cs typeface="Times New Roman"/>
              </a:rPr>
              <a:t>of</a:t>
            </a:r>
            <a:r>
              <a:rPr dirty="0" sz="2100" spc="-5">
                <a:latin typeface="Times New Roman"/>
                <a:cs typeface="Times New Roman"/>
              </a:rPr>
              <a:t> </a:t>
            </a:r>
            <a:r>
              <a:rPr dirty="0" sz="2100" spc="-25">
                <a:latin typeface="Times New Roman"/>
                <a:cs typeface="Times New Roman"/>
              </a:rPr>
              <a:t>the </a:t>
            </a:r>
            <a:r>
              <a:rPr dirty="0" sz="2100">
                <a:latin typeface="Times New Roman"/>
                <a:cs typeface="Times New Roman"/>
              </a:rPr>
              <a:t>data</a:t>
            </a:r>
            <a:r>
              <a:rPr dirty="0" sz="2100" spc="-5">
                <a:latin typeface="Times New Roman"/>
                <a:cs typeface="Times New Roman"/>
              </a:rPr>
              <a:t> </a:t>
            </a:r>
            <a:r>
              <a:rPr dirty="0" sz="2100">
                <a:latin typeface="Times New Roman"/>
                <a:cs typeface="Times New Roman"/>
              </a:rPr>
              <a:t>in</a:t>
            </a:r>
            <a:r>
              <a:rPr dirty="0" sz="2100" spc="5">
                <a:latin typeface="Times New Roman"/>
                <a:cs typeface="Times New Roman"/>
              </a:rPr>
              <a:t> </a:t>
            </a:r>
            <a:r>
              <a:rPr dirty="0" sz="2100">
                <a:latin typeface="Times New Roman"/>
                <a:cs typeface="Times New Roman"/>
              </a:rPr>
              <a:t>which the</a:t>
            </a:r>
            <a:r>
              <a:rPr dirty="0" sz="2100" spc="5">
                <a:latin typeface="Times New Roman"/>
                <a:cs typeface="Times New Roman"/>
              </a:rPr>
              <a:t> </a:t>
            </a:r>
            <a:r>
              <a:rPr dirty="0" sz="2100" spc="-10">
                <a:latin typeface="Times New Roman"/>
                <a:cs typeface="Times New Roman"/>
              </a:rPr>
              <a:t>column </a:t>
            </a:r>
            <a:r>
              <a:rPr dirty="0" sz="2100">
                <a:latin typeface="Times New Roman"/>
                <a:cs typeface="Times New Roman"/>
              </a:rPr>
              <a:t>meets</a:t>
            </a:r>
            <a:r>
              <a:rPr dirty="0" sz="2100" spc="10">
                <a:latin typeface="Times New Roman"/>
                <a:cs typeface="Times New Roman"/>
              </a:rPr>
              <a:t> </a:t>
            </a:r>
            <a:r>
              <a:rPr dirty="0" sz="2100">
                <a:latin typeface="Times New Roman"/>
                <a:cs typeface="Times New Roman"/>
              </a:rPr>
              <a:t>this</a:t>
            </a:r>
            <a:r>
              <a:rPr dirty="0" sz="2100" spc="-5">
                <a:latin typeface="Times New Roman"/>
                <a:cs typeface="Times New Roman"/>
              </a:rPr>
              <a:t> </a:t>
            </a:r>
            <a:r>
              <a:rPr dirty="0" sz="2100" spc="-10">
                <a:latin typeface="Times New Roman"/>
                <a:cs typeface="Times New Roman"/>
              </a:rPr>
              <a:t>criteria</a:t>
            </a:r>
            <a:endParaRPr sz="210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/>
          <p:nvPr/>
        </p:nvSpPr>
        <p:spPr>
          <a:xfrm>
            <a:off x="2695955" y="4527803"/>
            <a:ext cx="9011920" cy="830580"/>
          </a:xfrm>
          <a:custGeom>
            <a:avLst/>
            <a:gdLst/>
            <a:ahLst/>
            <a:cxnLst/>
            <a:rect l="l" t="t" r="r" b="b"/>
            <a:pathLst>
              <a:path w="9011920" h="830579">
                <a:moveTo>
                  <a:pt x="9011412" y="0"/>
                </a:moveTo>
                <a:lnTo>
                  <a:pt x="0" y="0"/>
                </a:lnTo>
                <a:lnTo>
                  <a:pt x="0" y="830580"/>
                </a:lnTo>
                <a:lnTo>
                  <a:pt x="9011412" y="830580"/>
                </a:lnTo>
                <a:lnTo>
                  <a:pt x="9011412" y="0"/>
                </a:lnTo>
                <a:close/>
              </a:path>
            </a:pathLst>
          </a:custGeom>
          <a:solidFill>
            <a:srgbClr val="F1F1F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" name="object 9" descr=""/>
          <p:cNvSpPr txBox="1"/>
          <p:nvPr/>
        </p:nvSpPr>
        <p:spPr>
          <a:xfrm>
            <a:off x="2774950" y="4524832"/>
            <a:ext cx="7884159" cy="76581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>
                <a:solidFill>
                  <a:srgbClr val="333333"/>
                </a:solidFill>
                <a:latin typeface="Courier New"/>
                <a:cs typeface="Courier New"/>
              </a:rPr>
              <a:t>on_time_flights</a:t>
            </a:r>
            <a:r>
              <a:rPr dirty="0" sz="2400" spc="-100">
                <a:solidFill>
                  <a:srgbClr val="333333"/>
                </a:solidFill>
                <a:latin typeface="Courier New"/>
                <a:cs typeface="Courier New"/>
              </a:rPr>
              <a:t> </a:t>
            </a:r>
            <a:r>
              <a:rPr dirty="0" sz="2400">
                <a:solidFill>
                  <a:srgbClr val="333333"/>
                </a:solidFill>
                <a:latin typeface="Courier New"/>
                <a:cs typeface="Courier New"/>
              </a:rPr>
              <a:t>&lt;-</a:t>
            </a:r>
            <a:r>
              <a:rPr dirty="0" sz="2400" spc="-55">
                <a:solidFill>
                  <a:srgbClr val="333333"/>
                </a:solidFill>
                <a:latin typeface="Courier New"/>
                <a:cs typeface="Courier New"/>
              </a:rPr>
              <a:t> </a:t>
            </a:r>
            <a:r>
              <a:rPr dirty="0" sz="2400">
                <a:solidFill>
                  <a:srgbClr val="333333"/>
                </a:solidFill>
                <a:latin typeface="Courier New"/>
                <a:cs typeface="Courier New"/>
              </a:rPr>
              <a:t>flights</a:t>
            </a:r>
            <a:r>
              <a:rPr dirty="0" sz="2400" spc="-50">
                <a:solidFill>
                  <a:srgbClr val="333333"/>
                </a:solidFill>
                <a:latin typeface="Courier New"/>
                <a:cs typeface="Courier New"/>
              </a:rPr>
              <a:t> </a:t>
            </a:r>
            <a:r>
              <a:rPr dirty="0" sz="2400" spc="-25" b="1">
                <a:solidFill>
                  <a:srgbClr val="CE5C00"/>
                </a:solidFill>
                <a:latin typeface="Courier New"/>
                <a:cs typeface="Courier New"/>
              </a:rPr>
              <a:t>%&gt;%</a:t>
            </a:r>
            <a:endParaRPr sz="2400">
              <a:latin typeface="Courier New"/>
              <a:cs typeface="Courier New"/>
            </a:endParaRPr>
          </a:p>
          <a:p>
            <a:pPr marL="3670935">
              <a:lnSpc>
                <a:spcPct val="100000"/>
              </a:lnSpc>
              <a:spcBef>
                <a:spcPts val="65"/>
              </a:spcBef>
            </a:pPr>
            <a:r>
              <a:rPr dirty="0" sz="2400" b="1">
                <a:solidFill>
                  <a:srgbClr val="548235"/>
                </a:solidFill>
                <a:latin typeface="Courier New"/>
                <a:cs typeface="Courier New"/>
              </a:rPr>
              <a:t>filter</a:t>
            </a:r>
            <a:r>
              <a:rPr dirty="0" sz="2400">
                <a:solidFill>
                  <a:srgbClr val="333333"/>
                </a:solidFill>
                <a:latin typeface="Courier New"/>
                <a:cs typeface="Courier New"/>
              </a:rPr>
              <a:t>(origin</a:t>
            </a:r>
            <a:r>
              <a:rPr dirty="0" sz="2400" spc="-50">
                <a:solidFill>
                  <a:srgbClr val="333333"/>
                </a:solidFill>
                <a:latin typeface="Courier New"/>
                <a:cs typeface="Courier New"/>
              </a:rPr>
              <a:t> </a:t>
            </a:r>
            <a:r>
              <a:rPr dirty="0" sz="2400" b="1">
                <a:solidFill>
                  <a:srgbClr val="C55A11"/>
                </a:solidFill>
                <a:latin typeface="Courier New"/>
                <a:cs typeface="Courier New"/>
              </a:rPr>
              <a:t>==</a:t>
            </a:r>
            <a:r>
              <a:rPr dirty="0" sz="2400" spc="-60" b="1">
                <a:solidFill>
                  <a:srgbClr val="C55A11"/>
                </a:solidFill>
                <a:latin typeface="Courier New"/>
                <a:cs typeface="Courier New"/>
              </a:rPr>
              <a:t> </a:t>
            </a:r>
            <a:r>
              <a:rPr dirty="0" sz="2400" spc="-10">
                <a:solidFill>
                  <a:srgbClr val="4E9A06"/>
                </a:solidFill>
                <a:latin typeface="Courier New"/>
                <a:cs typeface="Courier New"/>
              </a:rPr>
              <a:t>“AK”</a:t>
            </a:r>
            <a:r>
              <a:rPr dirty="0" sz="2400" spc="-10">
                <a:solidFill>
                  <a:srgbClr val="333333"/>
                </a:solidFill>
                <a:latin typeface="Courier New"/>
                <a:cs typeface="Courier New"/>
              </a:rPr>
              <a:t>))</a:t>
            </a:r>
            <a:endParaRPr sz="2400">
              <a:latin typeface="Courier New"/>
              <a:cs typeface="Courier New"/>
            </a:endParaRPr>
          </a:p>
        </p:txBody>
      </p:sp>
      <p:sp>
        <p:nvSpPr>
          <p:cNvPr id="10" name="object 10" descr=""/>
          <p:cNvSpPr/>
          <p:nvPr/>
        </p:nvSpPr>
        <p:spPr>
          <a:xfrm>
            <a:off x="303275" y="2087879"/>
            <a:ext cx="1905" cy="1042669"/>
          </a:xfrm>
          <a:custGeom>
            <a:avLst/>
            <a:gdLst/>
            <a:ahLst/>
            <a:cxnLst/>
            <a:rect l="l" t="t" r="r" b="b"/>
            <a:pathLst>
              <a:path w="1904" h="1042669">
                <a:moveTo>
                  <a:pt x="1524" y="0"/>
                </a:moveTo>
                <a:lnTo>
                  <a:pt x="0" y="0"/>
                </a:lnTo>
                <a:lnTo>
                  <a:pt x="0" y="1042415"/>
                </a:lnTo>
                <a:lnTo>
                  <a:pt x="1524" y="1042415"/>
                </a:lnTo>
                <a:lnTo>
                  <a:pt x="1524" y="0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pic>
        <p:nvPicPr>
          <p:cNvPr id="11" name="object 11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11708" y="5458967"/>
            <a:ext cx="912126" cy="817638"/>
          </a:xfrm>
          <a:prstGeom prst="rect">
            <a:avLst/>
          </a:prstGeom>
        </p:spPr>
      </p:pic>
      <p:grpSp>
        <p:nvGrpSpPr>
          <p:cNvPr id="12" name="object 12" descr=""/>
          <p:cNvGrpSpPr/>
          <p:nvPr/>
        </p:nvGrpSpPr>
        <p:grpSpPr>
          <a:xfrm>
            <a:off x="1848611" y="3689603"/>
            <a:ext cx="9144000" cy="2587625"/>
            <a:chOff x="1848611" y="3689603"/>
            <a:chExt cx="9144000" cy="2587625"/>
          </a:xfrm>
        </p:grpSpPr>
        <p:sp>
          <p:nvSpPr>
            <p:cNvPr id="13" name="object 13" descr=""/>
            <p:cNvSpPr/>
            <p:nvPr/>
          </p:nvSpPr>
          <p:spPr>
            <a:xfrm>
              <a:off x="10280522" y="3695953"/>
              <a:ext cx="705485" cy="1075055"/>
            </a:xfrm>
            <a:custGeom>
              <a:avLst/>
              <a:gdLst/>
              <a:ahLst/>
              <a:cxnLst/>
              <a:rect l="l" t="t" r="r" b="b"/>
              <a:pathLst>
                <a:path w="705484" h="1075054">
                  <a:moveTo>
                    <a:pt x="623570" y="0"/>
                  </a:moveTo>
                  <a:lnTo>
                    <a:pt x="40894" y="968629"/>
                  </a:lnTo>
                  <a:lnTo>
                    <a:pt x="0" y="943991"/>
                  </a:lnTo>
                  <a:lnTo>
                    <a:pt x="32511" y="1074801"/>
                  </a:lnTo>
                  <a:lnTo>
                    <a:pt x="163322" y="1042289"/>
                  </a:lnTo>
                  <a:lnTo>
                    <a:pt x="122554" y="1017651"/>
                  </a:lnTo>
                  <a:lnTo>
                    <a:pt x="705230" y="49022"/>
                  </a:lnTo>
                  <a:lnTo>
                    <a:pt x="623570" y="0"/>
                  </a:lnTo>
                  <a:close/>
                </a:path>
              </a:pathLst>
            </a:custGeom>
            <a:solidFill>
              <a:srgbClr val="A6A6A6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4" name="object 14" descr=""/>
            <p:cNvSpPr/>
            <p:nvPr/>
          </p:nvSpPr>
          <p:spPr>
            <a:xfrm>
              <a:off x="10280522" y="3695953"/>
              <a:ext cx="705485" cy="1075055"/>
            </a:xfrm>
            <a:custGeom>
              <a:avLst/>
              <a:gdLst/>
              <a:ahLst/>
              <a:cxnLst/>
              <a:rect l="l" t="t" r="r" b="b"/>
              <a:pathLst>
                <a:path w="705484" h="1075054">
                  <a:moveTo>
                    <a:pt x="0" y="943991"/>
                  </a:moveTo>
                  <a:lnTo>
                    <a:pt x="40894" y="968629"/>
                  </a:lnTo>
                  <a:lnTo>
                    <a:pt x="623570" y="0"/>
                  </a:lnTo>
                  <a:lnTo>
                    <a:pt x="705230" y="49022"/>
                  </a:lnTo>
                  <a:lnTo>
                    <a:pt x="122554" y="1017651"/>
                  </a:lnTo>
                  <a:lnTo>
                    <a:pt x="163322" y="1042289"/>
                  </a:lnTo>
                  <a:lnTo>
                    <a:pt x="32511" y="1074801"/>
                  </a:lnTo>
                  <a:lnTo>
                    <a:pt x="0" y="943991"/>
                  </a:lnTo>
                  <a:close/>
                </a:path>
              </a:pathLst>
            </a:custGeom>
            <a:ln w="12700">
              <a:solidFill>
                <a:srgbClr val="252525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5" name="object 15" descr=""/>
            <p:cNvSpPr/>
            <p:nvPr/>
          </p:nvSpPr>
          <p:spPr>
            <a:xfrm>
              <a:off x="6250685" y="4005833"/>
              <a:ext cx="1228725" cy="481965"/>
            </a:xfrm>
            <a:custGeom>
              <a:avLst/>
              <a:gdLst/>
              <a:ahLst/>
              <a:cxnLst/>
              <a:rect l="l" t="t" r="r" b="b"/>
              <a:pathLst>
                <a:path w="1228725" h="481964">
                  <a:moveTo>
                    <a:pt x="0" y="481584"/>
                  </a:moveTo>
                  <a:lnTo>
                    <a:pt x="4839" y="438305"/>
                  </a:lnTo>
                  <a:lnTo>
                    <a:pt x="18793" y="397570"/>
                  </a:lnTo>
                  <a:lnTo>
                    <a:pt x="41011" y="360059"/>
                  </a:lnTo>
                  <a:lnTo>
                    <a:pt x="70646" y="326451"/>
                  </a:lnTo>
                  <a:lnTo>
                    <a:pt x="106848" y="297428"/>
                  </a:lnTo>
                  <a:lnTo>
                    <a:pt x="148768" y="273670"/>
                  </a:lnTo>
                  <a:lnTo>
                    <a:pt x="195559" y="255858"/>
                  </a:lnTo>
                  <a:lnTo>
                    <a:pt x="246370" y="244672"/>
                  </a:lnTo>
                  <a:lnTo>
                    <a:pt x="300355" y="240792"/>
                  </a:lnTo>
                  <a:lnTo>
                    <a:pt x="313816" y="240792"/>
                  </a:lnTo>
                  <a:lnTo>
                    <a:pt x="367801" y="236911"/>
                  </a:lnTo>
                  <a:lnTo>
                    <a:pt x="418612" y="225725"/>
                  </a:lnTo>
                  <a:lnTo>
                    <a:pt x="465403" y="207913"/>
                  </a:lnTo>
                  <a:lnTo>
                    <a:pt x="507323" y="184155"/>
                  </a:lnTo>
                  <a:lnTo>
                    <a:pt x="543525" y="155132"/>
                  </a:lnTo>
                  <a:lnTo>
                    <a:pt x="573160" y="121524"/>
                  </a:lnTo>
                  <a:lnTo>
                    <a:pt x="595378" y="84013"/>
                  </a:lnTo>
                  <a:lnTo>
                    <a:pt x="609332" y="43278"/>
                  </a:lnTo>
                  <a:lnTo>
                    <a:pt x="614171" y="0"/>
                  </a:lnTo>
                  <a:lnTo>
                    <a:pt x="619011" y="43278"/>
                  </a:lnTo>
                  <a:lnTo>
                    <a:pt x="632965" y="84013"/>
                  </a:lnTo>
                  <a:lnTo>
                    <a:pt x="655183" y="121524"/>
                  </a:lnTo>
                  <a:lnTo>
                    <a:pt x="684818" y="155132"/>
                  </a:lnTo>
                  <a:lnTo>
                    <a:pt x="721020" y="184155"/>
                  </a:lnTo>
                  <a:lnTo>
                    <a:pt x="762940" y="207913"/>
                  </a:lnTo>
                  <a:lnTo>
                    <a:pt x="809731" y="225725"/>
                  </a:lnTo>
                  <a:lnTo>
                    <a:pt x="860542" y="236911"/>
                  </a:lnTo>
                  <a:lnTo>
                    <a:pt x="914527" y="240792"/>
                  </a:lnTo>
                  <a:lnTo>
                    <a:pt x="927988" y="240792"/>
                  </a:lnTo>
                  <a:lnTo>
                    <a:pt x="981973" y="244672"/>
                  </a:lnTo>
                  <a:lnTo>
                    <a:pt x="1032784" y="255858"/>
                  </a:lnTo>
                  <a:lnTo>
                    <a:pt x="1079575" y="273670"/>
                  </a:lnTo>
                  <a:lnTo>
                    <a:pt x="1121495" y="297428"/>
                  </a:lnTo>
                  <a:lnTo>
                    <a:pt x="1157697" y="326451"/>
                  </a:lnTo>
                  <a:lnTo>
                    <a:pt x="1187332" y="360059"/>
                  </a:lnTo>
                  <a:lnTo>
                    <a:pt x="1209550" y="397570"/>
                  </a:lnTo>
                  <a:lnTo>
                    <a:pt x="1223504" y="438305"/>
                  </a:lnTo>
                  <a:lnTo>
                    <a:pt x="1228343" y="481584"/>
                  </a:lnTo>
                </a:path>
              </a:pathLst>
            </a:custGeom>
            <a:ln w="25908">
              <a:solidFill>
                <a:srgbClr val="FFD966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6" name="object 16" descr=""/>
            <p:cNvSpPr/>
            <p:nvPr/>
          </p:nvSpPr>
          <p:spPr>
            <a:xfrm>
              <a:off x="6473190" y="5321045"/>
              <a:ext cx="966469" cy="481965"/>
            </a:xfrm>
            <a:custGeom>
              <a:avLst/>
              <a:gdLst/>
              <a:ahLst/>
              <a:cxnLst/>
              <a:rect l="l" t="t" r="r" b="b"/>
              <a:pathLst>
                <a:path w="966470" h="481964">
                  <a:moveTo>
                    <a:pt x="966215" y="0"/>
                  </a:moveTo>
                  <a:lnTo>
                    <a:pt x="961306" y="48523"/>
                  </a:lnTo>
                  <a:lnTo>
                    <a:pt x="947225" y="93720"/>
                  </a:lnTo>
                  <a:lnTo>
                    <a:pt x="924947" y="134621"/>
                  </a:lnTo>
                  <a:lnTo>
                    <a:pt x="895445" y="170259"/>
                  </a:lnTo>
                  <a:lnTo>
                    <a:pt x="859692" y="199664"/>
                  </a:lnTo>
                  <a:lnTo>
                    <a:pt x="818661" y="221867"/>
                  </a:lnTo>
                  <a:lnTo>
                    <a:pt x="773327" y="235899"/>
                  </a:lnTo>
                  <a:lnTo>
                    <a:pt x="724662" y="240791"/>
                  </a:lnTo>
                  <a:lnTo>
                    <a:pt x="675996" y="245684"/>
                  </a:lnTo>
                  <a:lnTo>
                    <a:pt x="630662" y="259715"/>
                  </a:lnTo>
                  <a:lnTo>
                    <a:pt x="589631" y="281916"/>
                  </a:lnTo>
                  <a:lnTo>
                    <a:pt x="553878" y="311319"/>
                  </a:lnTo>
                  <a:lnTo>
                    <a:pt x="524376" y="346956"/>
                  </a:lnTo>
                  <a:lnTo>
                    <a:pt x="502098" y="387858"/>
                  </a:lnTo>
                  <a:lnTo>
                    <a:pt x="488017" y="433057"/>
                  </a:lnTo>
                  <a:lnTo>
                    <a:pt x="483108" y="481583"/>
                  </a:lnTo>
                  <a:lnTo>
                    <a:pt x="478198" y="433057"/>
                  </a:lnTo>
                  <a:lnTo>
                    <a:pt x="464117" y="387858"/>
                  </a:lnTo>
                  <a:lnTo>
                    <a:pt x="441839" y="346956"/>
                  </a:lnTo>
                  <a:lnTo>
                    <a:pt x="412337" y="311319"/>
                  </a:lnTo>
                  <a:lnTo>
                    <a:pt x="376584" y="281916"/>
                  </a:lnTo>
                  <a:lnTo>
                    <a:pt x="335553" y="259715"/>
                  </a:lnTo>
                  <a:lnTo>
                    <a:pt x="290219" y="245684"/>
                  </a:lnTo>
                  <a:lnTo>
                    <a:pt x="241554" y="240791"/>
                  </a:lnTo>
                  <a:lnTo>
                    <a:pt x="192888" y="235899"/>
                  </a:lnTo>
                  <a:lnTo>
                    <a:pt x="147554" y="221867"/>
                  </a:lnTo>
                  <a:lnTo>
                    <a:pt x="106523" y="199664"/>
                  </a:lnTo>
                  <a:lnTo>
                    <a:pt x="70770" y="170259"/>
                  </a:lnTo>
                  <a:lnTo>
                    <a:pt x="41268" y="134621"/>
                  </a:lnTo>
                  <a:lnTo>
                    <a:pt x="18990" y="93720"/>
                  </a:lnTo>
                  <a:lnTo>
                    <a:pt x="4909" y="48523"/>
                  </a:lnTo>
                  <a:lnTo>
                    <a:pt x="0" y="0"/>
                  </a:lnTo>
                </a:path>
              </a:pathLst>
            </a:custGeom>
            <a:ln w="25908">
              <a:solidFill>
                <a:srgbClr val="FFD966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7" name="object 17" descr=""/>
            <p:cNvSpPr/>
            <p:nvPr/>
          </p:nvSpPr>
          <p:spPr>
            <a:xfrm>
              <a:off x="7739633" y="5342381"/>
              <a:ext cx="1066800" cy="480059"/>
            </a:xfrm>
            <a:custGeom>
              <a:avLst/>
              <a:gdLst/>
              <a:ahLst/>
              <a:cxnLst/>
              <a:rect l="l" t="t" r="r" b="b"/>
              <a:pathLst>
                <a:path w="1066800" h="480060">
                  <a:moveTo>
                    <a:pt x="1066800" y="0"/>
                  </a:moveTo>
                  <a:lnTo>
                    <a:pt x="1062503" y="43151"/>
                  </a:lnTo>
                  <a:lnTo>
                    <a:pt x="1050117" y="83763"/>
                  </a:lnTo>
                  <a:lnTo>
                    <a:pt x="1030393" y="121158"/>
                  </a:lnTo>
                  <a:lnTo>
                    <a:pt x="1004083" y="154657"/>
                  </a:lnTo>
                  <a:lnTo>
                    <a:pt x="971941" y="183585"/>
                  </a:lnTo>
                  <a:lnTo>
                    <a:pt x="934720" y="207264"/>
                  </a:lnTo>
                  <a:lnTo>
                    <a:pt x="893170" y="225015"/>
                  </a:lnTo>
                  <a:lnTo>
                    <a:pt x="848046" y="236163"/>
                  </a:lnTo>
                  <a:lnTo>
                    <a:pt x="800100" y="240030"/>
                  </a:lnTo>
                  <a:lnTo>
                    <a:pt x="752153" y="243897"/>
                  </a:lnTo>
                  <a:lnTo>
                    <a:pt x="707029" y="255047"/>
                  </a:lnTo>
                  <a:lnTo>
                    <a:pt x="665480" y="272801"/>
                  </a:lnTo>
                  <a:lnTo>
                    <a:pt x="628258" y="296482"/>
                  </a:lnTo>
                  <a:lnTo>
                    <a:pt x="596116" y="325412"/>
                  </a:lnTo>
                  <a:lnTo>
                    <a:pt x="569806" y="358913"/>
                  </a:lnTo>
                  <a:lnTo>
                    <a:pt x="550082" y="396306"/>
                  </a:lnTo>
                  <a:lnTo>
                    <a:pt x="537696" y="436914"/>
                  </a:lnTo>
                  <a:lnTo>
                    <a:pt x="533400" y="480060"/>
                  </a:lnTo>
                  <a:lnTo>
                    <a:pt x="529103" y="436914"/>
                  </a:lnTo>
                  <a:lnTo>
                    <a:pt x="516717" y="396306"/>
                  </a:lnTo>
                  <a:lnTo>
                    <a:pt x="496993" y="358913"/>
                  </a:lnTo>
                  <a:lnTo>
                    <a:pt x="470683" y="325412"/>
                  </a:lnTo>
                  <a:lnTo>
                    <a:pt x="438541" y="296482"/>
                  </a:lnTo>
                  <a:lnTo>
                    <a:pt x="401320" y="272801"/>
                  </a:lnTo>
                  <a:lnTo>
                    <a:pt x="359770" y="255047"/>
                  </a:lnTo>
                  <a:lnTo>
                    <a:pt x="314646" y="243897"/>
                  </a:lnTo>
                  <a:lnTo>
                    <a:pt x="266700" y="240030"/>
                  </a:lnTo>
                  <a:lnTo>
                    <a:pt x="218753" y="236163"/>
                  </a:lnTo>
                  <a:lnTo>
                    <a:pt x="173629" y="225015"/>
                  </a:lnTo>
                  <a:lnTo>
                    <a:pt x="132080" y="207264"/>
                  </a:lnTo>
                  <a:lnTo>
                    <a:pt x="94858" y="183585"/>
                  </a:lnTo>
                  <a:lnTo>
                    <a:pt x="62716" y="154657"/>
                  </a:lnTo>
                  <a:lnTo>
                    <a:pt x="36406" y="121158"/>
                  </a:lnTo>
                  <a:lnTo>
                    <a:pt x="16682" y="83763"/>
                  </a:lnTo>
                  <a:lnTo>
                    <a:pt x="4296" y="43151"/>
                  </a:lnTo>
                  <a:lnTo>
                    <a:pt x="0" y="0"/>
                  </a:lnTo>
                </a:path>
              </a:pathLst>
            </a:custGeom>
            <a:ln w="25907">
              <a:solidFill>
                <a:srgbClr val="FFD966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18" name="object 18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848611" y="5458967"/>
              <a:ext cx="910589" cy="817638"/>
            </a:xfrm>
            <a:prstGeom prst="rect">
              <a:avLst/>
            </a:prstGeom>
          </p:spPr>
        </p:pic>
      </p:grpSp>
      <p:sp>
        <p:nvSpPr>
          <p:cNvPr id="19" name="object 19" descr=""/>
          <p:cNvSpPr txBox="1"/>
          <p:nvPr/>
        </p:nvSpPr>
        <p:spPr>
          <a:xfrm>
            <a:off x="354888" y="3925951"/>
            <a:ext cx="2309495" cy="22491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481965">
              <a:lnSpc>
                <a:spcPct val="100000"/>
              </a:lnSpc>
              <a:spcBef>
                <a:spcPts val="100"/>
              </a:spcBef>
            </a:pPr>
            <a:r>
              <a:rPr dirty="0" sz="4200" spc="-10">
                <a:latin typeface="Times New Roman"/>
                <a:cs typeface="Times New Roman"/>
              </a:rPr>
              <a:t>Another example</a:t>
            </a:r>
            <a:endParaRPr sz="4200">
              <a:latin typeface="Times New Roman"/>
              <a:cs typeface="Times New Roman"/>
            </a:endParaRPr>
          </a:p>
          <a:p>
            <a:pPr marL="458470">
              <a:lnSpc>
                <a:spcPct val="100000"/>
              </a:lnSpc>
              <a:spcBef>
                <a:spcPts val="1905"/>
              </a:spcBef>
            </a:pPr>
            <a:r>
              <a:rPr dirty="0" sz="4600" b="1">
                <a:solidFill>
                  <a:srgbClr val="CE5C00"/>
                </a:solidFill>
                <a:latin typeface="Courier New"/>
                <a:cs typeface="Courier New"/>
              </a:rPr>
              <a:t>==</a:t>
            </a:r>
            <a:r>
              <a:rPr dirty="0" sz="4600" spc="600" b="1">
                <a:solidFill>
                  <a:srgbClr val="CE5C00"/>
                </a:solidFill>
                <a:latin typeface="Courier New"/>
                <a:cs typeface="Courier New"/>
              </a:rPr>
              <a:t> </a:t>
            </a:r>
            <a:r>
              <a:rPr dirty="0" sz="4600" spc="-25" b="1">
                <a:solidFill>
                  <a:srgbClr val="CE5C00"/>
                </a:solidFill>
                <a:latin typeface="Courier New"/>
                <a:cs typeface="Courier New"/>
              </a:rPr>
              <a:t>!=</a:t>
            </a:r>
            <a:endParaRPr sz="4600">
              <a:latin typeface="Courier New"/>
              <a:cs typeface="Courier New"/>
            </a:endParaRPr>
          </a:p>
        </p:txBody>
      </p:sp>
      <p:pic>
        <p:nvPicPr>
          <p:cNvPr id="20" name="object 20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554736" y="1946135"/>
            <a:ext cx="557034" cy="817638"/>
          </a:xfrm>
          <a:prstGeom prst="rect">
            <a:avLst/>
          </a:prstGeom>
        </p:spPr>
      </p:pic>
      <p:sp>
        <p:nvSpPr>
          <p:cNvPr id="21" name="object 21" descr=""/>
          <p:cNvSpPr txBox="1"/>
          <p:nvPr/>
        </p:nvSpPr>
        <p:spPr>
          <a:xfrm>
            <a:off x="643229" y="1934336"/>
            <a:ext cx="375920" cy="7264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4600" spc="-5" b="1">
                <a:solidFill>
                  <a:srgbClr val="CE5C00"/>
                </a:solidFill>
                <a:latin typeface="Courier New"/>
                <a:cs typeface="Courier New"/>
              </a:rPr>
              <a:t>&amp;</a:t>
            </a:r>
            <a:endParaRPr sz="4600">
              <a:latin typeface="Courier New"/>
              <a:cs typeface="Courier New"/>
            </a:endParaRPr>
          </a:p>
        </p:txBody>
      </p:sp>
      <p:pic>
        <p:nvPicPr>
          <p:cNvPr id="22" name="object 22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514855" y="2345423"/>
            <a:ext cx="557034" cy="817638"/>
          </a:xfrm>
          <a:prstGeom prst="rect">
            <a:avLst/>
          </a:prstGeom>
        </p:spPr>
      </p:pic>
      <p:sp>
        <p:nvSpPr>
          <p:cNvPr id="23" name="object 23" descr=""/>
          <p:cNvSpPr txBox="1"/>
          <p:nvPr/>
        </p:nvSpPr>
        <p:spPr>
          <a:xfrm>
            <a:off x="1604517" y="2334513"/>
            <a:ext cx="375920" cy="7264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4600" spc="-5" b="1">
                <a:solidFill>
                  <a:srgbClr val="CE5C00"/>
                </a:solidFill>
                <a:latin typeface="Courier New"/>
                <a:cs typeface="Courier New"/>
              </a:rPr>
              <a:t>|</a:t>
            </a:r>
            <a:endParaRPr sz="4600">
              <a:latin typeface="Courier New"/>
              <a:cs typeface="Courier New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10"/>
              <a:t>summarize()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6978142" y="1886203"/>
            <a:ext cx="4464685" cy="11226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dirty="0" sz="2400" spc="-10">
                <a:latin typeface="Times New Roman"/>
                <a:cs typeface="Times New Roman"/>
              </a:rPr>
              <a:t>Take</a:t>
            </a:r>
            <a:r>
              <a:rPr dirty="0" sz="2400" spc="-35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a</a:t>
            </a:r>
            <a:r>
              <a:rPr dirty="0" sz="2400" spc="-20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column</a:t>
            </a:r>
            <a:r>
              <a:rPr dirty="0" sz="2400" spc="-25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of</a:t>
            </a:r>
            <a:r>
              <a:rPr dirty="0" sz="2400" spc="-20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data</a:t>
            </a:r>
            <a:r>
              <a:rPr dirty="0" sz="2400" spc="-45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from</a:t>
            </a:r>
            <a:r>
              <a:rPr dirty="0" sz="2400" spc="-20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a</a:t>
            </a:r>
            <a:r>
              <a:rPr dirty="0" sz="2400" spc="-20">
                <a:latin typeface="Times New Roman"/>
                <a:cs typeface="Times New Roman"/>
              </a:rPr>
              <a:t> data </a:t>
            </a:r>
            <a:r>
              <a:rPr dirty="0" sz="2400">
                <a:latin typeface="Times New Roman"/>
                <a:cs typeface="Times New Roman"/>
              </a:rPr>
              <a:t>frame</a:t>
            </a:r>
            <a:r>
              <a:rPr dirty="0" sz="2400" spc="5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and</a:t>
            </a:r>
            <a:r>
              <a:rPr dirty="0" sz="2400" spc="-10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reduce</a:t>
            </a:r>
            <a:r>
              <a:rPr dirty="0" sz="2400" spc="-20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it</a:t>
            </a:r>
            <a:r>
              <a:rPr dirty="0" sz="2400" spc="-10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down to</a:t>
            </a:r>
            <a:r>
              <a:rPr dirty="0" sz="2400" spc="-15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a</a:t>
            </a:r>
            <a:r>
              <a:rPr dirty="0" sz="2400" spc="-10">
                <a:latin typeface="Times New Roman"/>
                <a:cs typeface="Times New Roman"/>
              </a:rPr>
              <a:t> single </a:t>
            </a:r>
            <a:r>
              <a:rPr dirty="0" sz="2400">
                <a:latin typeface="Times New Roman"/>
                <a:cs typeface="Times New Roman"/>
              </a:rPr>
              <a:t>summary</a:t>
            </a:r>
            <a:r>
              <a:rPr dirty="0" sz="2400" spc="-25">
                <a:latin typeface="Times New Roman"/>
                <a:cs typeface="Times New Roman"/>
              </a:rPr>
              <a:t> </a:t>
            </a:r>
            <a:r>
              <a:rPr dirty="0" sz="2400" spc="-10">
                <a:latin typeface="Times New Roman"/>
                <a:cs typeface="Times New Roman"/>
              </a:rPr>
              <a:t>statistic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938848" y="615322"/>
            <a:ext cx="6180286" cy="1309969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05409" rIns="0" bIns="0" rtlCol="0" vert="horz">
            <a:spAutoFit/>
          </a:bodyPr>
          <a:lstStyle/>
          <a:p>
            <a:pPr marL="288925">
              <a:lnSpc>
                <a:spcPct val="100000"/>
              </a:lnSpc>
              <a:spcBef>
                <a:spcPts val="100"/>
              </a:spcBef>
            </a:pPr>
            <a:r>
              <a:rPr dirty="0" spc="-10"/>
              <a:t>summarize()</a:t>
            </a:r>
          </a:p>
        </p:txBody>
      </p:sp>
      <p:sp>
        <p:nvSpPr>
          <p:cNvPr id="4" name="object 4" descr=""/>
          <p:cNvSpPr txBox="1"/>
          <p:nvPr/>
        </p:nvSpPr>
        <p:spPr>
          <a:xfrm>
            <a:off x="354888" y="3925951"/>
            <a:ext cx="1922145" cy="6654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4200" spc="-10">
                <a:latin typeface="Times New Roman"/>
                <a:cs typeface="Times New Roman"/>
              </a:rPr>
              <a:t>Example</a:t>
            </a:r>
            <a:endParaRPr sz="42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/>
          <p:nvPr/>
        </p:nvSpPr>
        <p:spPr>
          <a:xfrm>
            <a:off x="2657855" y="4648200"/>
            <a:ext cx="9168765" cy="832485"/>
          </a:xfrm>
          <a:custGeom>
            <a:avLst/>
            <a:gdLst/>
            <a:ahLst/>
            <a:cxnLst/>
            <a:rect l="l" t="t" r="r" b="b"/>
            <a:pathLst>
              <a:path w="9168765" h="832485">
                <a:moveTo>
                  <a:pt x="9168384" y="0"/>
                </a:moveTo>
                <a:lnTo>
                  <a:pt x="0" y="0"/>
                </a:lnTo>
                <a:lnTo>
                  <a:pt x="0" y="832104"/>
                </a:lnTo>
                <a:lnTo>
                  <a:pt x="9168384" y="832104"/>
                </a:lnTo>
                <a:lnTo>
                  <a:pt x="9168384" y="0"/>
                </a:lnTo>
                <a:close/>
              </a:path>
            </a:pathLst>
          </a:custGeom>
          <a:solidFill>
            <a:srgbClr val="F1F1F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 txBox="1"/>
          <p:nvPr/>
        </p:nvSpPr>
        <p:spPr>
          <a:xfrm>
            <a:off x="2737485" y="4650485"/>
            <a:ext cx="8058150" cy="7569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>
                <a:latin typeface="Courier New"/>
                <a:cs typeface="Courier New"/>
              </a:rPr>
              <a:t>flights</a:t>
            </a:r>
            <a:r>
              <a:rPr dirty="0" sz="2400" spc="-55">
                <a:latin typeface="Courier New"/>
                <a:cs typeface="Courier New"/>
              </a:rPr>
              <a:t> </a:t>
            </a:r>
            <a:r>
              <a:rPr dirty="0" sz="2400" spc="-25">
                <a:latin typeface="Courier New"/>
                <a:cs typeface="Courier New"/>
              </a:rPr>
              <a:t>%&gt;%</a:t>
            </a:r>
            <a:endParaRPr sz="2400">
              <a:latin typeface="Courier New"/>
              <a:cs typeface="Courier New"/>
            </a:endParaRPr>
          </a:p>
          <a:p>
            <a:pPr marL="1655445">
              <a:lnSpc>
                <a:spcPct val="100000"/>
              </a:lnSpc>
            </a:pPr>
            <a:r>
              <a:rPr dirty="0" sz="2400">
                <a:latin typeface="Courier New"/>
                <a:cs typeface="Courier New"/>
              </a:rPr>
              <a:t>summarize(av_dist</a:t>
            </a:r>
            <a:r>
              <a:rPr dirty="0" sz="2400" spc="-70">
                <a:latin typeface="Courier New"/>
                <a:cs typeface="Courier New"/>
              </a:rPr>
              <a:t> </a:t>
            </a:r>
            <a:r>
              <a:rPr dirty="0" sz="2400">
                <a:latin typeface="Courier New"/>
                <a:cs typeface="Courier New"/>
              </a:rPr>
              <a:t>=</a:t>
            </a:r>
            <a:r>
              <a:rPr dirty="0" sz="2400" spc="-60">
                <a:latin typeface="Courier New"/>
                <a:cs typeface="Courier New"/>
              </a:rPr>
              <a:t> </a:t>
            </a:r>
            <a:r>
              <a:rPr dirty="0" sz="2400" spc="-10">
                <a:latin typeface="Courier New"/>
                <a:cs typeface="Courier New"/>
              </a:rPr>
              <a:t>mean(distance))</a:t>
            </a:r>
            <a:endParaRPr sz="2400">
              <a:latin typeface="Courier New"/>
              <a:cs typeface="Courier New"/>
            </a:endParaRPr>
          </a:p>
        </p:txBody>
      </p:sp>
      <p:sp>
        <p:nvSpPr>
          <p:cNvPr id="7" name="object 7" descr=""/>
          <p:cNvSpPr/>
          <p:nvPr/>
        </p:nvSpPr>
        <p:spPr>
          <a:xfrm>
            <a:off x="2693670" y="4124705"/>
            <a:ext cx="3209925" cy="1880870"/>
          </a:xfrm>
          <a:custGeom>
            <a:avLst/>
            <a:gdLst/>
            <a:ahLst/>
            <a:cxnLst/>
            <a:rect l="l" t="t" r="r" b="b"/>
            <a:pathLst>
              <a:path w="3209925" h="1880870">
                <a:moveTo>
                  <a:pt x="0" y="480060"/>
                </a:moveTo>
                <a:lnTo>
                  <a:pt x="4825" y="436908"/>
                </a:lnTo>
                <a:lnTo>
                  <a:pt x="18739" y="396296"/>
                </a:lnTo>
                <a:lnTo>
                  <a:pt x="40893" y="358902"/>
                </a:lnTo>
                <a:lnTo>
                  <a:pt x="70442" y="325402"/>
                </a:lnTo>
                <a:lnTo>
                  <a:pt x="106538" y="296474"/>
                </a:lnTo>
                <a:lnTo>
                  <a:pt x="148336" y="272796"/>
                </a:lnTo>
                <a:lnTo>
                  <a:pt x="194987" y="255044"/>
                </a:lnTo>
                <a:lnTo>
                  <a:pt x="245646" y="243896"/>
                </a:lnTo>
                <a:lnTo>
                  <a:pt x="299466" y="240030"/>
                </a:lnTo>
                <a:lnTo>
                  <a:pt x="394716" y="240030"/>
                </a:lnTo>
                <a:lnTo>
                  <a:pt x="448535" y="236163"/>
                </a:lnTo>
                <a:lnTo>
                  <a:pt x="499194" y="225015"/>
                </a:lnTo>
                <a:lnTo>
                  <a:pt x="545845" y="207264"/>
                </a:lnTo>
                <a:lnTo>
                  <a:pt x="587643" y="183585"/>
                </a:lnTo>
                <a:lnTo>
                  <a:pt x="623739" y="154657"/>
                </a:lnTo>
                <a:lnTo>
                  <a:pt x="653287" y="121158"/>
                </a:lnTo>
                <a:lnTo>
                  <a:pt x="675442" y="83763"/>
                </a:lnTo>
                <a:lnTo>
                  <a:pt x="689356" y="43151"/>
                </a:lnTo>
                <a:lnTo>
                  <a:pt x="694182" y="0"/>
                </a:lnTo>
                <a:lnTo>
                  <a:pt x="699007" y="43151"/>
                </a:lnTo>
                <a:lnTo>
                  <a:pt x="712921" y="83763"/>
                </a:lnTo>
                <a:lnTo>
                  <a:pt x="735076" y="121158"/>
                </a:lnTo>
                <a:lnTo>
                  <a:pt x="764624" y="154657"/>
                </a:lnTo>
                <a:lnTo>
                  <a:pt x="800720" y="183585"/>
                </a:lnTo>
                <a:lnTo>
                  <a:pt x="842518" y="207264"/>
                </a:lnTo>
                <a:lnTo>
                  <a:pt x="889169" y="225015"/>
                </a:lnTo>
                <a:lnTo>
                  <a:pt x="939828" y="236163"/>
                </a:lnTo>
                <a:lnTo>
                  <a:pt x="993647" y="240030"/>
                </a:lnTo>
                <a:lnTo>
                  <a:pt x="1088897" y="240030"/>
                </a:lnTo>
                <a:lnTo>
                  <a:pt x="1142717" y="243896"/>
                </a:lnTo>
                <a:lnTo>
                  <a:pt x="1193376" y="255044"/>
                </a:lnTo>
                <a:lnTo>
                  <a:pt x="1240028" y="272796"/>
                </a:lnTo>
                <a:lnTo>
                  <a:pt x="1281825" y="296474"/>
                </a:lnTo>
                <a:lnTo>
                  <a:pt x="1317921" y="325402"/>
                </a:lnTo>
                <a:lnTo>
                  <a:pt x="1347470" y="358902"/>
                </a:lnTo>
                <a:lnTo>
                  <a:pt x="1369624" y="396296"/>
                </a:lnTo>
                <a:lnTo>
                  <a:pt x="1383538" y="436908"/>
                </a:lnTo>
                <a:lnTo>
                  <a:pt x="1388364" y="480060"/>
                </a:lnTo>
              </a:path>
              <a:path w="3209925" h="1880870">
                <a:moveTo>
                  <a:pt x="3209544" y="1399032"/>
                </a:moveTo>
                <a:lnTo>
                  <a:pt x="3204704" y="1442313"/>
                </a:lnTo>
                <a:lnTo>
                  <a:pt x="3190750" y="1483050"/>
                </a:lnTo>
                <a:lnTo>
                  <a:pt x="3168532" y="1520562"/>
                </a:lnTo>
                <a:lnTo>
                  <a:pt x="3138897" y="1554169"/>
                </a:lnTo>
                <a:lnTo>
                  <a:pt x="3102695" y="1583191"/>
                </a:lnTo>
                <a:lnTo>
                  <a:pt x="3060775" y="1606947"/>
                </a:lnTo>
                <a:lnTo>
                  <a:pt x="3013984" y="1624758"/>
                </a:lnTo>
                <a:lnTo>
                  <a:pt x="2963173" y="1635944"/>
                </a:lnTo>
                <a:lnTo>
                  <a:pt x="2909189" y="1639824"/>
                </a:lnTo>
                <a:lnTo>
                  <a:pt x="2815717" y="1639824"/>
                </a:lnTo>
                <a:lnTo>
                  <a:pt x="2761732" y="1643703"/>
                </a:lnTo>
                <a:lnTo>
                  <a:pt x="2710921" y="1654889"/>
                </a:lnTo>
                <a:lnTo>
                  <a:pt x="2664130" y="1672700"/>
                </a:lnTo>
                <a:lnTo>
                  <a:pt x="2622210" y="1696456"/>
                </a:lnTo>
                <a:lnTo>
                  <a:pt x="2586008" y="1725478"/>
                </a:lnTo>
                <a:lnTo>
                  <a:pt x="2556373" y="1759085"/>
                </a:lnTo>
                <a:lnTo>
                  <a:pt x="2534155" y="1796597"/>
                </a:lnTo>
                <a:lnTo>
                  <a:pt x="2520201" y="1837334"/>
                </a:lnTo>
                <a:lnTo>
                  <a:pt x="2515362" y="1880616"/>
                </a:lnTo>
                <a:lnTo>
                  <a:pt x="2510522" y="1837334"/>
                </a:lnTo>
                <a:lnTo>
                  <a:pt x="2496568" y="1796597"/>
                </a:lnTo>
                <a:lnTo>
                  <a:pt x="2474350" y="1759085"/>
                </a:lnTo>
                <a:lnTo>
                  <a:pt x="2444715" y="1725478"/>
                </a:lnTo>
                <a:lnTo>
                  <a:pt x="2408513" y="1696456"/>
                </a:lnTo>
                <a:lnTo>
                  <a:pt x="2366593" y="1672700"/>
                </a:lnTo>
                <a:lnTo>
                  <a:pt x="2319802" y="1654889"/>
                </a:lnTo>
                <a:lnTo>
                  <a:pt x="2268991" y="1643703"/>
                </a:lnTo>
                <a:lnTo>
                  <a:pt x="2215007" y="1639824"/>
                </a:lnTo>
                <a:lnTo>
                  <a:pt x="2121535" y="1639824"/>
                </a:lnTo>
                <a:lnTo>
                  <a:pt x="2067550" y="1635944"/>
                </a:lnTo>
                <a:lnTo>
                  <a:pt x="2016739" y="1624758"/>
                </a:lnTo>
                <a:lnTo>
                  <a:pt x="1969948" y="1606947"/>
                </a:lnTo>
                <a:lnTo>
                  <a:pt x="1928028" y="1583191"/>
                </a:lnTo>
                <a:lnTo>
                  <a:pt x="1891826" y="1554169"/>
                </a:lnTo>
                <a:lnTo>
                  <a:pt x="1862191" y="1520562"/>
                </a:lnTo>
                <a:lnTo>
                  <a:pt x="1839973" y="1483050"/>
                </a:lnTo>
                <a:lnTo>
                  <a:pt x="1826019" y="1442313"/>
                </a:lnTo>
                <a:lnTo>
                  <a:pt x="1821180" y="1399032"/>
                </a:lnTo>
              </a:path>
            </a:pathLst>
          </a:custGeom>
          <a:ln w="25908">
            <a:solidFill>
              <a:srgbClr val="FFD96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" name="object 8" descr=""/>
          <p:cNvSpPr txBox="1"/>
          <p:nvPr/>
        </p:nvSpPr>
        <p:spPr>
          <a:xfrm>
            <a:off x="2649727" y="3677157"/>
            <a:ext cx="1699260" cy="3454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100" b="1">
                <a:solidFill>
                  <a:srgbClr val="7030A0"/>
                </a:solidFill>
                <a:latin typeface="Times New Roman"/>
                <a:cs typeface="Times New Roman"/>
              </a:rPr>
              <a:t>the</a:t>
            </a:r>
            <a:r>
              <a:rPr dirty="0" sz="2100" spc="-15" b="1">
                <a:solidFill>
                  <a:srgbClr val="7030A0"/>
                </a:solidFill>
                <a:latin typeface="Times New Roman"/>
                <a:cs typeface="Times New Roman"/>
              </a:rPr>
              <a:t> </a:t>
            </a:r>
            <a:r>
              <a:rPr dirty="0" sz="2100" b="1">
                <a:solidFill>
                  <a:srgbClr val="7030A0"/>
                </a:solidFill>
                <a:latin typeface="Times New Roman"/>
                <a:cs typeface="Times New Roman"/>
              </a:rPr>
              <a:t>data</a:t>
            </a:r>
            <a:r>
              <a:rPr dirty="0" sz="2100" spc="-15" b="1">
                <a:solidFill>
                  <a:srgbClr val="7030A0"/>
                </a:solidFill>
                <a:latin typeface="Times New Roman"/>
                <a:cs typeface="Times New Roman"/>
              </a:rPr>
              <a:t> </a:t>
            </a:r>
            <a:r>
              <a:rPr dirty="0" sz="2100" spc="-20" b="1">
                <a:solidFill>
                  <a:srgbClr val="7030A0"/>
                </a:solidFill>
                <a:latin typeface="Times New Roman"/>
                <a:cs typeface="Times New Roman"/>
              </a:rPr>
              <a:t>frame</a:t>
            </a:r>
            <a:endParaRPr sz="210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4763261" y="6013500"/>
            <a:ext cx="1151255" cy="659765"/>
          </a:xfrm>
          <a:prstGeom prst="rect">
            <a:avLst/>
          </a:prstGeom>
        </p:spPr>
        <p:txBody>
          <a:bodyPr wrap="square" lIns="0" tIns="28575" rIns="0" bIns="0" rtlCol="0" vert="horz">
            <a:spAutoFit/>
          </a:bodyPr>
          <a:lstStyle/>
          <a:p>
            <a:pPr marL="12700" marR="5080" indent="57785">
              <a:lnSpc>
                <a:spcPts val="2470"/>
              </a:lnSpc>
              <a:spcBef>
                <a:spcPts val="225"/>
              </a:spcBef>
            </a:pPr>
            <a:r>
              <a:rPr dirty="0" sz="2100" b="1">
                <a:solidFill>
                  <a:srgbClr val="548235"/>
                </a:solidFill>
                <a:latin typeface="Times New Roman"/>
                <a:cs typeface="Times New Roman"/>
              </a:rPr>
              <a:t>the</a:t>
            </a:r>
            <a:r>
              <a:rPr dirty="0" sz="2100" spc="-10" b="1">
                <a:solidFill>
                  <a:srgbClr val="548235"/>
                </a:solidFill>
                <a:latin typeface="Times New Roman"/>
                <a:cs typeface="Times New Roman"/>
              </a:rPr>
              <a:t> </a:t>
            </a:r>
            <a:r>
              <a:rPr dirty="0" sz="2100" spc="-20" b="1">
                <a:solidFill>
                  <a:srgbClr val="548235"/>
                </a:solidFill>
                <a:latin typeface="Times New Roman"/>
                <a:cs typeface="Times New Roman"/>
              </a:rPr>
              <a:t>verb </a:t>
            </a:r>
            <a:r>
              <a:rPr dirty="0" sz="2100" spc="-10" b="1">
                <a:solidFill>
                  <a:srgbClr val="548235"/>
                </a:solidFill>
                <a:latin typeface="Times New Roman"/>
                <a:cs typeface="Times New Roman"/>
              </a:rPr>
              <a:t>(function)</a:t>
            </a:r>
            <a:endParaRPr sz="2100">
              <a:latin typeface="Times New Roman"/>
              <a:cs typeface="Times New Roman"/>
            </a:endParaRPr>
          </a:p>
        </p:txBody>
      </p:sp>
      <p:grpSp>
        <p:nvGrpSpPr>
          <p:cNvPr id="10" name="object 10" descr=""/>
          <p:cNvGrpSpPr/>
          <p:nvPr/>
        </p:nvGrpSpPr>
        <p:grpSpPr>
          <a:xfrm>
            <a:off x="8502268" y="3672713"/>
            <a:ext cx="1957070" cy="2317115"/>
            <a:chOff x="8502268" y="3672713"/>
            <a:chExt cx="1957070" cy="2317115"/>
          </a:xfrm>
        </p:grpSpPr>
        <p:sp>
          <p:nvSpPr>
            <p:cNvPr id="11" name="object 11" descr=""/>
            <p:cNvSpPr/>
            <p:nvPr/>
          </p:nvSpPr>
          <p:spPr>
            <a:xfrm>
              <a:off x="8908541" y="5496305"/>
              <a:ext cx="1537970" cy="480059"/>
            </a:xfrm>
            <a:custGeom>
              <a:avLst/>
              <a:gdLst/>
              <a:ahLst/>
              <a:cxnLst/>
              <a:rect l="l" t="t" r="r" b="b"/>
              <a:pathLst>
                <a:path w="1537970" h="480060">
                  <a:moveTo>
                    <a:pt x="1537715" y="0"/>
                  </a:moveTo>
                  <a:lnTo>
                    <a:pt x="1532889" y="43145"/>
                  </a:lnTo>
                  <a:lnTo>
                    <a:pt x="1518976" y="83753"/>
                  </a:lnTo>
                  <a:lnTo>
                    <a:pt x="1496822" y="121146"/>
                  </a:lnTo>
                  <a:lnTo>
                    <a:pt x="1467273" y="154647"/>
                  </a:lnTo>
                  <a:lnTo>
                    <a:pt x="1431177" y="183577"/>
                  </a:lnTo>
                  <a:lnTo>
                    <a:pt x="1389379" y="207258"/>
                  </a:lnTo>
                  <a:lnTo>
                    <a:pt x="1342728" y="225012"/>
                  </a:lnTo>
                  <a:lnTo>
                    <a:pt x="1292069" y="236162"/>
                  </a:lnTo>
                  <a:lnTo>
                    <a:pt x="1238250" y="240030"/>
                  </a:lnTo>
                  <a:lnTo>
                    <a:pt x="1068324" y="240030"/>
                  </a:lnTo>
                  <a:lnTo>
                    <a:pt x="1014504" y="243897"/>
                  </a:lnTo>
                  <a:lnTo>
                    <a:pt x="963845" y="255047"/>
                  </a:lnTo>
                  <a:lnTo>
                    <a:pt x="917194" y="272801"/>
                  </a:lnTo>
                  <a:lnTo>
                    <a:pt x="875396" y="296482"/>
                  </a:lnTo>
                  <a:lnTo>
                    <a:pt x="839300" y="325412"/>
                  </a:lnTo>
                  <a:lnTo>
                    <a:pt x="809751" y="358913"/>
                  </a:lnTo>
                  <a:lnTo>
                    <a:pt x="787597" y="396306"/>
                  </a:lnTo>
                  <a:lnTo>
                    <a:pt x="773684" y="436914"/>
                  </a:lnTo>
                  <a:lnTo>
                    <a:pt x="768857" y="480060"/>
                  </a:lnTo>
                  <a:lnTo>
                    <a:pt x="764031" y="436914"/>
                  </a:lnTo>
                  <a:lnTo>
                    <a:pt x="750118" y="396306"/>
                  </a:lnTo>
                  <a:lnTo>
                    <a:pt x="727964" y="358913"/>
                  </a:lnTo>
                  <a:lnTo>
                    <a:pt x="698415" y="325412"/>
                  </a:lnTo>
                  <a:lnTo>
                    <a:pt x="662319" y="296482"/>
                  </a:lnTo>
                  <a:lnTo>
                    <a:pt x="620522" y="272801"/>
                  </a:lnTo>
                  <a:lnTo>
                    <a:pt x="573870" y="255047"/>
                  </a:lnTo>
                  <a:lnTo>
                    <a:pt x="523211" y="243897"/>
                  </a:lnTo>
                  <a:lnTo>
                    <a:pt x="469391" y="240030"/>
                  </a:lnTo>
                  <a:lnTo>
                    <a:pt x="299465" y="240030"/>
                  </a:lnTo>
                  <a:lnTo>
                    <a:pt x="245646" y="236162"/>
                  </a:lnTo>
                  <a:lnTo>
                    <a:pt x="194987" y="225012"/>
                  </a:lnTo>
                  <a:lnTo>
                    <a:pt x="148336" y="207258"/>
                  </a:lnTo>
                  <a:lnTo>
                    <a:pt x="106538" y="183577"/>
                  </a:lnTo>
                  <a:lnTo>
                    <a:pt x="70442" y="154647"/>
                  </a:lnTo>
                  <a:lnTo>
                    <a:pt x="40894" y="121146"/>
                  </a:lnTo>
                  <a:lnTo>
                    <a:pt x="18739" y="83753"/>
                  </a:lnTo>
                  <a:lnTo>
                    <a:pt x="4826" y="43145"/>
                  </a:lnTo>
                  <a:lnTo>
                    <a:pt x="0" y="0"/>
                  </a:lnTo>
                </a:path>
              </a:pathLst>
            </a:custGeom>
            <a:ln w="25907">
              <a:solidFill>
                <a:srgbClr val="FFD966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" name="object 12" descr=""/>
            <p:cNvSpPr/>
            <p:nvPr/>
          </p:nvSpPr>
          <p:spPr>
            <a:xfrm>
              <a:off x="8508618" y="3679063"/>
              <a:ext cx="938530" cy="1205865"/>
            </a:xfrm>
            <a:custGeom>
              <a:avLst/>
              <a:gdLst/>
              <a:ahLst/>
              <a:cxnLst/>
              <a:rect l="l" t="t" r="r" b="b"/>
              <a:pathLst>
                <a:path w="938529" h="1205864">
                  <a:moveTo>
                    <a:pt x="835913" y="0"/>
                  </a:moveTo>
                  <a:lnTo>
                    <a:pt x="51307" y="1065403"/>
                  </a:lnTo>
                  <a:lnTo>
                    <a:pt x="0" y="1027684"/>
                  </a:lnTo>
                  <a:lnTo>
                    <a:pt x="26924" y="1205738"/>
                  </a:lnTo>
                  <a:lnTo>
                    <a:pt x="205104" y="1178687"/>
                  </a:lnTo>
                  <a:lnTo>
                    <a:pt x="153797" y="1140968"/>
                  </a:lnTo>
                  <a:lnTo>
                    <a:pt x="938529" y="75564"/>
                  </a:lnTo>
                  <a:lnTo>
                    <a:pt x="835913" y="0"/>
                  </a:lnTo>
                  <a:close/>
                </a:path>
              </a:pathLst>
            </a:custGeom>
            <a:solidFill>
              <a:srgbClr val="A6A6A6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" name="object 13" descr=""/>
            <p:cNvSpPr/>
            <p:nvPr/>
          </p:nvSpPr>
          <p:spPr>
            <a:xfrm>
              <a:off x="8508618" y="3679063"/>
              <a:ext cx="938530" cy="1205865"/>
            </a:xfrm>
            <a:custGeom>
              <a:avLst/>
              <a:gdLst/>
              <a:ahLst/>
              <a:cxnLst/>
              <a:rect l="l" t="t" r="r" b="b"/>
              <a:pathLst>
                <a:path w="938529" h="1205864">
                  <a:moveTo>
                    <a:pt x="0" y="1027684"/>
                  </a:moveTo>
                  <a:lnTo>
                    <a:pt x="51307" y="1065403"/>
                  </a:lnTo>
                  <a:lnTo>
                    <a:pt x="835913" y="0"/>
                  </a:lnTo>
                  <a:lnTo>
                    <a:pt x="938529" y="75564"/>
                  </a:lnTo>
                  <a:lnTo>
                    <a:pt x="153797" y="1140968"/>
                  </a:lnTo>
                  <a:lnTo>
                    <a:pt x="205104" y="1178687"/>
                  </a:lnTo>
                  <a:lnTo>
                    <a:pt x="26924" y="1205738"/>
                  </a:lnTo>
                  <a:lnTo>
                    <a:pt x="0" y="1027684"/>
                  </a:lnTo>
                  <a:close/>
                </a:path>
              </a:pathLst>
            </a:custGeom>
            <a:ln w="12700">
              <a:solidFill>
                <a:srgbClr val="252525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4" name="object 14" descr=""/>
          <p:cNvSpPr txBox="1"/>
          <p:nvPr/>
        </p:nvSpPr>
        <p:spPr>
          <a:xfrm>
            <a:off x="9593960" y="6079642"/>
            <a:ext cx="1581785" cy="659765"/>
          </a:xfrm>
          <a:prstGeom prst="rect">
            <a:avLst/>
          </a:prstGeom>
        </p:spPr>
        <p:txBody>
          <a:bodyPr wrap="square" lIns="0" tIns="28575" rIns="0" bIns="0" rtlCol="0" vert="horz">
            <a:spAutoFit/>
          </a:bodyPr>
          <a:lstStyle/>
          <a:p>
            <a:pPr marL="161925" marR="5080" indent="-149860">
              <a:lnSpc>
                <a:spcPts val="2470"/>
              </a:lnSpc>
              <a:spcBef>
                <a:spcPts val="225"/>
              </a:spcBef>
            </a:pPr>
            <a:r>
              <a:rPr dirty="0" sz="2100" b="1">
                <a:solidFill>
                  <a:srgbClr val="2E75B6"/>
                </a:solidFill>
                <a:latin typeface="Times New Roman"/>
                <a:cs typeface="Times New Roman"/>
              </a:rPr>
              <a:t>the</a:t>
            </a:r>
            <a:r>
              <a:rPr dirty="0" sz="2100" spc="-5" b="1">
                <a:solidFill>
                  <a:srgbClr val="2E75B6"/>
                </a:solidFill>
                <a:latin typeface="Times New Roman"/>
                <a:cs typeface="Times New Roman"/>
              </a:rPr>
              <a:t> </a:t>
            </a:r>
            <a:r>
              <a:rPr dirty="0" sz="2100" b="1">
                <a:solidFill>
                  <a:srgbClr val="2E75B6"/>
                </a:solidFill>
                <a:latin typeface="Times New Roman"/>
                <a:cs typeface="Times New Roman"/>
              </a:rPr>
              <a:t>column</a:t>
            </a:r>
            <a:r>
              <a:rPr dirty="0" sz="2100" spc="-10" b="1">
                <a:solidFill>
                  <a:srgbClr val="2E75B6"/>
                </a:solidFill>
                <a:latin typeface="Times New Roman"/>
                <a:cs typeface="Times New Roman"/>
              </a:rPr>
              <a:t> </a:t>
            </a:r>
            <a:r>
              <a:rPr dirty="0" sz="2100" spc="-25" b="1">
                <a:solidFill>
                  <a:srgbClr val="2E75B6"/>
                </a:solidFill>
                <a:latin typeface="Times New Roman"/>
                <a:cs typeface="Times New Roman"/>
              </a:rPr>
              <a:t>to </a:t>
            </a:r>
            <a:r>
              <a:rPr dirty="0" sz="2100" spc="-10" b="1">
                <a:solidFill>
                  <a:srgbClr val="2E75B6"/>
                </a:solidFill>
                <a:latin typeface="Times New Roman"/>
                <a:cs typeface="Times New Roman"/>
              </a:rPr>
              <a:t>summarize</a:t>
            </a:r>
            <a:endParaRPr sz="2100">
              <a:latin typeface="Times New Roman"/>
              <a:cs typeface="Times New Roman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9352915" y="3036823"/>
            <a:ext cx="1735455" cy="97980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algn="ctr" marL="12065" marR="5080">
              <a:lnSpc>
                <a:spcPct val="99000"/>
              </a:lnSpc>
              <a:spcBef>
                <a:spcPts val="125"/>
              </a:spcBef>
            </a:pPr>
            <a:r>
              <a:rPr dirty="0" sz="2100" b="1">
                <a:latin typeface="Times New Roman"/>
                <a:cs typeface="Times New Roman"/>
              </a:rPr>
              <a:t>what</a:t>
            </a:r>
            <a:r>
              <a:rPr dirty="0" sz="2100" spc="-25" b="1">
                <a:latin typeface="Times New Roman"/>
                <a:cs typeface="Times New Roman"/>
              </a:rPr>
              <a:t> </a:t>
            </a:r>
            <a:r>
              <a:rPr dirty="0" sz="2100" spc="-10" b="1">
                <a:latin typeface="Times New Roman"/>
                <a:cs typeface="Times New Roman"/>
              </a:rPr>
              <a:t>summary </a:t>
            </a:r>
            <a:r>
              <a:rPr dirty="0" sz="2100" b="1">
                <a:latin typeface="Times New Roman"/>
                <a:cs typeface="Times New Roman"/>
              </a:rPr>
              <a:t>statistic</a:t>
            </a:r>
            <a:r>
              <a:rPr dirty="0" sz="2100" spc="-35" b="1">
                <a:latin typeface="Times New Roman"/>
                <a:cs typeface="Times New Roman"/>
              </a:rPr>
              <a:t> </a:t>
            </a:r>
            <a:r>
              <a:rPr dirty="0" sz="2100" spc="-25" b="1">
                <a:latin typeface="Times New Roman"/>
                <a:cs typeface="Times New Roman"/>
              </a:rPr>
              <a:t>to </a:t>
            </a:r>
            <a:r>
              <a:rPr dirty="0" sz="2100" spc="-10" b="1">
                <a:latin typeface="Times New Roman"/>
                <a:cs typeface="Times New Roman"/>
              </a:rPr>
              <a:t>calculate</a:t>
            </a:r>
            <a:endParaRPr sz="2100">
              <a:latin typeface="Times New Roman"/>
              <a:cs typeface="Times New Roman"/>
            </a:endParaRPr>
          </a:p>
        </p:txBody>
      </p:sp>
      <p:sp>
        <p:nvSpPr>
          <p:cNvPr id="16" name="object 16" descr=""/>
          <p:cNvSpPr/>
          <p:nvPr/>
        </p:nvSpPr>
        <p:spPr>
          <a:xfrm>
            <a:off x="6096761" y="5523738"/>
            <a:ext cx="1370330" cy="480059"/>
          </a:xfrm>
          <a:custGeom>
            <a:avLst/>
            <a:gdLst/>
            <a:ahLst/>
            <a:cxnLst/>
            <a:rect l="l" t="t" r="r" b="b"/>
            <a:pathLst>
              <a:path w="1370329" h="480060">
                <a:moveTo>
                  <a:pt x="1370076" y="0"/>
                </a:moveTo>
                <a:lnTo>
                  <a:pt x="1365250" y="43145"/>
                </a:lnTo>
                <a:lnTo>
                  <a:pt x="1351336" y="83753"/>
                </a:lnTo>
                <a:lnTo>
                  <a:pt x="1329182" y="121146"/>
                </a:lnTo>
                <a:lnTo>
                  <a:pt x="1299633" y="154647"/>
                </a:lnTo>
                <a:lnTo>
                  <a:pt x="1263537" y="183577"/>
                </a:lnTo>
                <a:lnTo>
                  <a:pt x="1221740" y="207258"/>
                </a:lnTo>
                <a:lnTo>
                  <a:pt x="1175088" y="225012"/>
                </a:lnTo>
                <a:lnTo>
                  <a:pt x="1124429" y="236162"/>
                </a:lnTo>
                <a:lnTo>
                  <a:pt x="1070610" y="240030"/>
                </a:lnTo>
                <a:lnTo>
                  <a:pt x="984504" y="240030"/>
                </a:lnTo>
                <a:lnTo>
                  <a:pt x="930684" y="243897"/>
                </a:lnTo>
                <a:lnTo>
                  <a:pt x="880025" y="255047"/>
                </a:lnTo>
                <a:lnTo>
                  <a:pt x="833374" y="272801"/>
                </a:lnTo>
                <a:lnTo>
                  <a:pt x="791576" y="296482"/>
                </a:lnTo>
                <a:lnTo>
                  <a:pt x="755480" y="325412"/>
                </a:lnTo>
                <a:lnTo>
                  <a:pt x="725932" y="358913"/>
                </a:lnTo>
                <a:lnTo>
                  <a:pt x="703777" y="396306"/>
                </a:lnTo>
                <a:lnTo>
                  <a:pt x="689864" y="436914"/>
                </a:lnTo>
                <a:lnTo>
                  <a:pt x="685038" y="480059"/>
                </a:lnTo>
                <a:lnTo>
                  <a:pt x="680212" y="436914"/>
                </a:lnTo>
                <a:lnTo>
                  <a:pt x="666298" y="396306"/>
                </a:lnTo>
                <a:lnTo>
                  <a:pt x="644144" y="358913"/>
                </a:lnTo>
                <a:lnTo>
                  <a:pt x="614595" y="325412"/>
                </a:lnTo>
                <a:lnTo>
                  <a:pt x="578499" y="296482"/>
                </a:lnTo>
                <a:lnTo>
                  <a:pt x="536702" y="272801"/>
                </a:lnTo>
                <a:lnTo>
                  <a:pt x="490050" y="255047"/>
                </a:lnTo>
                <a:lnTo>
                  <a:pt x="439391" y="243897"/>
                </a:lnTo>
                <a:lnTo>
                  <a:pt x="385572" y="240030"/>
                </a:lnTo>
                <a:lnTo>
                  <a:pt x="299465" y="240030"/>
                </a:lnTo>
                <a:lnTo>
                  <a:pt x="245646" y="236162"/>
                </a:lnTo>
                <a:lnTo>
                  <a:pt x="194987" y="225012"/>
                </a:lnTo>
                <a:lnTo>
                  <a:pt x="148336" y="207258"/>
                </a:lnTo>
                <a:lnTo>
                  <a:pt x="106538" y="183577"/>
                </a:lnTo>
                <a:lnTo>
                  <a:pt x="70442" y="154647"/>
                </a:lnTo>
                <a:lnTo>
                  <a:pt x="40894" y="121146"/>
                </a:lnTo>
                <a:lnTo>
                  <a:pt x="18739" y="83753"/>
                </a:lnTo>
                <a:lnTo>
                  <a:pt x="4825" y="43145"/>
                </a:lnTo>
                <a:lnTo>
                  <a:pt x="0" y="0"/>
                </a:lnTo>
              </a:path>
            </a:pathLst>
          </a:custGeom>
          <a:ln w="25908">
            <a:solidFill>
              <a:srgbClr val="FFD96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" name="object 17" descr=""/>
          <p:cNvSpPr txBox="1"/>
          <p:nvPr/>
        </p:nvSpPr>
        <p:spPr>
          <a:xfrm>
            <a:off x="6645020" y="6142431"/>
            <a:ext cx="1765300" cy="6604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ts val="2495"/>
              </a:lnSpc>
              <a:spcBef>
                <a:spcPts val="100"/>
              </a:spcBef>
            </a:pPr>
            <a:r>
              <a:rPr dirty="0" sz="2100" b="1">
                <a:solidFill>
                  <a:srgbClr val="C00000"/>
                </a:solidFill>
                <a:latin typeface="Times New Roman"/>
                <a:cs typeface="Times New Roman"/>
              </a:rPr>
              <a:t>what</a:t>
            </a:r>
            <a:r>
              <a:rPr dirty="0" sz="2100" spc="-15" b="1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dirty="0" sz="2100" b="1">
                <a:solidFill>
                  <a:srgbClr val="C00000"/>
                </a:solidFill>
                <a:latin typeface="Times New Roman"/>
                <a:cs typeface="Times New Roman"/>
              </a:rPr>
              <a:t>to</a:t>
            </a:r>
            <a:r>
              <a:rPr dirty="0" sz="2100" spc="-5" b="1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dirty="0" sz="2100" b="1">
                <a:solidFill>
                  <a:srgbClr val="C00000"/>
                </a:solidFill>
                <a:latin typeface="Times New Roman"/>
                <a:cs typeface="Times New Roman"/>
              </a:rPr>
              <a:t>call</a:t>
            </a:r>
            <a:r>
              <a:rPr dirty="0" sz="2100" spc="-15" b="1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dirty="0" sz="2100" spc="-25" b="1">
                <a:solidFill>
                  <a:srgbClr val="C00000"/>
                </a:solidFill>
                <a:latin typeface="Times New Roman"/>
                <a:cs typeface="Times New Roman"/>
              </a:rPr>
              <a:t>the</a:t>
            </a:r>
            <a:endParaRPr sz="2100">
              <a:latin typeface="Times New Roman"/>
              <a:cs typeface="Times New Roman"/>
            </a:endParaRPr>
          </a:p>
          <a:p>
            <a:pPr algn="ctr">
              <a:lnSpc>
                <a:spcPts val="2495"/>
              </a:lnSpc>
            </a:pPr>
            <a:r>
              <a:rPr dirty="0" sz="2100" spc="-10" b="1">
                <a:solidFill>
                  <a:srgbClr val="C00000"/>
                </a:solidFill>
                <a:latin typeface="Times New Roman"/>
                <a:cs typeface="Times New Roman"/>
              </a:rPr>
              <a:t>result</a:t>
            </a:r>
            <a:endParaRPr sz="21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2023-02-06T17:01:09Z</dcterms:created>
  <dcterms:modified xsi:type="dcterms:W3CDTF">2023-02-06T17:01:09Z</dcterms:modified>
</cp:coreProperties>
</file>