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8"/>
  </p:notesMasterIdLst>
  <p:handoutMasterIdLst>
    <p:handoutMasterId r:id="rId59"/>
  </p:handoutMasterIdLst>
  <p:sldIdLst>
    <p:sldId id="256" r:id="rId2"/>
    <p:sldId id="768" r:id="rId3"/>
    <p:sldId id="770" r:id="rId4"/>
    <p:sldId id="257" r:id="rId5"/>
    <p:sldId id="546" r:id="rId6"/>
    <p:sldId id="820" r:id="rId7"/>
    <p:sldId id="822" r:id="rId8"/>
    <p:sldId id="715" r:id="rId9"/>
    <p:sldId id="660" r:id="rId10"/>
    <p:sldId id="793" r:id="rId11"/>
    <p:sldId id="661" r:id="rId12"/>
    <p:sldId id="816" r:id="rId13"/>
    <p:sldId id="559" r:id="rId14"/>
    <p:sldId id="753" r:id="rId15"/>
    <p:sldId id="666" r:id="rId16"/>
    <p:sldId id="755" r:id="rId17"/>
    <p:sldId id="807" r:id="rId18"/>
    <p:sldId id="574" r:id="rId19"/>
    <p:sldId id="817" r:id="rId20"/>
    <p:sldId id="803" r:id="rId21"/>
    <p:sldId id="804" r:id="rId22"/>
    <p:sldId id="795" r:id="rId23"/>
    <p:sldId id="567" r:id="rId24"/>
    <p:sldId id="743" r:id="rId25"/>
    <p:sldId id="268" r:id="rId26"/>
    <p:sldId id="269" r:id="rId27"/>
    <p:sldId id="744" r:id="rId28"/>
    <p:sldId id="270" r:id="rId29"/>
    <p:sldId id="271" r:id="rId30"/>
    <p:sldId id="275" r:id="rId31"/>
    <p:sldId id="276" r:id="rId32"/>
    <p:sldId id="277" r:id="rId33"/>
    <p:sldId id="278" r:id="rId34"/>
    <p:sldId id="279" r:id="rId35"/>
    <p:sldId id="791" r:id="rId36"/>
    <p:sldId id="757" r:id="rId37"/>
    <p:sldId id="814" r:id="rId38"/>
    <p:sldId id="798" r:id="rId39"/>
    <p:sldId id="808" r:id="rId40"/>
    <p:sldId id="809" r:id="rId41"/>
    <p:sldId id="799" r:id="rId42"/>
    <p:sldId id="790" r:id="rId43"/>
    <p:sldId id="716" r:id="rId44"/>
    <p:sldId id="717" r:id="rId45"/>
    <p:sldId id="718" r:id="rId46"/>
    <p:sldId id="719" r:id="rId47"/>
    <p:sldId id="800" r:id="rId48"/>
    <p:sldId id="818" r:id="rId49"/>
    <p:sldId id="815" r:id="rId50"/>
    <p:sldId id="801" r:id="rId51"/>
    <p:sldId id="669" r:id="rId52"/>
    <p:sldId id="693" r:id="rId53"/>
    <p:sldId id="655" r:id="rId54"/>
    <p:sldId id="740" r:id="rId55"/>
    <p:sldId id="802" r:id="rId56"/>
    <p:sldId id="603" r:id="rId5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C10B7B-FC5E-48BF-A876-F9769886EA9E}" v="22" dt="2024-08-26T19:27:38.9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uwatosin oluwadare" userId="666f35bd2f0c5b0b" providerId="LiveId" clId="{A13F33F4-17D3-084A-A52E-ABE24464FA37}"/>
    <pc:docChg chg="undo custSel modSld">
      <pc:chgData name="oluwatosin oluwadare" userId="666f35bd2f0c5b0b" providerId="LiveId" clId="{A13F33F4-17D3-084A-A52E-ABE24464FA37}" dt="2022-08-25T19:28:47.354" v="28" actId="20577"/>
      <pc:docMkLst>
        <pc:docMk/>
      </pc:docMkLst>
      <pc:sldChg chg="modSp">
        <pc:chgData name="oluwatosin oluwadare" userId="666f35bd2f0c5b0b" providerId="LiveId" clId="{A13F33F4-17D3-084A-A52E-ABE24464FA37}" dt="2022-08-22T02:02:08.759" v="3" actId="20577"/>
        <pc:sldMkLst>
          <pc:docMk/>
          <pc:sldMk cId="0" sldId="256"/>
        </pc:sldMkLst>
        <pc:graphicFrameChg chg="mod">
          <ac:chgData name="oluwatosin oluwadare" userId="666f35bd2f0c5b0b" providerId="LiveId" clId="{A13F33F4-17D3-084A-A52E-ABE24464FA37}" dt="2022-08-22T02:02:08.759" v="3" actId="20577"/>
          <ac:graphicFrameMkLst>
            <pc:docMk/>
            <pc:sldMk cId="0" sldId="256"/>
            <ac:graphicFrameMk id="15" creationId="{E181F387-A8E3-824B-BD29-32C6504C0EBE}"/>
          </ac:graphicFrameMkLst>
        </pc:graphicFrameChg>
      </pc:sldChg>
      <pc:sldChg chg="modSp mod">
        <pc:chgData name="oluwatosin oluwadare" userId="666f35bd2f0c5b0b" providerId="LiveId" clId="{A13F33F4-17D3-084A-A52E-ABE24464FA37}" dt="2022-08-25T19:28:47.354" v="28" actId="20577"/>
        <pc:sldMkLst>
          <pc:docMk/>
          <pc:sldMk cId="0" sldId="791"/>
        </pc:sldMkLst>
        <pc:spChg chg="mod">
          <ac:chgData name="oluwatosin oluwadare" userId="666f35bd2f0c5b0b" providerId="LiveId" clId="{A13F33F4-17D3-084A-A52E-ABE24464FA37}" dt="2022-08-25T19:28:47.354" v="28" actId="20577"/>
          <ac:spMkLst>
            <pc:docMk/>
            <pc:sldMk cId="0" sldId="791"/>
            <ac:spMk id="67587" creationId="{2E901018-C082-7E4B-B0A2-19A0F5CB233B}"/>
          </ac:spMkLst>
        </pc:spChg>
      </pc:sldChg>
    </pc:docChg>
  </pc:docChgLst>
  <pc:docChgLst>
    <pc:chgData name="oluwatosin oluwadare" userId="666f35bd2f0c5b0b" providerId="Windows Live" clId="Web-{45C10B7B-FC5E-48BF-A876-F9769886EA9E}"/>
    <pc:docChg chg="modSld">
      <pc:chgData name="oluwatosin oluwadare" userId="666f35bd2f0c5b0b" providerId="Windows Live" clId="Web-{45C10B7B-FC5E-48BF-A876-F9769886EA9E}" dt="2024-08-26T19:27:35.379" v="14" actId="20577"/>
      <pc:docMkLst>
        <pc:docMk/>
      </pc:docMkLst>
      <pc:sldChg chg="modSp">
        <pc:chgData name="oluwatosin oluwadare" userId="666f35bd2f0c5b0b" providerId="Windows Live" clId="Web-{45C10B7B-FC5E-48BF-A876-F9769886EA9E}" dt="2024-08-26T19:27:35.379" v="14" actId="20577"/>
        <pc:sldMkLst>
          <pc:docMk/>
          <pc:sldMk cId="0" sldId="256"/>
        </pc:sldMkLst>
        <pc:spChg chg="mod">
          <ac:chgData name="oluwatosin oluwadare" userId="666f35bd2f0c5b0b" providerId="Windows Live" clId="Web-{45C10B7B-FC5E-48BF-A876-F9769886EA9E}" dt="2024-08-26T19:27:35.379" v="14" actId="20577"/>
          <ac:spMkLst>
            <pc:docMk/>
            <pc:sldMk cId="0" sldId="256"/>
            <ac:spMk id="9" creationId="{8E63605C-8380-444C-A292-E9557F1B0704}"/>
          </ac:spMkLst>
        </pc:spChg>
      </pc:sldChg>
    </pc:docChg>
  </pc:docChgLst>
  <pc:docChgLst>
    <pc:chgData name="oluwatosin oluwadare" userId="666f35bd2f0c5b0b" providerId="LiveId" clId="{DD80499A-F435-2147-95A0-4638FC738084}"/>
    <pc:docChg chg="modSld">
      <pc:chgData name="oluwatosin oluwadare" userId="666f35bd2f0c5b0b" providerId="LiveId" clId="{DD80499A-F435-2147-95A0-4638FC738084}" dt="2023-08-23T18:49:04.478" v="11" actId="20577"/>
      <pc:docMkLst>
        <pc:docMk/>
      </pc:docMkLst>
      <pc:sldChg chg="modSp">
        <pc:chgData name="oluwatosin oluwadare" userId="666f35bd2f0c5b0b" providerId="LiveId" clId="{DD80499A-F435-2147-95A0-4638FC738084}" dt="2023-08-23T18:49:04.478" v="11" actId="20577"/>
        <pc:sldMkLst>
          <pc:docMk/>
          <pc:sldMk cId="0" sldId="256"/>
        </pc:sldMkLst>
        <pc:graphicFrameChg chg="mod">
          <ac:chgData name="oluwatosin oluwadare" userId="666f35bd2f0c5b0b" providerId="LiveId" clId="{DD80499A-F435-2147-95A0-4638FC738084}" dt="2023-08-23T18:49:04.478" v="11" actId="20577"/>
          <ac:graphicFrameMkLst>
            <pc:docMk/>
            <pc:sldMk cId="0" sldId="256"/>
            <ac:graphicFrameMk id="15" creationId="{E181F387-A8E3-824B-BD29-32C6504C0EBE}"/>
          </ac:graphicFrameMkLst>
        </pc:graphicFrameChg>
      </pc:sldChg>
    </pc:docChg>
  </pc:docChgLst>
  <pc:docChgLst>
    <pc:chgData name="oluwatosin oluwadare" userId="666f35bd2f0c5b0b" providerId="Windows Live" clId="Web-{7F557267-E787-43CB-A3CF-6538004838F7}"/>
    <pc:docChg chg="modSld">
      <pc:chgData name="oluwatosin oluwadare" userId="666f35bd2f0c5b0b" providerId="Windows Live" clId="Web-{7F557267-E787-43CB-A3CF-6538004838F7}" dt="2024-08-26T19:22:38.249" v="4" actId="20577"/>
      <pc:docMkLst>
        <pc:docMk/>
      </pc:docMkLst>
      <pc:sldChg chg="modSp">
        <pc:chgData name="oluwatosin oluwadare" userId="666f35bd2f0c5b0b" providerId="Windows Live" clId="Web-{7F557267-E787-43CB-A3CF-6538004838F7}" dt="2024-08-26T19:22:38.249" v="4" actId="20577"/>
        <pc:sldMkLst>
          <pc:docMk/>
          <pc:sldMk cId="0" sldId="256"/>
        </pc:sldMkLst>
        <pc:graphicFrameChg chg="modGraphic">
          <ac:chgData name="oluwatosin oluwadare" userId="666f35bd2f0c5b0b" providerId="Windows Live" clId="Web-{7F557267-E787-43CB-A3CF-6538004838F7}" dt="2024-08-26T19:22:38.249" v="4" actId="20577"/>
          <ac:graphicFrameMkLst>
            <pc:docMk/>
            <pc:sldMk cId="0" sldId="256"/>
            <ac:graphicFrameMk id="15" creationId="{E181F387-A8E3-824B-BD29-32C6504C0EBE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9DEBCA-62AC-4488-9360-ABD8E2B87D3D}" type="doc">
      <dgm:prSet loTypeId="urn:microsoft.com/office/officeart/2018/5/layout/IconCircleLabelList#1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A471C62-9000-4832-B753-D15EA8E5F19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spc="-150">
              <a:latin typeface="Arial"/>
              <a:cs typeface="Arial"/>
            </a:rPr>
            <a:t>DR. Oluwatosin Oluwadare, 2024</a:t>
          </a:r>
        </a:p>
      </dgm:t>
    </dgm:pt>
    <dgm:pt modelId="{BB0BEDCC-DC52-4E8C-9913-F76C7DB8BC3F}" type="parTrans" cxnId="{F1E21286-FF3E-44DD-96CF-5FC3690B1DE8}">
      <dgm:prSet/>
      <dgm:spPr/>
      <dgm:t>
        <a:bodyPr/>
        <a:lstStyle/>
        <a:p>
          <a:endParaRPr lang="en-US"/>
        </a:p>
      </dgm:t>
    </dgm:pt>
    <dgm:pt modelId="{CA6CE3DB-CA7C-4650-8720-C031EBE21BB6}" type="sibTrans" cxnId="{F1E21286-FF3E-44DD-96CF-5FC3690B1DE8}">
      <dgm:prSet/>
      <dgm:spPr/>
      <dgm:t>
        <a:bodyPr/>
        <a:lstStyle/>
        <a:p>
          <a:endParaRPr lang="en-US"/>
        </a:p>
      </dgm:t>
    </dgm:pt>
    <dgm:pt modelId="{CC96D999-4E58-4309-9DFB-A22AC6AA7CA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spc="-150">
              <a:latin typeface="Arial"/>
              <a:cs typeface="Arial"/>
            </a:rPr>
            <a:t>Department of Computer Science , University of Colorado, Colorado springs.</a:t>
          </a:r>
        </a:p>
      </dgm:t>
    </dgm:pt>
    <dgm:pt modelId="{3358317E-4559-4A43-80EF-DAF852135316}" type="parTrans" cxnId="{644D7411-D607-44A8-9A4D-6CE8CF592F35}">
      <dgm:prSet/>
      <dgm:spPr/>
      <dgm:t>
        <a:bodyPr/>
        <a:lstStyle/>
        <a:p>
          <a:endParaRPr lang="en-US"/>
        </a:p>
      </dgm:t>
    </dgm:pt>
    <dgm:pt modelId="{41846E14-A591-4CB9-933B-CEC9E5718E39}" type="sibTrans" cxnId="{644D7411-D607-44A8-9A4D-6CE8CF592F35}">
      <dgm:prSet/>
      <dgm:spPr/>
      <dgm:t>
        <a:bodyPr/>
        <a:lstStyle/>
        <a:p>
          <a:endParaRPr lang="en-US"/>
        </a:p>
      </dgm:t>
    </dgm:pt>
    <dgm:pt modelId="{BB9D3025-E866-451C-942F-9C0BED3917E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700" spc="-150">
              <a:latin typeface="Arial"/>
              <a:cs typeface="Arial"/>
            </a:rPr>
            <a:t>CS 4435/5435 and </a:t>
          </a:r>
          <a:r>
            <a:rPr lang="en-US" sz="1700" spc="-150" err="1">
              <a:latin typeface="Arial"/>
              <a:cs typeface="Arial"/>
            </a:rPr>
            <a:t>dase</a:t>
          </a:r>
          <a:r>
            <a:rPr lang="en-US" sz="1700" spc="-150">
              <a:latin typeface="Arial"/>
              <a:cs typeface="Arial"/>
            </a:rPr>
            <a:t> 4435 </a:t>
          </a:r>
        </a:p>
        <a:p>
          <a:pPr>
            <a:lnSpc>
              <a:spcPct val="100000"/>
            </a:lnSpc>
            <a:defRPr cap="all"/>
          </a:pPr>
          <a:r>
            <a:rPr lang="en-US" sz="1700" spc="-150">
              <a:latin typeface="Arial" panose="020B0604020202020204" pitchFamily="34" charset="0"/>
              <a:cs typeface="Arial" panose="020B0604020202020204" pitchFamily="34" charset="0"/>
            </a:rPr>
            <a:t>Data Mining, </a:t>
          </a:r>
        </a:p>
        <a:p>
          <a:pPr>
            <a:lnSpc>
              <a:spcPct val="100000"/>
            </a:lnSpc>
            <a:defRPr cap="all"/>
          </a:pPr>
          <a:r>
            <a:rPr lang="en-US" sz="1700" spc="-150">
              <a:latin typeface="Arial"/>
              <a:cs typeface="Arial"/>
            </a:rPr>
            <a:t>Fall  2024</a:t>
          </a:r>
        </a:p>
        <a:p>
          <a:pPr>
            <a:lnSpc>
              <a:spcPct val="100000"/>
            </a:lnSpc>
            <a:defRPr cap="all"/>
          </a:pPr>
          <a:endParaRPr lang="en-US" sz="1700" spc="-1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0A78A9-066A-47C0-AE42-61404BD5B012}" type="sibTrans" cxnId="{836D14C7-40F6-4AE5-8242-14815773041E}">
      <dgm:prSet/>
      <dgm:spPr/>
      <dgm:t>
        <a:bodyPr/>
        <a:lstStyle/>
        <a:p>
          <a:endParaRPr lang="en-US"/>
        </a:p>
      </dgm:t>
    </dgm:pt>
    <dgm:pt modelId="{980A19DD-8E5B-4A9F-A897-3AFFE3218E52}" type="parTrans" cxnId="{836D14C7-40F6-4AE5-8242-14815773041E}">
      <dgm:prSet/>
      <dgm:spPr/>
      <dgm:t>
        <a:bodyPr/>
        <a:lstStyle/>
        <a:p>
          <a:endParaRPr lang="en-US"/>
        </a:p>
      </dgm:t>
    </dgm:pt>
    <dgm:pt modelId="{72339900-88AC-4E19-AACF-B2858AE535C5}" type="pres">
      <dgm:prSet presAssocID="{E39DEBCA-62AC-4488-9360-ABD8E2B87D3D}" presName="root" presStyleCnt="0">
        <dgm:presLayoutVars>
          <dgm:dir/>
          <dgm:resizeHandles val="exact"/>
        </dgm:presLayoutVars>
      </dgm:prSet>
      <dgm:spPr/>
    </dgm:pt>
    <dgm:pt modelId="{97A1FE48-D98D-45B3-9450-ECFD96956776}" type="pres">
      <dgm:prSet presAssocID="{CC96D999-4E58-4309-9DFB-A22AC6AA7CAB}" presName="compNode" presStyleCnt="0"/>
      <dgm:spPr/>
    </dgm:pt>
    <dgm:pt modelId="{2F750363-0F17-47B3-9504-A4C5DFA30F49}" type="pres">
      <dgm:prSet presAssocID="{CC96D999-4E58-4309-9DFB-A22AC6AA7CAB}" presName="iconBgRect" presStyleLbl="bgShp" presStyleIdx="0" presStyleCnt="3" custScaleX="130634" custScaleY="127461"/>
      <dgm:spPr/>
    </dgm:pt>
    <dgm:pt modelId="{BF49EA39-AF6E-4969-BF28-3612811F2D5C}" type="pres">
      <dgm:prSet presAssocID="{CC96D999-4E58-4309-9DFB-A22AC6AA7CAB}" presName="iconRect" presStyleLbl="node1" presStyleIdx="0" presStyleCnt="3" custScaleX="159371" custScaleY="159512" custLinFactNeighborX="-455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4CEC601E-2D75-4F46-92B3-5D337C37FF23}" type="pres">
      <dgm:prSet presAssocID="{CC96D999-4E58-4309-9DFB-A22AC6AA7CAB}" presName="spaceRect" presStyleCnt="0"/>
      <dgm:spPr/>
    </dgm:pt>
    <dgm:pt modelId="{82BE3921-C2E2-4E85-94B2-92AE682D2401}" type="pres">
      <dgm:prSet presAssocID="{CC96D999-4E58-4309-9DFB-A22AC6AA7CAB}" presName="textRect" presStyleLbl="revTx" presStyleIdx="0" presStyleCnt="3" custScaleX="162429">
        <dgm:presLayoutVars>
          <dgm:chMax val="1"/>
          <dgm:chPref val="1"/>
        </dgm:presLayoutVars>
      </dgm:prSet>
      <dgm:spPr/>
    </dgm:pt>
    <dgm:pt modelId="{76C938CC-835B-4C70-8877-161BC8EFA46C}" type="pres">
      <dgm:prSet presAssocID="{41846E14-A591-4CB9-933B-CEC9E5718E39}" presName="sibTrans" presStyleCnt="0"/>
      <dgm:spPr/>
    </dgm:pt>
    <dgm:pt modelId="{C70EB42F-EDB8-477B-8619-4AC5DFFAA7A1}" type="pres">
      <dgm:prSet presAssocID="{BB9D3025-E866-451C-942F-9C0BED3917E6}" presName="compNode" presStyleCnt="0"/>
      <dgm:spPr/>
    </dgm:pt>
    <dgm:pt modelId="{5B5CFCD8-B10E-4D4A-9442-1A33636D862B}" type="pres">
      <dgm:prSet presAssocID="{BB9D3025-E866-451C-942F-9C0BED3917E6}" presName="iconBgRect" presStyleLbl="bgShp" presStyleIdx="1" presStyleCnt="3" custScaleX="127559" custScaleY="127461" custLinFactNeighborX="-23640"/>
      <dgm:spPr>
        <a:solidFill>
          <a:schemeClr val="accent1"/>
        </a:solidFill>
      </dgm:spPr>
    </dgm:pt>
    <dgm:pt modelId="{32A49BA8-468B-4222-A72F-98624B81F5F5}" type="pres">
      <dgm:prSet presAssocID="{BB9D3025-E866-451C-942F-9C0BED3917E6}" presName="iconRect" presStyleLbl="node1" presStyleIdx="1" presStyleCnt="3" custScaleX="132228" custScaleY="128839" custLinFactNeighborX="-46964" custLinFactNeighborY="195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6BC11BF0-CD4D-4DA9-89E7-56A272DFC79D}" type="pres">
      <dgm:prSet presAssocID="{BB9D3025-E866-451C-942F-9C0BED3917E6}" presName="spaceRect" presStyleCnt="0"/>
      <dgm:spPr/>
    </dgm:pt>
    <dgm:pt modelId="{148FCF9C-CD5A-4F6B-A543-35BB304352E1}" type="pres">
      <dgm:prSet presAssocID="{BB9D3025-E866-451C-942F-9C0BED3917E6}" presName="textRect" presStyleLbl="revTx" presStyleIdx="1" presStyleCnt="3" custScaleX="171322" custLinFactNeighborX="-6255">
        <dgm:presLayoutVars>
          <dgm:chMax val="1"/>
          <dgm:chPref val="1"/>
        </dgm:presLayoutVars>
      </dgm:prSet>
      <dgm:spPr/>
    </dgm:pt>
    <dgm:pt modelId="{774FACA1-E8BD-4E41-BB0C-61AA7FC5F776}" type="pres">
      <dgm:prSet presAssocID="{890A78A9-066A-47C0-AE42-61404BD5B012}" presName="sibTrans" presStyleCnt="0"/>
      <dgm:spPr/>
    </dgm:pt>
    <dgm:pt modelId="{F03911BD-1B1B-4371-8529-E1EFED4CF139}" type="pres">
      <dgm:prSet presAssocID="{8A471C62-9000-4832-B753-D15EA8E5F191}" presName="compNode" presStyleCnt="0"/>
      <dgm:spPr/>
    </dgm:pt>
    <dgm:pt modelId="{C675881D-D6D8-49D2-9712-FD7969EEF5A5}" type="pres">
      <dgm:prSet presAssocID="{8A471C62-9000-4832-B753-D15EA8E5F191}" presName="iconBgRect" presStyleLbl="bgShp" presStyleIdx="2" presStyleCnt="3" custScaleX="135031" custScaleY="127461" custLinFactNeighborX="-16793"/>
      <dgm:spPr/>
    </dgm:pt>
    <dgm:pt modelId="{971E59DA-80D5-4FF7-8DE8-6485DCD8D23C}" type="pres">
      <dgm:prSet presAssocID="{8A471C62-9000-4832-B753-D15EA8E5F191}" presName="iconRect" presStyleLbl="node1" presStyleIdx="2" presStyleCnt="3" custScaleX="151709" custScaleY="140159" custLinFactNeighborX="-2926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DF828104-B6DB-4FF4-8ECE-B534AEB9896F}" type="pres">
      <dgm:prSet presAssocID="{8A471C62-9000-4832-B753-D15EA8E5F191}" presName="spaceRect" presStyleCnt="0"/>
      <dgm:spPr/>
    </dgm:pt>
    <dgm:pt modelId="{D65411C7-4BE4-4D61-B9E0-6EFFB65526C9}" type="pres">
      <dgm:prSet presAssocID="{8A471C62-9000-4832-B753-D15EA8E5F191}" presName="textRect" presStyleLbl="revTx" presStyleIdx="2" presStyleCnt="3" custScaleX="124328" custLinFactNeighborX="-2110" custLinFactNeighborY="4803">
        <dgm:presLayoutVars>
          <dgm:chMax val="1"/>
          <dgm:chPref val="1"/>
        </dgm:presLayoutVars>
      </dgm:prSet>
      <dgm:spPr/>
    </dgm:pt>
  </dgm:ptLst>
  <dgm:cxnLst>
    <dgm:cxn modelId="{37706A01-9084-1449-86C0-357A2C48A687}" type="presOf" srcId="{BB9D3025-E866-451C-942F-9C0BED3917E6}" destId="{148FCF9C-CD5A-4F6B-A543-35BB304352E1}" srcOrd="0" destOrd="0" presId="urn:microsoft.com/office/officeart/2018/5/layout/IconCircleLabelList#1"/>
    <dgm:cxn modelId="{644D7411-D607-44A8-9A4D-6CE8CF592F35}" srcId="{E39DEBCA-62AC-4488-9360-ABD8E2B87D3D}" destId="{CC96D999-4E58-4309-9DFB-A22AC6AA7CAB}" srcOrd="0" destOrd="0" parTransId="{3358317E-4559-4A43-80EF-DAF852135316}" sibTransId="{41846E14-A591-4CB9-933B-CEC9E5718E39}"/>
    <dgm:cxn modelId="{ADF27D3B-48E3-2D4E-B797-3E255BC9F5AF}" type="presOf" srcId="{CC96D999-4E58-4309-9DFB-A22AC6AA7CAB}" destId="{82BE3921-C2E2-4E85-94B2-92AE682D2401}" srcOrd="0" destOrd="0" presId="urn:microsoft.com/office/officeart/2018/5/layout/IconCircleLabelList#1"/>
    <dgm:cxn modelId="{44BE5D73-62A2-46B1-BFF0-E4DC8F94C07B}" type="presOf" srcId="{E39DEBCA-62AC-4488-9360-ABD8E2B87D3D}" destId="{72339900-88AC-4E19-AACF-B2858AE535C5}" srcOrd="0" destOrd="0" presId="urn:microsoft.com/office/officeart/2018/5/layout/IconCircleLabelList#1"/>
    <dgm:cxn modelId="{F1E21286-FF3E-44DD-96CF-5FC3690B1DE8}" srcId="{E39DEBCA-62AC-4488-9360-ABD8E2B87D3D}" destId="{8A471C62-9000-4832-B753-D15EA8E5F191}" srcOrd="2" destOrd="0" parTransId="{BB0BEDCC-DC52-4E8C-9913-F76C7DB8BC3F}" sibTransId="{CA6CE3DB-CA7C-4650-8720-C031EBE21BB6}"/>
    <dgm:cxn modelId="{7DB1D699-393A-A145-9A13-F4EB98CDF6FE}" type="presOf" srcId="{8A471C62-9000-4832-B753-D15EA8E5F191}" destId="{D65411C7-4BE4-4D61-B9E0-6EFFB65526C9}" srcOrd="0" destOrd="0" presId="urn:microsoft.com/office/officeart/2018/5/layout/IconCircleLabelList#1"/>
    <dgm:cxn modelId="{836D14C7-40F6-4AE5-8242-14815773041E}" srcId="{E39DEBCA-62AC-4488-9360-ABD8E2B87D3D}" destId="{BB9D3025-E866-451C-942F-9C0BED3917E6}" srcOrd="1" destOrd="0" parTransId="{980A19DD-8E5B-4A9F-A897-3AFFE3218E52}" sibTransId="{890A78A9-066A-47C0-AE42-61404BD5B012}"/>
    <dgm:cxn modelId="{73B14A8C-5C2F-8148-874C-96FEE23D2F9F}" type="presParOf" srcId="{72339900-88AC-4E19-AACF-B2858AE535C5}" destId="{97A1FE48-D98D-45B3-9450-ECFD96956776}" srcOrd="0" destOrd="0" presId="urn:microsoft.com/office/officeart/2018/5/layout/IconCircleLabelList#1"/>
    <dgm:cxn modelId="{B7565049-6FD6-1640-871F-3C56AB407040}" type="presParOf" srcId="{97A1FE48-D98D-45B3-9450-ECFD96956776}" destId="{2F750363-0F17-47B3-9504-A4C5DFA30F49}" srcOrd="0" destOrd="0" presId="urn:microsoft.com/office/officeart/2018/5/layout/IconCircleLabelList#1"/>
    <dgm:cxn modelId="{97A8C31E-470E-3644-B17D-11696F97EFD0}" type="presParOf" srcId="{97A1FE48-D98D-45B3-9450-ECFD96956776}" destId="{BF49EA39-AF6E-4969-BF28-3612811F2D5C}" srcOrd="1" destOrd="0" presId="urn:microsoft.com/office/officeart/2018/5/layout/IconCircleLabelList#1"/>
    <dgm:cxn modelId="{4012ABBD-32DA-CB46-8BCC-8BD1CF100B30}" type="presParOf" srcId="{97A1FE48-D98D-45B3-9450-ECFD96956776}" destId="{4CEC601E-2D75-4F46-92B3-5D337C37FF23}" srcOrd="2" destOrd="0" presId="urn:microsoft.com/office/officeart/2018/5/layout/IconCircleLabelList#1"/>
    <dgm:cxn modelId="{0995A0F6-9F88-7C40-8A43-57F0007873CA}" type="presParOf" srcId="{97A1FE48-D98D-45B3-9450-ECFD96956776}" destId="{82BE3921-C2E2-4E85-94B2-92AE682D2401}" srcOrd="3" destOrd="0" presId="urn:microsoft.com/office/officeart/2018/5/layout/IconCircleLabelList#1"/>
    <dgm:cxn modelId="{34AE366A-6859-BF46-9BA0-372778248BE8}" type="presParOf" srcId="{72339900-88AC-4E19-AACF-B2858AE535C5}" destId="{76C938CC-835B-4C70-8877-161BC8EFA46C}" srcOrd="1" destOrd="0" presId="urn:microsoft.com/office/officeart/2018/5/layout/IconCircleLabelList#1"/>
    <dgm:cxn modelId="{55AB2870-658E-4942-B736-A08A926E2FEA}" type="presParOf" srcId="{72339900-88AC-4E19-AACF-B2858AE535C5}" destId="{C70EB42F-EDB8-477B-8619-4AC5DFFAA7A1}" srcOrd="2" destOrd="0" presId="urn:microsoft.com/office/officeart/2018/5/layout/IconCircleLabelList#1"/>
    <dgm:cxn modelId="{F4145D91-8631-8642-B092-8C88707B2032}" type="presParOf" srcId="{C70EB42F-EDB8-477B-8619-4AC5DFFAA7A1}" destId="{5B5CFCD8-B10E-4D4A-9442-1A33636D862B}" srcOrd="0" destOrd="0" presId="urn:microsoft.com/office/officeart/2018/5/layout/IconCircleLabelList#1"/>
    <dgm:cxn modelId="{13AA3B8A-55CB-954B-9FD4-27321EAD00F0}" type="presParOf" srcId="{C70EB42F-EDB8-477B-8619-4AC5DFFAA7A1}" destId="{32A49BA8-468B-4222-A72F-98624B81F5F5}" srcOrd="1" destOrd="0" presId="urn:microsoft.com/office/officeart/2018/5/layout/IconCircleLabelList#1"/>
    <dgm:cxn modelId="{928645C6-4A7F-A541-B44B-E857F0BCF460}" type="presParOf" srcId="{C70EB42F-EDB8-477B-8619-4AC5DFFAA7A1}" destId="{6BC11BF0-CD4D-4DA9-89E7-56A272DFC79D}" srcOrd="2" destOrd="0" presId="urn:microsoft.com/office/officeart/2018/5/layout/IconCircleLabelList#1"/>
    <dgm:cxn modelId="{19F7CE77-CF36-6A43-AA2A-76325B17B802}" type="presParOf" srcId="{C70EB42F-EDB8-477B-8619-4AC5DFFAA7A1}" destId="{148FCF9C-CD5A-4F6B-A543-35BB304352E1}" srcOrd="3" destOrd="0" presId="urn:microsoft.com/office/officeart/2018/5/layout/IconCircleLabelList#1"/>
    <dgm:cxn modelId="{8A979D7C-F812-1742-9969-D46A3F079C53}" type="presParOf" srcId="{72339900-88AC-4E19-AACF-B2858AE535C5}" destId="{774FACA1-E8BD-4E41-BB0C-61AA7FC5F776}" srcOrd="3" destOrd="0" presId="urn:microsoft.com/office/officeart/2018/5/layout/IconCircleLabelList#1"/>
    <dgm:cxn modelId="{916AC32D-91CC-484E-BA43-7DFC54417EF5}" type="presParOf" srcId="{72339900-88AC-4E19-AACF-B2858AE535C5}" destId="{F03911BD-1B1B-4371-8529-E1EFED4CF139}" srcOrd="4" destOrd="0" presId="urn:microsoft.com/office/officeart/2018/5/layout/IconCircleLabelList#1"/>
    <dgm:cxn modelId="{103D80B2-B8F2-3B42-9B1B-284A396C834D}" type="presParOf" srcId="{F03911BD-1B1B-4371-8529-E1EFED4CF139}" destId="{C675881D-D6D8-49D2-9712-FD7969EEF5A5}" srcOrd="0" destOrd="0" presId="urn:microsoft.com/office/officeart/2018/5/layout/IconCircleLabelList#1"/>
    <dgm:cxn modelId="{33662DBE-EEB9-CF41-A46E-D80389C15066}" type="presParOf" srcId="{F03911BD-1B1B-4371-8529-E1EFED4CF139}" destId="{971E59DA-80D5-4FF7-8DE8-6485DCD8D23C}" srcOrd="1" destOrd="0" presId="urn:microsoft.com/office/officeart/2018/5/layout/IconCircleLabelList#1"/>
    <dgm:cxn modelId="{067D022E-22DC-2245-89D0-938311A5B016}" type="presParOf" srcId="{F03911BD-1B1B-4371-8529-E1EFED4CF139}" destId="{DF828104-B6DB-4FF4-8ECE-B534AEB9896F}" srcOrd="2" destOrd="0" presId="urn:microsoft.com/office/officeart/2018/5/layout/IconCircleLabelList#1"/>
    <dgm:cxn modelId="{27EAD635-A330-3C41-9313-22D9F64C9BD7}" type="presParOf" srcId="{F03911BD-1B1B-4371-8529-E1EFED4CF139}" destId="{D65411C7-4BE4-4D61-B9E0-6EFFB65526C9}" srcOrd="3" destOrd="0" presId="urn:microsoft.com/office/officeart/2018/5/layout/IconCircleLabel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50363-0F17-47B3-9504-A4C5DFA30F49}">
      <dsp:nvSpPr>
        <dsp:cNvPr id="0" name=""/>
        <dsp:cNvSpPr/>
      </dsp:nvSpPr>
      <dsp:spPr>
        <a:xfrm>
          <a:off x="735353" y="611911"/>
          <a:ext cx="1416151" cy="138175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9EA39-AF6E-4969-BF28-3612811F2D5C}">
      <dsp:nvSpPr>
        <dsp:cNvPr id="0" name=""/>
        <dsp:cNvSpPr/>
      </dsp:nvSpPr>
      <dsp:spPr>
        <a:xfrm>
          <a:off x="919470" y="806704"/>
          <a:ext cx="991290" cy="9921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BE3921-C2E2-4E85-94B2-92AE682D2401}">
      <dsp:nvSpPr>
        <dsp:cNvPr id="0" name=""/>
        <dsp:cNvSpPr/>
      </dsp:nvSpPr>
      <dsp:spPr>
        <a:xfrm>
          <a:off x="127" y="2182477"/>
          <a:ext cx="2886604" cy="818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spc="-150">
              <a:latin typeface="Arial"/>
              <a:cs typeface="Arial"/>
            </a:rPr>
            <a:t>Department of Computer Science , University of Colorado, Colorado springs.</a:t>
          </a:r>
        </a:p>
      </dsp:txBody>
      <dsp:txXfrm>
        <a:off x="127" y="2182477"/>
        <a:ext cx="2886604" cy="818703"/>
      </dsp:txXfrm>
    </dsp:sp>
    <dsp:sp modelId="{5B5CFCD8-B10E-4D4A-9442-1A33636D862B}">
      <dsp:nvSpPr>
        <dsp:cNvPr id="0" name=""/>
        <dsp:cNvSpPr/>
      </dsp:nvSpPr>
      <dsp:spPr>
        <a:xfrm>
          <a:off x="3772375" y="611911"/>
          <a:ext cx="1382816" cy="1381754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A49BA8-468B-4222-A72F-98624B81F5F5}">
      <dsp:nvSpPr>
        <dsp:cNvPr id="0" name=""/>
        <dsp:cNvSpPr/>
      </dsp:nvSpPr>
      <dsp:spPr>
        <a:xfrm>
          <a:off x="4016708" y="914239"/>
          <a:ext cx="822460" cy="80138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8FCF9C-CD5A-4F6B-A543-35BB304352E1}">
      <dsp:nvSpPr>
        <dsp:cNvPr id="0" name=""/>
        <dsp:cNvSpPr/>
      </dsp:nvSpPr>
      <dsp:spPr>
        <a:xfrm>
          <a:off x="3086571" y="2182477"/>
          <a:ext cx="3044646" cy="818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spc="-150">
              <a:latin typeface="Arial"/>
              <a:cs typeface="Arial"/>
            </a:rPr>
            <a:t>CS 4435/5435 and </a:t>
          </a:r>
          <a:r>
            <a:rPr lang="en-US" sz="1700" kern="1200" spc="-150" err="1">
              <a:latin typeface="Arial"/>
              <a:cs typeface="Arial"/>
            </a:rPr>
            <a:t>dase</a:t>
          </a:r>
          <a:r>
            <a:rPr lang="en-US" sz="1700" kern="1200" spc="-150">
              <a:latin typeface="Arial"/>
              <a:cs typeface="Arial"/>
            </a:rPr>
            <a:t> 4435 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spc="-150">
              <a:latin typeface="Arial" panose="020B0604020202020204" pitchFamily="34" charset="0"/>
              <a:cs typeface="Arial" panose="020B0604020202020204" pitchFamily="34" charset="0"/>
            </a:rPr>
            <a:t>Data Mining, 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spc="-150">
              <a:latin typeface="Arial"/>
              <a:cs typeface="Arial"/>
            </a:rPr>
            <a:t>Fall  2024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1700" kern="1200" spc="-15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86571" y="2182477"/>
        <a:ext cx="3044646" cy="818703"/>
      </dsp:txXfrm>
    </dsp:sp>
    <dsp:sp modelId="{C675881D-D6D8-49D2-9712-FD7969EEF5A5}">
      <dsp:nvSpPr>
        <dsp:cNvPr id="0" name=""/>
        <dsp:cNvSpPr/>
      </dsp:nvSpPr>
      <dsp:spPr>
        <a:xfrm>
          <a:off x="6744171" y="611911"/>
          <a:ext cx="1463817" cy="138175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1E59DA-80D5-4FF7-8DE8-6485DCD8D23C}">
      <dsp:nvSpPr>
        <dsp:cNvPr id="0" name=""/>
        <dsp:cNvSpPr/>
      </dsp:nvSpPr>
      <dsp:spPr>
        <a:xfrm>
          <a:off x="7004256" y="866892"/>
          <a:ext cx="943632" cy="8717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5411C7-4BE4-4D61-B9E0-6EFFB65526C9}">
      <dsp:nvSpPr>
        <dsp:cNvPr id="0" name=""/>
        <dsp:cNvSpPr/>
      </dsp:nvSpPr>
      <dsp:spPr>
        <a:xfrm>
          <a:off x="6515881" y="2221799"/>
          <a:ext cx="2209493" cy="818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spc="-150">
              <a:latin typeface="Arial"/>
              <a:cs typeface="Arial"/>
            </a:rPr>
            <a:t>DR. Oluwatosin Oluwadare, 2024</a:t>
          </a:r>
        </a:p>
      </dsp:txBody>
      <dsp:txXfrm>
        <a:off x="6515881" y="2221799"/>
        <a:ext cx="2209493" cy="818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#1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>
            <a:extLst>
              <a:ext uri="{FF2B5EF4-FFF2-40B4-BE49-F238E27FC236}">
                <a16:creationId xmlns:a16="http://schemas.microsoft.com/office/drawing/2014/main" id="{4FCA9111-2ADC-0244-BD0A-4015CA298B5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none" lIns="93488" tIns="46744" rIns="93488" bIns="46744" numCol="1" anchor="t" anchorCtr="0" compatLnSpc="1">
            <a:prstTxWarp prst="textNoShape">
              <a:avLst/>
            </a:prstTxWarp>
          </a:bodyPr>
          <a:lstStyle>
            <a:lvl1pPr defTabSz="93503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4899" name="Rectangle 3">
            <a:extLst>
              <a:ext uri="{FF2B5EF4-FFF2-40B4-BE49-F238E27FC236}">
                <a16:creationId xmlns:a16="http://schemas.microsoft.com/office/drawing/2014/main" id="{E4DE13BE-4E3C-B048-A527-07F66C9F03D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7800" y="0"/>
            <a:ext cx="3049588" cy="4667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none" lIns="93488" tIns="46744" rIns="93488" bIns="46744" numCol="1" anchor="t" anchorCtr="0" compatLnSpc="1">
            <a:prstTxWarp prst="textNoShape">
              <a:avLst/>
            </a:prstTxWarp>
          </a:bodyPr>
          <a:lstStyle>
            <a:lvl1pPr algn="r" defTabSz="93503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4900" name="Rectangle 4">
            <a:extLst>
              <a:ext uri="{FF2B5EF4-FFF2-40B4-BE49-F238E27FC236}">
                <a16:creationId xmlns:a16="http://schemas.microsoft.com/office/drawing/2014/main" id="{24587B2E-6FF8-1A46-A1E3-B683F3302A9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8250"/>
            <a:ext cx="3049588" cy="4651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none" lIns="93488" tIns="46744" rIns="93488" bIns="46744" numCol="1" anchor="b" anchorCtr="0" compatLnSpc="1">
            <a:prstTxWarp prst="textNoShape">
              <a:avLst/>
            </a:prstTxWarp>
          </a:bodyPr>
          <a:lstStyle>
            <a:lvl1pPr defTabSz="93503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4901" name="Rectangle 5">
            <a:extLst>
              <a:ext uri="{FF2B5EF4-FFF2-40B4-BE49-F238E27FC236}">
                <a16:creationId xmlns:a16="http://schemas.microsoft.com/office/drawing/2014/main" id="{A2BB882E-8EFD-3045-850F-6CD21B82BF5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7800" y="8858250"/>
            <a:ext cx="3049588" cy="4651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none" lIns="93488" tIns="46744" rIns="93488" bIns="46744" numCol="1" anchor="b" anchorCtr="0" compatLnSpc="1">
            <a:prstTxWarp prst="textNoShape">
              <a:avLst/>
            </a:prstTxWarp>
          </a:bodyPr>
          <a:lstStyle>
            <a:lvl1pPr algn="r" defTabSz="935038" eaLnBrk="1" hangingPunct="1">
              <a:defRPr sz="1200" smtClean="0"/>
            </a:lvl1pPr>
          </a:lstStyle>
          <a:p>
            <a:pPr>
              <a:defRPr/>
            </a:pPr>
            <a:fld id="{24778F5A-B477-EA4A-B10C-F1512D149E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086C7B36-D12D-8849-AC23-857BB3DDD4D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1A63508A-27A1-874B-B2BE-D3B4D5CD584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ABD9A488-9CCA-CC4D-92C6-75B34B1693B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id="{D5D5BE50-479F-C643-ADD4-9CD80899AC0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3014" name="Rectangle 6">
            <a:extLst>
              <a:ext uri="{FF2B5EF4-FFF2-40B4-BE49-F238E27FC236}">
                <a16:creationId xmlns:a16="http://schemas.microsoft.com/office/drawing/2014/main" id="{C953ADE2-29F8-0A43-A25E-73B135A4201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>
            <a:extLst>
              <a:ext uri="{FF2B5EF4-FFF2-40B4-BE49-F238E27FC236}">
                <a16:creationId xmlns:a16="http://schemas.microsoft.com/office/drawing/2014/main" id="{757DC44C-4978-E244-A75A-2C1C68C863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smtClean="0"/>
            </a:lvl1pPr>
          </a:lstStyle>
          <a:p>
            <a:pPr>
              <a:defRPr/>
            </a:pPr>
            <a:fld id="{D90FE6CE-CC63-9A4D-AA52-A8FE184E0F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0FE6CE-CC63-9A4D-AA52-A8FE184E0FAD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140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F80DA2B1-056E-EF40-8E15-76219C49BA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33C1E6A-36AD-5246-BBA4-960BBF6FFF71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B1BF0DB0-070E-AB49-B9DE-3AB6CE8A6F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4CA3196A-A33C-1042-AA82-F350EBF9E5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543168A7-0C58-F043-ADA3-5FDD7E7092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C18E028-5B93-0541-80D0-7F708797ED53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E72936A9-AFF6-EE43-BC10-BFA0F5935D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75239DFF-83DE-134B-9E41-C5259D6857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92C59736-93AD-D041-8785-3B4B95D7A7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9AD2390-BF04-6F40-A427-BC0B1410BDA8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FEDAD99A-80FB-EC4F-A4DE-E1A04F17A0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3C5FBA9-3930-4C44-B3DE-8A369E4AB8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851B443C-C2CB-AD41-AEDD-32DE24AC0B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2735C9D-31A0-1448-9AF0-2AB7D31CE3B5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C69B1F4E-5ACC-E54E-9032-435A22CC72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7A6B6297-B8F4-AE4D-84E4-EF830A1068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092AC1F8-E5A5-0F47-A3FC-A0D4AFB280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C358061-C9D7-9442-9C97-28F1257BE3E8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BCC2277C-4700-C640-83BA-073051091D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9325DEA7-105D-1849-B3BD-AF4D45C722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6688C581-6259-A44B-BCDB-A0DE70904B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3F8B5BE-F191-5845-8A11-C46DF217DA4E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29BDCF1C-6343-544A-BC7C-D9E7F5CE11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9F2F15B7-E833-4746-AE25-B61AEF3470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25D3F20A-29F2-C44B-8DF6-E61053391F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5F4CAB6-2AA5-1648-80ED-C34F91E757D2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EE5C6E40-F9F8-DB4F-BCD3-B92E0A0904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9EE89E59-BEE3-6C4B-BBD5-3A38B9CFAD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882105C2-E115-674D-96B9-C01D4093B5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C1AA42A-5EFF-7F45-B5B2-9B9278DF1FDA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C35B1EC2-F051-5C4A-805F-42F57F4354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2909F005-08A4-C646-A59C-CC39A41ABB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A22191D9-708A-764B-9EAC-024CE98775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DE4DB31-81DF-074F-93BB-237E9F9E54C6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A9FA07A1-8EE3-BD48-B70C-48E1AFA499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625EA336-96EE-B848-9EFC-1F82CE54DF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68166C33-F27C-F747-B36E-896FB466F5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4EF3EA7-5F09-1F40-B71F-29720A9C4002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98A9B2BF-44EC-6B4F-8522-3550AE60EC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409CBE94-B81C-DE46-B4E0-9C5608772E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I BELIEVE WE MAY NEED TO DO IT IN MORE IN-DEPTH INTRODUCTION, USING SOME EXAMPLES.  So it will take one slide for one function, i.e., one chapter we want to cover.  </a:t>
            </a:r>
          </a:p>
          <a:p>
            <a:pPr eaLnBrk="1" hangingPunct="1"/>
            <a:r>
              <a:rPr lang="en-US" altLang="en-US"/>
              <a:t>Do we need to cover chapter 2: preprocessing and 3. Statistical methods?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F8D518FF-0AA6-D34E-91A7-88472BF4E1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890E708-22D6-3044-9259-3B1AFFC1F0B4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17410" name="Rectangle 7">
            <a:extLst>
              <a:ext uri="{FF2B5EF4-FFF2-40B4-BE49-F238E27FC236}">
                <a16:creationId xmlns:a16="http://schemas.microsoft.com/office/drawing/2014/main" id="{CBF107EF-8A82-1C49-9D16-81F8663D954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0" tIns="46586" rIns="93170" bIns="46586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49595208-2CE2-C64A-A86D-94D050087DC4}" type="slidenum">
              <a:rPr lang="zh-CN" altLang="en-US"/>
              <a:pPr algn="r">
                <a:spcBef>
                  <a:spcPct val="0"/>
                </a:spcBef>
              </a:pPr>
              <a:t>2</a:t>
            </a:fld>
            <a:endParaRPr lang="en-US" altLang="zh-CN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E62C82CD-9301-9640-8E26-DCF03877A2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179A4D3C-AF06-C446-8983-54B23985B8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3C2DEB3C-F211-A647-8955-251A45333A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4EC0C2F-E382-2344-8C7A-1CCF4BD67FBF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BEC73329-C135-EB4D-AF7F-BFEE858B99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5725623D-8098-0C4C-B9F9-170D711E53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5864E676-DC38-FC49-A002-AC39E9DBC4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AB6D4DF-1A2A-544D-81DD-A6089303B6CB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27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2A0BC047-7ACE-4A44-843D-F79A1B00C4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B1D60353-93A6-CD49-BE26-EEEB23EE1A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DF42A05E-812F-ED49-82DB-700534410D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9DE12B2-C39A-1A46-B7E9-4DF1F64B17A3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35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019B508A-2E1D-724F-90B8-7185B9DC49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FF8A2179-D008-7E4A-B06F-7B15898020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31D461A1-A1C6-B345-980A-CDF3184B79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F592D36-0A26-AB4E-9C6F-3FC1DF5E2B1C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36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4620C094-3EF0-B748-AF98-FEA7942A97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6EC6B6CA-0B30-5245-9568-3FEFBA8132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ED45F9DF-6B56-6347-8299-552314408C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80F5852-6F10-E143-93A0-1B0302E156D8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37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EA6AA620-1316-CD4E-B1D3-333AF59B1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F1942D6B-D2A7-B040-8662-D709B8068D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>
            <a:extLst>
              <a:ext uri="{FF2B5EF4-FFF2-40B4-BE49-F238E27FC236}">
                <a16:creationId xmlns:a16="http://schemas.microsoft.com/office/drawing/2014/main" id="{0B3529D6-81A1-344A-8EFD-20A807CBB5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AE4181-2347-9349-8E87-CC643D41542C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38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37D3CA3D-610F-804F-97FF-A709DFED54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B48E44D8-6F19-9F4B-A61A-B2656E19DB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131E2013-A916-DF41-AFDD-2B2321B4EA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A4CCB6A-3738-354C-8391-2FCE80DF433F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39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F2E8BA22-6F85-E044-A65C-053033B8DA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75A5BFE5-9E2B-D844-8095-8F020A157E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>
            <a:extLst>
              <a:ext uri="{FF2B5EF4-FFF2-40B4-BE49-F238E27FC236}">
                <a16:creationId xmlns:a16="http://schemas.microsoft.com/office/drawing/2014/main" id="{0E949C94-A93D-364A-B86A-A64E9B83AF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051EC24-1E4B-6440-838A-CAFB57DF7383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40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9D79F63B-5DC0-3F4C-BE38-725EE51325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7FEA3A44-2E8A-CC44-BAD2-5F5D4144B9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Add a definition/description of “traditional data analysis”.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id="{0AD8B238-0F2B-A94F-8ED0-BF9A2065AC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32F1DFE-27CC-6C40-A9CC-7F692AAB1317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41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DC8AF8F3-802F-3141-8E38-503221E135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E7402792-4918-6543-A003-FD76DBE6FF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:a16="http://schemas.microsoft.com/office/drawing/2014/main" id="{6BC733E9-E88C-7142-AED1-BB0EE8AF6D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E68BA92-E149-4545-AB70-8B35E4B7030E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42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0C51A87C-2232-1E4C-8C42-01DE9006FC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961E69C8-9569-A040-A1C6-049613FAA5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44BDA13D-A7D0-4145-8880-40FD06F2A1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75B89FC-9FE3-9645-BF79-6D5763824595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B6509C4B-827D-4B4C-94DE-B21666EEC2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6474622C-D5F9-6F46-A574-BC51DC3BD8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>
            <a:extLst>
              <a:ext uri="{FF2B5EF4-FFF2-40B4-BE49-F238E27FC236}">
                <a16:creationId xmlns:a16="http://schemas.microsoft.com/office/drawing/2014/main" id="{80B41AE5-41BA-1F49-9321-FA3E345602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F4FB026-E962-F74B-8258-120021A8D86F}" type="slidenum"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43</a:t>
            </a:fld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D88CA992-7540-8F40-B94C-E21EE61E9D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E7992EBC-B6F7-5444-9581-FFE499533C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>
            <a:extLst>
              <a:ext uri="{FF2B5EF4-FFF2-40B4-BE49-F238E27FC236}">
                <a16:creationId xmlns:a16="http://schemas.microsoft.com/office/drawing/2014/main" id="{4C92EEBA-A09D-7B47-B7A1-E940E16D6F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7E93EC1-0132-9143-B790-C89DA272EF0D}" type="slidenum"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44</a:t>
            </a:fld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10B4DD3C-8D50-024D-B52E-831DFB59A5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90DCA30F-2E7B-FE42-AF7D-D61BB83FCC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>
            <a:extLst>
              <a:ext uri="{FF2B5EF4-FFF2-40B4-BE49-F238E27FC236}">
                <a16:creationId xmlns:a16="http://schemas.microsoft.com/office/drawing/2014/main" id="{435C89A7-B421-D247-89C5-1CFFC54A8A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A4FC71E-17CD-A44B-A811-DD1CD1E40B84}" type="slidenum"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45</a:t>
            </a:fld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95A1D8D5-19CD-B74A-8742-345BD21BD7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2192225C-59CC-FC4C-9FB5-87428120BD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>
            <a:extLst>
              <a:ext uri="{FF2B5EF4-FFF2-40B4-BE49-F238E27FC236}">
                <a16:creationId xmlns:a16="http://schemas.microsoft.com/office/drawing/2014/main" id="{4D1AF68A-E59A-3943-9293-D68E470C8E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ABAC7EE-02A4-4446-9B1C-C48B3453C103}" type="slidenum"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46</a:t>
            </a:fld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CD2A76F4-95A7-0741-B798-3AEEBC512B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F69634E-C690-3344-8049-4A998F3941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>
            <a:extLst>
              <a:ext uri="{FF2B5EF4-FFF2-40B4-BE49-F238E27FC236}">
                <a16:creationId xmlns:a16="http://schemas.microsoft.com/office/drawing/2014/main" id="{3ABA004C-791B-0E4B-B319-36CD877060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C270B91-CEF7-EE48-86D5-DAB079002DBC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47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F9FCFFFC-FC33-064F-A0B6-8BA4340E83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A0AFA61D-7748-C54E-9079-92480E85D2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>
            <a:extLst>
              <a:ext uri="{FF2B5EF4-FFF2-40B4-BE49-F238E27FC236}">
                <a16:creationId xmlns:a16="http://schemas.microsoft.com/office/drawing/2014/main" id="{EFE2684B-9077-834E-91D4-7343BE354A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293DA7B-7832-9B4A-ADF4-89CD5F7439F7}" type="slidenum"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48</a:t>
            </a:fld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9BDB3B99-E95B-234F-9F20-44D74909A8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AFEFDC06-4384-4D4B-9A1D-754F734972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>
            <a:extLst>
              <a:ext uri="{FF2B5EF4-FFF2-40B4-BE49-F238E27FC236}">
                <a16:creationId xmlns:a16="http://schemas.microsoft.com/office/drawing/2014/main" id="{C48025EE-0E4C-4142-BC5C-1C2558ABBC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CDDDE8F-5CA2-D243-BDCE-ECA322223513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49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34B4EBB8-F080-674E-AA23-AEC373C35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517CAB3D-00E1-384E-A6CF-D05AA8EC16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>
            <a:extLst>
              <a:ext uri="{FF2B5EF4-FFF2-40B4-BE49-F238E27FC236}">
                <a16:creationId xmlns:a16="http://schemas.microsoft.com/office/drawing/2014/main" id="{4BAB57B8-4403-A64A-85BA-140EB8BCB9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95639F2-123A-D24B-96A8-4CE56E0A4871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50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3879BE49-4CC6-7043-A38B-AEEE2177DF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D4A9DB8C-8920-4E4C-A014-5770B02900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>
            <a:extLst>
              <a:ext uri="{FF2B5EF4-FFF2-40B4-BE49-F238E27FC236}">
                <a16:creationId xmlns:a16="http://schemas.microsoft.com/office/drawing/2014/main" id="{3B4250F4-E4A7-C040-98A1-E077535D54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47A2F1F-DB56-D345-9907-31672150DD45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51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B0DBBC2D-BBC9-6143-9F91-2994E1A272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A5AF67AC-22AA-CD47-9B51-4FC848595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>
            <a:extLst>
              <a:ext uri="{FF2B5EF4-FFF2-40B4-BE49-F238E27FC236}">
                <a16:creationId xmlns:a16="http://schemas.microsoft.com/office/drawing/2014/main" id="{F5B7574E-0E93-0D42-A0F4-A2BF108D12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554B9C0-270D-114A-8F2C-1D797DB14831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52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80090B11-2092-5B47-A600-7818AB841E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4A4402B5-1504-6A44-83D8-FE0FA6B5B3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EBC0026E-E744-C542-BDDD-0DB1A9BE18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997AC71-D587-6346-8511-956516B2341F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9DC5B3F1-D2A4-974B-B4C0-2617BEAA37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BE94E7F3-A8EF-EE47-8884-3A71F09267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>
            <a:extLst>
              <a:ext uri="{FF2B5EF4-FFF2-40B4-BE49-F238E27FC236}">
                <a16:creationId xmlns:a16="http://schemas.microsoft.com/office/drawing/2014/main" id="{5C3F1E54-C90F-864D-8E2D-73D3DCF44D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2595757-62B1-1D4D-A640-24F1134B305A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53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84F58778-56F6-D643-9787-82B96B6AC5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4A2258F6-64C6-C04A-87B7-36258CA070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>
            <a:extLst>
              <a:ext uri="{FF2B5EF4-FFF2-40B4-BE49-F238E27FC236}">
                <a16:creationId xmlns:a16="http://schemas.microsoft.com/office/drawing/2014/main" id="{0CB99233-258B-D140-99E9-71E1DB18CB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93BA010-7A64-4849-ADD4-9EFE8EB2AFAB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54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57C88119-089E-414B-B859-6DE9054C25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EDC7AF31-F355-4642-9615-604BF41742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>
            <a:extLst>
              <a:ext uri="{FF2B5EF4-FFF2-40B4-BE49-F238E27FC236}">
                <a16:creationId xmlns:a16="http://schemas.microsoft.com/office/drawing/2014/main" id="{3E37B73B-130A-0341-8E67-7A2CBD6313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BEDCDA2-C504-3B49-B67E-C6CFB1DA63FA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55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88730EA3-D542-E344-9CA4-B7C5A731C2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5284869D-6424-6F41-A774-7D9A90B835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>
            <a:extLst>
              <a:ext uri="{FF2B5EF4-FFF2-40B4-BE49-F238E27FC236}">
                <a16:creationId xmlns:a16="http://schemas.microsoft.com/office/drawing/2014/main" id="{ABB1FDF9-E5C5-694A-A4E7-A190EC5B03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D7A8DB3-FE46-C64F-AB9A-E7218C09B69D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56</a:t>
            </a:fld>
            <a:endParaRPr lang="en-US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0FE6CE-CC63-9A4D-AA52-A8FE184E0FAD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771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F5A99059-2F56-3B44-943F-B020635CE3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1B3A409-649B-3F45-8517-36AC0D54CD68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EA53C51D-CCD1-874A-8CD7-0F375F4005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35F46AB4-FB71-5544-9267-048104EA9C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4031E265-B8A7-7740-9C3F-9F36D98238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BB588FC-388A-514C-8DB3-02A4356889AF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09449C71-EB5A-A944-948A-C8C0BE3420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F67B2A6F-5B1F-4243-A95E-6E2873584C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en-US"/>
              <a:t>Two slides should be added after this one</a:t>
            </a:r>
          </a:p>
          <a:p>
            <a:pPr marL="228600" indent="-228600" eaLnBrk="1" hangingPunct="1"/>
            <a:endParaRPr lang="en-US" altLang="en-US"/>
          </a:p>
          <a:p>
            <a:pPr marL="228600" indent="-228600" eaLnBrk="1" hangingPunct="1"/>
            <a:r>
              <a:rPr lang="en-US" altLang="en-US"/>
              <a:t>1.  Evolution of machine learning</a:t>
            </a:r>
          </a:p>
          <a:p>
            <a:pPr marL="228600" indent="-228600" eaLnBrk="1" hangingPunct="1"/>
            <a:r>
              <a:rPr lang="en-US" altLang="en-US"/>
              <a:t>2.  Evolution of statistics methods</a:t>
            </a:r>
          </a:p>
          <a:p>
            <a:pPr marL="228600" indent="-228600" eaLnBrk="1" hangingPunct="1"/>
            <a:endParaRPr lang="en-US" altLang="en-US"/>
          </a:p>
          <a:p>
            <a:pPr marL="228600" indent="-228600" eaLnBrk="1" hangingPunct="1"/>
            <a:endParaRPr lang="en-US" altLang="en-US"/>
          </a:p>
          <a:p>
            <a:pPr marL="228600" indent="-228600"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18E5F305-F63D-E840-89EE-F9CC2F7A0B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39A3BDC-2431-4349-B409-E342DE34E65D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7279DFD0-791C-0A45-B8E5-9A4029CF5D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20A5FECE-A393-2D4C-B8D6-448532888B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F2BE5811-2E1E-904C-94E1-1312426996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668E6FF-6451-CE47-A65A-6B7B609A6B49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93524E15-5A74-5E4B-B809-859BA5F8D9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791EA53-E362-2844-AB3B-5616FCA1B4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56108A81-4D77-7F48-A900-78D3E818CE6C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920D66DA-61F3-B940-91FC-D93C1917F9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9B8B74DD-D6A1-8A46-BBC3-5437539FAF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80B5B15C-519A-A240-BE80-E951715921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C692594D-9F48-C44D-B499-B45A2DA672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69FDB746-68AF-5F49-B5C6-06771C6292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A3D76A5E-FAF8-CC46-AB21-253F471921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DC3F3ED9-9FB7-D447-918E-E0A978A13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798365CB-3499-244B-84CD-56CE486D16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8891612A-F5B2-C24F-A954-428F1ED254E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CE808B2-D2D9-8247-819E-176A7CD8F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4738" y="6553200"/>
            <a:ext cx="449262" cy="3048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D7927B30-0948-0A45-85D2-AEE689F1ED41}" type="slidenum">
              <a:rPr lang="en-US" altLang="en-US" sz="1400" smtClean="0">
                <a:solidFill>
                  <a:schemeClr val="bg2"/>
                </a:solidFill>
              </a:rPr>
              <a:pPr eaLnBrk="1" hangingPunct="1">
                <a:defRPr/>
              </a:pPr>
              <a:t>‹#›</a:t>
            </a:fld>
            <a:endParaRPr lang="en-US" altLang="en-US" sz="1400">
              <a:solidFill>
                <a:schemeClr val="bg2"/>
              </a:solidFill>
            </a:endParaRPr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3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0E7AC27A-BC47-F24F-9EE1-0E3AE59ECD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B16ABD9-7CB4-7749-A592-A83102CC50F6}" type="datetime4">
              <a:rPr lang="en-US"/>
              <a:pPr>
                <a:defRPr/>
              </a:pPr>
              <a:t>August 26, 2024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A4421D5-4642-B14D-9362-58A822DAA6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3968DE0-8840-5141-84D7-E611BB2CA2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87DA503-F0DE-A443-B831-BBC920E9C8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618168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E79728CB-8C76-F64D-B071-2FF02B3C96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C07DF-D33A-0543-BB97-6D9B32D93035}" type="datetime4">
              <a:rPr lang="en-US"/>
              <a:pPr>
                <a:defRPr/>
              </a:pPr>
              <a:t>August 26, 2024</a:t>
            </a:fld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477E0A2F-4E4E-4744-AEB0-676A4EF52D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40F57D4A-AB2A-7040-BB3E-187E7B35FA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86496-C8BC-174E-AADD-F592265EED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595472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228600"/>
            <a:ext cx="2114550" cy="632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191250" cy="6324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03A6E62-BFB2-2E4C-BB1D-0C5AB4A031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6A569-6FF1-A942-B04F-BA2C729F5DB1}" type="datetime4">
              <a:rPr lang="en-US"/>
              <a:pPr>
                <a:defRPr/>
              </a:pPr>
              <a:t>August 26, 2024</a:t>
            </a:fld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9FED3339-6367-7D45-91BF-7963C4DE3B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C145863-7C61-F04C-82DE-E3CF382816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B7334-9C02-8448-8C1E-5826195659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1346314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C30E533-0F9B-7B49-8A08-33595033B6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3EC81-FDB6-CC45-8C90-31B4694590F2}" type="datetime4">
              <a:rPr lang="en-US"/>
              <a:pPr>
                <a:defRPr/>
              </a:pPr>
              <a:t>August 26, 2024</a:t>
            </a:fld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7FBB1D57-22DB-944A-9CB8-65DE200AC0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E53FF2C-C5B2-B540-BABB-CF74FA04CF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E60DE-4813-1846-BB5F-F1BE1750C9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182508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780E0813-435F-9C4C-AF2C-3B10DE88F3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44A9F-E32A-2448-BD12-3AC7834DF246}" type="datetime4">
              <a:rPr lang="en-US"/>
              <a:pPr>
                <a:defRPr/>
              </a:pPr>
              <a:t>August 26, 2024</a:t>
            </a:fld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0388B95-65CC-4248-9CE6-45BAD0B452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E9A36182-25B3-FD47-BACB-F0EDC11F6C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F4FDA-9835-D348-9458-2040F0AC1C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596612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529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41529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5A7C909F-889C-7A42-B06A-046D697FAB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89AD8-D532-AA4D-A8AB-D6067C6F66DC}" type="datetime4">
              <a:rPr lang="en-US"/>
              <a:pPr>
                <a:defRPr/>
              </a:pPr>
              <a:t>August 26, 2024</a:t>
            </a:fld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D170B034-9F1E-6845-A350-4DF32F2C38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43C0D5E7-70C5-DD4D-BAB9-86C900406C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76433-2572-DE4C-AF4C-4FB6927BEA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9359942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5BC3FF63-4BC7-6C4D-8A19-197A6883FD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D4A30-16A3-2B45-8792-6C375EF2B91A}" type="datetime4">
              <a:rPr lang="en-US"/>
              <a:pPr>
                <a:defRPr/>
              </a:pPr>
              <a:t>August 26, 2024</a:t>
            </a:fld>
            <a:endParaRPr 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FC36683E-E768-224C-9429-05CCA0E6C8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9E66E866-28C1-E942-ACC0-200E879C1D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60B7E-B1E6-144F-A329-C3847BEDD6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9775167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D6A355B9-F387-204A-8981-0DC707F8D4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FF6E9-F6BC-8548-A079-E9D66A10D0B1}" type="datetime4">
              <a:rPr lang="en-US"/>
              <a:pPr>
                <a:defRPr/>
              </a:pPr>
              <a:t>August 26, 2024</a:t>
            </a:fld>
            <a:endParaRPr lang="en-US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2EA23A54-9EAA-1D43-85B4-4AA7368931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F5D87FAE-2840-CD43-9B67-05BEF39939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46279-D95D-7446-9E35-40BE563C9E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957666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857B6B00-06D2-5942-9F3D-09BD604E3D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E9AE6-655F-A640-878B-080410EBF27E}" type="datetime4">
              <a:rPr lang="en-US"/>
              <a:pPr>
                <a:defRPr/>
              </a:pPr>
              <a:t>August 26, 2024</a:t>
            </a:fld>
            <a:endParaRPr lang="en-US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1E74B437-2C82-E045-8C0A-974EECF28E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D750B763-333D-8941-A9C5-29C8385781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307D8-A9DD-9442-9955-0D0EECAF7B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9507947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CF155DB7-2C7A-C646-BEEF-3DC8920523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42620-6F0E-FE41-B062-6E828D623EC4}" type="datetime4">
              <a:rPr lang="en-US"/>
              <a:pPr>
                <a:defRPr/>
              </a:pPr>
              <a:t>August 26, 2024</a:t>
            </a:fld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99C9B025-5319-4F4B-BB5F-4662542904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F1DEFEC4-BDC6-BA47-A36A-9530282C8F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A6330-0BB4-5B44-AF82-3DD63222C4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7554395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8BA4B6D8-86E9-DE4F-A0CD-1F8876D70A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6724B-0174-7648-B98E-952399912AFD}" type="datetime4">
              <a:rPr lang="en-US"/>
              <a:pPr>
                <a:defRPr/>
              </a:pPr>
              <a:t>August 26, 2024</a:t>
            </a:fld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6B237592-13FA-C849-8654-CABCD64C18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554B1C8F-7FA8-A94D-8B6F-0B435746A1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9E378-BFEE-D148-B272-2000CE21E0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94699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>
            <a:extLst>
              <a:ext uri="{FF2B5EF4-FFF2-40B4-BE49-F238E27FC236}">
                <a16:creationId xmlns:a16="http://schemas.microsoft.com/office/drawing/2014/main" id="{F5EDA21A-E865-C14F-9D14-104B625FC8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28600"/>
            <a:ext cx="77168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10">
            <a:extLst>
              <a:ext uri="{FF2B5EF4-FFF2-40B4-BE49-F238E27FC236}">
                <a16:creationId xmlns:a16="http://schemas.microsoft.com/office/drawing/2014/main" id="{404C181E-45B3-F14C-B93F-4AE621E9B2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458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323" name="Rectangle 11">
            <a:extLst>
              <a:ext uri="{FF2B5EF4-FFF2-40B4-BE49-F238E27FC236}">
                <a16:creationId xmlns:a16="http://schemas.microsoft.com/office/drawing/2014/main" id="{6AD8B860-2C0A-B24E-87F4-1CDE8608A7C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fld id="{D656D081-D13C-C545-AD39-9D7142DB8ECB}" type="datetime4">
              <a:rPr lang="en-US"/>
              <a:pPr>
                <a:defRPr/>
              </a:pPr>
              <a:t>August 26, 2024</a:t>
            </a:fld>
            <a:endParaRPr lang="en-US"/>
          </a:p>
        </p:txBody>
      </p:sp>
      <p:sp>
        <p:nvSpPr>
          <p:cNvPr id="13324" name="Rectangle 12">
            <a:extLst>
              <a:ext uri="{FF2B5EF4-FFF2-40B4-BE49-F238E27FC236}">
                <a16:creationId xmlns:a16="http://schemas.microsoft.com/office/drawing/2014/main" id="{3B1A87D9-9FEE-804C-8503-A844286277F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47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13325" name="Rectangle 13">
            <a:extLst>
              <a:ext uri="{FF2B5EF4-FFF2-40B4-BE49-F238E27FC236}">
                <a16:creationId xmlns:a16="http://schemas.microsoft.com/office/drawing/2014/main" id="{3B8B5D7B-920E-244B-8470-A6F5D7EB3B9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54570FC3-4DE0-D642-89C6-FB113A1D60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aphicFrame>
        <p:nvGraphicFramePr>
          <p:cNvPr id="1031" name="Object 23">
            <a:extLst>
              <a:ext uri="{FF2B5EF4-FFF2-40B4-BE49-F238E27FC236}">
                <a16:creationId xmlns:a16="http://schemas.microsoft.com/office/drawing/2014/main" id="{D759ADAD-0980-2346-A69F-EB459EB88F3C}"/>
              </a:ext>
            </a:extLst>
          </p:cNvPr>
          <p:cNvGraphicFramePr>
            <a:graphicFrameLocks/>
          </p:cNvGraphicFramePr>
          <p:nvPr userDrawn="1"/>
        </p:nvGraphicFramePr>
        <p:xfrm>
          <a:off x="381000" y="1143000"/>
          <a:ext cx="8382000" cy="7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3" imgW="3429000" imgH="25400" progId="MS_ClipArt_Gallery.5">
                  <p:embed/>
                </p:oleObj>
              </mc:Choice>
              <mc:Fallback>
                <p:oleObj name="Clip" r:id="rId13" imgW="3429000" imgH="25400" progId="MS_ClipArt_Gallery.5">
                  <p:embed/>
                  <p:pic>
                    <p:nvPicPr>
                      <p:cNvPr id="1031" name="Object 23">
                        <a:extLst>
                          <a:ext uri="{FF2B5EF4-FFF2-40B4-BE49-F238E27FC236}">
                            <a16:creationId xmlns:a16="http://schemas.microsoft.com/office/drawing/2014/main" id="{D759ADAD-0980-2346-A69F-EB459EB88F3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143000"/>
                        <a:ext cx="8382000" cy="7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zoom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upload.wikimedia.org/wikipedia/commons/transcoded/c/ce/PIA24426-MarsPerseveranceRover-20210216.webm/PIA24426-MarsPerseveranceRover-20210216.webm.360p.vp9.web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object 7">
            <a:extLst>
              <a:ext uri="{FF2B5EF4-FFF2-40B4-BE49-F238E27FC236}">
                <a16:creationId xmlns:a16="http://schemas.microsoft.com/office/drawing/2014/main" id="{18588F93-0D1D-D144-9ADF-10E1BBA111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57188"/>
            <a:ext cx="7773987" cy="785812"/>
          </a:xfrm>
        </p:spPr>
        <p:txBody>
          <a:bodyPr lIns="0" tIns="13335" rIns="0" bIns="0"/>
          <a:lstStyle/>
          <a:p>
            <a:pPr marL="282575" indent="-271463">
              <a:spcBef>
                <a:spcPts val="100"/>
              </a:spcBef>
            </a:pPr>
            <a:r>
              <a:rPr lang="en-US" altLang="en-US"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MINING</a:t>
            </a: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C76012CC-8CEF-2243-A150-0CD809F0D42E}"/>
              </a:ext>
            </a:extLst>
          </p:cNvPr>
          <p:cNvGrpSpPr/>
          <p:nvPr/>
        </p:nvGrpSpPr>
        <p:grpSpPr>
          <a:xfrm>
            <a:off x="0" y="5991291"/>
            <a:ext cx="9144001" cy="887730"/>
            <a:chOff x="0" y="5970587"/>
            <a:chExt cx="9144001" cy="887730"/>
          </a:xfrm>
          <a:solidFill>
            <a:schemeClr val="accent1"/>
          </a:solidFill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E43E4363-F5A6-E940-9340-45975A0D2B04}"/>
                </a:ext>
              </a:extLst>
            </p:cNvPr>
            <p:cNvSpPr/>
            <p:nvPr/>
          </p:nvSpPr>
          <p:spPr>
            <a:xfrm>
              <a:off x="0" y="5970587"/>
              <a:ext cx="9144000" cy="887730"/>
            </a:xfrm>
            <a:custGeom>
              <a:avLst/>
              <a:gdLst/>
              <a:ahLst/>
              <a:cxnLst/>
              <a:rect l="l" t="t" r="r" b="b"/>
              <a:pathLst>
                <a:path w="9144000" h="887729">
                  <a:moveTo>
                    <a:pt x="9144000" y="0"/>
                  </a:moveTo>
                  <a:lnTo>
                    <a:pt x="0" y="0"/>
                  </a:lnTo>
                  <a:lnTo>
                    <a:pt x="0" y="887412"/>
                  </a:lnTo>
                  <a:lnTo>
                    <a:pt x="9144000" y="887412"/>
                  </a:lnTo>
                  <a:lnTo>
                    <a:pt x="9144000" y="0"/>
                  </a:lnTo>
                  <a:close/>
                </a:path>
              </a:pathLst>
            </a:custGeom>
            <a:grpFill/>
          </p:spPr>
          <p:txBody>
            <a:bodyPr lIns="0" tIns="0" rIns="0" bIns="0"/>
            <a:lstStyle/>
            <a:p>
              <a:pPr eaLnBrk="1" hangingPunct="1">
                <a:defRPr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265C49CF-54F5-3E47-A0E3-1A6A93FCD3FB}"/>
                </a:ext>
              </a:extLst>
            </p:cNvPr>
            <p:cNvSpPr/>
            <p:nvPr/>
          </p:nvSpPr>
          <p:spPr>
            <a:xfrm>
              <a:off x="1" y="6043612"/>
              <a:ext cx="9144000" cy="714375"/>
            </a:xfrm>
            <a:custGeom>
              <a:avLst/>
              <a:gdLst/>
              <a:ahLst/>
              <a:cxnLst/>
              <a:rect l="l" t="t" r="r" b="b"/>
              <a:pathLst>
                <a:path w="6784975" h="714375">
                  <a:moveTo>
                    <a:pt x="6784975" y="0"/>
                  </a:moveTo>
                  <a:lnTo>
                    <a:pt x="0" y="0"/>
                  </a:lnTo>
                  <a:lnTo>
                    <a:pt x="0" y="714375"/>
                  </a:lnTo>
                  <a:lnTo>
                    <a:pt x="6784975" y="714375"/>
                  </a:lnTo>
                  <a:lnTo>
                    <a:pt x="6784975" y="0"/>
                  </a:lnTo>
                  <a:close/>
                </a:path>
              </a:pathLst>
            </a:custGeom>
            <a:grpFill/>
          </p:spPr>
          <p:txBody>
            <a:bodyPr lIns="0" tIns="0" rIns="0" bIns="0"/>
            <a:lstStyle/>
            <a:p>
              <a:pPr eaLnBrk="1" hangingPunct="1">
                <a:defRPr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8E63605C-8380-444C-A292-E9557F1B0704}"/>
              </a:ext>
            </a:extLst>
          </p:cNvPr>
          <p:cNvSpPr txBox="1"/>
          <p:nvPr/>
        </p:nvSpPr>
        <p:spPr>
          <a:xfrm>
            <a:off x="79375" y="6072717"/>
            <a:ext cx="9064625" cy="636906"/>
          </a:xfrm>
          <a:prstGeom prst="rect">
            <a:avLst/>
          </a:prstGeom>
        </p:spPr>
        <p:txBody>
          <a:bodyPr lIns="0" tIns="12700" rIns="0" bIns="0" anchor="t">
            <a:spAutoFit/>
          </a:bodyPr>
          <a:lstStyle/>
          <a:p>
            <a:pPr algn="ctr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sz="2400" spc="-150">
                <a:latin typeface="Arial" panose="020B0604020202020204" pitchFamily="34" charset="0"/>
                <a:cs typeface="Arial" panose="020B0604020202020204" pitchFamily="34" charset="0"/>
              </a:rPr>
              <a:t>Lecture 1: Introduction 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altLang="en-US" sz="1400">
                <a:latin typeface="Arial"/>
                <a:ea typeface="ＭＳ Ｐゴシック"/>
                <a:cs typeface="Arial"/>
              </a:rPr>
              <a:t>Slides Adapted from </a:t>
            </a:r>
            <a:r>
              <a:rPr lang="en-US" altLang="en-US" sz="1400">
                <a:latin typeface="Arial"/>
                <a:cs typeface="Arial"/>
              </a:rPr>
              <a:t>Jiawei Han </a:t>
            </a:r>
            <a:r>
              <a:rPr lang="en-US" altLang="en-US" sz="1400" i="1">
                <a:latin typeface="Arial"/>
                <a:cs typeface="Arial"/>
              </a:rPr>
              <a:t>et al.</a:t>
            </a:r>
            <a:r>
              <a:rPr lang="en-US" sz="1400">
                <a:latin typeface="Tahoma"/>
                <a:ea typeface="Tahoma"/>
                <a:cs typeface="Tahoma"/>
              </a:rPr>
              <a:t> Data Mining: Concepts and Techniques, 3rd ed</a:t>
            </a:r>
            <a:endParaRPr lang="en-US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object 8">
            <a:extLst>
              <a:ext uri="{FF2B5EF4-FFF2-40B4-BE49-F238E27FC236}">
                <a16:creationId xmlns:a16="http://schemas.microsoft.com/office/drawing/2014/main" id="{E181F387-A8E3-824B-BD29-32C6504C0E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4838341"/>
              </p:ext>
            </p:extLst>
          </p:nvPr>
        </p:nvGraphicFramePr>
        <p:xfrm>
          <a:off x="190031" y="1949508"/>
          <a:ext cx="8763000" cy="3613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5">
            <a:extLst>
              <a:ext uri="{FF2B5EF4-FFF2-40B4-BE49-F238E27FC236}">
                <a16:creationId xmlns:a16="http://schemas.microsoft.com/office/drawing/2014/main" id="{B4CA6546-D8FD-6C4E-A33D-7916D5A46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C464E7F8-3729-6544-9C0A-762813F1470B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C334E08D-16FB-E246-B489-A4EEA8029E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838200"/>
          </a:xfrm>
        </p:spPr>
        <p:txBody>
          <a:bodyPr/>
          <a:lstStyle/>
          <a:p>
            <a:pPr eaLnBrk="1" hangingPunct="1"/>
            <a:r>
              <a:rPr lang="en-US" altLang="en-US"/>
              <a:t>Chapter 1.  Introduction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922F66CD-E6FF-464C-B9BF-9219369DEC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Why Data Mining?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What Is Data Mining?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A Multi-Dimensional View of Data Mining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What Kind of Data Can Be Mined?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What Kinds of Patterns Can Be Mined?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What Technology Are Used?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What Kind of Applications Are Targeted? 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Major Issues in Data Mining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A Brief History of Data Mining and Data Mining Society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Summary</a:t>
            </a:r>
          </a:p>
        </p:txBody>
      </p:sp>
      <p:sp>
        <p:nvSpPr>
          <p:cNvPr id="27652" name="AutoShape 4">
            <a:extLst>
              <a:ext uri="{FF2B5EF4-FFF2-40B4-BE49-F238E27FC236}">
                <a16:creationId xmlns:a16="http://schemas.microsoft.com/office/drawing/2014/main" id="{BC816B38-A365-2746-8BE7-17DE26534B89}"/>
              </a:ext>
            </a:extLst>
          </p:cNvPr>
          <p:cNvSpPr>
            <a:spLocks noChangeArrowheads="1"/>
          </p:cNvSpPr>
          <p:nvPr/>
        </p:nvSpPr>
        <p:spPr bwMode="auto">
          <a:xfrm rot="9724325">
            <a:off x="3467100" y="18796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5">
            <a:extLst>
              <a:ext uri="{FF2B5EF4-FFF2-40B4-BE49-F238E27FC236}">
                <a16:creationId xmlns:a16="http://schemas.microsoft.com/office/drawing/2014/main" id="{07B8D1AA-853D-2841-A1AA-0A139E261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AC7D80F3-25A8-AB48-AA35-1D9DF414D3D9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1E8D319-C378-A84D-B6BB-16305233DA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1700" y="300038"/>
            <a:ext cx="6794500" cy="619125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z="3200"/>
              <a:t>What Is Data Mining?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350954FF-58C4-A248-8535-4C36485FFC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82000" cy="51054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10000"/>
              </a:lnSpc>
            </a:pPr>
            <a:r>
              <a:rPr lang="en-US" altLang="en-US" sz="2400"/>
              <a:t>Data mining (knowledge discovery from data)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000"/>
              <a:t>Extraction of interesting </a:t>
            </a:r>
            <a:r>
              <a:rPr lang="en-US" altLang="en-US" sz="1600"/>
              <a:t>(</a:t>
            </a:r>
            <a:r>
              <a:rPr lang="en-GB" altLang="en-US" sz="2000" b="1" u="sng"/>
              <a:t>non-trivial</a:t>
            </a:r>
            <a:r>
              <a:rPr lang="en-GB" altLang="en-US" sz="2000" u="sng"/>
              <a:t>,</a:t>
            </a:r>
            <a:r>
              <a:rPr lang="en-GB" altLang="en-US" sz="2000"/>
              <a:t> </a:t>
            </a:r>
            <a:r>
              <a:rPr lang="en-GB" altLang="en-US" sz="2000" u="sng"/>
              <a:t>implicit</a:t>
            </a:r>
            <a:r>
              <a:rPr lang="en-GB" altLang="en-US" sz="2000"/>
              <a:t>, </a:t>
            </a:r>
            <a:r>
              <a:rPr lang="en-GB" altLang="en-US" sz="2000" b="1" u="sng"/>
              <a:t>previously unknown</a:t>
            </a:r>
            <a:r>
              <a:rPr lang="en-GB" altLang="en-US" sz="2000" b="1"/>
              <a:t> </a:t>
            </a:r>
            <a:r>
              <a:rPr lang="en-GB" altLang="en-US" sz="2000"/>
              <a:t>and </a:t>
            </a:r>
            <a:r>
              <a:rPr lang="en-GB" altLang="en-US" sz="2000" u="sng"/>
              <a:t>potentially useful)</a:t>
            </a:r>
            <a:r>
              <a:rPr lang="en-GB" altLang="en-US" sz="2800"/>
              <a:t> </a:t>
            </a:r>
            <a:r>
              <a:rPr lang="en-GB" altLang="en-US" sz="2000"/>
              <a:t>patterns or knowledge from huge amount of data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000"/>
              <a:t>Data mining: </a:t>
            </a:r>
            <a:r>
              <a:rPr lang="en-US" altLang="en-US" sz="2000" b="1"/>
              <a:t>a misnomer</a:t>
            </a:r>
            <a:r>
              <a:rPr lang="en-US" altLang="en-US" sz="2000"/>
              <a:t>?</a:t>
            </a:r>
            <a:endParaRPr lang="en-GB" altLang="en-US" sz="1600"/>
          </a:p>
          <a:p>
            <a:pPr eaLnBrk="1" hangingPunct="1">
              <a:lnSpc>
                <a:spcPct val="110000"/>
              </a:lnSpc>
            </a:pPr>
            <a:r>
              <a:rPr lang="en-US" altLang="en-US" sz="2400"/>
              <a:t>Alternative names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000"/>
              <a:t>Knowledge discovery (mining) in databases (KDD), knowledge extraction, data/pattern analysis, data archeology, data dredging, information harvesting, business intelligence, etc.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/>
              <a:t>Watch out: Is everything “data mining”?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000"/>
              <a:t>Simple search and query processing  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000"/>
              <a:t>(Deductive) expert systems</a:t>
            </a:r>
          </a:p>
        </p:txBody>
      </p:sp>
      <p:graphicFrame>
        <p:nvGraphicFramePr>
          <p:cNvPr id="29700" name="Object 2048">
            <a:extLst>
              <a:ext uri="{FF2B5EF4-FFF2-40B4-BE49-F238E27FC236}">
                <a16:creationId xmlns:a16="http://schemas.microsoft.com/office/drawing/2014/main" id="{9BAD2F32-58A8-6744-A686-15BB4A5B5B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48600" y="0"/>
          <a:ext cx="108743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0883900" imgH="11747500" progId="MS_ClipArt_Gallery.2">
                  <p:embed/>
                </p:oleObj>
              </mc:Choice>
              <mc:Fallback>
                <p:oleObj name="Clip" r:id="rId3" imgW="10883900" imgH="11747500" progId="MS_ClipArt_Gallery.2">
                  <p:embed/>
                  <p:pic>
                    <p:nvPicPr>
                      <p:cNvPr id="29700" name="Object 2048">
                        <a:extLst>
                          <a:ext uri="{FF2B5EF4-FFF2-40B4-BE49-F238E27FC236}">
                            <a16:creationId xmlns:a16="http://schemas.microsoft.com/office/drawing/2014/main" id="{9BAD2F32-58A8-6744-A686-15BB4A5B5B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0"/>
                        <a:ext cx="108743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2049">
            <a:extLst>
              <a:ext uri="{FF2B5EF4-FFF2-40B4-BE49-F238E27FC236}">
                <a16:creationId xmlns:a16="http://schemas.microsoft.com/office/drawing/2014/main" id="{9D2F750E-3CE4-D440-A314-3D9AB2CCAE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39000" y="5105400"/>
          <a:ext cx="19050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27762200" imgH="20358100" progId="MS_ClipArt_Gallery.2">
                  <p:embed/>
                </p:oleObj>
              </mc:Choice>
              <mc:Fallback>
                <p:oleObj name="Clip" r:id="rId5" imgW="27762200" imgH="20358100" progId="MS_ClipArt_Gallery.2">
                  <p:embed/>
                  <p:pic>
                    <p:nvPicPr>
                      <p:cNvPr id="29701" name="Object 2049">
                        <a:extLst>
                          <a:ext uri="{FF2B5EF4-FFF2-40B4-BE49-F238E27FC236}">
                            <a16:creationId xmlns:a16="http://schemas.microsoft.com/office/drawing/2014/main" id="{9D2F750E-3CE4-D440-A314-3D9AB2CCAE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5105400"/>
                        <a:ext cx="1905000" cy="139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D06E967C-3052-F745-BE27-F52ACFB7DC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(not) Data Mining?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08F8F-FB7E-5247-BCED-F9DCA01707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495800" cy="51054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/>
              <a:t>What is not Data Mining?</a:t>
            </a:r>
            <a:endParaRPr lang="en-US">
              <a:latin typeface="Arial"/>
              <a:cs typeface="Arial"/>
            </a:endParaRPr>
          </a:p>
          <a:p>
            <a:pPr lvl="1">
              <a:defRPr/>
            </a:pPr>
            <a:r>
              <a:rPr lang="en-US"/>
              <a:t>Simple Querying</a:t>
            </a:r>
          </a:p>
          <a:p>
            <a:pPr lvl="1">
              <a:defRPr/>
            </a:pPr>
            <a:endParaRPr lang="en-US"/>
          </a:p>
          <a:p>
            <a:pPr lvl="1">
              <a:defRPr/>
            </a:pPr>
            <a:r>
              <a:rPr lang="en-US"/>
              <a:t>Done with a predetermined hypothesis.</a:t>
            </a:r>
          </a:p>
          <a:p>
            <a:pPr marL="457200" lvl="1" indent="0">
              <a:buFont typeface="Wingdings" pitchFamily="2" charset="2"/>
              <a:buNone/>
              <a:defRPr/>
            </a:pPr>
            <a:endParaRPr lang="en-US"/>
          </a:p>
          <a:p>
            <a:pPr lvl="1">
              <a:defRPr/>
            </a:pPr>
            <a:r>
              <a:rPr lang="en-US" spc="-5">
                <a:latin typeface="Arial"/>
                <a:cs typeface="Arial"/>
              </a:rPr>
              <a:t>Examples</a:t>
            </a:r>
          </a:p>
          <a:p>
            <a:pPr lvl="2">
              <a:defRPr/>
            </a:pPr>
            <a:r>
              <a:rPr lang="en-US" spc="-5">
                <a:latin typeface="Arial"/>
                <a:cs typeface="Arial"/>
              </a:rPr>
              <a:t>Look up phone  number in</a:t>
            </a:r>
            <a:r>
              <a:rPr lang="en-US" spc="-35">
                <a:latin typeface="Arial"/>
                <a:cs typeface="Arial"/>
              </a:rPr>
              <a:t> </a:t>
            </a:r>
            <a:r>
              <a:rPr lang="en-US" spc="-5">
                <a:latin typeface="Arial"/>
                <a:cs typeface="Arial"/>
              </a:rPr>
              <a:t>phone  directory</a:t>
            </a:r>
          </a:p>
          <a:p>
            <a:pPr marL="457200" lvl="1" indent="0">
              <a:buFont typeface="Wingdings" pitchFamily="2" charset="2"/>
              <a:buNone/>
              <a:defRPr/>
            </a:pPr>
            <a:endParaRPr lang="en-US">
              <a:latin typeface="Arial"/>
              <a:cs typeface="Arial"/>
            </a:endParaRPr>
          </a:p>
          <a:p>
            <a:pPr lvl="2">
              <a:defRPr/>
            </a:pPr>
            <a:r>
              <a:rPr lang="en-US">
                <a:latin typeface="Arial"/>
                <a:cs typeface="Arial"/>
              </a:rPr>
              <a:t>Query </a:t>
            </a:r>
            <a:r>
              <a:rPr lang="en-US" spc="-5">
                <a:latin typeface="Arial"/>
                <a:cs typeface="Arial"/>
              </a:rPr>
              <a:t>a </a:t>
            </a:r>
            <a:r>
              <a:rPr lang="en-US" spc="-20">
                <a:latin typeface="Arial"/>
                <a:cs typeface="Arial"/>
              </a:rPr>
              <a:t>Web  </a:t>
            </a:r>
            <a:r>
              <a:rPr lang="en-US" spc="-5">
                <a:latin typeface="Arial"/>
                <a:cs typeface="Arial"/>
              </a:rPr>
              <a:t>search engine</a:t>
            </a:r>
            <a:r>
              <a:rPr lang="en-US" spc="-20">
                <a:latin typeface="Arial"/>
                <a:cs typeface="Arial"/>
              </a:rPr>
              <a:t> </a:t>
            </a:r>
            <a:r>
              <a:rPr lang="en-US">
                <a:latin typeface="Arial"/>
                <a:cs typeface="Arial"/>
              </a:rPr>
              <a:t>for  </a:t>
            </a:r>
            <a:r>
              <a:rPr lang="en-US" spc="-5">
                <a:latin typeface="Arial"/>
                <a:cs typeface="Arial"/>
              </a:rPr>
              <a:t>information about  </a:t>
            </a:r>
            <a:r>
              <a:rPr lang="en-US">
                <a:latin typeface="Arial"/>
                <a:cs typeface="Arial"/>
              </a:rPr>
              <a:t>“Amazon”</a:t>
            </a:r>
          </a:p>
          <a:p>
            <a:pPr lvl="1">
              <a:defRPr/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ED2A71-42B2-2442-823A-7872FFC57C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1225" y="1295400"/>
            <a:ext cx="4152900" cy="51054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/>
              <a:t>What is Data Mining?</a:t>
            </a:r>
          </a:p>
          <a:p>
            <a:pPr lvl="1">
              <a:defRPr/>
            </a:pPr>
            <a:r>
              <a:rPr lang="en-US"/>
              <a:t>Extraction of patterns and Knowledge</a:t>
            </a:r>
          </a:p>
          <a:p>
            <a:pPr marL="457200" lvl="1" indent="0">
              <a:buFont typeface="Wingdings" pitchFamily="2" charset="2"/>
              <a:buNone/>
              <a:defRPr/>
            </a:pPr>
            <a:endParaRPr lang="en-US"/>
          </a:p>
          <a:p>
            <a:pPr lvl="1">
              <a:defRPr/>
            </a:pPr>
            <a:r>
              <a:rPr lang="en-US"/>
              <a:t>Examples: </a:t>
            </a:r>
          </a:p>
          <a:p>
            <a:pPr lvl="2">
              <a:defRPr/>
            </a:pPr>
            <a:r>
              <a:rPr lang="en-US"/>
              <a:t>Certain Cars are more prevalent in Colorado Springs ( Tesla, Chevy)</a:t>
            </a:r>
          </a:p>
          <a:p>
            <a:pPr marL="914400" lvl="2" indent="0">
              <a:buFont typeface="Wingdings" pitchFamily="2" charset="2"/>
              <a:buNone/>
              <a:defRPr/>
            </a:pPr>
            <a:endParaRPr lang="en-US"/>
          </a:p>
          <a:p>
            <a:pPr lvl="2">
              <a:defRPr/>
            </a:pPr>
            <a:r>
              <a:rPr lang="en-US">
                <a:latin typeface="Arial"/>
                <a:cs typeface="Arial"/>
              </a:rPr>
              <a:t>Group </a:t>
            </a:r>
            <a:r>
              <a:rPr lang="en-US" spc="-5">
                <a:latin typeface="Arial"/>
                <a:cs typeface="Arial"/>
              </a:rPr>
              <a:t>together similar  documents </a:t>
            </a:r>
            <a:r>
              <a:rPr lang="en-US">
                <a:latin typeface="Arial"/>
                <a:cs typeface="Arial"/>
              </a:rPr>
              <a:t>returned </a:t>
            </a:r>
            <a:r>
              <a:rPr lang="en-US" spc="-5">
                <a:latin typeface="Arial"/>
                <a:cs typeface="Arial"/>
              </a:rPr>
              <a:t>by search  engine according </a:t>
            </a:r>
            <a:r>
              <a:rPr lang="en-US">
                <a:latin typeface="Arial"/>
                <a:cs typeface="Arial"/>
              </a:rPr>
              <a:t>to </a:t>
            </a:r>
            <a:r>
              <a:rPr lang="en-US" spc="-5">
                <a:latin typeface="Arial"/>
                <a:cs typeface="Arial"/>
              </a:rPr>
              <a:t>their context  </a:t>
            </a:r>
            <a:r>
              <a:rPr lang="en-US">
                <a:latin typeface="Arial"/>
                <a:cs typeface="Arial"/>
              </a:rPr>
              <a:t>(e.g. </a:t>
            </a:r>
            <a:r>
              <a:rPr lang="en-US" spc="-5">
                <a:latin typeface="Arial"/>
                <a:cs typeface="Arial"/>
              </a:rPr>
              <a:t>Amazon </a:t>
            </a:r>
            <a:r>
              <a:rPr lang="en-US">
                <a:latin typeface="Arial"/>
                <a:cs typeface="Arial"/>
              </a:rPr>
              <a:t>rainforest,  </a:t>
            </a:r>
            <a:r>
              <a:rPr lang="en-US" err="1">
                <a:latin typeface="Arial"/>
                <a:cs typeface="Arial"/>
              </a:rPr>
              <a:t>Amazon.com</a:t>
            </a:r>
            <a:r>
              <a:rPr lang="en-US">
                <a:latin typeface="Arial"/>
                <a:cs typeface="Arial"/>
              </a:rPr>
              <a:t>,)</a:t>
            </a:r>
          </a:p>
          <a:p>
            <a:pPr marL="914400" lvl="2" indent="0">
              <a:buFont typeface="Wingdings" pitchFamily="2" charset="2"/>
              <a:buNone/>
              <a:defRPr/>
            </a:pPr>
            <a:endParaRPr lang="en-US"/>
          </a:p>
          <a:p>
            <a:pPr lvl="1">
              <a:defRPr/>
            </a:pPr>
            <a:endParaRPr lang="en-US"/>
          </a:p>
        </p:txBody>
      </p:sp>
      <p:sp>
        <p:nvSpPr>
          <p:cNvPr id="31748" name="Date Placeholder 4">
            <a:extLst>
              <a:ext uri="{FF2B5EF4-FFF2-40B4-BE49-F238E27FC236}">
                <a16:creationId xmlns:a16="http://schemas.microsoft.com/office/drawing/2014/main" id="{DE6358FC-DA63-CB4A-9898-507FA72C1A5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4A2B0A86-EE4B-6740-BBD4-DD80DDBE882A}" type="datetime4">
              <a:rPr lang="en-US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August 26, 2024</a:t>
            </a:fld>
            <a:endParaRPr lang="en-US" altLang="en-US" sz="1200"/>
          </a:p>
        </p:txBody>
      </p:sp>
      <p:sp>
        <p:nvSpPr>
          <p:cNvPr id="31749" name="Footer Placeholder 5">
            <a:extLst>
              <a:ext uri="{FF2B5EF4-FFF2-40B4-BE49-F238E27FC236}">
                <a16:creationId xmlns:a16="http://schemas.microsoft.com/office/drawing/2014/main" id="{4F93C77D-C0F4-9B42-8685-6368E7D21D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31750" name="Slide Number Placeholder 6">
            <a:extLst>
              <a:ext uri="{FF2B5EF4-FFF2-40B4-BE49-F238E27FC236}">
                <a16:creationId xmlns:a16="http://schemas.microsoft.com/office/drawing/2014/main" id="{161C5135-4557-AF49-8B67-E6EE0DE0E7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217F6F47-5C32-5B46-9607-32B7E86196FE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400"/>
          </a:p>
        </p:txBody>
      </p:sp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5">
            <a:extLst>
              <a:ext uri="{FF2B5EF4-FFF2-40B4-BE49-F238E27FC236}">
                <a16:creationId xmlns:a16="http://schemas.microsoft.com/office/drawing/2014/main" id="{22A03791-793C-5346-AB77-9B08886BE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9A0BA6CA-5F9D-7D49-BE42-7BB4E4D30283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32770" name="Rectangle 2050">
            <a:extLst>
              <a:ext uri="{FF2B5EF4-FFF2-40B4-BE49-F238E27FC236}">
                <a16:creationId xmlns:a16="http://schemas.microsoft.com/office/drawing/2014/main" id="{B3D41F0D-8F37-6B45-8F41-8C38789570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z="3200"/>
              <a:t>Knowledge Discovery (KDD) Process</a:t>
            </a:r>
            <a:endParaRPr lang="en-US" altLang="en-US" sz="3200" b="0"/>
          </a:p>
        </p:txBody>
      </p:sp>
      <p:sp>
        <p:nvSpPr>
          <p:cNvPr id="32771" name="Rectangle 2051">
            <a:extLst>
              <a:ext uri="{FF2B5EF4-FFF2-40B4-BE49-F238E27FC236}">
                <a16:creationId xmlns:a16="http://schemas.microsoft.com/office/drawing/2014/main" id="{22861FF4-2419-6F47-95BA-D9FA359CD9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4419600" cy="17526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altLang="en-US" sz="2000"/>
              <a:t>This is a view from typical database systems and data warehousing communities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Data mining plays an essential role in the knowledge discovery process</a:t>
            </a:r>
            <a:endParaRPr lang="en-US" altLang="en-US" sz="2000" b="1"/>
          </a:p>
        </p:txBody>
      </p:sp>
      <p:sp>
        <p:nvSpPr>
          <p:cNvPr id="32772" name="Line 2052">
            <a:extLst>
              <a:ext uri="{FF2B5EF4-FFF2-40B4-BE49-F238E27FC236}">
                <a16:creationId xmlns:a16="http://schemas.microsoft.com/office/drawing/2014/main" id="{344C0F3F-8D41-DA47-BFEA-73D4BA3653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19200" y="5105400"/>
            <a:ext cx="990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Line 2053">
            <a:extLst>
              <a:ext uri="{FF2B5EF4-FFF2-40B4-BE49-F238E27FC236}">
                <a16:creationId xmlns:a16="http://schemas.microsoft.com/office/drawing/2014/main" id="{9CC64161-38C9-2B4B-B7A6-F64F6A60FA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1800" y="1600200"/>
            <a:ext cx="990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Line 2054">
            <a:extLst>
              <a:ext uri="{FF2B5EF4-FFF2-40B4-BE49-F238E27FC236}">
                <a16:creationId xmlns:a16="http://schemas.microsoft.com/office/drawing/2014/main" id="{FD716A81-7245-1742-891F-1796A14321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5400" y="2667000"/>
            <a:ext cx="990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Line 2055">
            <a:extLst>
              <a:ext uri="{FF2B5EF4-FFF2-40B4-BE49-F238E27FC236}">
                <a16:creationId xmlns:a16="http://schemas.microsoft.com/office/drawing/2014/main" id="{CC829AFC-D074-0842-9129-532B4187CF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3733800"/>
            <a:ext cx="990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Oval 2056">
            <a:extLst>
              <a:ext uri="{FF2B5EF4-FFF2-40B4-BE49-F238E27FC236}">
                <a16:creationId xmlns:a16="http://schemas.microsoft.com/office/drawing/2014/main" id="{F5B33345-E065-F843-9CD4-144D63E25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562600"/>
            <a:ext cx="685800" cy="152400"/>
          </a:xfrm>
          <a:prstGeom prst="ellipse">
            <a:avLst/>
          </a:prstGeom>
          <a:solidFill>
            <a:srgbClr val="00CC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32777" name="Rectangle 2057">
            <a:extLst>
              <a:ext uri="{FF2B5EF4-FFF2-40B4-BE49-F238E27FC236}">
                <a16:creationId xmlns:a16="http://schemas.microsoft.com/office/drawing/2014/main" id="{1AEF80EE-AF01-2B48-A2F7-C84315C42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638800"/>
            <a:ext cx="685800" cy="406400"/>
          </a:xfrm>
          <a:prstGeom prst="rect">
            <a:avLst/>
          </a:prstGeom>
          <a:solidFill>
            <a:srgbClr val="00CC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32778" name="Oval 2058">
            <a:extLst>
              <a:ext uri="{FF2B5EF4-FFF2-40B4-BE49-F238E27FC236}">
                <a16:creationId xmlns:a16="http://schemas.microsoft.com/office/drawing/2014/main" id="{4B4175E6-B128-E748-B7BA-48F54CFE3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943600"/>
            <a:ext cx="685800" cy="152400"/>
          </a:xfrm>
          <a:prstGeom prst="ellipse">
            <a:avLst/>
          </a:prstGeom>
          <a:solidFill>
            <a:srgbClr val="00CC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32779" name="Oval 2059">
            <a:extLst>
              <a:ext uri="{FF2B5EF4-FFF2-40B4-BE49-F238E27FC236}">
                <a16:creationId xmlns:a16="http://schemas.microsoft.com/office/drawing/2014/main" id="{34197928-33A0-224A-909C-4C68A9740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943600"/>
            <a:ext cx="685800" cy="152400"/>
          </a:xfrm>
          <a:prstGeom prst="ellipse">
            <a:avLst/>
          </a:prstGeom>
          <a:solidFill>
            <a:srgbClr val="00CC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32780" name="Rectangle 2060">
            <a:extLst>
              <a:ext uri="{FF2B5EF4-FFF2-40B4-BE49-F238E27FC236}">
                <a16:creationId xmlns:a16="http://schemas.microsoft.com/office/drawing/2014/main" id="{E6446F50-B3AC-3042-99B5-BBC5B411D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019800"/>
            <a:ext cx="685800" cy="406400"/>
          </a:xfrm>
          <a:prstGeom prst="rect">
            <a:avLst/>
          </a:prstGeom>
          <a:solidFill>
            <a:srgbClr val="00CC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32781" name="Oval 2061">
            <a:extLst>
              <a:ext uri="{FF2B5EF4-FFF2-40B4-BE49-F238E27FC236}">
                <a16:creationId xmlns:a16="http://schemas.microsoft.com/office/drawing/2014/main" id="{7FC628A6-EBD5-4D4D-A8DE-D7DDDACFA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324600"/>
            <a:ext cx="685800" cy="152400"/>
          </a:xfrm>
          <a:prstGeom prst="ellipse">
            <a:avLst/>
          </a:prstGeom>
          <a:solidFill>
            <a:srgbClr val="00CC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32782" name="Oval 2062">
            <a:extLst>
              <a:ext uri="{FF2B5EF4-FFF2-40B4-BE49-F238E27FC236}">
                <a16:creationId xmlns:a16="http://schemas.microsoft.com/office/drawing/2014/main" id="{F93B9A45-0180-5F42-9E53-AF6D32963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715000"/>
            <a:ext cx="685800" cy="152400"/>
          </a:xfrm>
          <a:prstGeom prst="ellipse">
            <a:avLst/>
          </a:prstGeom>
          <a:solidFill>
            <a:srgbClr val="00CC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32783" name="Rectangle 2063">
            <a:extLst>
              <a:ext uri="{FF2B5EF4-FFF2-40B4-BE49-F238E27FC236}">
                <a16:creationId xmlns:a16="http://schemas.microsoft.com/office/drawing/2014/main" id="{B83A675E-A52E-FA44-AD01-1B64AA7B7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791200"/>
            <a:ext cx="685800" cy="406400"/>
          </a:xfrm>
          <a:prstGeom prst="rect">
            <a:avLst/>
          </a:prstGeom>
          <a:solidFill>
            <a:srgbClr val="00CC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32784" name="Oval 2064">
            <a:extLst>
              <a:ext uri="{FF2B5EF4-FFF2-40B4-BE49-F238E27FC236}">
                <a16:creationId xmlns:a16="http://schemas.microsoft.com/office/drawing/2014/main" id="{BD0E1A85-3DE7-5748-8241-54F9521AC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6096000"/>
            <a:ext cx="685800" cy="152400"/>
          </a:xfrm>
          <a:prstGeom prst="ellipse">
            <a:avLst/>
          </a:prstGeom>
          <a:solidFill>
            <a:srgbClr val="00CC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32785" name="Text Box 2065">
            <a:extLst>
              <a:ext uri="{FF2B5EF4-FFF2-40B4-BE49-F238E27FC236}">
                <a16:creationId xmlns:a16="http://schemas.microsoft.com/office/drawing/2014/main" id="{78550311-91DD-8743-83F4-79C52805B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876800"/>
            <a:ext cx="1743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Data Cleaning</a:t>
            </a: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32786" name="Text Box 2066">
            <a:extLst>
              <a:ext uri="{FF2B5EF4-FFF2-40B4-BE49-F238E27FC236}">
                <a16:creationId xmlns:a16="http://schemas.microsoft.com/office/drawing/2014/main" id="{32F2648F-8280-8749-94A0-98D065818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410200"/>
            <a:ext cx="1995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Data Integration</a:t>
            </a: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32787" name="Text Box 2067">
            <a:extLst>
              <a:ext uri="{FF2B5EF4-FFF2-40B4-BE49-F238E27FC236}">
                <a16:creationId xmlns:a16="http://schemas.microsoft.com/office/drawing/2014/main" id="{8B4496EF-68AE-5244-95F1-21DFD1C59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6248400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Databases</a:t>
            </a:r>
          </a:p>
        </p:txBody>
      </p:sp>
      <p:sp>
        <p:nvSpPr>
          <p:cNvPr id="32788" name="Text Box 2068">
            <a:extLst>
              <a:ext uri="{FF2B5EF4-FFF2-40B4-BE49-F238E27FC236}">
                <a16:creationId xmlns:a16="http://schemas.microsoft.com/office/drawing/2014/main" id="{B77A0411-27E0-7345-8A78-08CDE3B58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114800"/>
            <a:ext cx="1997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Data Warehouse</a:t>
            </a:r>
          </a:p>
        </p:txBody>
      </p:sp>
      <p:sp>
        <p:nvSpPr>
          <p:cNvPr id="32789" name="Rectangle 2069">
            <a:extLst>
              <a:ext uri="{FF2B5EF4-FFF2-40B4-BE49-F238E27FC236}">
                <a16:creationId xmlns:a16="http://schemas.microsoft.com/office/drawing/2014/main" id="{AECCC306-35E9-CD46-8B67-C0233B58A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572000"/>
            <a:ext cx="685800" cy="685800"/>
          </a:xfrm>
          <a:prstGeom prst="rect">
            <a:avLst/>
          </a:prstGeom>
          <a:solidFill>
            <a:srgbClr val="00CC6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66"/>
            </a:extrusionClr>
            <a:contourClr>
              <a:srgbClr val="00CC66"/>
            </a:contourClr>
          </a:sp3d>
        </p:spPr>
        <p:txBody>
          <a:bodyPr wrap="none" anchor="ctr">
            <a:flatTx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32790" name="Rectangle 2070">
            <a:extLst>
              <a:ext uri="{FF2B5EF4-FFF2-40B4-BE49-F238E27FC236}">
                <a16:creationId xmlns:a16="http://schemas.microsoft.com/office/drawing/2014/main" id="{AD9DA27F-56EB-F14C-9E20-06AF518DB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429000"/>
            <a:ext cx="457200" cy="457200"/>
          </a:xfrm>
          <a:prstGeom prst="rect">
            <a:avLst/>
          </a:prstGeom>
          <a:solidFill>
            <a:srgbClr val="00CC6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66"/>
            </a:extrusionClr>
            <a:contourClr>
              <a:srgbClr val="00CC66"/>
            </a:contourClr>
          </a:sp3d>
        </p:spPr>
        <p:txBody>
          <a:bodyPr wrap="none" anchor="ctr">
            <a:flatTx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32791" name="Rectangle 2071">
            <a:extLst>
              <a:ext uri="{FF2B5EF4-FFF2-40B4-BE49-F238E27FC236}">
                <a16:creationId xmlns:a16="http://schemas.microsoft.com/office/drawing/2014/main" id="{75B83D89-87DE-4349-925F-9995E3CD4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981200"/>
            <a:ext cx="76200" cy="6096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32792" name="Rectangle 2072">
            <a:extLst>
              <a:ext uri="{FF2B5EF4-FFF2-40B4-BE49-F238E27FC236}">
                <a16:creationId xmlns:a16="http://schemas.microsoft.com/office/drawing/2014/main" id="{DB5B47DF-5A44-2C42-81A6-DF357846A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209800"/>
            <a:ext cx="76200" cy="381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32793" name="Rectangle 2073">
            <a:extLst>
              <a:ext uri="{FF2B5EF4-FFF2-40B4-BE49-F238E27FC236}">
                <a16:creationId xmlns:a16="http://schemas.microsoft.com/office/drawing/2014/main" id="{4DEEFC0E-D928-AD45-8D20-3A2F06C6B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133600"/>
            <a:ext cx="762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32794" name="Rectangle 2074">
            <a:extLst>
              <a:ext uri="{FF2B5EF4-FFF2-40B4-BE49-F238E27FC236}">
                <a16:creationId xmlns:a16="http://schemas.microsoft.com/office/drawing/2014/main" id="{28E1A45F-3C35-2943-939B-5E368F9D6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362200"/>
            <a:ext cx="76200" cy="2286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32795" name="Rectangle 2075">
            <a:extLst>
              <a:ext uri="{FF2B5EF4-FFF2-40B4-BE49-F238E27FC236}">
                <a16:creationId xmlns:a16="http://schemas.microsoft.com/office/drawing/2014/main" id="{384A3BC0-1B18-1D42-9BCD-556F928A8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590800"/>
            <a:ext cx="685800" cy="76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32796" name="Rectangle 2076">
            <a:extLst>
              <a:ext uri="{FF2B5EF4-FFF2-40B4-BE49-F238E27FC236}">
                <a16:creationId xmlns:a16="http://schemas.microsoft.com/office/drawing/2014/main" id="{8B95B20F-B301-F247-B7B9-D7215E40E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2362200"/>
            <a:ext cx="152400" cy="228600"/>
          </a:xfrm>
          <a:prstGeom prst="rect">
            <a:avLst/>
          </a:prstGeom>
          <a:solidFill>
            <a:srgbClr val="FF99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32797" name="WordArt 2077">
            <a:extLst>
              <a:ext uri="{FF2B5EF4-FFF2-40B4-BE49-F238E27FC236}">
                <a16:creationId xmlns:a16="http://schemas.microsoft.com/office/drawing/2014/main" id="{835D85CB-933B-A54E-AC86-0101CA979E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86600" y="990600"/>
            <a:ext cx="1743075" cy="6127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Knowledge</a:t>
            </a:r>
          </a:p>
        </p:txBody>
      </p:sp>
      <p:sp>
        <p:nvSpPr>
          <p:cNvPr id="32798" name="Text Box 2078">
            <a:extLst>
              <a:ext uri="{FF2B5EF4-FFF2-40B4-BE49-F238E27FC236}">
                <a16:creationId xmlns:a16="http://schemas.microsoft.com/office/drawing/2014/main" id="{A0F82718-1EE8-4148-ACD2-5E3C931B8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276600"/>
            <a:ext cx="2278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Task-relevant Data</a:t>
            </a:r>
          </a:p>
        </p:txBody>
      </p:sp>
      <p:sp>
        <p:nvSpPr>
          <p:cNvPr id="32799" name="Text Box 2079">
            <a:extLst>
              <a:ext uri="{FF2B5EF4-FFF2-40B4-BE49-F238E27FC236}">
                <a16:creationId xmlns:a16="http://schemas.microsoft.com/office/drawing/2014/main" id="{1E3161B0-0ACA-CD4D-8F07-ED2DC277A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5" y="4052888"/>
            <a:ext cx="1155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Selection</a:t>
            </a:r>
          </a:p>
        </p:txBody>
      </p:sp>
      <p:sp>
        <p:nvSpPr>
          <p:cNvPr id="32800" name="Text Box 2080">
            <a:extLst>
              <a:ext uri="{FF2B5EF4-FFF2-40B4-BE49-F238E27FC236}">
                <a16:creationId xmlns:a16="http://schemas.microsoft.com/office/drawing/2014/main" id="{31EABB63-B485-C04E-AAC4-1917B6A01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590800"/>
            <a:ext cx="155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hlink"/>
                </a:solidFill>
                <a:latin typeface="Times New Roman" panose="02020603050405020304" pitchFamily="18" charset="0"/>
              </a:rPr>
              <a:t>Data Mining</a:t>
            </a:r>
          </a:p>
        </p:txBody>
      </p:sp>
      <p:sp>
        <p:nvSpPr>
          <p:cNvPr id="32801" name="Text Box 2081">
            <a:extLst>
              <a:ext uri="{FF2B5EF4-FFF2-40B4-BE49-F238E27FC236}">
                <a16:creationId xmlns:a16="http://schemas.microsoft.com/office/drawing/2014/main" id="{55F68DA8-F2F6-AD47-A7DD-1046C3E64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676400"/>
            <a:ext cx="2249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Pattern Evaluation</a:t>
            </a:r>
          </a:p>
        </p:txBody>
      </p:sp>
      <p:sp>
        <p:nvSpPr>
          <p:cNvPr id="32802" name="Line 2082">
            <a:extLst>
              <a:ext uri="{FF2B5EF4-FFF2-40B4-BE49-F238E27FC236}">
                <a16:creationId xmlns:a16="http://schemas.microsoft.com/office/drawing/2014/main" id="{18CFFFD5-2A01-BC4E-919C-D6F1F7C8A4C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124200"/>
            <a:ext cx="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03" name="Line 2083">
            <a:extLst>
              <a:ext uri="{FF2B5EF4-FFF2-40B4-BE49-F238E27FC236}">
                <a16:creationId xmlns:a16="http://schemas.microsoft.com/office/drawing/2014/main" id="{77A505A2-FCC9-5143-B9CB-D27C8B7FBA2D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2057400"/>
            <a:ext cx="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04" name="Line 2084">
            <a:extLst>
              <a:ext uri="{FF2B5EF4-FFF2-40B4-BE49-F238E27FC236}">
                <a16:creationId xmlns:a16="http://schemas.microsoft.com/office/drawing/2014/main" id="{92E06C19-EF54-C64B-A357-B51FB7E0C7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5257800"/>
            <a:ext cx="335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05" name="Line 2085">
            <a:extLst>
              <a:ext uri="{FF2B5EF4-FFF2-40B4-BE49-F238E27FC236}">
                <a16:creationId xmlns:a16="http://schemas.microsoft.com/office/drawing/2014/main" id="{7C087C3A-8904-664B-99E8-73F1178CCF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62400" y="43434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06" name="Line 2086">
            <a:extLst>
              <a:ext uri="{FF2B5EF4-FFF2-40B4-BE49-F238E27FC236}">
                <a16:creationId xmlns:a16="http://schemas.microsoft.com/office/drawing/2014/main" id="{364B308F-9DEB-F84F-B7A8-FA1238EDA4A6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52578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07" name="Line 2087">
            <a:extLst>
              <a:ext uri="{FF2B5EF4-FFF2-40B4-BE49-F238E27FC236}">
                <a16:creationId xmlns:a16="http://schemas.microsoft.com/office/drawing/2014/main" id="{2C1A254C-0698-664D-829D-ACD735A763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6096000"/>
            <a:ext cx="50292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08" name="Line 2088">
            <a:extLst>
              <a:ext uri="{FF2B5EF4-FFF2-40B4-BE49-F238E27FC236}">
                <a16:creationId xmlns:a16="http://schemas.microsoft.com/office/drawing/2014/main" id="{9F41FB98-2E2B-D542-B8A2-D09B7D8359D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05000" y="5410200"/>
            <a:ext cx="38100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09" name="Line 2089">
            <a:extLst>
              <a:ext uri="{FF2B5EF4-FFF2-40B4-BE49-F238E27FC236}">
                <a16:creationId xmlns:a16="http://schemas.microsoft.com/office/drawing/2014/main" id="{7EB54876-D7C4-E74E-B37B-5E1A16862C21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5410200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810" name="Line 2090">
            <a:extLst>
              <a:ext uri="{FF2B5EF4-FFF2-40B4-BE49-F238E27FC236}">
                <a16:creationId xmlns:a16="http://schemas.microsoft.com/office/drawing/2014/main" id="{B6ACC161-ABF4-B04A-B9B8-22EB40E5AC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4191000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5">
            <a:extLst>
              <a:ext uri="{FF2B5EF4-FFF2-40B4-BE49-F238E27FC236}">
                <a16:creationId xmlns:a16="http://schemas.microsoft.com/office/drawing/2014/main" id="{85D1BF7E-CDCE-7E4D-8AF8-4057C5C0E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421D0EF7-7954-DB4D-A59D-8C1F68FC3212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AB8D5449-A853-8A4C-9509-C19DC9B4B2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Example: A Web Mining Framework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0760C5AF-095F-FA40-867A-5FC03381B4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/>
              <a:t>Web mining usually involves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/>
              <a:t>Data cleaning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/>
              <a:t>Data integration from multiple sources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/>
              <a:t>Warehousing the data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/>
              <a:t>Data cube construction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/>
              <a:t>Data selection for data mining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/>
              <a:t>Data mining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/>
              <a:t>Presentation of the mining results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/>
              <a:t>Patterns and knowledge to be used or stored into knowledge-base</a:t>
            </a:r>
          </a:p>
        </p:txBody>
      </p:sp>
    </p:spTree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5">
            <a:extLst>
              <a:ext uri="{FF2B5EF4-FFF2-40B4-BE49-F238E27FC236}">
                <a16:creationId xmlns:a16="http://schemas.microsoft.com/office/drawing/2014/main" id="{865057A1-7D74-1B4D-99A9-A75BAA5AE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13CF1A8E-B586-D94F-A3D8-4DB48FF4A85D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4DE27E79-4206-4846-8DA9-DE65AFB717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5334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z="3200"/>
              <a:t>Data Mining in Business Intelligence</a:t>
            </a:r>
            <a:r>
              <a:rPr lang="en-US" altLang="en-US" sz="2800" b="0"/>
              <a:t> </a:t>
            </a:r>
          </a:p>
        </p:txBody>
      </p:sp>
      <p:sp>
        <p:nvSpPr>
          <p:cNvPr id="36867" name="AutoShape 3">
            <a:extLst>
              <a:ext uri="{FF2B5EF4-FFF2-40B4-BE49-F238E27FC236}">
                <a16:creationId xmlns:a16="http://schemas.microsoft.com/office/drawing/2014/main" id="{0DF7AA78-603A-7541-951B-6B27829DF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447800"/>
            <a:ext cx="7467600" cy="5029200"/>
          </a:xfrm>
          <a:prstGeom prst="flowChartExtra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6868" name="Line 4">
            <a:extLst>
              <a:ext uri="{FF2B5EF4-FFF2-40B4-BE49-F238E27FC236}">
                <a16:creationId xmlns:a16="http://schemas.microsoft.com/office/drawing/2014/main" id="{485A9D25-7954-874E-92E1-B38A22E34756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5867400"/>
            <a:ext cx="655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Line 5">
            <a:extLst>
              <a:ext uri="{FF2B5EF4-FFF2-40B4-BE49-F238E27FC236}">
                <a16:creationId xmlns:a16="http://schemas.microsoft.com/office/drawing/2014/main" id="{9FA4DFB6-D891-0942-B318-95D69EAFFB0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5257800"/>
            <a:ext cx="563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Line 6">
            <a:extLst>
              <a:ext uri="{FF2B5EF4-FFF2-40B4-BE49-F238E27FC236}">
                <a16:creationId xmlns:a16="http://schemas.microsoft.com/office/drawing/2014/main" id="{E6F36C21-3B3A-4A47-A7CC-1303BA58FC9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449580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Line 7">
            <a:extLst>
              <a:ext uri="{FF2B5EF4-FFF2-40B4-BE49-F238E27FC236}">
                <a16:creationId xmlns:a16="http://schemas.microsoft.com/office/drawing/2014/main" id="{067AC910-9815-B643-9378-C6C0C9111D3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37338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Line 8">
            <a:extLst>
              <a:ext uri="{FF2B5EF4-FFF2-40B4-BE49-F238E27FC236}">
                <a16:creationId xmlns:a16="http://schemas.microsoft.com/office/drawing/2014/main" id="{6E6D5BB1-5696-414B-8B94-5B1C4D61DFB0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28956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Line 9">
            <a:extLst>
              <a:ext uri="{FF2B5EF4-FFF2-40B4-BE49-F238E27FC236}">
                <a16:creationId xmlns:a16="http://schemas.microsoft.com/office/drawing/2014/main" id="{A969AE20-99EA-2345-A304-16B12F9FB8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" y="1447800"/>
            <a:ext cx="0" cy="502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Line 10">
            <a:extLst>
              <a:ext uri="{FF2B5EF4-FFF2-40B4-BE49-F238E27FC236}">
                <a16:creationId xmlns:a16="http://schemas.microsoft.com/office/drawing/2014/main" id="{C4949254-E376-284A-95B9-6BBB3A2D35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39200" y="1447800"/>
            <a:ext cx="0" cy="502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Text Box 11">
            <a:extLst>
              <a:ext uri="{FF2B5EF4-FFF2-40B4-BE49-F238E27FC236}">
                <a16:creationId xmlns:a16="http://schemas.microsoft.com/office/drawing/2014/main" id="{22BE8DA0-5EA7-2741-9276-ECAF2EF63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1509713"/>
            <a:ext cx="19208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</a:rPr>
              <a:t>Increasing potential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</a:rPr>
              <a:t>to support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</a:rPr>
              <a:t>business decisions</a:t>
            </a:r>
          </a:p>
        </p:txBody>
      </p:sp>
      <p:sp>
        <p:nvSpPr>
          <p:cNvPr id="36876" name="Text Box 12">
            <a:extLst>
              <a:ext uri="{FF2B5EF4-FFF2-40B4-BE49-F238E27FC236}">
                <a16:creationId xmlns:a16="http://schemas.microsoft.com/office/drawing/2014/main" id="{BD90F435-76D1-B740-9177-9D4CA3D65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8588" y="1955800"/>
            <a:ext cx="10017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</a:rPr>
              <a:t>End User</a:t>
            </a: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36877" name="Text Box 13">
            <a:extLst>
              <a:ext uri="{FF2B5EF4-FFF2-40B4-BE49-F238E27FC236}">
                <a16:creationId xmlns:a16="http://schemas.microsoft.com/office/drawing/2014/main" id="{F5DFCD10-9B85-D148-9E0C-E935C2E38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2946400"/>
            <a:ext cx="9525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</a:rPr>
              <a:t>Business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</a:rPr>
              <a:t>  Analyst</a:t>
            </a:r>
          </a:p>
        </p:txBody>
      </p:sp>
      <p:sp>
        <p:nvSpPr>
          <p:cNvPr id="36878" name="Text Box 14">
            <a:extLst>
              <a:ext uri="{FF2B5EF4-FFF2-40B4-BE49-F238E27FC236}">
                <a16:creationId xmlns:a16="http://schemas.microsoft.com/office/drawing/2014/main" id="{B06C2BB7-18C8-C946-A774-EC9597BD2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0663" y="3784600"/>
            <a:ext cx="8556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</a:rPr>
              <a:t>     Data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</a:rPr>
              <a:t>Analyst</a:t>
            </a:r>
          </a:p>
        </p:txBody>
      </p:sp>
      <p:sp>
        <p:nvSpPr>
          <p:cNvPr id="36879" name="Text Box 15">
            <a:extLst>
              <a:ext uri="{FF2B5EF4-FFF2-40B4-BE49-F238E27FC236}">
                <a16:creationId xmlns:a16="http://schemas.microsoft.com/office/drawing/2014/main" id="{36587327-617A-7247-9AE1-A15D2C1C7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2600" y="5689600"/>
            <a:ext cx="6111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</a:rPr>
              <a:t>DBA</a:t>
            </a:r>
          </a:p>
        </p:txBody>
      </p:sp>
      <p:sp>
        <p:nvSpPr>
          <p:cNvPr id="36880" name="Text Box 16">
            <a:extLst>
              <a:ext uri="{FF2B5EF4-FFF2-40B4-BE49-F238E27FC236}">
                <a16:creationId xmlns:a16="http://schemas.microsoft.com/office/drawing/2014/main" id="{B72E1FF0-CA30-D748-A6C8-958C5ADE9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178050"/>
            <a:ext cx="121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Decision</a:t>
            </a:r>
            <a:r>
              <a:rPr lang="en-US" altLang="en-US" sz="1800"/>
              <a:t> </a:t>
            </a:r>
            <a:r>
              <a:rPr lang="en-US" altLang="en-US" sz="1800" b="1"/>
              <a:t>Making</a:t>
            </a:r>
          </a:p>
        </p:txBody>
      </p:sp>
      <p:sp>
        <p:nvSpPr>
          <p:cNvPr id="36881" name="Text Box 17">
            <a:extLst>
              <a:ext uri="{FF2B5EF4-FFF2-40B4-BE49-F238E27FC236}">
                <a16:creationId xmlns:a16="http://schemas.microsoft.com/office/drawing/2014/main" id="{91647081-F34F-8D4E-AE6C-1804D8B84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992438"/>
            <a:ext cx="2260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Data Presentation</a:t>
            </a:r>
          </a:p>
        </p:txBody>
      </p:sp>
      <p:sp>
        <p:nvSpPr>
          <p:cNvPr id="36882" name="Text Box 18">
            <a:extLst>
              <a:ext uri="{FF2B5EF4-FFF2-40B4-BE49-F238E27FC236}">
                <a16:creationId xmlns:a16="http://schemas.microsoft.com/office/drawing/2014/main" id="{3FE01515-2AF6-8244-96F1-4468D5917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352800"/>
            <a:ext cx="2578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>
                <a:latin typeface="Times New Roman" panose="02020603050405020304" pitchFamily="18" charset="0"/>
              </a:rPr>
              <a:t>Visualization Techniques</a:t>
            </a:r>
          </a:p>
        </p:txBody>
      </p:sp>
      <p:sp>
        <p:nvSpPr>
          <p:cNvPr id="36883" name="Text Box 19">
            <a:extLst>
              <a:ext uri="{FF2B5EF4-FFF2-40B4-BE49-F238E27FC236}">
                <a16:creationId xmlns:a16="http://schemas.microsoft.com/office/drawing/2014/main" id="{B31DF0CE-F77D-444D-A91E-3D532E1DD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765550"/>
            <a:ext cx="1782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Data Mining</a:t>
            </a:r>
            <a:endParaRPr lang="en-US" altLang="en-US" sz="1800" b="1">
              <a:solidFill>
                <a:schemeClr val="bg1"/>
              </a:solidFill>
            </a:endParaRPr>
          </a:p>
        </p:txBody>
      </p:sp>
      <p:sp>
        <p:nvSpPr>
          <p:cNvPr id="36884" name="Text Box 20">
            <a:extLst>
              <a:ext uri="{FF2B5EF4-FFF2-40B4-BE49-F238E27FC236}">
                <a16:creationId xmlns:a16="http://schemas.microsoft.com/office/drawing/2014/main" id="{3054F3D2-CC46-1047-B38C-1FF309126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038600"/>
            <a:ext cx="2324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>
                <a:latin typeface="Times New Roman" panose="02020603050405020304" pitchFamily="18" charset="0"/>
              </a:rPr>
              <a:t>Information Discovery</a:t>
            </a:r>
          </a:p>
        </p:txBody>
      </p:sp>
      <p:sp>
        <p:nvSpPr>
          <p:cNvPr id="36885" name="Text Box 21">
            <a:extLst>
              <a:ext uri="{FF2B5EF4-FFF2-40B4-BE49-F238E27FC236}">
                <a16:creationId xmlns:a16="http://schemas.microsoft.com/office/drawing/2014/main" id="{D07D6950-E9DE-294A-B7F2-5315EE260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8675" y="4572000"/>
            <a:ext cx="2346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Data Exploration</a:t>
            </a:r>
          </a:p>
        </p:txBody>
      </p:sp>
      <p:sp>
        <p:nvSpPr>
          <p:cNvPr id="36886" name="Text Box 23">
            <a:extLst>
              <a:ext uri="{FF2B5EF4-FFF2-40B4-BE49-F238E27FC236}">
                <a16:creationId xmlns:a16="http://schemas.microsoft.com/office/drawing/2014/main" id="{F33B5F61-1378-7448-B40B-092F0A160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876800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>
                <a:latin typeface="Times New Roman" panose="02020603050405020304" pitchFamily="18" charset="0"/>
              </a:rPr>
              <a:t>Statistical Summary, Querying, and Reporting</a:t>
            </a:r>
            <a:endParaRPr lang="en-US" altLang="en-US" sz="1800" b="1" i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87" name="Text Box 24">
            <a:extLst>
              <a:ext uri="{FF2B5EF4-FFF2-40B4-BE49-F238E27FC236}">
                <a16:creationId xmlns:a16="http://schemas.microsoft.com/office/drawing/2014/main" id="{B2D22E7F-4899-9B43-AFD2-1E85EA5AC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410200"/>
            <a:ext cx="6021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Data Preprocessing/Integration, Data Warehouses</a:t>
            </a:r>
          </a:p>
        </p:txBody>
      </p:sp>
      <p:sp>
        <p:nvSpPr>
          <p:cNvPr id="36888" name="Text Box 25">
            <a:extLst>
              <a:ext uri="{FF2B5EF4-FFF2-40B4-BE49-F238E27FC236}">
                <a16:creationId xmlns:a16="http://schemas.microsoft.com/office/drawing/2014/main" id="{B746DC2D-11B7-C24C-BE34-2CCF17577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791200"/>
            <a:ext cx="1697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Data Sources</a:t>
            </a:r>
            <a:endParaRPr lang="en-US" altLang="en-US" sz="1800" b="1">
              <a:solidFill>
                <a:schemeClr val="bg1"/>
              </a:solidFill>
            </a:endParaRPr>
          </a:p>
        </p:txBody>
      </p:sp>
      <p:sp>
        <p:nvSpPr>
          <p:cNvPr id="36889" name="Text Box 26">
            <a:extLst>
              <a:ext uri="{FF2B5EF4-FFF2-40B4-BE49-F238E27FC236}">
                <a16:creationId xmlns:a16="http://schemas.microsoft.com/office/drawing/2014/main" id="{545E7883-CA29-F344-AA26-9BB051BE7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6096000"/>
            <a:ext cx="711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>
                <a:latin typeface="Times New Roman" panose="02020603050405020304" pitchFamily="18" charset="0"/>
              </a:rPr>
              <a:t>Paper, Files, Web documents, Scientific experiments, Database Systems</a:t>
            </a:r>
          </a:p>
        </p:txBody>
      </p:sp>
      <p:sp>
        <p:nvSpPr>
          <p:cNvPr id="36890" name="Line 27">
            <a:extLst>
              <a:ext uri="{FF2B5EF4-FFF2-40B4-BE49-F238E27FC236}">
                <a16:creationId xmlns:a16="http://schemas.microsoft.com/office/drawing/2014/main" id="{436BF8A0-1BA7-A54C-B29A-85C9D35B7B5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4770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1" name="TextBox 1">
            <a:extLst>
              <a:ext uri="{FF2B5EF4-FFF2-40B4-BE49-F238E27FC236}">
                <a16:creationId xmlns:a16="http://schemas.microsoft.com/office/drawing/2014/main" id="{759E034A-B49D-484D-982F-DC27E4D9C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295400"/>
            <a:ext cx="3351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Ex: Cancer research</a:t>
            </a:r>
          </a:p>
        </p:txBody>
      </p:sp>
    </p:spTree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5">
            <a:extLst>
              <a:ext uri="{FF2B5EF4-FFF2-40B4-BE49-F238E27FC236}">
                <a16:creationId xmlns:a16="http://schemas.microsoft.com/office/drawing/2014/main" id="{C97C7018-2B96-E548-BD27-E1FFD1653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720592FC-722F-AC42-8A84-F1507A7FB797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FB5ADFAC-9370-2146-98DE-129F0BEA41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/>
              <a:t>Example: Mining vs. Data Exploration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304B02CB-628A-024A-AE46-950F6787AE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/>
              <a:t>Business intelligence view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/>
              <a:t>Warehouse, data cube, reporting but not much mining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/>
              <a:t>Business objects vs. data mining tools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/>
              <a:t>Supply chain example: tools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/>
              <a:t>Data presentation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/>
              <a:t>Exploration</a:t>
            </a:r>
          </a:p>
        </p:txBody>
      </p:sp>
    </p:spTree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5">
            <a:extLst>
              <a:ext uri="{FF2B5EF4-FFF2-40B4-BE49-F238E27FC236}">
                <a16:creationId xmlns:a16="http://schemas.microsoft.com/office/drawing/2014/main" id="{F067329B-ED74-EB45-8923-3DBF103B3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B0B7B2E9-5537-E449-A23D-022079771800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9432CD65-1EC0-8D46-992B-808DF01E20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838200"/>
          </a:xfrm>
        </p:spPr>
        <p:txBody>
          <a:bodyPr/>
          <a:lstStyle/>
          <a:p>
            <a:pPr eaLnBrk="1" hangingPunct="1"/>
            <a:r>
              <a:rPr lang="en-US" altLang="en-US"/>
              <a:t>Chapter 1.  Introduction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5052CF32-1373-2740-A6F9-E40F51F1A0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Why Data Mining?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What Is Data Mining?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A Multi-Dimensional View of Data Mining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What Kind of Data Can Be Mined?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What Kinds of Patterns Can Be Mined?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What Technology Are Used?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What Kind of Applications Are Targeted? 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Major Issues in Data Mining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A Brief History of Data Mining and Data Mining Society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Summary</a:t>
            </a:r>
          </a:p>
        </p:txBody>
      </p:sp>
      <p:sp>
        <p:nvSpPr>
          <p:cNvPr id="40964" name="AutoShape 4">
            <a:extLst>
              <a:ext uri="{FF2B5EF4-FFF2-40B4-BE49-F238E27FC236}">
                <a16:creationId xmlns:a16="http://schemas.microsoft.com/office/drawing/2014/main" id="{7EC6732E-400A-D24C-B3BC-E55E4F4590DE}"/>
              </a:ext>
            </a:extLst>
          </p:cNvPr>
          <p:cNvSpPr>
            <a:spLocks noChangeArrowheads="1"/>
          </p:cNvSpPr>
          <p:nvPr/>
        </p:nvSpPr>
        <p:spPr bwMode="auto">
          <a:xfrm rot="9724325">
            <a:off x="5753100" y="2287588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5">
            <a:extLst>
              <a:ext uri="{FF2B5EF4-FFF2-40B4-BE49-F238E27FC236}">
                <a16:creationId xmlns:a16="http://schemas.microsoft.com/office/drawing/2014/main" id="{3869AFDE-F170-3040-9C3F-9324EDB4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261B34C4-B160-4F4E-BE8F-F4C66909EF50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A0217ADA-A21E-A241-B0E6-6C96913AAF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6858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z="3200"/>
              <a:t>Multi-Dimensional View of Data Mining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DF2B9A9D-2FDB-5F41-AA16-F062648933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86800" cy="54864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00000"/>
              </a:lnSpc>
            </a:pPr>
            <a:r>
              <a:rPr lang="en-US" altLang="en-US" sz="2000" b="1" u="sng"/>
              <a:t>Data to be mined</a:t>
            </a:r>
            <a:endParaRPr lang="en-US" altLang="en-US" sz="2000"/>
          </a:p>
          <a:p>
            <a:pPr lvl="1" eaLnBrk="1" hangingPunct="1">
              <a:lnSpc>
                <a:spcPct val="100000"/>
              </a:lnSpc>
            </a:pPr>
            <a:r>
              <a:rPr lang="en-US" altLang="en-US" sz="2000"/>
              <a:t>Database data (extended-relational, object-oriented, heterogeneous, legacy), data warehouse, transactional data, stream, spatiotemporal, time-series, sequence, text and web, multi-media, graphs &amp; social and information networks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000" b="1" u="sng"/>
              <a:t>Knowledge to be mined (or: Data mining functions)</a:t>
            </a:r>
            <a:endParaRPr lang="en-US" altLang="en-US" sz="2000"/>
          </a:p>
          <a:p>
            <a:pPr lvl="1" eaLnBrk="1" hangingPunct="1">
              <a:lnSpc>
                <a:spcPct val="100000"/>
              </a:lnSpc>
            </a:pPr>
            <a:r>
              <a:rPr lang="en-US" altLang="en-US" sz="2000"/>
              <a:t>Characterization, discrimination, association, classification, clustering, trend/deviation, outlier analysis, etc.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000"/>
              <a:t>Descriptive vs. predictive data mining 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000"/>
              <a:t>Multiple/integrated functions and mining at multiple levels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000" b="1" u="sng"/>
              <a:t>Techniques utilized</a:t>
            </a:r>
            <a:endParaRPr lang="en-US" altLang="en-US" sz="2000" b="1"/>
          </a:p>
          <a:p>
            <a:pPr lvl="1" eaLnBrk="1" hangingPunct="1">
              <a:lnSpc>
                <a:spcPct val="100000"/>
              </a:lnSpc>
            </a:pPr>
            <a:r>
              <a:rPr lang="en-US" altLang="en-US" sz="2000"/>
              <a:t>Data-intensive, data warehouse (OLAP), machine learning, statistics, pattern recognition, visualization, high-performance, etc.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000" b="1" u="sng"/>
              <a:t>Applications adapted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000"/>
              <a:t>Retail, telecommunication, banking, fraud analysis, bio-data mining, stock market analysis, text mining, Web mining, etc.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1E1A3D80-6F20-284F-AA2B-B5ACDEC3A7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Big Data Applications</a:t>
            </a:r>
          </a:p>
        </p:txBody>
      </p:sp>
      <p:pic>
        <p:nvPicPr>
          <p:cNvPr id="45058" name="Content Placeholder 6" descr="Screen Shot 2014-01-21 at 8.38.19 PM.png">
            <a:extLst>
              <a:ext uri="{FF2B5EF4-FFF2-40B4-BE49-F238E27FC236}">
                <a16:creationId xmlns:a16="http://schemas.microsoft.com/office/drawing/2014/main" id="{902EFF62-151C-CC48-B126-03418D6DCA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1" b="6851"/>
          <a:stretch>
            <a:fillRect/>
          </a:stretch>
        </p:blipFill>
        <p:spPr/>
      </p:pic>
      <p:sp>
        <p:nvSpPr>
          <p:cNvPr id="45059" name="Date Placeholder 3">
            <a:extLst>
              <a:ext uri="{FF2B5EF4-FFF2-40B4-BE49-F238E27FC236}">
                <a16:creationId xmlns:a16="http://schemas.microsoft.com/office/drawing/2014/main" id="{2DDD5201-DA26-6541-9E82-F90FC184A4A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DD253098-3694-2542-8EF3-888EBCD6DCEF}" type="datetime4">
              <a:rPr lang="en-US" altLang="en-US" sz="1200" smtClean="0">
                <a:ea typeface="ＭＳ Ｐゴシック" panose="020B0600070205080204" pitchFamily="34" charset="-128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August 26, 2024</a:t>
            </a:fld>
            <a:endParaRPr lang="en-US" altLang="en-US" sz="1200">
              <a:ea typeface="ＭＳ Ｐゴシック" panose="020B0600070205080204" pitchFamily="34" charset="-128"/>
            </a:endParaRPr>
          </a:p>
        </p:txBody>
      </p:sp>
      <p:sp>
        <p:nvSpPr>
          <p:cNvPr id="45060" name="Slide Number Placeholder 5">
            <a:extLst>
              <a:ext uri="{FF2B5EF4-FFF2-40B4-BE49-F238E27FC236}">
                <a16:creationId xmlns:a16="http://schemas.microsoft.com/office/drawing/2014/main" id="{01C49DA8-7E1D-7142-AAC3-D17D31E0F9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3A67B91D-01A1-DE46-BC01-09C9B3C57CFE}" type="slidenum">
              <a:rPr lang="en-US" altLang="en-US" sz="1400">
                <a:ea typeface="ＭＳ Ｐゴシック" panose="020B0600070205080204" pitchFamily="34" charset="-128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400">
              <a:ea typeface="ＭＳ Ｐゴシック" panose="020B0600070205080204" pitchFamily="34" charset="-128"/>
            </a:endParaRPr>
          </a:p>
        </p:txBody>
      </p:sp>
      <p:sp>
        <p:nvSpPr>
          <p:cNvPr id="45061" name="TextBox 7">
            <a:extLst>
              <a:ext uri="{FF2B5EF4-FFF2-40B4-BE49-F238E27FC236}">
                <a16:creationId xmlns:a16="http://schemas.microsoft.com/office/drawing/2014/main" id="{A83EE98D-9AC0-4F4F-83CE-9856695B0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9575" y="6457950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Brodsky, 2013</a:t>
            </a:r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3">
            <a:extLst>
              <a:ext uri="{FF2B5EF4-FFF2-40B4-BE49-F238E27FC236}">
                <a16:creationId xmlns:a16="http://schemas.microsoft.com/office/drawing/2014/main" id="{8844F7EB-18B5-9D45-AED7-9390A0A97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0960D6A-9A42-6644-B6E0-4BFB19E14295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9CA2742-8A23-BE42-8B1F-C12F35C1D0DE}"/>
              </a:ext>
            </a:extLst>
          </p:cNvPr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DC6C5281-C9B4-9640-8D27-C93B769595BA}" type="slidenum">
              <a:rPr lang="zh-CN" altLang="en-US" sz="1200">
                <a:ea typeface="SimSun" panose="02010600030101010101" pitchFamily="2" charset="-122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zh-CN" sz="1200">
              <a:ea typeface="SimSun" panose="02010600030101010101" pitchFamily="2" charset="-122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983F4292-3AFF-ED4A-AA4B-87E17B9F392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8763000" cy="3886200"/>
          </a:xfrm>
        </p:spPr>
        <p:txBody>
          <a:bodyPr/>
          <a:lstStyle/>
          <a:p>
            <a:pPr eaLnBrk="1" hangingPunct="1"/>
            <a:r>
              <a:rPr lang="en-US" altLang="en-US" sz="6000"/>
              <a:t>Data Mining: </a:t>
            </a:r>
            <a:br>
              <a:rPr lang="en-US" altLang="en-US" sz="6000"/>
            </a:br>
            <a:r>
              <a:rPr lang="en-US" altLang="en-US" sz="6000"/>
              <a:t> </a:t>
            </a:r>
            <a:r>
              <a:rPr lang="en-US" altLang="en-US" sz="4800"/>
              <a:t>Concepts and Techniques</a:t>
            </a:r>
            <a:br>
              <a:rPr lang="en-US" altLang="en-US" sz="4800"/>
            </a:br>
            <a:r>
              <a:rPr lang="en-US" altLang="en-US" sz="4800"/>
              <a:t> </a:t>
            </a:r>
            <a:r>
              <a:rPr lang="en-US" altLang="en-US" sz="2800"/>
              <a:t>(3</a:t>
            </a:r>
            <a:r>
              <a:rPr lang="en-US" altLang="en-US" sz="2800" baseline="30000"/>
              <a:t>rd</a:t>
            </a:r>
            <a:r>
              <a:rPr lang="en-US" altLang="en-US" sz="2800"/>
              <a:t> ed.)</a:t>
            </a:r>
            <a:br>
              <a:rPr lang="en-US" altLang="en-US" sz="4800"/>
            </a:br>
            <a:br>
              <a:rPr lang="en-US" altLang="en-US" sz="4800"/>
            </a:br>
            <a:r>
              <a:rPr lang="en-US" altLang="en-US" sz="3200"/>
              <a:t>— Chapter 1</a:t>
            </a:r>
            <a:r>
              <a:rPr lang="en-US" altLang="en-US" sz="2800"/>
              <a:t> —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9B8DB020-A0D1-8846-B123-D333D845ACD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4419600"/>
            <a:ext cx="8610600" cy="1905000"/>
          </a:xfrm>
        </p:spPr>
        <p:txBody>
          <a:bodyPr/>
          <a:lstStyle/>
          <a:p>
            <a:pPr algn="ctr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2400"/>
              <a:t>Jiawei Han, Micheline Kamber, and Jian Pei</a:t>
            </a:r>
          </a:p>
          <a:p>
            <a:pPr algn="ctr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2400"/>
              <a:t>University of Illinois at Urbana-Champaign &amp;</a:t>
            </a:r>
          </a:p>
          <a:p>
            <a:pPr algn="ctr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2400"/>
              <a:t>Simon Fraser University</a:t>
            </a:r>
          </a:p>
          <a:p>
            <a:pPr algn="ctr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2400"/>
              <a:t>©2011 Han, Kamber &amp; Pei.  All rights reserved.</a:t>
            </a:r>
          </a:p>
        </p:txBody>
      </p:sp>
    </p:spTree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5">
            <a:extLst>
              <a:ext uri="{FF2B5EF4-FFF2-40B4-BE49-F238E27FC236}">
                <a16:creationId xmlns:a16="http://schemas.microsoft.com/office/drawing/2014/main" id="{E9E00F40-512B-034E-9253-B85EC9D03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4438E2ED-14CB-EF40-B779-6E652469D4C1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ED598AB5-C229-3E48-8E2E-2988038E37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838200"/>
          </a:xfrm>
        </p:spPr>
        <p:txBody>
          <a:bodyPr/>
          <a:lstStyle/>
          <a:p>
            <a:pPr eaLnBrk="1" hangingPunct="1"/>
            <a:r>
              <a:rPr lang="en-US" altLang="en-US"/>
              <a:t>Chapter 1.  Introduction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46DE184A-ACEA-DB41-B6F1-632C46F55E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Why Data Mining?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What Is Data Mining?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A Multi-Dimensional View of Data Mining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What Kind of Data Can Be Mined?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What Kinds of Patterns Can Be Mined?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What Technology Are Used?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What Kind of Applications Are Targeted? 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Major Issues in Data Mining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A Brief History of Data Mining and Data Mining Society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Summary</a:t>
            </a:r>
          </a:p>
        </p:txBody>
      </p:sp>
      <p:sp>
        <p:nvSpPr>
          <p:cNvPr id="46084" name="AutoShape 4">
            <a:extLst>
              <a:ext uri="{FF2B5EF4-FFF2-40B4-BE49-F238E27FC236}">
                <a16:creationId xmlns:a16="http://schemas.microsoft.com/office/drawing/2014/main" id="{BDC67B77-161B-CA4A-BEE8-C69E08323075}"/>
              </a:ext>
            </a:extLst>
          </p:cNvPr>
          <p:cNvSpPr>
            <a:spLocks noChangeArrowheads="1"/>
          </p:cNvSpPr>
          <p:nvPr/>
        </p:nvSpPr>
        <p:spPr bwMode="auto">
          <a:xfrm rot="9724325">
            <a:off x="4914900" y="28702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5">
            <a:extLst>
              <a:ext uri="{FF2B5EF4-FFF2-40B4-BE49-F238E27FC236}">
                <a16:creationId xmlns:a16="http://schemas.microsoft.com/office/drawing/2014/main" id="{1DB55705-3227-244E-A4D5-23E56AC20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902A5BFF-8F60-3742-A267-AA22C6620757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CC356691-6CFB-7342-9C6C-FEF52EC680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858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z="3200"/>
              <a:t>Data Mining: On What Kinds of Data?</a:t>
            </a:r>
            <a:endParaRPr lang="en-US" altLang="en-US" sz="3200" b="0" u="sng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5B3284E9-F4C8-DA4C-BF77-25520B59FC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610600" cy="51816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30000"/>
              </a:lnSpc>
            </a:pPr>
            <a:r>
              <a:rPr lang="en-US" altLang="en-US" sz="1800"/>
              <a:t>Database-oriented data sets and applications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1800"/>
              <a:t>Relational database, data warehouse, transactional database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1800"/>
              <a:t>Advanced data sets and advanced applications 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1800"/>
              <a:t>Data streams and sensor data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1800"/>
              <a:t>Time-series data, temporal data, </a:t>
            </a:r>
            <a:r>
              <a:rPr lang="en-US" altLang="en-US" sz="1800" b="1"/>
              <a:t>sequence data </a:t>
            </a:r>
            <a:r>
              <a:rPr lang="en-US" altLang="en-US" sz="1800"/>
              <a:t>(incl. bio-sequences) 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1800"/>
              <a:t>Structure data, graphs, social networks and multi-linked data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1800"/>
              <a:t>Object-relational databases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1800"/>
              <a:t>Heterogeneous databases and legacy databases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1800"/>
              <a:t>Spatial data and spatiotemporal data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1800"/>
              <a:t>Multimedia database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1800" b="1"/>
              <a:t>Text databases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1800"/>
              <a:t>The </a:t>
            </a:r>
            <a:r>
              <a:rPr lang="en-US" altLang="en-US" sz="1800" b="1"/>
              <a:t>World-Wide Web(Web Mining)</a:t>
            </a:r>
          </a:p>
        </p:txBody>
      </p:sp>
      <p:grpSp>
        <p:nvGrpSpPr>
          <p:cNvPr id="48132" name="Group 3">
            <a:extLst>
              <a:ext uri="{FF2B5EF4-FFF2-40B4-BE49-F238E27FC236}">
                <a16:creationId xmlns:a16="http://schemas.microsoft.com/office/drawing/2014/main" id="{A32AD405-B31C-7A45-B4BF-BB9027C23482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4278313"/>
            <a:ext cx="2590800" cy="1970087"/>
            <a:chOff x="6477000" y="4278452"/>
            <a:chExt cx="2590800" cy="1969948"/>
          </a:xfrm>
        </p:grpSpPr>
        <p:pic>
          <p:nvPicPr>
            <p:cNvPr id="48133" name="Picture 1">
              <a:extLst>
                <a:ext uri="{FF2B5EF4-FFF2-40B4-BE49-F238E27FC236}">
                  <a16:creationId xmlns:a16="http://schemas.microsoft.com/office/drawing/2014/main" id="{E1024E2C-D4B7-8B4A-92F8-7B05E8ACDC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5752" y="4278452"/>
              <a:ext cx="2572048" cy="1969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34" name="Rectangle 2">
              <a:extLst>
                <a:ext uri="{FF2B5EF4-FFF2-40B4-BE49-F238E27FC236}">
                  <a16:creationId xmlns:a16="http://schemas.microsoft.com/office/drawing/2014/main" id="{76636E3D-2E58-DC41-AA11-058FDBBCE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00" y="4572000"/>
              <a:ext cx="2590800" cy="457200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/>
            </a:p>
          </p:txBody>
        </p:sp>
      </p:grpSp>
    </p:spTree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5">
            <a:extLst>
              <a:ext uri="{FF2B5EF4-FFF2-40B4-BE49-F238E27FC236}">
                <a16:creationId xmlns:a16="http://schemas.microsoft.com/office/drawing/2014/main" id="{E1B8DDA1-6752-5541-8844-C22DDF4B1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9090445D-0ED2-D242-A0CB-8E324FFCB44D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BC31E353-3A25-9047-B2CE-E411C8B09F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838200"/>
          </a:xfrm>
        </p:spPr>
        <p:txBody>
          <a:bodyPr/>
          <a:lstStyle/>
          <a:p>
            <a:pPr eaLnBrk="1" hangingPunct="1"/>
            <a:r>
              <a:rPr lang="en-US" altLang="en-US"/>
              <a:t>Chapter 1.  Introduction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C027D7A9-4F52-D74F-ABF5-144157EBEB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Why Data Mining?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What Is Data Mining?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A Multi-Dimensional View of Data Mining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What Kind of Data Can Be Mined?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What Kinds of Patterns Can Be Mined?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What Technology Are Used?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What Kind of Applications Are Targeted? 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Major Issues in Data Mining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A Brief History of Data Mining and Data Mining Society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Summary</a:t>
            </a:r>
          </a:p>
        </p:txBody>
      </p:sp>
      <p:sp>
        <p:nvSpPr>
          <p:cNvPr id="50180" name="AutoShape 4">
            <a:extLst>
              <a:ext uri="{FF2B5EF4-FFF2-40B4-BE49-F238E27FC236}">
                <a16:creationId xmlns:a16="http://schemas.microsoft.com/office/drawing/2014/main" id="{EC5B88DE-9FF7-B149-9674-C39ACA3F48D8}"/>
              </a:ext>
            </a:extLst>
          </p:cNvPr>
          <p:cNvSpPr>
            <a:spLocks noChangeArrowheads="1"/>
          </p:cNvSpPr>
          <p:nvPr/>
        </p:nvSpPr>
        <p:spPr bwMode="auto">
          <a:xfrm rot="9724325">
            <a:off x="5372100" y="33274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5">
            <a:extLst>
              <a:ext uri="{FF2B5EF4-FFF2-40B4-BE49-F238E27FC236}">
                <a16:creationId xmlns:a16="http://schemas.microsoft.com/office/drawing/2014/main" id="{7C786A30-A425-4C40-8B32-78C196A23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C7D38345-12D6-4344-BF6C-BD46D13B2B22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0AD50707-4C54-0342-BA5E-4F342D6B61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561975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z="3200"/>
              <a:t>Data Mining Function: (1) Generalization</a:t>
            </a:r>
            <a:endParaRPr lang="en-US" altLang="en-US" sz="2800" b="0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993A023F-08CF-AF4C-B9D6-3454ADEB19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271588"/>
            <a:ext cx="8305800" cy="51054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10000"/>
              </a:lnSpc>
            </a:pPr>
            <a:r>
              <a:rPr lang="en-US" altLang="en-US" sz="2400"/>
              <a:t>Information integration and data warehouse construction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/>
              <a:t>Data cleaning, transformation, integration, and multidimensional data model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/>
              <a:t>Data cube technology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/>
              <a:t>Scalable methods for computing (i.e., materializing) multidimensional aggregates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/>
              <a:t>OLAP (online analytical processing)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/>
              <a:t>Multidimensional concept description: Characterization and discrimination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/>
              <a:t>Generalize, </a:t>
            </a:r>
            <a:r>
              <a:rPr lang="en-US" altLang="en-US" b="1"/>
              <a:t>summarize</a:t>
            </a:r>
            <a:r>
              <a:rPr lang="en-US" altLang="en-US"/>
              <a:t>, and </a:t>
            </a:r>
            <a:r>
              <a:rPr lang="en-US" altLang="en-US" b="1"/>
              <a:t>contrast data </a:t>
            </a:r>
            <a:r>
              <a:rPr lang="en-US" altLang="en-US"/>
              <a:t>characteristics, e.g., dry vs. wet region</a:t>
            </a:r>
          </a:p>
        </p:txBody>
      </p:sp>
      <p:grpSp>
        <p:nvGrpSpPr>
          <p:cNvPr id="52228" name="Group 1">
            <a:extLst>
              <a:ext uri="{FF2B5EF4-FFF2-40B4-BE49-F238E27FC236}">
                <a16:creationId xmlns:a16="http://schemas.microsoft.com/office/drawing/2014/main" id="{374A72CA-51AE-7B4A-91D4-1A15FA106CC7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4981575"/>
            <a:ext cx="1828800" cy="1419225"/>
            <a:chOff x="7177691" y="4981574"/>
            <a:chExt cx="2118709" cy="1419225"/>
          </a:xfrm>
        </p:grpSpPr>
        <p:pic>
          <p:nvPicPr>
            <p:cNvPr id="52231" name="Picture 5">
              <a:extLst>
                <a:ext uri="{FF2B5EF4-FFF2-40B4-BE49-F238E27FC236}">
                  <a16:creationId xmlns:a16="http://schemas.microsoft.com/office/drawing/2014/main" id="{0CC2A3DE-857B-604F-9A56-2BDF53FEC0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7691" y="4981574"/>
              <a:ext cx="2042509" cy="141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2" name="Rectangle 6">
              <a:extLst>
                <a:ext uri="{FF2B5EF4-FFF2-40B4-BE49-F238E27FC236}">
                  <a16:creationId xmlns:a16="http://schemas.microsoft.com/office/drawing/2014/main" id="{5192640B-6FE0-4844-8D1F-FB3173509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9000" y="5584439"/>
              <a:ext cx="2057400" cy="359161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/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447D6A1-9341-5F4B-B636-0091DF1BDD94}"/>
              </a:ext>
            </a:extLst>
          </p:cNvPr>
          <p:cNvCxnSpPr>
            <a:cxnSpLocks/>
          </p:cNvCxnSpPr>
          <p:nvPr/>
        </p:nvCxnSpPr>
        <p:spPr bwMode="auto">
          <a:xfrm flipH="1">
            <a:off x="4038600" y="4981575"/>
            <a:ext cx="2133600" cy="428625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CF7BC59-DF11-F84D-9638-496360DF8D17}"/>
              </a:ext>
            </a:extLst>
          </p:cNvPr>
          <p:cNvCxnSpPr>
            <a:cxnSpLocks/>
          </p:cNvCxnSpPr>
          <p:nvPr/>
        </p:nvCxnSpPr>
        <p:spPr bwMode="auto">
          <a:xfrm>
            <a:off x="3276600" y="5105400"/>
            <a:ext cx="2743200" cy="304800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5">
            <a:extLst>
              <a:ext uri="{FF2B5EF4-FFF2-40B4-BE49-F238E27FC236}">
                <a16:creationId xmlns:a16="http://schemas.microsoft.com/office/drawing/2014/main" id="{D8129E2E-74BA-F349-A905-DA35B97C0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D271CB4D-4DC4-D847-B5C7-ABBDD04F045B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6B8077BC-1A27-294C-A391-884E55F5EE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9906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z="3200"/>
              <a:t>Data Mining Function: (2) Association and Correlation Analysis</a:t>
            </a:r>
            <a:endParaRPr lang="en-US" altLang="en-US" sz="2800" b="0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34490D0D-1572-7340-9C8E-626605C188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05800" cy="51054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10000"/>
              </a:lnSpc>
            </a:pPr>
            <a:r>
              <a:rPr lang="en-US" altLang="en-US" sz="2400"/>
              <a:t>Frequent patterns (or frequent itemsets)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/>
              <a:t>What items are frequently purchased together in your Walmart?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/>
              <a:t>Association, correlation vs. causality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/>
              <a:t>A typical association rule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n-US"/>
              <a:t>Diaper </a:t>
            </a:r>
            <a:r>
              <a:rPr lang="en-US" altLang="en-US">
                <a:sym typeface="Wingdings" pitchFamily="2" charset="2"/>
              </a:rPr>
              <a:t></a:t>
            </a:r>
            <a:r>
              <a:rPr lang="en-US" altLang="en-US"/>
              <a:t> Beer [0.5%, 75%]  (support, confidence)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/>
              <a:t>Are strongly associated items also strongly correlated?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/>
              <a:t>How to mine such patterns and rules efficiently in large datasets?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/>
              <a:t>How to use such patterns for classification, clustering, and other applications?</a:t>
            </a:r>
          </a:p>
        </p:txBody>
      </p:sp>
    </p:spTree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ECC38A8-78D4-EB40-925E-B6ADE48C9E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2713" y="381000"/>
            <a:ext cx="9067800" cy="566738"/>
          </a:xfrm>
        </p:spPr>
        <p:txBody>
          <a:bodyPr lIns="0" tIns="13335" rIns="0" bIns="0" rtlCol="0">
            <a:spAutoFit/>
          </a:bodyPr>
          <a:lstStyle/>
          <a:p>
            <a:pPr marL="12700" algn="l">
              <a:spcBef>
                <a:spcPts val="105"/>
              </a:spcBef>
              <a:defRPr/>
            </a:pPr>
            <a:r>
              <a:rPr lang="en-US" altLang="en-US"/>
              <a:t>Data Mining Function: (3) </a:t>
            </a:r>
            <a:r>
              <a:rPr spc="-229"/>
              <a:t>Classification</a:t>
            </a:r>
            <a:endParaRPr spc="-190"/>
          </a:p>
        </p:txBody>
      </p:sp>
      <p:sp>
        <p:nvSpPr>
          <p:cNvPr id="57346" name="object 3">
            <a:extLst>
              <a:ext uri="{FF2B5EF4-FFF2-40B4-BE49-F238E27FC236}">
                <a16:creationId xmlns:a16="http://schemas.microsoft.com/office/drawing/2014/main" id="{A2F71432-0D1D-DF49-A93B-A7BA71F2B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52538"/>
            <a:ext cx="9067800" cy="5583237"/>
          </a:xfrm>
          <a:prstGeom prst="rect">
            <a:avLst/>
          </a:prstGeom>
          <a:noFill/>
          <a:ln>
            <a:noFill/>
          </a:ln>
        </p:spPr>
        <p:txBody>
          <a:bodyPr lIns="0" tIns="52069" rIns="0" bIns="0">
            <a:spAutoFit/>
          </a:bodyPr>
          <a:lstStyle>
            <a:lvl1pPr marL="354013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tabLst>
                <a:tab pos="355600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811213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tabLst>
                <a:tab pos="3556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tabLst>
                <a:tab pos="3556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tabLst>
                <a:tab pos="355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355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355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355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355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355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413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b="1">
                <a:cs typeface="Arial" panose="020B0604020202020204" pitchFamily="34" charset="0"/>
              </a:rPr>
              <a:t>Classification</a:t>
            </a:r>
            <a:r>
              <a:rPr lang="en-US" altLang="en-US" sz="2400">
                <a:cs typeface="Arial" panose="020B0604020202020204" pitchFamily="34" charset="0"/>
              </a:rPr>
              <a:t>: Finding a model(or function) that distinguishes data classes</a:t>
            </a:r>
          </a:p>
          <a:p>
            <a:pPr>
              <a:lnSpc>
                <a:spcPct val="100000"/>
              </a:lnSpc>
              <a:spcBef>
                <a:spcPts val="413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>
                <a:cs typeface="Arial" panose="020B0604020202020204" pitchFamily="34" charset="0"/>
              </a:rPr>
              <a:t>How?</a:t>
            </a:r>
          </a:p>
          <a:p>
            <a:pPr lvl="1">
              <a:lnSpc>
                <a:spcPct val="100000"/>
              </a:lnSpc>
              <a:spcBef>
                <a:spcPts val="413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200">
                <a:cs typeface="Arial" panose="020B0604020202020204" pitchFamily="34" charset="0"/>
              </a:rPr>
              <a:t>The given data set is divided into </a:t>
            </a:r>
            <a:r>
              <a:rPr lang="en-US" altLang="en-US" sz="2200">
                <a:solidFill>
                  <a:srgbClr val="FF0000"/>
                </a:solidFill>
                <a:cs typeface="Arial" panose="020B0604020202020204" pitchFamily="34" charset="0"/>
              </a:rPr>
              <a:t>training</a:t>
            </a:r>
            <a:r>
              <a:rPr lang="en-US" altLang="en-US" sz="2200">
                <a:cs typeface="Arial" panose="020B0604020202020204" pitchFamily="34" charset="0"/>
              </a:rPr>
              <a:t> and  </a:t>
            </a:r>
            <a:r>
              <a:rPr lang="en-US" altLang="en-US" sz="2200">
                <a:solidFill>
                  <a:srgbClr val="FF0000"/>
                </a:solidFill>
                <a:cs typeface="Arial" panose="020B0604020202020204" pitchFamily="34" charset="0"/>
              </a:rPr>
              <a:t>test </a:t>
            </a:r>
            <a:r>
              <a:rPr lang="en-US" altLang="en-US" sz="2200">
                <a:cs typeface="Arial" panose="020B0604020202020204" pitchFamily="34" charset="0"/>
              </a:rPr>
              <a:t>sets, with training set used to build the model and test set used to validate it.</a:t>
            </a:r>
          </a:p>
          <a:p>
            <a:pPr lvl="1">
              <a:lnSpc>
                <a:spcPct val="100000"/>
              </a:lnSpc>
              <a:spcBef>
                <a:spcPts val="413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200">
                <a:cs typeface="Arial" panose="020B0604020202020204" pitchFamily="34" charset="0"/>
              </a:rPr>
              <a:t>Given a collection of records (</a:t>
            </a:r>
            <a:r>
              <a:rPr lang="en-US" altLang="en-US" sz="2200">
                <a:solidFill>
                  <a:srgbClr val="CC0000"/>
                </a:solidFill>
                <a:cs typeface="Arial" panose="020B0604020202020204" pitchFamily="34" charset="0"/>
              </a:rPr>
              <a:t>training set </a:t>
            </a:r>
            <a:r>
              <a:rPr lang="en-US" altLang="en-US" sz="2200"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00000"/>
              </a:lnSpc>
              <a:spcBef>
                <a:spcPts val="413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200">
                <a:cs typeface="Arial" panose="020B0604020202020204" pitchFamily="34" charset="0"/>
              </a:rPr>
              <a:t>Each record contains a set of </a:t>
            </a:r>
            <a:r>
              <a:rPr lang="en-US" altLang="en-US" sz="2200">
                <a:solidFill>
                  <a:srgbClr val="CC0000"/>
                </a:solidFill>
                <a:cs typeface="Arial" panose="020B0604020202020204" pitchFamily="34" charset="0"/>
              </a:rPr>
              <a:t>attributes</a:t>
            </a:r>
            <a:r>
              <a:rPr lang="en-US" altLang="en-US" sz="2200">
                <a:cs typeface="Arial" panose="020B0604020202020204" pitchFamily="34" charset="0"/>
              </a:rPr>
              <a:t>, one of the</a:t>
            </a:r>
          </a:p>
          <a:p>
            <a:pPr lvl="1">
              <a:lnSpc>
                <a:spcPts val="2738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altLang="en-US" sz="2200">
                <a:cs typeface="Arial" panose="020B0604020202020204" pitchFamily="34" charset="0"/>
              </a:rPr>
              <a:t>attributes is the </a:t>
            </a:r>
            <a:r>
              <a:rPr lang="en-US" altLang="en-US" sz="2200">
                <a:solidFill>
                  <a:srgbClr val="CC0000"/>
                </a:solidFill>
                <a:cs typeface="Arial" panose="020B0604020202020204" pitchFamily="34" charset="0"/>
              </a:rPr>
              <a:t>class</a:t>
            </a:r>
            <a:r>
              <a:rPr lang="en-US" altLang="en-US" sz="2200">
                <a:cs typeface="Arial" panose="020B0604020202020204" pitchFamily="34" charset="0"/>
              </a:rPr>
              <a:t>.</a:t>
            </a:r>
          </a:p>
          <a:p>
            <a:pPr lvl="1">
              <a:lnSpc>
                <a:spcPts val="2588"/>
              </a:lnSpc>
              <a:spcBef>
                <a:spcPts val="738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200">
                <a:cs typeface="Arial" panose="020B0604020202020204" pitchFamily="34" charset="0"/>
              </a:rPr>
              <a:t>Find a </a:t>
            </a:r>
            <a:r>
              <a:rPr lang="en-US" altLang="en-US" sz="2200">
                <a:solidFill>
                  <a:srgbClr val="CC0000"/>
                </a:solidFill>
                <a:cs typeface="Arial" panose="020B0604020202020204" pitchFamily="34" charset="0"/>
              </a:rPr>
              <a:t>model </a:t>
            </a:r>
            <a:r>
              <a:rPr lang="en-US" altLang="en-US" sz="2200">
                <a:cs typeface="Arial" panose="020B0604020202020204" pitchFamily="34" charset="0"/>
              </a:rPr>
              <a:t>for class attribute as a function of the values  of other attributes.</a:t>
            </a:r>
          </a:p>
          <a:p>
            <a:pPr lvl="1">
              <a:lnSpc>
                <a:spcPts val="2588"/>
              </a:lnSpc>
              <a:spcBef>
                <a:spcPts val="738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200" b="1">
                <a:cs typeface="Arial" panose="020B0604020202020204" pitchFamily="34" charset="0"/>
              </a:rPr>
              <a:t>Goal</a:t>
            </a:r>
            <a:r>
              <a:rPr lang="en-US" altLang="en-US" sz="2200">
                <a:cs typeface="Arial" panose="020B0604020202020204" pitchFamily="34" charset="0"/>
              </a:rPr>
              <a:t>: </a:t>
            </a:r>
            <a:r>
              <a:rPr lang="en-US" altLang="en-US" sz="2200" u="sng">
                <a:cs typeface="Arial" panose="020B0604020202020204" pitchFamily="34" charset="0"/>
              </a:rPr>
              <a:t>previously unseen</a:t>
            </a:r>
            <a:r>
              <a:rPr lang="en-US" altLang="en-US" sz="2200">
                <a:cs typeface="Arial" panose="020B0604020202020204" pitchFamily="34" charset="0"/>
              </a:rPr>
              <a:t> records should be assigned a class as accurately as possible.</a:t>
            </a:r>
          </a:p>
          <a:p>
            <a:pPr lvl="1">
              <a:lnSpc>
                <a:spcPts val="2738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200">
                <a:cs typeface="Arial" panose="020B0604020202020204" pitchFamily="34" charset="0"/>
              </a:rPr>
              <a:t>A </a:t>
            </a:r>
            <a:r>
              <a:rPr lang="en-US" altLang="en-US" sz="2200">
                <a:solidFill>
                  <a:srgbClr val="CC0000"/>
                </a:solidFill>
                <a:cs typeface="Arial" panose="020B0604020202020204" pitchFamily="34" charset="0"/>
              </a:rPr>
              <a:t>test set  </a:t>
            </a:r>
            <a:r>
              <a:rPr lang="en-US" altLang="en-US" sz="2200">
                <a:cs typeface="Arial" panose="020B0604020202020204" pitchFamily="34" charset="0"/>
              </a:rPr>
              <a:t>is used to determine the accuracy of the model.</a:t>
            </a:r>
          </a:p>
          <a:p>
            <a:pPr marL="468313" lvl="1" indent="0">
              <a:lnSpc>
                <a:spcPts val="2738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altLang="en-US" sz="22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4317191-131B-A94B-BF8B-0CA1378131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8975" y="344488"/>
            <a:ext cx="4989513" cy="696912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spc="-229"/>
              <a:t>Classification</a:t>
            </a:r>
            <a:r>
              <a:rPr spc="-40"/>
              <a:t> </a:t>
            </a:r>
            <a:r>
              <a:rPr spc="-290"/>
              <a:t>Example</a:t>
            </a:r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908D7AB9-00F6-7843-BE2A-E770517F6960}"/>
              </a:ext>
            </a:extLst>
          </p:cNvPr>
          <p:cNvGraphicFramePr>
            <a:graphicFrameLocks noGrp="1"/>
          </p:cNvGraphicFramePr>
          <p:nvPr/>
        </p:nvGraphicFramePr>
        <p:xfrm>
          <a:off x="288925" y="2063750"/>
          <a:ext cx="3267075" cy="3573466"/>
        </p:xfrm>
        <a:graphic>
          <a:graphicData uri="http://schemas.openxmlformats.org/drawingml/2006/table">
            <a:tbl>
              <a:tblPr/>
              <a:tblGrid>
                <a:gridCol w="382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8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4824">
                <a:tc>
                  <a:txBody>
                    <a:bodyPr/>
                    <a:lstStyle>
                      <a:lvl1pPr marL="20638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20638" marR="0" lvl="0" indent="0" algn="l" defTabSz="914400" rtl="0" eaLnBrk="1" fontAlgn="base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>
                      <a:lvl1pPr marL="20638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20638" marR="0" lvl="0" indent="0" algn="l" defTabSz="914400" rtl="0" eaLnBrk="1" fontAlgn="base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Refund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ts val="1463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Marital  Status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17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ts val="1463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Taxable  Income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17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Cheat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113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388"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5080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5080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</a:t>
                      </a:r>
                    </a:p>
                  </a:txBody>
                  <a:tcPr marL="0" marR="0" marT="5080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125K</a:t>
                      </a:r>
                    </a:p>
                  </a:txBody>
                  <a:tcPr marL="0" marR="0" marT="5080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069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388"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5016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0" marR="0" marT="5016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Married</a:t>
                      </a:r>
                    </a:p>
                  </a:txBody>
                  <a:tcPr marL="0" marR="0" marT="5016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100K</a:t>
                      </a:r>
                    </a:p>
                  </a:txBody>
                  <a:tcPr marL="0" marR="0" marT="5016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388"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5016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0" marR="0" marT="5016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</a:t>
                      </a:r>
                    </a:p>
                  </a:txBody>
                  <a:tcPr marL="0" marR="0" marT="5016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70K</a:t>
                      </a:r>
                    </a:p>
                  </a:txBody>
                  <a:tcPr marL="0" marR="0" marT="5016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388"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5016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5016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Married</a:t>
                      </a:r>
                    </a:p>
                  </a:txBody>
                  <a:tcPr marL="0" marR="0" marT="5016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120K</a:t>
                      </a:r>
                    </a:p>
                  </a:txBody>
                  <a:tcPr marL="0" marR="0" marT="5016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143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388"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5016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0" marR="0" marT="5016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Divorced</a:t>
                      </a:r>
                    </a:p>
                  </a:txBody>
                  <a:tcPr marL="0" marR="0" marT="5016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95K</a:t>
                      </a:r>
                    </a:p>
                  </a:txBody>
                  <a:tcPr marL="0" marR="0" marT="5016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143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388"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5016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0" marR="0" marT="5016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Married</a:t>
                      </a:r>
                    </a:p>
                  </a:txBody>
                  <a:tcPr marL="0" marR="0" marT="5016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60K</a:t>
                      </a:r>
                    </a:p>
                  </a:txBody>
                  <a:tcPr marL="0" marR="0" marT="5016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388"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5016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5016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Divorced</a:t>
                      </a:r>
                    </a:p>
                  </a:txBody>
                  <a:tcPr marL="0" marR="0" marT="5016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220K</a:t>
                      </a:r>
                    </a:p>
                  </a:txBody>
                  <a:tcPr marL="0" marR="0" marT="5016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143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388"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5016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0" marR="0" marT="5016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</a:t>
                      </a:r>
                    </a:p>
                  </a:txBody>
                  <a:tcPr marL="0" marR="0" marT="5016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85K</a:t>
                      </a:r>
                    </a:p>
                  </a:txBody>
                  <a:tcPr marL="0" marR="0" marT="5016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975"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5016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0" marR="0" marT="5016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Married</a:t>
                      </a:r>
                    </a:p>
                  </a:txBody>
                  <a:tcPr marL="0" marR="0" marT="5016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75K</a:t>
                      </a:r>
                    </a:p>
                  </a:txBody>
                  <a:tcPr marL="0" marR="0" marT="5016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563"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5080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0" marR="0" marT="5080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</a:t>
                      </a:r>
                    </a:p>
                  </a:txBody>
                  <a:tcPr marL="0" marR="0" marT="5080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90K</a:t>
                      </a:r>
                    </a:p>
                  </a:txBody>
                  <a:tcPr marL="0" marR="0" marT="5080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069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7409" name="object 4">
            <a:extLst>
              <a:ext uri="{FF2B5EF4-FFF2-40B4-BE49-F238E27FC236}">
                <a16:creationId xmlns:a16="http://schemas.microsoft.com/office/drawing/2014/main" id="{9C60EBE8-BC72-514C-B370-73C4EAC60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" y="5626100"/>
            <a:ext cx="34925" cy="3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FA2ECCE8-966C-A84A-AA10-1C8076EFF681}"/>
              </a:ext>
            </a:extLst>
          </p:cNvPr>
          <p:cNvGraphicFramePr>
            <a:graphicFrameLocks noGrp="1"/>
          </p:cNvGraphicFramePr>
          <p:nvPr/>
        </p:nvGraphicFramePr>
        <p:xfrm>
          <a:off x="4325938" y="2049463"/>
          <a:ext cx="2836862" cy="2390777"/>
        </p:xfrm>
        <a:graphic>
          <a:graphicData uri="http://schemas.openxmlformats.org/drawingml/2006/table">
            <a:tbl>
              <a:tblPr/>
              <a:tblGrid>
                <a:gridCol w="69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6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9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2762">
                <a:tc>
                  <a:txBody>
                    <a:bodyPr/>
                    <a:lstStyle>
                      <a:lvl1pPr marL="20638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20638" marR="0" lvl="0" indent="0" algn="l" defTabSz="914400" rtl="0" eaLnBrk="1" fontAlgn="base" latinLnBrk="0" hangingPunct="1">
                        <a:lnSpc>
                          <a:spcPts val="14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Refund</a:t>
                      </a: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ts val="1488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Marital  Status</a:t>
                      </a: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54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ts val="1488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Taxable  Income</a:t>
                      </a: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54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>
                      <a:lvl1pPr marL="42863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28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Cheat</a:t>
                      </a: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049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0" marR="0" marT="4826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</a:t>
                      </a:r>
                    </a:p>
                  </a:txBody>
                  <a:tcPr marL="0" marR="0" marT="4826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75K</a:t>
                      </a:r>
                    </a:p>
                  </a:txBody>
                  <a:tcPr marL="0" marR="0" marT="4826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2863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28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889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150"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4699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Married</a:t>
                      </a:r>
                    </a:p>
                  </a:txBody>
                  <a:tcPr marL="0" marR="0" marT="4699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50K</a:t>
                      </a:r>
                    </a:p>
                  </a:txBody>
                  <a:tcPr marL="0" marR="0" marT="4699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2863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28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826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38"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0" marR="0" marT="4699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Married</a:t>
                      </a:r>
                    </a:p>
                  </a:txBody>
                  <a:tcPr marL="0" marR="0" marT="4699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150K</a:t>
                      </a:r>
                    </a:p>
                  </a:txBody>
                  <a:tcPr marL="0" marR="0" marT="4699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2863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28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826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38"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4762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Divorced</a:t>
                      </a:r>
                    </a:p>
                  </a:txBody>
                  <a:tcPr marL="0" marR="0" marT="4762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90K</a:t>
                      </a:r>
                    </a:p>
                  </a:txBody>
                  <a:tcPr marL="0" marR="0" marT="4762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2863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28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889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38"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0" marR="0" marT="4762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</a:t>
                      </a:r>
                    </a:p>
                  </a:txBody>
                  <a:tcPr marL="0" marR="0" marT="4762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40K</a:t>
                      </a:r>
                    </a:p>
                  </a:txBody>
                  <a:tcPr marL="0" marR="0" marT="4762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2863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28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889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913"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0" marR="0" marT="4762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Married</a:t>
                      </a:r>
                    </a:p>
                  </a:txBody>
                  <a:tcPr marL="0" marR="0" marT="4762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80K</a:t>
                      </a:r>
                    </a:p>
                  </a:txBody>
                  <a:tcPr marL="0" marR="0" marT="47625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>
                      <a:lvl1pPr marL="42863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28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8260" marB="0" horzOverflow="overflow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7445" name="object 6">
            <a:extLst>
              <a:ext uri="{FF2B5EF4-FFF2-40B4-BE49-F238E27FC236}">
                <a16:creationId xmlns:a16="http://schemas.microsoft.com/office/drawing/2014/main" id="{C8DBEA45-8538-544F-86D9-B6B234EC6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25" y="4425950"/>
            <a:ext cx="33338" cy="3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grpSp>
        <p:nvGrpSpPr>
          <p:cNvPr id="57446" name="object 7">
            <a:extLst>
              <a:ext uri="{FF2B5EF4-FFF2-40B4-BE49-F238E27FC236}">
                <a16:creationId xmlns:a16="http://schemas.microsoft.com/office/drawing/2014/main" id="{BB437F12-40B3-3C47-9DDC-F6DFE674D3F7}"/>
              </a:ext>
            </a:extLst>
          </p:cNvPr>
          <p:cNvGrpSpPr>
            <a:grpSpLocks/>
          </p:cNvGrpSpPr>
          <p:nvPr/>
        </p:nvGrpSpPr>
        <p:grpSpPr bwMode="auto">
          <a:xfrm>
            <a:off x="7689850" y="3941763"/>
            <a:ext cx="1003300" cy="698500"/>
            <a:chOff x="7689850" y="3941698"/>
            <a:chExt cx="1003300" cy="698500"/>
          </a:xfrm>
        </p:grpSpPr>
        <p:sp>
          <p:nvSpPr>
            <p:cNvPr id="57474" name="object 8">
              <a:extLst>
                <a:ext uri="{FF2B5EF4-FFF2-40B4-BE49-F238E27FC236}">
                  <a16:creationId xmlns:a16="http://schemas.microsoft.com/office/drawing/2014/main" id="{8D918FDC-8294-4A40-944F-610750E4A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4033773"/>
              <a:ext cx="990600" cy="600075"/>
            </a:xfrm>
            <a:custGeom>
              <a:avLst/>
              <a:gdLst>
                <a:gd name="T0" fmla="*/ 990600 w 990600"/>
                <a:gd name="T1" fmla="*/ 0 h 600075"/>
                <a:gd name="T2" fmla="*/ 944567 w 990600"/>
                <a:gd name="T3" fmla="*/ 36150 h 600075"/>
                <a:gd name="T4" fmla="*/ 869115 w 990600"/>
                <a:gd name="T5" fmla="*/ 56252 h 600075"/>
                <a:gd name="T6" fmla="*/ 820257 w 990600"/>
                <a:gd name="T7" fmla="*/ 64707 h 600075"/>
                <a:gd name="T8" fmla="*/ 765001 w 990600"/>
                <a:gd name="T9" fmla="*/ 71920 h 600075"/>
                <a:gd name="T10" fmla="*/ 704110 w 990600"/>
                <a:gd name="T11" fmla="*/ 77761 h 600075"/>
                <a:gd name="T12" fmla="*/ 638353 w 990600"/>
                <a:gd name="T13" fmla="*/ 82097 h 600075"/>
                <a:gd name="T14" fmla="*/ 568494 w 990600"/>
                <a:gd name="T15" fmla="*/ 84796 h 600075"/>
                <a:gd name="T16" fmla="*/ 495300 w 990600"/>
                <a:gd name="T17" fmla="*/ 85725 h 600075"/>
                <a:gd name="T18" fmla="*/ 422105 w 990600"/>
                <a:gd name="T19" fmla="*/ 84796 h 600075"/>
                <a:gd name="T20" fmla="*/ 352246 w 990600"/>
                <a:gd name="T21" fmla="*/ 82097 h 600075"/>
                <a:gd name="T22" fmla="*/ 286489 w 990600"/>
                <a:gd name="T23" fmla="*/ 77761 h 600075"/>
                <a:gd name="T24" fmla="*/ 225598 w 990600"/>
                <a:gd name="T25" fmla="*/ 71920 h 600075"/>
                <a:gd name="T26" fmla="*/ 170342 w 990600"/>
                <a:gd name="T27" fmla="*/ 64707 h 600075"/>
                <a:gd name="T28" fmla="*/ 121484 w 990600"/>
                <a:gd name="T29" fmla="*/ 56252 h 600075"/>
                <a:gd name="T30" fmla="*/ 79793 w 990600"/>
                <a:gd name="T31" fmla="*/ 46689 h 600075"/>
                <a:gd name="T32" fmla="*/ 20969 w 990600"/>
                <a:gd name="T33" fmla="*/ 24768 h 600075"/>
                <a:gd name="T34" fmla="*/ 0 w 990600"/>
                <a:gd name="T35" fmla="*/ 0 h 600075"/>
                <a:gd name="T36" fmla="*/ 0 w 990600"/>
                <a:gd name="T37" fmla="*/ 514350 h 600075"/>
                <a:gd name="T38" fmla="*/ 46032 w 990600"/>
                <a:gd name="T39" fmla="*/ 550500 h 600075"/>
                <a:gd name="T40" fmla="*/ 121484 w 990600"/>
                <a:gd name="T41" fmla="*/ 570602 h 600075"/>
                <a:gd name="T42" fmla="*/ 170342 w 990600"/>
                <a:gd name="T43" fmla="*/ 579057 h 600075"/>
                <a:gd name="T44" fmla="*/ 225598 w 990600"/>
                <a:gd name="T45" fmla="*/ 586270 h 600075"/>
                <a:gd name="T46" fmla="*/ 286489 w 990600"/>
                <a:gd name="T47" fmla="*/ 592111 h 600075"/>
                <a:gd name="T48" fmla="*/ 352246 w 990600"/>
                <a:gd name="T49" fmla="*/ 596447 h 600075"/>
                <a:gd name="T50" fmla="*/ 422105 w 990600"/>
                <a:gd name="T51" fmla="*/ 599146 h 600075"/>
                <a:gd name="T52" fmla="*/ 495300 w 990600"/>
                <a:gd name="T53" fmla="*/ 600075 h 600075"/>
                <a:gd name="T54" fmla="*/ 568494 w 990600"/>
                <a:gd name="T55" fmla="*/ 599146 h 600075"/>
                <a:gd name="T56" fmla="*/ 638353 w 990600"/>
                <a:gd name="T57" fmla="*/ 596447 h 600075"/>
                <a:gd name="T58" fmla="*/ 704110 w 990600"/>
                <a:gd name="T59" fmla="*/ 592111 h 600075"/>
                <a:gd name="T60" fmla="*/ 765001 w 990600"/>
                <a:gd name="T61" fmla="*/ 586270 h 600075"/>
                <a:gd name="T62" fmla="*/ 820257 w 990600"/>
                <a:gd name="T63" fmla="*/ 579057 h 600075"/>
                <a:gd name="T64" fmla="*/ 869115 w 990600"/>
                <a:gd name="T65" fmla="*/ 570602 h 600075"/>
                <a:gd name="T66" fmla="*/ 910806 w 990600"/>
                <a:gd name="T67" fmla="*/ 561039 h 600075"/>
                <a:gd name="T68" fmla="*/ 969630 w 990600"/>
                <a:gd name="T69" fmla="*/ 539118 h 600075"/>
                <a:gd name="T70" fmla="*/ 990600 w 990600"/>
                <a:gd name="T71" fmla="*/ 514350 h 600075"/>
                <a:gd name="T72" fmla="*/ 990600 w 990600"/>
                <a:gd name="T73" fmla="*/ 0 h 6000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90600" h="600075">
                  <a:moveTo>
                    <a:pt x="990600" y="0"/>
                  </a:moveTo>
                  <a:lnTo>
                    <a:pt x="944567" y="36150"/>
                  </a:lnTo>
                  <a:lnTo>
                    <a:pt x="869115" y="56252"/>
                  </a:lnTo>
                  <a:lnTo>
                    <a:pt x="820257" y="64707"/>
                  </a:lnTo>
                  <a:lnTo>
                    <a:pt x="765001" y="71920"/>
                  </a:lnTo>
                  <a:lnTo>
                    <a:pt x="704110" y="77761"/>
                  </a:lnTo>
                  <a:lnTo>
                    <a:pt x="638353" y="82097"/>
                  </a:lnTo>
                  <a:lnTo>
                    <a:pt x="568494" y="84796"/>
                  </a:lnTo>
                  <a:lnTo>
                    <a:pt x="495300" y="85725"/>
                  </a:lnTo>
                  <a:lnTo>
                    <a:pt x="422105" y="84796"/>
                  </a:lnTo>
                  <a:lnTo>
                    <a:pt x="352246" y="82097"/>
                  </a:lnTo>
                  <a:lnTo>
                    <a:pt x="286489" y="77761"/>
                  </a:lnTo>
                  <a:lnTo>
                    <a:pt x="225598" y="71920"/>
                  </a:lnTo>
                  <a:lnTo>
                    <a:pt x="170342" y="64707"/>
                  </a:lnTo>
                  <a:lnTo>
                    <a:pt x="121484" y="56252"/>
                  </a:lnTo>
                  <a:lnTo>
                    <a:pt x="79793" y="46689"/>
                  </a:lnTo>
                  <a:lnTo>
                    <a:pt x="20969" y="24768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46032" y="550500"/>
                  </a:lnTo>
                  <a:lnTo>
                    <a:pt x="121484" y="570602"/>
                  </a:lnTo>
                  <a:lnTo>
                    <a:pt x="170342" y="579057"/>
                  </a:lnTo>
                  <a:lnTo>
                    <a:pt x="225598" y="586270"/>
                  </a:lnTo>
                  <a:lnTo>
                    <a:pt x="286489" y="592111"/>
                  </a:lnTo>
                  <a:lnTo>
                    <a:pt x="352246" y="596447"/>
                  </a:lnTo>
                  <a:lnTo>
                    <a:pt x="422105" y="599146"/>
                  </a:lnTo>
                  <a:lnTo>
                    <a:pt x="495300" y="600075"/>
                  </a:lnTo>
                  <a:lnTo>
                    <a:pt x="568494" y="599146"/>
                  </a:lnTo>
                  <a:lnTo>
                    <a:pt x="638353" y="596447"/>
                  </a:lnTo>
                  <a:lnTo>
                    <a:pt x="704110" y="592111"/>
                  </a:lnTo>
                  <a:lnTo>
                    <a:pt x="765001" y="586270"/>
                  </a:lnTo>
                  <a:lnTo>
                    <a:pt x="820257" y="579057"/>
                  </a:lnTo>
                  <a:lnTo>
                    <a:pt x="869115" y="570602"/>
                  </a:lnTo>
                  <a:lnTo>
                    <a:pt x="910806" y="561039"/>
                  </a:lnTo>
                  <a:lnTo>
                    <a:pt x="969630" y="539118"/>
                  </a:lnTo>
                  <a:lnTo>
                    <a:pt x="990600" y="514350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475" name="object 9">
              <a:extLst>
                <a:ext uri="{FF2B5EF4-FFF2-40B4-BE49-F238E27FC236}">
                  <a16:creationId xmlns:a16="http://schemas.microsoft.com/office/drawing/2014/main" id="{F339BAB9-3243-7249-9DF8-80F6064B1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3948048"/>
              <a:ext cx="990600" cy="171450"/>
            </a:xfrm>
            <a:custGeom>
              <a:avLst/>
              <a:gdLst>
                <a:gd name="T0" fmla="*/ 495300 w 990600"/>
                <a:gd name="T1" fmla="*/ 0 h 171450"/>
                <a:gd name="T2" fmla="*/ 422105 w 990600"/>
                <a:gd name="T3" fmla="*/ 931 h 171450"/>
                <a:gd name="T4" fmla="*/ 352246 w 990600"/>
                <a:gd name="T5" fmla="*/ 3637 h 171450"/>
                <a:gd name="T6" fmla="*/ 286489 w 990600"/>
                <a:gd name="T7" fmla="*/ 7983 h 171450"/>
                <a:gd name="T8" fmla="*/ 225598 w 990600"/>
                <a:gd name="T9" fmla="*/ 13836 h 171450"/>
                <a:gd name="T10" fmla="*/ 170342 w 990600"/>
                <a:gd name="T11" fmla="*/ 21060 h 171450"/>
                <a:gd name="T12" fmla="*/ 121484 w 990600"/>
                <a:gd name="T13" fmla="*/ 29523 h 171450"/>
                <a:gd name="T14" fmla="*/ 79793 w 990600"/>
                <a:gd name="T15" fmla="*/ 39091 h 171450"/>
                <a:gd name="T16" fmla="*/ 20969 w 990600"/>
                <a:gd name="T17" fmla="*/ 61003 h 171450"/>
                <a:gd name="T18" fmla="*/ 0 w 990600"/>
                <a:gd name="T19" fmla="*/ 85725 h 171450"/>
                <a:gd name="T20" fmla="*/ 5370 w 990600"/>
                <a:gd name="T21" fmla="*/ 98398 h 171450"/>
                <a:gd name="T22" fmla="*/ 46032 w 990600"/>
                <a:gd name="T23" fmla="*/ 121875 h 171450"/>
                <a:gd name="T24" fmla="*/ 121484 w 990600"/>
                <a:gd name="T25" fmla="*/ 141977 h 171450"/>
                <a:gd name="T26" fmla="*/ 170342 w 990600"/>
                <a:gd name="T27" fmla="*/ 150432 h 171450"/>
                <a:gd name="T28" fmla="*/ 225598 w 990600"/>
                <a:gd name="T29" fmla="*/ 157645 h 171450"/>
                <a:gd name="T30" fmla="*/ 286489 w 990600"/>
                <a:gd name="T31" fmla="*/ 163486 h 171450"/>
                <a:gd name="T32" fmla="*/ 352246 w 990600"/>
                <a:gd name="T33" fmla="*/ 167822 h 171450"/>
                <a:gd name="T34" fmla="*/ 422105 w 990600"/>
                <a:gd name="T35" fmla="*/ 170521 h 171450"/>
                <a:gd name="T36" fmla="*/ 495300 w 990600"/>
                <a:gd name="T37" fmla="*/ 171450 h 171450"/>
                <a:gd name="T38" fmla="*/ 568494 w 990600"/>
                <a:gd name="T39" fmla="*/ 170521 h 171450"/>
                <a:gd name="T40" fmla="*/ 638353 w 990600"/>
                <a:gd name="T41" fmla="*/ 167822 h 171450"/>
                <a:gd name="T42" fmla="*/ 704110 w 990600"/>
                <a:gd name="T43" fmla="*/ 163486 h 171450"/>
                <a:gd name="T44" fmla="*/ 765001 w 990600"/>
                <a:gd name="T45" fmla="*/ 157645 h 171450"/>
                <a:gd name="T46" fmla="*/ 820257 w 990600"/>
                <a:gd name="T47" fmla="*/ 150432 h 171450"/>
                <a:gd name="T48" fmla="*/ 869115 w 990600"/>
                <a:gd name="T49" fmla="*/ 141977 h 171450"/>
                <a:gd name="T50" fmla="*/ 910806 w 990600"/>
                <a:gd name="T51" fmla="*/ 132414 h 171450"/>
                <a:gd name="T52" fmla="*/ 969630 w 990600"/>
                <a:gd name="T53" fmla="*/ 110493 h 171450"/>
                <a:gd name="T54" fmla="*/ 990600 w 990600"/>
                <a:gd name="T55" fmla="*/ 85725 h 171450"/>
                <a:gd name="T56" fmla="*/ 985229 w 990600"/>
                <a:gd name="T57" fmla="*/ 73079 h 171450"/>
                <a:gd name="T58" fmla="*/ 944567 w 990600"/>
                <a:gd name="T59" fmla="*/ 49629 h 171450"/>
                <a:gd name="T60" fmla="*/ 869115 w 990600"/>
                <a:gd name="T61" fmla="*/ 29523 h 171450"/>
                <a:gd name="T62" fmla="*/ 820257 w 990600"/>
                <a:gd name="T63" fmla="*/ 21060 h 171450"/>
                <a:gd name="T64" fmla="*/ 765001 w 990600"/>
                <a:gd name="T65" fmla="*/ 13836 h 171450"/>
                <a:gd name="T66" fmla="*/ 704110 w 990600"/>
                <a:gd name="T67" fmla="*/ 7983 h 171450"/>
                <a:gd name="T68" fmla="*/ 638353 w 990600"/>
                <a:gd name="T69" fmla="*/ 3637 h 171450"/>
                <a:gd name="T70" fmla="*/ 568494 w 990600"/>
                <a:gd name="T71" fmla="*/ 931 h 171450"/>
                <a:gd name="T72" fmla="*/ 495300 w 990600"/>
                <a:gd name="T73" fmla="*/ 0 h 1714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90600" h="171450">
                  <a:moveTo>
                    <a:pt x="495300" y="0"/>
                  </a:moveTo>
                  <a:lnTo>
                    <a:pt x="422105" y="931"/>
                  </a:lnTo>
                  <a:lnTo>
                    <a:pt x="352246" y="3637"/>
                  </a:lnTo>
                  <a:lnTo>
                    <a:pt x="286489" y="7983"/>
                  </a:lnTo>
                  <a:lnTo>
                    <a:pt x="225598" y="13836"/>
                  </a:lnTo>
                  <a:lnTo>
                    <a:pt x="170342" y="21060"/>
                  </a:lnTo>
                  <a:lnTo>
                    <a:pt x="121484" y="29523"/>
                  </a:lnTo>
                  <a:lnTo>
                    <a:pt x="79793" y="39091"/>
                  </a:lnTo>
                  <a:lnTo>
                    <a:pt x="20969" y="61003"/>
                  </a:lnTo>
                  <a:lnTo>
                    <a:pt x="0" y="85725"/>
                  </a:lnTo>
                  <a:lnTo>
                    <a:pt x="5370" y="98398"/>
                  </a:lnTo>
                  <a:lnTo>
                    <a:pt x="46032" y="121875"/>
                  </a:lnTo>
                  <a:lnTo>
                    <a:pt x="121484" y="141977"/>
                  </a:lnTo>
                  <a:lnTo>
                    <a:pt x="170342" y="150432"/>
                  </a:lnTo>
                  <a:lnTo>
                    <a:pt x="225598" y="157645"/>
                  </a:lnTo>
                  <a:lnTo>
                    <a:pt x="286489" y="163486"/>
                  </a:lnTo>
                  <a:lnTo>
                    <a:pt x="352246" y="167822"/>
                  </a:lnTo>
                  <a:lnTo>
                    <a:pt x="422105" y="170521"/>
                  </a:lnTo>
                  <a:lnTo>
                    <a:pt x="495300" y="171450"/>
                  </a:lnTo>
                  <a:lnTo>
                    <a:pt x="568494" y="170521"/>
                  </a:lnTo>
                  <a:lnTo>
                    <a:pt x="638353" y="167822"/>
                  </a:lnTo>
                  <a:lnTo>
                    <a:pt x="704110" y="163486"/>
                  </a:lnTo>
                  <a:lnTo>
                    <a:pt x="765001" y="157645"/>
                  </a:lnTo>
                  <a:lnTo>
                    <a:pt x="820257" y="150432"/>
                  </a:lnTo>
                  <a:lnTo>
                    <a:pt x="869115" y="141977"/>
                  </a:lnTo>
                  <a:lnTo>
                    <a:pt x="910806" y="132414"/>
                  </a:lnTo>
                  <a:lnTo>
                    <a:pt x="969630" y="110493"/>
                  </a:lnTo>
                  <a:lnTo>
                    <a:pt x="990600" y="85725"/>
                  </a:lnTo>
                  <a:lnTo>
                    <a:pt x="985229" y="73079"/>
                  </a:lnTo>
                  <a:lnTo>
                    <a:pt x="944567" y="49629"/>
                  </a:lnTo>
                  <a:lnTo>
                    <a:pt x="869115" y="29523"/>
                  </a:lnTo>
                  <a:lnTo>
                    <a:pt x="820257" y="21060"/>
                  </a:lnTo>
                  <a:lnTo>
                    <a:pt x="765001" y="13836"/>
                  </a:lnTo>
                  <a:lnTo>
                    <a:pt x="704110" y="7983"/>
                  </a:lnTo>
                  <a:lnTo>
                    <a:pt x="638353" y="3637"/>
                  </a:lnTo>
                  <a:lnTo>
                    <a:pt x="568494" y="931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DFD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476" name="object 10">
              <a:extLst>
                <a:ext uri="{FF2B5EF4-FFF2-40B4-BE49-F238E27FC236}">
                  <a16:creationId xmlns:a16="http://schemas.microsoft.com/office/drawing/2014/main" id="{48E291A4-E7ED-B745-A3BF-C32253F71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3948048"/>
              <a:ext cx="990600" cy="685800"/>
            </a:xfrm>
            <a:custGeom>
              <a:avLst/>
              <a:gdLst>
                <a:gd name="T0" fmla="*/ 990600 w 990600"/>
                <a:gd name="T1" fmla="*/ 85725 h 685800"/>
                <a:gd name="T2" fmla="*/ 944567 w 990600"/>
                <a:gd name="T3" fmla="*/ 121875 h 685800"/>
                <a:gd name="T4" fmla="*/ 869115 w 990600"/>
                <a:gd name="T5" fmla="*/ 141977 h 685800"/>
                <a:gd name="T6" fmla="*/ 820257 w 990600"/>
                <a:gd name="T7" fmla="*/ 150432 h 685800"/>
                <a:gd name="T8" fmla="*/ 765001 w 990600"/>
                <a:gd name="T9" fmla="*/ 157645 h 685800"/>
                <a:gd name="T10" fmla="*/ 704110 w 990600"/>
                <a:gd name="T11" fmla="*/ 163486 h 685800"/>
                <a:gd name="T12" fmla="*/ 638353 w 990600"/>
                <a:gd name="T13" fmla="*/ 167822 h 685800"/>
                <a:gd name="T14" fmla="*/ 568494 w 990600"/>
                <a:gd name="T15" fmla="*/ 170521 h 685800"/>
                <a:gd name="T16" fmla="*/ 495300 w 990600"/>
                <a:gd name="T17" fmla="*/ 171450 h 685800"/>
                <a:gd name="T18" fmla="*/ 422105 w 990600"/>
                <a:gd name="T19" fmla="*/ 170521 h 685800"/>
                <a:gd name="T20" fmla="*/ 352246 w 990600"/>
                <a:gd name="T21" fmla="*/ 167822 h 685800"/>
                <a:gd name="T22" fmla="*/ 286489 w 990600"/>
                <a:gd name="T23" fmla="*/ 163486 h 685800"/>
                <a:gd name="T24" fmla="*/ 225598 w 990600"/>
                <a:gd name="T25" fmla="*/ 157645 h 685800"/>
                <a:gd name="T26" fmla="*/ 170342 w 990600"/>
                <a:gd name="T27" fmla="*/ 150432 h 685800"/>
                <a:gd name="T28" fmla="*/ 121484 w 990600"/>
                <a:gd name="T29" fmla="*/ 141977 h 685800"/>
                <a:gd name="T30" fmla="*/ 79793 w 990600"/>
                <a:gd name="T31" fmla="*/ 132414 h 685800"/>
                <a:gd name="T32" fmla="*/ 20969 w 990600"/>
                <a:gd name="T33" fmla="*/ 110493 h 685800"/>
                <a:gd name="T34" fmla="*/ 0 w 990600"/>
                <a:gd name="T35" fmla="*/ 85725 h 685800"/>
                <a:gd name="T36" fmla="*/ 5370 w 990600"/>
                <a:gd name="T37" fmla="*/ 73079 h 685800"/>
                <a:gd name="T38" fmla="*/ 46032 w 990600"/>
                <a:gd name="T39" fmla="*/ 49629 h 685800"/>
                <a:gd name="T40" fmla="*/ 121484 w 990600"/>
                <a:gd name="T41" fmla="*/ 29523 h 685800"/>
                <a:gd name="T42" fmla="*/ 170342 w 990600"/>
                <a:gd name="T43" fmla="*/ 21060 h 685800"/>
                <a:gd name="T44" fmla="*/ 225598 w 990600"/>
                <a:gd name="T45" fmla="*/ 13836 h 685800"/>
                <a:gd name="T46" fmla="*/ 286489 w 990600"/>
                <a:gd name="T47" fmla="*/ 7983 h 685800"/>
                <a:gd name="T48" fmla="*/ 352246 w 990600"/>
                <a:gd name="T49" fmla="*/ 3637 h 685800"/>
                <a:gd name="T50" fmla="*/ 422105 w 990600"/>
                <a:gd name="T51" fmla="*/ 931 h 685800"/>
                <a:gd name="T52" fmla="*/ 495300 w 990600"/>
                <a:gd name="T53" fmla="*/ 0 h 685800"/>
                <a:gd name="T54" fmla="*/ 568494 w 990600"/>
                <a:gd name="T55" fmla="*/ 931 h 685800"/>
                <a:gd name="T56" fmla="*/ 638353 w 990600"/>
                <a:gd name="T57" fmla="*/ 3637 h 685800"/>
                <a:gd name="T58" fmla="*/ 704110 w 990600"/>
                <a:gd name="T59" fmla="*/ 7983 h 685800"/>
                <a:gd name="T60" fmla="*/ 765001 w 990600"/>
                <a:gd name="T61" fmla="*/ 13836 h 685800"/>
                <a:gd name="T62" fmla="*/ 820257 w 990600"/>
                <a:gd name="T63" fmla="*/ 21060 h 685800"/>
                <a:gd name="T64" fmla="*/ 869115 w 990600"/>
                <a:gd name="T65" fmla="*/ 29523 h 685800"/>
                <a:gd name="T66" fmla="*/ 910806 w 990600"/>
                <a:gd name="T67" fmla="*/ 39091 h 685800"/>
                <a:gd name="T68" fmla="*/ 969630 w 990600"/>
                <a:gd name="T69" fmla="*/ 61003 h 685800"/>
                <a:gd name="T70" fmla="*/ 990600 w 990600"/>
                <a:gd name="T71" fmla="*/ 85725 h 685800"/>
                <a:gd name="T72" fmla="*/ 990600 w 990600"/>
                <a:gd name="T73" fmla="*/ 85725 h 685800"/>
                <a:gd name="T74" fmla="*/ 990600 w 990600"/>
                <a:gd name="T75" fmla="*/ 600075 h 685800"/>
                <a:gd name="T76" fmla="*/ 985229 w 990600"/>
                <a:gd name="T77" fmla="*/ 612748 h 685800"/>
                <a:gd name="T78" fmla="*/ 944567 w 990600"/>
                <a:gd name="T79" fmla="*/ 636225 h 685800"/>
                <a:gd name="T80" fmla="*/ 869115 w 990600"/>
                <a:gd name="T81" fmla="*/ 656327 h 685800"/>
                <a:gd name="T82" fmla="*/ 820257 w 990600"/>
                <a:gd name="T83" fmla="*/ 664782 h 685800"/>
                <a:gd name="T84" fmla="*/ 765001 w 990600"/>
                <a:gd name="T85" fmla="*/ 671995 h 685800"/>
                <a:gd name="T86" fmla="*/ 704110 w 990600"/>
                <a:gd name="T87" fmla="*/ 677836 h 685800"/>
                <a:gd name="T88" fmla="*/ 638353 w 990600"/>
                <a:gd name="T89" fmla="*/ 682172 h 685800"/>
                <a:gd name="T90" fmla="*/ 568494 w 990600"/>
                <a:gd name="T91" fmla="*/ 684871 h 685800"/>
                <a:gd name="T92" fmla="*/ 495300 w 990600"/>
                <a:gd name="T93" fmla="*/ 685800 h 685800"/>
                <a:gd name="T94" fmla="*/ 422105 w 990600"/>
                <a:gd name="T95" fmla="*/ 684871 h 685800"/>
                <a:gd name="T96" fmla="*/ 352246 w 990600"/>
                <a:gd name="T97" fmla="*/ 682172 h 685800"/>
                <a:gd name="T98" fmla="*/ 286489 w 990600"/>
                <a:gd name="T99" fmla="*/ 677836 h 685800"/>
                <a:gd name="T100" fmla="*/ 225598 w 990600"/>
                <a:gd name="T101" fmla="*/ 671995 h 685800"/>
                <a:gd name="T102" fmla="*/ 170342 w 990600"/>
                <a:gd name="T103" fmla="*/ 664782 h 685800"/>
                <a:gd name="T104" fmla="*/ 121484 w 990600"/>
                <a:gd name="T105" fmla="*/ 656327 h 685800"/>
                <a:gd name="T106" fmla="*/ 79793 w 990600"/>
                <a:gd name="T107" fmla="*/ 646764 h 685800"/>
                <a:gd name="T108" fmla="*/ 20969 w 990600"/>
                <a:gd name="T109" fmla="*/ 624843 h 685800"/>
                <a:gd name="T110" fmla="*/ 0 w 990600"/>
                <a:gd name="T111" fmla="*/ 600075 h 685800"/>
                <a:gd name="T112" fmla="*/ 0 w 990600"/>
                <a:gd name="T113" fmla="*/ 85725 h 68580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90600" h="685800">
                  <a:moveTo>
                    <a:pt x="990600" y="85725"/>
                  </a:moveTo>
                  <a:lnTo>
                    <a:pt x="944567" y="121875"/>
                  </a:lnTo>
                  <a:lnTo>
                    <a:pt x="869115" y="141977"/>
                  </a:lnTo>
                  <a:lnTo>
                    <a:pt x="820257" y="150432"/>
                  </a:lnTo>
                  <a:lnTo>
                    <a:pt x="765001" y="157645"/>
                  </a:lnTo>
                  <a:lnTo>
                    <a:pt x="704110" y="163486"/>
                  </a:lnTo>
                  <a:lnTo>
                    <a:pt x="638353" y="167822"/>
                  </a:lnTo>
                  <a:lnTo>
                    <a:pt x="568494" y="170521"/>
                  </a:lnTo>
                  <a:lnTo>
                    <a:pt x="495300" y="171450"/>
                  </a:lnTo>
                  <a:lnTo>
                    <a:pt x="422105" y="170521"/>
                  </a:lnTo>
                  <a:lnTo>
                    <a:pt x="352246" y="167822"/>
                  </a:lnTo>
                  <a:lnTo>
                    <a:pt x="286489" y="163486"/>
                  </a:lnTo>
                  <a:lnTo>
                    <a:pt x="225598" y="157645"/>
                  </a:lnTo>
                  <a:lnTo>
                    <a:pt x="170342" y="150432"/>
                  </a:lnTo>
                  <a:lnTo>
                    <a:pt x="121484" y="141977"/>
                  </a:lnTo>
                  <a:lnTo>
                    <a:pt x="79793" y="132414"/>
                  </a:lnTo>
                  <a:lnTo>
                    <a:pt x="20969" y="110493"/>
                  </a:lnTo>
                  <a:lnTo>
                    <a:pt x="0" y="85725"/>
                  </a:lnTo>
                  <a:lnTo>
                    <a:pt x="5370" y="73079"/>
                  </a:lnTo>
                  <a:lnTo>
                    <a:pt x="46032" y="49629"/>
                  </a:lnTo>
                  <a:lnTo>
                    <a:pt x="121484" y="29523"/>
                  </a:lnTo>
                  <a:lnTo>
                    <a:pt x="170342" y="21060"/>
                  </a:lnTo>
                  <a:lnTo>
                    <a:pt x="225598" y="13836"/>
                  </a:lnTo>
                  <a:lnTo>
                    <a:pt x="286489" y="7983"/>
                  </a:lnTo>
                  <a:lnTo>
                    <a:pt x="352246" y="3637"/>
                  </a:lnTo>
                  <a:lnTo>
                    <a:pt x="422105" y="931"/>
                  </a:lnTo>
                  <a:lnTo>
                    <a:pt x="495300" y="0"/>
                  </a:lnTo>
                  <a:lnTo>
                    <a:pt x="568494" y="931"/>
                  </a:lnTo>
                  <a:lnTo>
                    <a:pt x="638353" y="3637"/>
                  </a:lnTo>
                  <a:lnTo>
                    <a:pt x="704110" y="7983"/>
                  </a:lnTo>
                  <a:lnTo>
                    <a:pt x="765001" y="13836"/>
                  </a:lnTo>
                  <a:lnTo>
                    <a:pt x="820257" y="21060"/>
                  </a:lnTo>
                  <a:lnTo>
                    <a:pt x="869115" y="29523"/>
                  </a:lnTo>
                  <a:lnTo>
                    <a:pt x="910806" y="39091"/>
                  </a:lnTo>
                  <a:lnTo>
                    <a:pt x="969630" y="61003"/>
                  </a:lnTo>
                  <a:lnTo>
                    <a:pt x="990600" y="85725"/>
                  </a:lnTo>
                  <a:close/>
                </a:path>
                <a:path w="990600" h="685800">
                  <a:moveTo>
                    <a:pt x="990600" y="85725"/>
                  </a:moveTo>
                  <a:lnTo>
                    <a:pt x="990600" y="600075"/>
                  </a:lnTo>
                  <a:lnTo>
                    <a:pt x="985229" y="612748"/>
                  </a:lnTo>
                  <a:lnTo>
                    <a:pt x="944567" y="636225"/>
                  </a:lnTo>
                  <a:lnTo>
                    <a:pt x="869115" y="656327"/>
                  </a:lnTo>
                  <a:lnTo>
                    <a:pt x="820257" y="664782"/>
                  </a:lnTo>
                  <a:lnTo>
                    <a:pt x="765001" y="671995"/>
                  </a:lnTo>
                  <a:lnTo>
                    <a:pt x="704110" y="677836"/>
                  </a:lnTo>
                  <a:lnTo>
                    <a:pt x="638353" y="682172"/>
                  </a:lnTo>
                  <a:lnTo>
                    <a:pt x="568494" y="684871"/>
                  </a:lnTo>
                  <a:lnTo>
                    <a:pt x="495300" y="685800"/>
                  </a:lnTo>
                  <a:lnTo>
                    <a:pt x="422105" y="684871"/>
                  </a:lnTo>
                  <a:lnTo>
                    <a:pt x="352246" y="682172"/>
                  </a:lnTo>
                  <a:lnTo>
                    <a:pt x="286489" y="677836"/>
                  </a:lnTo>
                  <a:lnTo>
                    <a:pt x="225598" y="671995"/>
                  </a:lnTo>
                  <a:lnTo>
                    <a:pt x="170342" y="664782"/>
                  </a:lnTo>
                  <a:lnTo>
                    <a:pt x="121484" y="656327"/>
                  </a:lnTo>
                  <a:lnTo>
                    <a:pt x="79793" y="646764"/>
                  </a:lnTo>
                  <a:lnTo>
                    <a:pt x="20969" y="624843"/>
                  </a:lnTo>
                  <a:lnTo>
                    <a:pt x="0" y="600075"/>
                  </a:lnTo>
                  <a:lnTo>
                    <a:pt x="0" y="85725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477" name="object 11">
              <a:extLst>
                <a:ext uri="{FF2B5EF4-FFF2-40B4-BE49-F238E27FC236}">
                  <a16:creationId xmlns:a16="http://schemas.microsoft.com/office/drawing/2014/main" id="{05D27D7A-9336-144C-9BDF-0F34F307A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1625" y="4138612"/>
              <a:ext cx="548005" cy="474980"/>
            </a:xfrm>
            <a:custGeom>
              <a:avLst/>
              <a:gdLst>
                <a:gd name="T0" fmla="*/ 547690 w 548004"/>
                <a:gd name="T1" fmla="*/ 0 h 474979"/>
                <a:gd name="T2" fmla="*/ 0 w 548004"/>
                <a:gd name="T3" fmla="*/ 0 h 474979"/>
                <a:gd name="T4" fmla="*/ 0 w 548004"/>
                <a:gd name="T5" fmla="*/ 474665 h 474979"/>
                <a:gd name="T6" fmla="*/ 547690 w 548004"/>
                <a:gd name="T7" fmla="*/ 474665 h 474979"/>
                <a:gd name="T8" fmla="*/ 547690 w 548004"/>
                <a:gd name="T9" fmla="*/ 0 h 4749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8004" h="474979">
                  <a:moveTo>
                    <a:pt x="547687" y="0"/>
                  </a:moveTo>
                  <a:lnTo>
                    <a:pt x="0" y="0"/>
                  </a:lnTo>
                  <a:lnTo>
                    <a:pt x="0" y="474662"/>
                  </a:lnTo>
                  <a:lnTo>
                    <a:pt x="547687" y="474662"/>
                  </a:lnTo>
                  <a:lnTo>
                    <a:pt x="547687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7447" name="object 12">
            <a:extLst>
              <a:ext uri="{FF2B5EF4-FFF2-40B4-BE49-F238E27FC236}">
                <a16:creationId xmlns:a16="http://schemas.microsoft.com/office/drawing/2014/main" id="{54B4760F-F260-6341-A3CD-2988F9ADF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5600" y="4111625"/>
            <a:ext cx="4460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50800" indent="-381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 Set</a:t>
            </a: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448" name="object 13">
            <a:extLst>
              <a:ext uri="{FF2B5EF4-FFF2-40B4-BE49-F238E27FC236}">
                <a16:creationId xmlns:a16="http://schemas.microsoft.com/office/drawing/2014/main" id="{C63DD9A2-3206-8441-B180-6AA37075267D}"/>
              </a:ext>
            </a:extLst>
          </p:cNvPr>
          <p:cNvGrpSpPr>
            <a:grpSpLocks/>
          </p:cNvGrpSpPr>
          <p:nvPr/>
        </p:nvGrpSpPr>
        <p:grpSpPr bwMode="auto">
          <a:xfrm>
            <a:off x="3879850" y="5084763"/>
            <a:ext cx="1003300" cy="698500"/>
            <a:chOff x="3879850" y="5084698"/>
            <a:chExt cx="1003300" cy="699135"/>
          </a:xfrm>
        </p:grpSpPr>
        <p:sp>
          <p:nvSpPr>
            <p:cNvPr id="57471" name="object 14">
              <a:extLst>
                <a:ext uri="{FF2B5EF4-FFF2-40B4-BE49-F238E27FC236}">
                  <a16:creationId xmlns:a16="http://schemas.microsoft.com/office/drawing/2014/main" id="{1585B4DF-EF59-B943-B429-E3B44F310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200" y="5177027"/>
              <a:ext cx="990600" cy="600075"/>
            </a:xfrm>
            <a:custGeom>
              <a:avLst/>
              <a:gdLst>
                <a:gd name="T0" fmla="*/ 990600 w 990600"/>
                <a:gd name="T1" fmla="*/ 0 h 600075"/>
                <a:gd name="T2" fmla="*/ 944567 w 990600"/>
                <a:gd name="T3" fmla="*/ 36252 h 600075"/>
                <a:gd name="T4" fmla="*/ 869115 w 990600"/>
                <a:gd name="T5" fmla="*/ 56413 h 600075"/>
                <a:gd name="T6" fmla="*/ 820257 w 990600"/>
                <a:gd name="T7" fmla="*/ 64894 h 600075"/>
                <a:gd name="T8" fmla="*/ 765001 w 990600"/>
                <a:gd name="T9" fmla="*/ 72130 h 600075"/>
                <a:gd name="T10" fmla="*/ 704110 w 990600"/>
                <a:gd name="T11" fmla="*/ 77990 h 600075"/>
                <a:gd name="T12" fmla="*/ 638353 w 990600"/>
                <a:gd name="T13" fmla="*/ 82339 h 600075"/>
                <a:gd name="T14" fmla="*/ 568494 w 990600"/>
                <a:gd name="T15" fmla="*/ 85047 h 600075"/>
                <a:gd name="T16" fmla="*/ 495300 w 990600"/>
                <a:gd name="T17" fmla="*/ 85979 h 600075"/>
                <a:gd name="T18" fmla="*/ 422105 w 990600"/>
                <a:gd name="T19" fmla="*/ 85047 h 600075"/>
                <a:gd name="T20" fmla="*/ 352246 w 990600"/>
                <a:gd name="T21" fmla="*/ 82339 h 600075"/>
                <a:gd name="T22" fmla="*/ 286489 w 990600"/>
                <a:gd name="T23" fmla="*/ 77990 h 600075"/>
                <a:gd name="T24" fmla="*/ 225598 w 990600"/>
                <a:gd name="T25" fmla="*/ 72130 h 600075"/>
                <a:gd name="T26" fmla="*/ 170342 w 990600"/>
                <a:gd name="T27" fmla="*/ 64894 h 600075"/>
                <a:gd name="T28" fmla="*/ 121484 w 990600"/>
                <a:gd name="T29" fmla="*/ 56413 h 600075"/>
                <a:gd name="T30" fmla="*/ 79793 w 990600"/>
                <a:gd name="T31" fmla="*/ 46822 h 600075"/>
                <a:gd name="T32" fmla="*/ 20969 w 990600"/>
                <a:gd name="T33" fmla="*/ 24836 h 600075"/>
                <a:gd name="T34" fmla="*/ 0 w 990600"/>
                <a:gd name="T35" fmla="*/ 0 h 600075"/>
                <a:gd name="T36" fmla="*/ 0 w 990600"/>
                <a:gd name="T37" fmla="*/ 513969 h 600075"/>
                <a:gd name="T38" fmla="*/ 46032 w 990600"/>
                <a:gd name="T39" fmla="*/ 550187 h 600075"/>
                <a:gd name="T40" fmla="*/ 121484 w 990600"/>
                <a:gd name="T41" fmla="*/ 570334 h 600075"/>
                <a:gd name="T42" fmla="*/ 170342 w 990600"/>
                <a:gd name="T43" fmla="*/ 578809 h 600075"/>
                <a:gd name="T44" fmla="*/ 225598 w 990600"/>
                <a:gd name="T45" fmla="*/ 586042 h 600075"/>
                <a:gd name="T46" fmla="*/ 286489 w 990600"/>
                <a:gd name="T47" fmla="*/ 591898 h 600075"/>
                <a:gd name="T48" fmla="*/ 352246 w 990600"/>
                <a:gd name="T49" fmla="*/ 596246 h 600075"/>
                <a:gd name="T50" fmla="*/ 422105 w 990600"/>
                <a:gd name="T51" fmla="*/ 598952 h 600075"/>
                <a:gd name="T52" fmla="*/ 495300 w 990600"/>
                <a:gd name="T53" fmla="*/ 599884 h 600075"/>
                <a:gd name="T54" fmla="*/ 568494 w 990600"/>
                <a:gd name="T55" fmla="*/ 598952 h 600075"/>
                <a:gd name="T56" fmla="*/ 638353 w 990600"/>
                <a:gd name="T57" fmla="*/ 596246 h 600075"/>
                <a:gd name="T58" fmla="*/ 704110 w 990600"/>
                <a:gd name="T59" fmla="*/ 591898 h 600075"/>
                <a:gd name="T60" fmla="*/ 765001 w 990600"/>
                <a:gd name="T61" fmla="*/ 586042 h 600075"/>
                <a:gd name="T62" fmla="*/ 820257 w 990600"/>
                <a:gd name="T63" fmla="*/ 578809 h 600075"/>
                <a:gd name="T64" fmla="*/ 869115 w 990600"/>
                <a:gd name="T65" fmla="*/ 570334 h 600075"/>
                <a:gd name="T66" fmla="*/ 910806 w 990600"/>
                <a:gd name="T67" fmla="*/ 560749 h 600075"/>
                <a:gd name="T68" fmla="*/ 969630 w 990600"/>
                <a:gd name="T69" fmla="*/ 538781 h 600075"/>
                <a:gd name="T70" fmla="*/ 990600 w 990600"/>
                <a:gd name="T71" fmla="*/ 513969 h 600075"/>
                <a:gd name="T72" fmla="*/ 990600 w 990600"/>
                <a:gd name="T73" fmla="*/ 0 h 6000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90600" h="600075">
                  <a:moveTo>
                    <a:pt x="990600" y="0"/>
                  </a:moveTo>
                  <a:lnTo>
                    <a:pt x="944567" y="36252"/>
                  </a:lnTo>
                  <a:lnTo>
                    <a:pt x="869115" y="56413"/>
                  </a:lnTo>
                  <a:lnTo>
                    <a:pt x="820257" y="64894"/>
                  </a:lnTo>
                  <a:lnTo>
                    <a:pt x="765001" y="72130"/>
                  </a:lnTo>
                  <a:lnTo>
                    <a:pt x="704110" y="77990"/>
                  </a:lnTo>
                  <a:lnTo>
                    <a:pt x="638353" y="82339"/>
                  </a:lnTo>
                  <a:lnTo>
                    <a:pt x="568494" y="85047"/>
                  </a:lnTo>
                  <a:lnTo>
                    <a:pt x="495300" y="85979"/>
                  </a:lnTo>
                  <a:lnTo>
                    <a:pt x="422105" y="85047"/>
                  </a:lnTo>
                  <a:lnTo>
                    <a:pt x="352246" y="82339"/>
                  </a:lnTo>
                  <a:lnTo>
                    <a:pt x="286489" y="77990"/>
                  </a:lnTo>
                  <a:lnTo>
                    <a:pt x="225598" y="72130"/>
                  </a:lnTo>
                  <a:lnTo>
                    <a:pt x="170342" y="64894"/>
                  </a:lnTo>
                  <a:lnTo>
                    <a:pt x="121484" y="56413"/>
                  </a:lnTo>
                  <a:lnTo>
                    <a:pt x="79793" y="46822"/>
                  </a:lnTo>
                  <a:lnTo>
                    <a:pt x="20969" y="24836"/>
                  </a:lnTo>
                  <a:lnTo>
                    <a:pt x="0" y="0"/>
                  </a:lnTo>
                  <a:lnTo>
                    <a:pt x="0" y="513969"/>
                  </a:lnTo>
                  <a:lnTo>
                    <a:pt x="46032" y="550187"/>
                  </a:lnTo>
                  <a:lnTo>
                    <a:pt x="121484" y="570334"/>
                  </a:lnTo>
                  <a:lnTo>
                    <a:pt x="170342" y="578809"/>
                  </a:lnTo>
                  <a:lnTo>
                    <a:pt x="225598" y="586042"/>
                  </a:lnTo>
                  <a:lnTo>
                    <a:pt x="286489" y="591898"/>
                  </a:lnTo>
                  <a:lnTo>
                    <a:pt x="352246" y="596246"/>
                  </a:lnTo>
                  <a:lnTo>
                    <a:pt x="422105" y="598952"/>
                  </a:lnTo>
                  <a:lnTo>
                    <a:pt x="495300" y="599884"/>
                  </a:lnTo>
                  <a:lnTo>
                    <a:pt x="568494" y="598952"/>
                  </a:lnTo>
                  <a:lnTo>
                    <a:pt x="638353" y="596246"/>
                  </a:lnTo>
                  <a:lnTo>
                    <a:pt x="704110" y="591898"/>
                  </a:lnTo>
                  <a:lnTo>
                    <a:pt x="765001" y="586042"/>
                  </a:lnTo>
                  <a:lnTo>
                    <a:pt x="820257" y="578809"/>
                  </a:lnTo>
                  <a:lnTo>
                    <a:pt x="869115" y="570334"/>
                  </a:lnTo>
                  <a:lnTo>
                    <a:pt x="910806" y="560749"/>
                  </a:lnTo>
                  <a:lnTo>
                    <a:pt x="969630" y="538781"/>
                  </a:lnTo>
                  <a:lnTo>
                    <a:pt x="990600" y="513969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DD80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472" name="object 15">
              <a:extLst>
                <a:ext uri="{FF2B5EF4-FFF2-40B4-BE49-F238E27FC236}">
                  <a16:creationId xmlns:a16="http://schemas.microsoft.com/office/drawing/2014/main" id="{0A26A6F0-9EAA-FE4A-A81F-039C85C6D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200" y="5091048"/>
              <a:ext cx="990600" cy="172085"/>
            </a:xfrm>
            <a:custGeom>
              <a:avLst/>
              <a:gdLst>
                <a:gd name="T0" fmla="*/ 495300 w 990600"/>
                <a:gd name="T1" fmla="*/ 0 h 172085"/>
                <a:gd name="T2" fmla="*/ 422105 w 990600"/>
                <a:gd name="T3" fmla="*/ 931 h 172085"/>
                <a:gd name="T4" fmla="*/ 352246 w 990600"/>
                <a:gd name="T5" fmla="*/ 3639 h 172085"/>
                <a:gd name="T6" fmla="*/ 286489 w 990600"/>
                <a:gd name="T7" fmla="*/ 7988 h 172085"/>
                <a:gd name="T8" fmla="*/ 225598 w 990600"/>
                <a:gd name="T9" fmla="*/ 13848 h 172085"/>
                <a:gd name="T10" fmla="*/ 170342 w 990600"/>
                <a:gd name="T11" fmla="*/ 21084 h 172085"/>
                <a:gd name="T12" fmla="*/ 121484 w 990600"/>
                <a:gd name="T13" fmla="*/ 29565 h 172085"/>
                <a:gd name="T14" fmla="*/ 79793 w 990600"/>
                <a:gd name="T15" fmla="*/ 39156 h 172085"/>
                <a:gd name="T16" fmla="*/ 20969 w 990600"/>
                <a:gd name="T17" fmla="*/ 61142 h 172085"/>
                <a:gd name="T18" fmla="*/ 0 w 990600"/>
                <a:gd name="T19" fmla="*/ 85978 h 172085"/>
                <a:gd name="T20" fmla="*/ 5370 w 990600"/>
                <a:gd name="T21" fmla="*/ 98687 h 172085"/>
                <a:gd name="T22" fmla="*/ 46032 w 990600"/>
                <a:gd name="T23" fmla="*/ 122231 h 172085"/>
                <a:gd name="T24" fmla="*/ 121484 w 990600"/>
                <a:gd name="T25" fmla="*/ 142392 h 172085"/>
                <a:gd name="T26" fmla="*/ 170342 w 990600"/>
                <a:gd name="T27" fmla="*/ 150873 h 172085"/>
                <a:gd name="T28" fmla="*/ 225598 w 990600"/>
                <a:gd name="T29" fmla="*/ 158109 h 172085"/>
                <a:gd name="T30" fmla="*/ 286489 w 990600"/>
                <a:gd name="T31" fmla="*/ 163969 h 172085"/>
                <a:gd name="T32" fmla="*/ 352246 w 990600"/>
                <a:gd name="T33" fmla="*/ 168318 h 172085"/>
                <a:gd name="T34" fmla="*/ 422105 w 990600"/>
                <a:gd name="T35" fmla="*/ 171026 h 172085"/>
                <a:gd name="T36" fmla="*/ 495300 w 990600"/>
                <a:gd name="T37" fmla="*/ 171957 h 172085"/>
                <a:gd name="T38" fmla="*/ 568494 w 990600"/>
                <a:gd name="T39" fmla="*/ 171026 h 172085"/>
                <a:gd name="T40" fmla="*/ 638353 w 990600"/>
                <a:gd name="T41" fmla="*/ 168318 h 172085"/>
                <a:gd name="T42" fmla="*/ 704110 w 990600"/>
                <a:gd name="T43" fmla="*/ 163969 h 172085"/>
                <a:gd name="T44" fmla="*/ 765001 w 990600"/>
                <a:gd name="T45" fmla="*/ 158109 h 172085"/>
                <a:gd name="T46" fmla="*/ 820257 w 990600"/>
                <a:gd name="T47" fmla="*/ 150873 h 172085"/>
                <a:gd name="T48" fmla="*/ 869115 w 990600"/>
                <a:gd name="T49" fmla="*/ 142392 h 172085"/>
                <a:gd name="T50" fmla="*/ 910806 w 990600"/>
                <a:gd name="T51" fmla="*/ 132801 h 172085"/>
                <a:gd name="T52" fmla="*/ 969630 w 990600"/>
                <a:gd name="T53" fmla="*/ 110815 h 172085"/>
                <a:gd name="T54" fmla="*/ 990600 w 990600"/>
                <a:gd name="T55" fmla="*/ 85978 h 172085"/>
                <a:gd name="T56" fmla="*/ 985229 w 990600"/>
                <a:gd name="T57" fmla="*/ 73270 h 172085"/>
                <a:gd name="T58" fmla="*/ 944567 w 990600"/>
                <a:gd name="T59" fmla="*/ 49726 h 172085"/>
                <a:gd name="T60" fmla="*/ 869115 w 990600"/>
                <a:gd name="T61" fmla="*/ 29565 h 172085"/>
                <a:gd name="T62" fmla="*/ 820257 w 990600"/>
                <a:gd name="T63" fmla="*/ 21084 h 172085"/>
                <a:gd name="T64" fmla="*/ 765001 w 990600"/>
                <a:gd name="T65" fmla="*/ 13848 h 172085"/>
                <a:gd name="T66" fmla="*/ 704110 w 990600"/>
                <a:gd name="T67" fmla="*/ 7988 h 172085"/>
                <a:gd name="T68" fmla="*/ 638353 w 990600"/>
                <a:gd name="T69" fmla="*/ 3639 h 172085"/>
                <a:gd name="T70" fmla="*/ 568494 w 990600"/>
                <a:gd name="T71" fmla="*/ 931 h 172085"/>
                <a:gd name="T72" fmla="*/ 495300 w 990600"/>
                <a:gd name="T73" fmla="*/ 0 h 17208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90600" h="172085">
                  <a:moveTo>
                    <a:pt x="495300" y="0"/>
                  </a:moveTo>
                  <a:lnTo>
                    <a:pt x="422105" y="931"/>
                  </a:lnTo>
                  <a:lnTo>
                    <a:pt x="352246" y="3639"/>
                  </a:lnTo>
                  <a:lnTo>
                    <a:pt x="286489" y="7988"/>
                  </a:lnTo>
                  <a:lnTo>
                    <a:pt x="225598" y="13848"/>
                  </a:lnTo>
                  <a:lnTo>
                    <a:pt x="170342" y="21084"/>
                  </a:lnTo>
                  <a:lnTo>
                    <a:pt x="121484" y="29565"/>
                  </a:lnTo>
                  <a:lnTo>
                    <a:pt x="79793" y="39156"/>
                  </a:lnTo>
                  <a:lnTo>
                    <a:pt x="20969" y="61142"/>
                  </a:lnTo>
                  <a:lnTo>
                    <a:pt x="0" y="85978"/>
                  </a:lnTo>
                  <a:lnTo>
                    <a:pt x="5370" y="98687"/>
                  </a:lnTo>
                  <a:lnTo>
                    <a:pt x="46032" y="122231"/>
                  </a:lnTo>
                  <a:lnTo>
                    <a:pt x="121484" y="142392"/>
                  </a:lnTo>
                  <a:lnTo>
                    <a:pt x="170342" y="150873"/>
                  </a:lnTo>
                  <a:lnTo>
                    <a:pt x="225598" y="158109"/>
                  </a:lnTo>
                  <a:lnTo>
                    <a:pt x="286489" y="163969"/>
                  </a:lnTo>
                  <a:lnTo>
                    <a:pt x="352246" y="168318"/>
                  </a:lnTo>
                  <a:lnTo>
                    <a:pt x="422105" y="171026"/>
                  </a:lnTo>
                  <a:lnTo>
                    <a:pt x="495300" y="171957"/>
                  </a:lnTo>
                  <a:lnTo>
                    <a:pt x="568494" y="171026"/>
                  </a:lnTo>
                  <a:lnTo>
                    <a:pt x="638353" y="168318"/>
                  </a:lnTo>
                  <a:lnTo>
                    <a:pt x="704110" y="163969"/>
                  </a:lnTo>
                  <a:lnTo>
                    <a:pt x="765001" y="158109"/>
                  </a:lnTo>
                  <a:lnTo>
                    <a:pt x="820257" y="150873"/>
                  </a:lnTo>
                  <a:lnTo>
                    <a:pt x="869115" y="142392"/>
                  </a:lnTo>
                  <a:lnTo>
                    <a:pt x="910806" y="132801"/>
                  </a:lnTo>
                  <a:lnTo>
                    <a:pt x="969630" y="110815"/>
                  </a:lnTo>
                  <a:lnTo>
                    <a:pt x="990600" y="85978"/>
                  </a:lnTo>
                  <a:lnTo>
                    <a:pt x="985229" y="73270"/>
                  </a:lnTo>
                  <a:lnTo>
                    <a:pt x="944567" y="49726"/>
                  </a:lnTo>
                  <a:lnTo>
                    <a:pt x="869115" y="29565"/>
                  </a:lnTo>
                  <a:lnTo>
                    <a:pt x="820257" y="21084"/>
                  </a:lnTo>
                  <a:lnTo>
                    <a:pt x="765001" y="13848"/>
                  </a:lnTo>
                  <a:lnTo>
                    <a:pt x="704110" y="7988"/>
                  </a:lnTo>
                  <a:lnTo>
                    <a:pt x="638353" y="3639"/>
                  </a:lnTo>
                  <a:lnTo>
                    <a:pt x="568494" y="931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EBB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473" name="object 16">
              <a:extLst>
                <a:ext uri="{FF2B5EF4-FFF2-40B4-BE49-F238E27FC236}">
                  <a16:creationId xmlns:a16="http://schemas.microsoft.com/office/drawing/2014/main" id="{AF1B6774-21BC-734A-A2C3-28EB5D4EC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200" y="5091048"/>
              <a:ext cx="990600" cy="686435"/>
            </a:xfrm>
            <a:custGeom>
              <a:avLst/>
              <a:gdLst>
                <a:gd name="T0" fmla="*/ 990600 w 990600"/>
                <a:gd name="T1" fmla="*/ 85978 h 686435"/>
                <a:gd name="T2" fmla="*/ 944567 w 990600"/>
                <a:gd name="T3" fmla="*/ 122231 h 686435"/>
                <a:gd name="T4" fmla="*/ 869115 w 990600"/>
                <a:gd name="T5" fmla="*/ 142392 h 686435"/>
                <a:gd name="T6" fmla="*/ 820257 w 990600"/>
                <a:gd name="T7" fmla="*/ 150873 h 686435"/>
                <a:gd name="T8" fmla="*/ 765001 w 990600"/>
                <a:gd name="T9" fmla="*/ 158109 h 686435"/>
                <a:gd name="T10" fmla="*/ 704110 w 990600"/>
                <a:gd name="T11" fmla="*/ 163969 h 686435"/>
                <a:gd name="T12" fmla="*/ 638353 w 990600"/>
                <a:gd name="T13" fmla="*/ 168318 h 686435"/>
                <a:gd name="T14" fmla="*/ 568494 w 990600"/>
                <a:gd name="T15" fmla="*/ 171026 h 686435"/>
                <a:gd name="T16" fmla="*/ 495300 w 990600"/>
                <a:gd name="T17" fmla="*/ 171957 h 686435"/>
                <a:gd name="T18" fmla="*/ 422105 w 990600"/>
                <a:gd name="T19" fmla="*/ 171026 h 686435"/>
                <a:gd name="T20" fmla="*/ 352246 w 990600"/>
                <a:gd name="T21" fmla="*/ 168318 h 686435"/>
                <a:gd name="T22" fmla="*/ 286489 w 990600"/>
                <a:gd name="T23" fmla="*/ 163969 h 686435"/>
                <a:gd name="T24" fmla="*/ 225598 w 990600"/>
                <a:gd name="T25" fmla="*/ 158109 h 686435"/>
                <a:gd name="T26" fmla="*/ 170342 w 990600"/>
                <a:gd name="T27" fmla="*/ 150873 h 686435"/>
                <a:gd name="T28" fmla="*/ 121484 w 990600"/>
                <a:gd name="T29" fmla="*/ 142392 h 686435"/>
                <a:gd name="T30" fmla="*/ 79793 w 990600"/>
                <a:gd name="T31" fmla="*/ 132801 h 686435"/>
                <a:gd name="T32" fmla="*/ 20969 w 990600"/>
                <a:gd name="T33" fmla="*/ 110815 h 686435"/>
                <a:gd name="T34" fmla="*/ 0 w 990600"/>
                <a:gd name="T35" fmla="*/ 85978 h 686435"/>
                <a:gd name="T36" fmla="*/ 5370 w 990600"/>
                <a:gd name="T37" fmla="*/ 73270 h 686435"/>
                <a:gd name="T38" fmla="*/ 46032 w 990600"/>
                <a:gd name="T39" fmla="*/ 49726 h 686435"/>
                <a:gd name="T40" fmla="*/ 121484 w 990600"/>
                <a:gd name="T41" fmla="*/ 29565 h 686435"/>
                <a:gd name="T42" fmla="*/ 170342 w 990600"/>
                <a:gd name="T43" fmla="*/ 21084 h 686435"/>
                <a:gd name="T44" fmla="*/ 225598 w 990600"/>
                <a:gd name="T45" fmla="*/ 13848 h 686435"/>
                <a:gd name="T46" fmla="*/ 286489 w 990600"/>
                <a:gd name="T47" fmla="*/ 7988 h 686435"/>
                <a:gd name="T48" fmla="*/ 352246 w 990600"/>
                <a:gd name="T49" fmla="*/ 3639 h 686435"/>
                <a:gd name="T50" fmla="*/ 422105 w 990600"/>
                <a:gd name="T51" fmla="*/ 931 h 686435"/>
                <a:gd name="T52" fmla="*/ 495300 w 990600"/>
                <a:gd name="T53" fmla="*/ 0 h 686435"/>
                <a:gd name="T54" fmla="*/ 568494 w 990600"/>
                <a:gd name="T55" fmla="*/ 931 h 686435"/>
                <a:gd name="T56" fmla="*/ 638353 w 990600"/>
                <a:gd name="T57" fmla="*/ 3639 h 686435"/>
                <a:gd name="T58" fmla="*/ 704110 w 990600"/>
                <a:gd name="T59" fmla="*/ 7988 h 686435"/>
                <a:gd name="T60" fmla="*/ 765001 w 990600"/>
                <a:gd name="T61" fmla="*/ 13848 h 686435"/>
                <a:gd name="T62" fmla="*/ 820257 w 990600"/>
                <a:gd name="T63" fmla="*/ 21084 h 686435"/>
                <a:gd name="T64" fmla="*/ 869115 w 990600"/>
                <a:gd name="T65" fmla="*/ 29565 h 686435"/>
                <a:gd name="T66" fmla="*/ 910806 w 990600"/>
                <a:gd name="T67" fmla="*/ 39156 h 686435"/>
                <a:gd name="T68" fmla="*/ 969630 w 990600"/>
                <a:gd name="T69" fmla="*/ 61142 h 686435"/>
                <a:gd name="T70" fmla="*/ 990600 w 990600"/>
                <a:gd name="T71" fmla="*/ 85978 h 686435"/>
                <a:gd name="T72" fmla="*/ 990600 w 990600"/>
                <a:gd name="T73" fmla="*/ 85978 h 686435"/>
                <a:gd name="T74" fmla="*/ 990600 w 990600"/>
                <a:gd name="T75" fmla="*/ 599947 h 686435"/>
                <a:gd name="T76" fmla="*/ 985229 w 990600"/>
                <a:gd name="T77" fmla="*/ 612643 h 686435"/>
                <a:gd name="T78" fmla="*/ 944567 w 990600"/>
                <a:gd name="T79" fmla="*/ 636166 h 686435"/>
                <a:gd name="T80" fmla="*/ 869115 w 990600"/>
                <a:gd name="T81" fmla="*/ 656313 h 686435"/>
                <a:gd name="T82" fmla="*/ 820257 w 990600"/>
                <a:gd name="T83" fmla="*/ 664788 h 686435"/>
                <a:gd name="T84" fmla="*/ 765001 w 990600"/>
                <a:gd name="T85" fmla="*/ 672021 h 686435"/>
                <a:gd name="T86" fmla="*/ 704110 w 990600"/>
                <a:gd name="T87" fmla="*/ 677877 h 686435"/>
                <a:gd name="T88" fmla="*/ 638353 w 990600"/>
                <a:gd name="T89" fmla="*/ 682225 h 686435"/>
                <a:gd name="T90" fmla="*/ 568494 w 990600"/>
                <a:gd name="T91" fmla="*/ 684931 h 686435"/>
                <a:gd name="T92" fmla="*/ 495300 w 990600"/>
                <a:gd name="T93" fmla="*/ 685863 h 686435"/>
                <a:gd name="T94" fmla="*/ 422105 w 990600"/>
                <a:gd name="T95" fmla="*/ 684931 h 686435"/>
                <a:gd name="T96" fmla="*/ 352246 w 990600"/>
                <a:gd name="T97" fmla="*/ 682225 h 686435"/>
                <a:gd name="T98" fmla="*/ 286489 w 990600"/>
                <a:gd name="T99" fmla="*/ 677877 h 686435"/>
                <a:gd name="T100" fmla="*/ 225598 w 990600"/>
                <a:gd name="T101" fmla="*/ 672021 h 686435"/>
                <a:gd name="T102" fmla="*/ 170342 w 990600"/>
                <a:gd name="T103" fmla="*/ 664788 h 686435"/>
                <a:gd name="T104" fmla="*/ 121484 w 990600"/>
                <a:gd name="T105" fmla="*/ 656313 h 686435"/>
                <a:gd name="T106" fmla="*/ 79793 w 990600"/>
                <a:gd name="T107" fmla="*/ 646728 h 686435"/>
                <a:gd name="T108" fmla="*/ 20969 w 990600"/>
                <a:gd name="T109" fmla="*/ 624760 h 686435"/>
                <a:gd name="T110" fmla="*/ 0 w 990600"/>
                <a:gd name="T111" fmla="*/ 599947 h 686435"/>
                <a:gd name="T112" fmla="*/ 0 w 990600"/>
                <a:gd name="T113" fmla="*/ 85978 h 68643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90600" h="686435">
                  <a:moveTo>
                    <a:pt x="990600" y="85978"/>
                  </a:moveTo>
                  <a:lnTo>
                    <a:pt x="944567" y="122231"/>
                  </a:lnTo>
                  <a:lnTo>
                    <a:pt x="869115" y="142392"/>
                  </a:lnTo>
                  <a:lnTo>
                    <a:pt x="820257" y="150873"/>
                  </a:lnTo>
                  <a:lnTo>
                    <a:pt x="765001" y="158109"/>
                  </a:lnTo>
                  <a:lnTo>
                    <a:pt x="704110" y="163969"/>
                  </a:lnTo>
                  <a:lnTo>
                    <a:pt x="638353" y="168318"/>
                  </a:lnTo>
                  <a:lnTo>
                    <a:pt x="568494" y="171026"/>
                  </a:lnTo>
                  <a:lnTo>
                    <a:pt x="495300" y="171957"/>
                  </a:lnTo>
                  <a:lnTo>
                    <a:pt x="422105" y="171026"/>
                  </a:lnTo>
                  <a:lnTo>
                    <a:pt x="352246" y="168318"/>
                  </a:lnTo>
                  <a:lnTo>
                    <a:pt x="286489" y="163969"/>
                  </a:lnTo>
                  <a:lnTo>
                    <a:pt x="225598" y="158109"/>
                  </a:lnTo>
                  <a:lnTo>
                    <a:pt x="170342" y="150873"/>
                  </a:lnTo>
                  <a:lnTo>
                    <a:pt x="121484" y="142392"/>
                  </a:lnTo>
                  <a:lnTo>
                    <a:pt x="79793" y="132801"/>
                  </a:lnTo>
                  <a:lnTo>
                    <a:pt x="20969" y="110815"/>
                  </a:lnTo>
                  <a:lnTo>
                    <a:pt x="0" y="85978"/>
                  </a:lnTo>
                  <a:lnTo>
                    <a:pt x="5370" y="73270"/>
                  </a:lnTo>
                  <a:lnTo>
                    <a:pt x="46032" y="49726"/>
                  </a:lnTo>
                  <a:lnTo>
                    <a:pt x="121484" y="29565"/>
                  </a:lnTo>
                  <a:lnTo>
                    <a:pt x="170342" y="21084"/>
                  </a:lnTo>
                  <a:lnTo>
                    <a:pt x="225598" y="13848"/>
                  </a:lnTo>
                  <a:lnTo>
                    <a:pt x="286489" y="7988"/>
                  </a:lnTo>
                  <a:lnTo>
                    <a:pt x="352246" y="3639"/>
                  </a:lnTo>
                  <a:lnTo>
                    <a:pt x="422105" y="931"/>
                  </a:lnTo>
                  <a:lnTo>
                    <a:pt x="495300" y="0"/>
                  </a:lnTo>
                  <a:lnTo>
                    <a:pt x="568494" y="931"/>
                  </a:lnTo>
                  <a:lnTo>
                    <a:pt x="638353" y="3639"/>
                  </a:lnTo>
                  <a:lnTo>
                    <a:pt x="704110" y="7988"/>
                  </a:lnTo>
                  <a:lnTo>
                    <a:pt x="765001" y="13848"/>
                  </a:lnTo>
                  <a:lnTo>
                    <a:pt x="820257" y="21084"/>
                  </a:lnTo>
                  <a:lnTo>
                    <a:pt x="869115" y="29565"/>
                  </a:lnTo>
                  <a:lnTo>
                    <a:pt x="910806" y="39156"/>
                  </a:lnTo>
                  <a:lnTo>
                    <a:pt x="969630" y="61142"/>
                  </a:lnTo>
                  <a:lnTo>
                    <a:pt x="990600" y="85978"/>
                  </a:lnTo>
                  <a:close/>
                </a:path>
                <a:path w="990600" h="686435">
                  <a:moveTo>
                    <a:pt x="990600" y="85978"/>
                  </a:moveTo>
                  <a:lnTo>
                    <a:pt x="990600" y="599947"/>
                  </a:lnTo>
                  <a:lnTo>
                    <a:pt x="985229" y="612643"/>
                  </a:lnTo>
                  <a:lnTo>
                    <a:pt x="944567" y="636166"/>
                  </a:lnTo>
                  <a:lnTo>
                    <a:pt x="869115" y="656313"/>
                  </a:lnTo>
                  <a:lnTo>
                    <a:pt x="820257" y="664788"/>
                  </a:lnTo>
                  <a:lnTo>
                    <a:pt x="765001" y="672021"/>
                  </a:lnTo>
                  <a:lnTo>
                    <a:pt x="704110" y="677877"/>
                  </a:lnTo>
                  <a:lnTo>
                    <a:pt x="638353" y="682225"/>
                  </a:lnTo>
                  <a:lnTo>
                    <a:pt x="568494" y="684931"/>
                  </a:lnTo>
                  <a:lnTo>
                    <a:pt x="495300" y="685863"/>
                  </a:lnTo>
                  <a:lnTo>
                    <a:pt x="422105" y="684931"/>
                  </a:lnTo>
                  <a:lnTo>
                    <a:pt x="352246" y="682225"/>
                  </a:lnTo>
                  <a:lnTo>
                    <a:pt x="286489" y="677877"/>
                  </a:lnTo>
                  <a:lnTo>
                    <a:pt x="225598" y="672021"/>
                  </a:lnTo>
                  <a:lnTo>
                    <a:pt x="170342" y="664788"/>
                  </a:lnTo>
                  <a:lnTo>
                    <a:pt x="121484" y="656313"/>
                  </a:lnTo>
                  <a:lnTo>
                    <a:pt x="79793" y="646728"/>
                  </a:lnTo>
                  <a:lnTo>
                    <a:pt x="20969" y="624760"/>
                  </a:lnTo>
                  <a:lnTo>
                    <a:pt x="0" y="599947"/>
                  </a:lnTo>
                  <a:lnTo>
                    <a:pt x="0" y="85978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7449" name="object 17">
            <a:extLst>
              <a:ext uri="{FF2B5EF4-FFF2-40B4-BE49-F238E27FC236}">
                <a16:creationId xmlns:a16="http://schemas.microsoft.com/office/drawing/2014/main" id="{4322AB87-C8B0-CE48-90F3-C4E314D46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675" y="5219700"/>
            <a:ext cx="750888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250825" indent="-238125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775F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 Set</a:t>
            </a:r>
            <a:endParaRPr lang="en-US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450" name="object 18">
            <a:extLst>
              <a:ext uri="{FF2B5EF4-FFF2-40B4-BE49-F238E27FC236}">
                <a16:creationId xmlns:a16="http://schemas.microsoft.com/office/drawing/2014/main" id="{760E3934-7310-FA4F-8760-19B043FA2F3F}"/>
              </a:ext>
            </a:extLst>
          </p:cNvPr>
          <p:cNvGrpSpPr>
            <a:grpSpLocks/>
          </p:cNvGrpSpPr>
          <p:nvPr/>
        </p:nvGrpSpPr>
        <p:grpSpPr bwMode="auto">
          <a:xfrm>
            <a:off x="7631113" y="5080000"/>
            <a:ext cx="1138237" cy="701675"/>
            <a:chOff x="7631176" y="5080000"/>
            <a:chExt cx="1138555" cy="701675"/>
          </a:xfrm>
        </p:grpSpPr>
        <p:sp>
          <p:nvSpPr>
            <p:cNvPr id="57469" name="object 19">
              <a:extLst>
                <a:ext uri="{FF2B5EF4-FFF2-40B4-BE49-F238E27FC236}">
                  <a16:creationId xmlns:a16="http://schemas.microsoft.com/office/drawing/2014/main" id="{2AE9CDCF-2AEC-7D46-91F7-1EBA2F5D9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7526" y="5086350"/>
              <a:ext cx="1125855" cy="688975"/>
            </a:xfrm>
            <a:custGeom>
              <a:avLst/>
              <a:gdLst>
                <a:gd name="T0" fmla="*/ 968885 w 1125854"/>
                <a:gd name="T1" fmla="*/ 117475 h 688975"/>
                <a:gd name="T2" fmla="*/ 0 w 1125854"/>
                <a:gd name="T3" fmla="*/ 117475 h 688975"/>
                <a:gd name="T4" fmla="*/ 0 w 1125854"/>
                <a:gd name="T5" fmla="*/ 664413 h 688975"/>
                <a:gd name="T6" fmla="*/ 60512 w 1125854"/>
                <a:gd name="T7" fmla="*/ 674457 h 688975"/>
                <a:gd name="T8" fmla="*/ 116008 w 1125854"/>
                <a:gd name="T9" fmla="*/ 681717 h 688975"/>
                <a:gd name="T10" fmla="*/ 166966 w 1125854"/>
                <a:gd name="T11" fmla="*/ 686409 h 688975"/>
                <a:gd name="T12" fmla="*/ 213864 w 1125854"/>
                <a:gd name="T13" fmla="*/ 688752 h 688975"/>
                <a:gd name="T14" fmla="*/ 257179 w 1125854"/>
                <a:gd name="T15" fmla="*/ 688962 h 688975"/>
                <a:gd name="T16" fmla="*/ 297388 w 1125854"/>
                <a:gd name="T17" fmla="*/ 687258 h 688975"/>
                <a:gd name="T18" fmla="*/ 370405 w 1125854"/>
                <a:gd name="T19" fmla="*/ 678975 h 688975"/>
                <a:gd name="T20" fmla="*/ 436734 w 1125854"/>
                <a:gd name="T21" fmla="*/ 665646 h 688975"/>
                <a:gd name="T22" fmla="*/ 500200 w 1125854"/>
                <a:gd name="T23" fmla="*/ 649009 h 688975"/>
                <a:gd name="T24" fmla="*/ 564628 w 1125854"/>
                <a:gd name="T25" fmla="*/ 630805 h 688975"/>
                <a:gd name="T26" fmla="*/ 598394 w 1125854"/>
                <a:gd name="T27" fmla="*/ 621660 h 688975"/>
                <a:gd name="T28" fmla="*/ 671423 w 1125854"/>
                <a:gd name="T29" fmla="*/ 604370 h 688975"/>
                <a:gd name="T30" fmla="*/ 711642 w 1125854"/>
                <a:gd name="T31" fmla="*/ 596661 h 688975"/>
                <a:gd name="T32" fmla="*/ 754966 w 1125854"/>
                <a:gd name="T33" fmla="*/ 589866 h 688975"/>
                <a:gd name="T34" fmla="*/ 801876 w 1125854"/>
                <a:gd name="T35" fmla="*/ 584201 h 688975"/>
                <a:gd name="T36" fmla="*/ 852846 w 1125854"/>
                <a:gd name="T37" fmla="*/ 579886 h 688975"/>
                <a:gd name="T38" fmla="*/ 908357 w 1125854"/>
                <a:gd name="T39" fmla="*/ 577138 h 688975"/>
                <a:gd name="T40" fmla="*/ 968885 w 1125854"/>
                <a:gd name="T41" fmla="*/ 576173 h 688975"/>
                <a:gd name="T42" fmla="*/ 968885 w 1125854"/>
                <a:gd name="T43" fmla="*/ 117475 h 688975"/>
                <a:gd name="T44" fmla="*/ 1042165 w 1125854"/>
                <a:gd name="T45" fmla="*/ 58038 h 688975"/>
                <a:gd name="T46" fmla="*/ 79755 w 1125854"/>
                <a:gd name="T47" fmla="*/ 58038 h 688975"/>
                <a:gd name="T48" fmla="*/ 79755 w 1125854"/>
                <a:gd name="T49" fmla="*/ 117475 h 688975"/>
                <a:gd name="T50" fmla="*/ 968885 w 1125854"/>
                <a:gd name="T51" fmla="*/ 117475 h 688975"/>
                <a:gd name="T52" fmla="*/ 968885 w 1125854"/>
                <a:gd name="T53" fmla="*/ 522782 h 688975"/>
                <a:gd name="T54" fmla="*/ 975174 w 1125854"/>
                <a:gd name="T55" fmla="*/ 522282 h 688975"/>
                <a:gd name="T56" fmla="*/ 991761 w 1125854"/>
                <a:gd name="T57" fmla="*/ 521182 h 688975"/>
                <a:gd name="T58" fmla="*/ 1015231 w 1125854"/>
                <a:gd name="T59" fmla="*/ 520082 h 688975"/>
                <a:gd name="T60" fmla="*/ 1042165 w 1125854"/>
                <a:gd name="T61" fmla="*/ 519582 h 688975"/>
                <a:gd name="T62" fmla="*/ 1042165 w 1125854"/>
                <a:gd name="T63" fmla="*/ 58038 h 688975"/>
                <a:gd name="T64" fmla="*/ 1125477 w 1125854"/>
                <a:gd name="T65" fmla="*/ 0 h 688975"/>
                <a:gd name="T66" fmla="*/ 154813 w 1125854"/>
                <a:gd name="T67" fmla="*/ 0 h 688975"/>
                <a:gd name="T68" fmla="*/ 154813 w 1125854"/>
                <a:gd name="T69" fmla="*/ 58038 h 688975"/>
                <a:gd name="T70" fmla="*/ 1042165 w 1125854"/>
                <a:gd name="T71" fmla="*/ 58038 h 688975"/>
                <a:gd name="T72" fmla="*/ 1042165 w 1125854"/>
                <a:gd name="T73" fmla="*/ 462534 h 688975"/>
                <a:gd name="T74" fmla="*/ 1068200 w 1125854"/>
                <a:gd name="T75" fmla="*/ 461327 h 688975"/>
                <a:gd name="T76" fmla="*/ 1094885 w 1125854"/>
                <a:gd name="T77" fmla="*/ 460498 h 688975"/>
                <a:gd name="T78" fmla="*/ 1125477 w 1125854"/>
                <a:gd name="T79" fmla="*/ 460121 h 688975"/>
                <a:gd name="T80" fmla="*/ 1125477 w 1125854"/>
                <a:gd name="T81" fmla="*/ 0 h 6889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25854" h="688975">
                  <a:moveTo>
                    <a:pt x="968882" y="117475"/>
                  </a:moveTo>
                  <a:lnTo>
                    <a:pt x="0" y="117475"/>
                  </a:lnTo>
                  <a:lnTo>
                    <a:pt x="0" y="664413"/>
                  </a:lnTo>
                  <a:lnTo>
                    <a:pt x="60512" y="674457"/>
                  </a:lnTo>
                  <a:lnTo>
                    <a:pt x="116008" y="681717"/>
                  </a:lnTo>
                  <a:lnTo>
                    <a:pt x="166966" y="686409"/>
                  </a:lnTo>
                  <a:lnTo>
                    <a:pt x="213864" y="688752"/>
                  </a:lnTo>
                  <a:lnTo>
                    <a:pt x="257179" y="688962"/>
                  </a:lnTo>
                  <a:lnTo>
                    <a:pt x="297388" y="687258"/>
                  </a:lnTo>
                  <a:lnTo>
                    <a:pt x="370405" y="678975"/>
                  </a:lnTo>
                  <a:lnTo>
                    <a:pt x="436734" y="665646"/>
                  </a:lnTo>
                  <a:lnTo>
                    <a:pt x="500200" y="649009"/>
                  </a:lnTo>
                  <a:lnTo>
                    <a:pt x="564625" y="630805"/>
                  </a:lnTo>
                  <a:lnTo>
                    <a:pt x="598391" y="621660"/>
                  </a:lnTo>
                  <a:lnTo>
                    <a:pt x="671420" y="604370"/>
                  </a:lnTo>
                  <a:lnTo>
                    <a:pt x="711639" y="596661"/>
                  </a:lnTo>
                  <a:lnTo>
                    <a:pt x="754963" y="589866"/>
                  </a:lnTo>
                  <a:lnTo>
                    <a:pt x="801873" y="584201"/>
                  </a:lnTo>
                  <a:lnTo>
                    <a:pt x="852843" y="579886"/>
                  </a:lnTo>
                  <a:lnTo>
                    <a:pt x="908354" y="577138"/>
                  </a:lnTo>
                  <a:lnTo>
                    <a:pt x="968882" y="576173"/>
                  </a:lnTo>
                  <a:lnTo>
                    <a:pt x="968882" y="117475"/>
                  </a:lnTo>
                  <a:close/>
                </a:path>
                <a:path w="1125854" h="688975">
                  <a:moveTo>
                    <a:pt x="1042162" y="58038"/>
                  </a:moveTo>
                  <a:lnTo>
                    <a:pt x="79755" y="58038"/>
                  </a:lnTo>
                  <a:lnTo>
                    <a:pt x="79755" y="117475"/>
                  </a:lnTo>
                  <a:lnTo>
                    <a:pt x="968882" y="117475"/>
                  </a:lnTo>
                  <a:lnTo>
                    <a:pt x="968882" y="522782"/>
                  </a:lnTo>
                  <a:lnTo>
                    <a:pt x="975171" y="522282"/>
                  </a:lnTo>
                  <a:lnTo>
                    <a:pt x="991758" y="521182"/>
                  </a:lnTo>
                  <a:lnTo>
                    <a:pt x="1015228" y="520082"/>
                  </a:lnTo>
                  <a:lnTo>
                    <a:pt x="1042162" y="519582"/>
                  </a:lnTo>
                  <a:lnTo>
                    <a:pt x="1042162" y="58038"/>
                  </a:lnTo>
                  <a:close/>
                </a:path>
                <a:path w="1125854" h="688975">
                  <a:moveTo>
                    <a:pt x="1125474" y="0"/>
                  </a:moveTo>
                  <a:lnTo>
                    <a:pt x="154813" y="0"/>
                  </a:lnTo>
                  <a:lnTo>
                    <a:pt x="154813" y="58038"/>
                  </a:lnTo>
                  <a:lnTo>
                    <a:pt x="1042162" y="58038"/>
                  </a:lnTo>
                  <a:lnTo>
                    <a:pt x="1042162" y="462534"/>
                  </a:lnTo>
                  <a:lnTo>
                    <a:pt x="1068197" y="461327"/>
                  </a:lnTo>
                  <a:lnTo>
                    <a:pt x="1094882" y="460498"/>
                  </a:lnTo>
                  <a:lnTo>
                    <a:pt x="1125474" y="460121"/>
                  </a:lnTo>
                  <a:lnTo>
                    <a:pt x="1125474" y="0"/>
                  </a:lnTo>
                  <a:close/>
                </a:path>
              </a:pathLst>
            </a:custGeom>
            <a:solidFill>
              <a:srgbClr val="00DF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470" name="object 20">
              <a:extLst>
                <a:ext uri="{FF2B5EF4-FFF2-40B4-BE49-F238E27FC236}">
                  <a16:creationId xmlns:a16="http://schemas.microsoft.com/office/drawing/2014/main" id="{01ADA964-F5CA-7D47-8AA8-E9C8DFEBA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7526" y="5086350"/>
              <a:ext cx="1125855" cy="688975"/>
            </a:xfrm>
            <a:custGeom>
              <a:avLst/>
              <a:gdLst>
                <a:gd name="T0" fmla="*/ 0 w 1125854"/>
                <a:gd name="T1" fmla="*/ 117475 h 688975"/>
                <a:gd name="T2" fmla="*/ 968885 w 1125854"/>
                <a:gd name="T3" fmla="*/ 117475 h 688975"/>
                <a:gd name="T4" fmla="*/ 968885 w 1125854"/>
                <a:gd name="T5" fmla="*/ 576173 h 688975"/>
                <a:gd name="T6" fmla="*/ 908357 w 1125854"/>
                <a:gd name="T7" fmla="*/ 577138 h 688975"/>
                <a:gd name="T8" fmla="*/ 852846 w 1125854"/>
                <a:gd name="T9" fmla="*/ 579886 h 688975"/>
                <a:gd name="T10" fmla="*/ 801876 w 1125854"/>
                <a:gd name="T11" fmla="*/ 584201 h 688975"/>
                <a:gd name="T12" fmla="*/ 754966 w 1125854"/>
                <a:gd name="T13" fmla="*/ 589866 h 688975"/>
                <a:gd name="T14" fmla="*/ 711642 w 1125854"/>
                <a:gd name="T15" fmla="*/ 596661 h 688975"/>
                <a:gd name="T16" fmla="*/ 671423 w 1125854"/>
                <a:gd name="T17" fmla="*/ 604370 h 688975"/>
                <a:gd name="T18" fmla="*/ 633833 w 1125854"/>
                <a:gd name="T19" fmla="*/ 612776 h 688975"/>
                <a:gd name="T20" fmla="*/ 564628 w 1125854"/>
                <a:gd name="T21" fmla="*/ 630805 h 688975"/>
                <a:gd name="T22" fmla="*/ 500200 w 1125854"/>
                <a:gd name="T23" fmla="*/ 649009 h 688975"/>
                <a:gd name="T24" fmla="*/ 468587 w 1125854"/>
                <a:gd name="T25" fmla="*/ 657632 h 688975"/>
                <a:gd name="T26" fmla="*/ 404166 w 1125854"/>
                <a:gd name="T27" fmla="*/ 672833 h 688975"/>
                <a:gd name="T28" fmla="*/ 334971 w 1125854"/>
                <a:gd name="T29" fmla="*/ 683856 h 688975"/>
                <a:gd name="T30" fmla="*/ 257179 w 1125854"/>
                <a:gd name="T31" fmla="*/ 688962 h 688975"/>
                <a:gd name="T32" fmla="*/ 213864 w 1125854"/>
                <a:gd name="T33" fmla="*/ 688752 h 688975"/>
                <a:gd name="T34" fmla="*/ 166966 w 1125854"/>
                <a:gd name="T35" fmla="*/ 686409 h 688975"/>
                <a:gd name="T36" fmla="*/ 116008 w 1125854"/>
                <a:gd name="T37" fmla="*/ 681717 h 688975"/>
                <a:gd name="T38" fmla="*/ 60512 w 1125854"/>
                <a:gd name="T39" fmla="*/ 674457 h 688975"/>
                <a:gd name="T40" fmla="*/ 0 w 1125854"/>
                <a:gd name="T41" fmla="*/ 664413 h 688975"/>
                <a:gd name="T42" fmla="*/ 0 w 1125854"/>
                <a:gd name="T43" fmla="*/ 117475 h 688975"/>
                <a:gd name="T44" fmla="*/ 79755 w 1125854"/>
                <a:gd name="T45" fmla="*/ 117475 h 688975"/>
                <a:gd name="T46" fmla="*/ 79755 w 1125854"/>
                <a:gd name="T47" fmla="*/ 58038 h 688975"/>
                <a:gd name="T48" fmla="*/ 1042165 w 1125854"/>
                <a:gd name="T49" fmla="*/ 58038 h 688975"/>
                <a:gd name="T50" fmla="*/ 1042165 w 1125854"/>
                <a:gd name="T51" fmla="*/ 519582 h 688975"/>
                <a:gd name="T52" fmla="*/ 1015231 w 1125854"/>
                <a:gd name="T53" fmla="*/ 520082 h 688975"/>
                <a:gd name="T54" fmla="*/ 991761 w 1125854"/>
                <a:gd name="T55" fmla="*/ 521182 h 688975"/>
                <a:gd name="T56" fmla="*/ 975174 w 1125854"/>
                <a:gd name="T57" fmla="*/ 522282 h 688975"/>
                <a:gd name="T58" fmla="*/ 968885 w 1125854"/>
                <a:gd name="T59" fmla="*/ 522782 h 688975"/>
                <a:gd name="T60" fmla="*/ 154813 w 1125854"/>
                <a:gd name="T61" fmla="*/ 58038 h 688975"/>
                <a:gd name="T62" fmla="*/ 154813 w 1125854"/>
                <a:gd name="T63" fmla="*/ 0 h 688975"/>
                <a:gd name="T64" fmla="*/ 1125477 w 1125854"/>
                <a:gd name="T65" fmla="*/ 0 h 688975"/>
                <a:gd name="T66" fmla="*/ 1125477 w 1125854"/>
                <a:gd name="T67" fmla="*/ 460121 h 688975"/>
                <a:gd name="T68" fmla="*/ 1094885 w 1125854"/>
                <a:gd name="T69" fmla="*/ 460498 h 688975"/>
                <a:gd name="T70" fmla="*/ 1068200 w 1125854"/>
                <a:gd name="T71" fmla="*/ 461327 h 688975"/>
                <a:gd name="T72" fmla="*/ 1049324 w 1125854"/>
                <a:gd name="T73" fmla="*/ 462156 h 688975"/>
                <a:gd name="T74" fmla="*/ 1042165 w 1125854"/>
                <a:gd name="T75" fmla="*/ 462534 h 68897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125854" h="688975">
                  <a:moveTo>
                    <a:pt x="0" y="117475"/>
                  </a:moveTo>
                  <a:lnTo>
                    <a:pt x="968882" y="117475"/>
                  </a:lnTo>
                  <a:lnTo>
                    <a:pt x="968882" y="576173"/>
                  </a:lnTo>
                  <a:lnTo>
                    <a:pt x="908354" y="577138"/>
                  </a:lnTo>
                  <a:lnTo>
                    <a:pt x="852843" y="579886"/>
                  </a:lnTo>
                  <a:lnTo>
                    <a:pt x="801873" y="584201"/>
                  </a:lnTo>
                  <a:lnTo>
                    <a:pt x="754963" y="589866"/>
                  </a:lnTo>
                  <a:lnTo>
                    <a:pt x="711639" y="596661"/>
                  </a:lnTo>
                  <a:lnTo>
                    <a:pt x="671420" y="604370"/>
                  </a:lnTo>
                  <a:lnTo>
                    <a:pt x="633830" y="612776"/>
                  </a:lnTo>
                  <a:lnTo>
                    <a:pt x="564625" y="630805"/>
                  </a:lnTo>
                  <a:lnTo>
                    <a:pt x="500200" y="649009"/>
                  </a:lnTo>
                  <a:lnTo>
                    <a:pt x="468587" y="657632"/>
                  </a:lnTo>
                  <a:lnTo>
                    <a:pt x="404166" y="672833"/>
                  </a:lnTo>
                  <a:lnTo>
                    <a:pt x="334971" y="683856"/>
                  </a:lnTo>
                  <a:lnTo>
                    <a:pt x="257179" y="688962"/>
                  </a:lnTo>
                  <a:lnTo>
                    <a:pt x="213864" y="688752"/>
                  </a:lnTo>
                  <a:lnTo>
                    <a:pt x="166966" y="686409"/>
                  </a:lnTo>
                  <a:lnTo>
                    <a:pt x="116008" y="681717"/>
                  </a:lnTo>
                  <a:lnTo>
                    <a:pt x="60512" y="674457"/>
                  </a:lnTo>
                  <a:lnTo>
                    <a:pt x="0" y="664413"/>
                  </a:lnTo>
                  <a:lnTo>
                    <a:pt x="0" y="117475"/>
                  </a:lnTo>
                  <a:close/>
                </a:path>
                <a:path w="1125854" h="688975">
                  <a:moveTo>
                    <a:pt x="79755" y="117475"/>
                  </a:moveTo>
                  <a:lnTo>
                    <a:pt x="79755" y="58038"/>
                  </a:lnTo>
                  <a:lnTo>
                    <a:pt x="1042162" y="58038"/>
                  </a:lnTo>
                  <a:lnTo>
                    <a:pt x="1042162" y="519582"/>
                  </a:lnTo>
                  <a:lnTo>
                    <a:pt x="1015228" y="520082"/>
                  </a:lnTo>
                  <a:lnTo>
                    <a:pt x="991758" y="521182"/>
                  </a:lnTo>
                  <a:lnTo>
                    <a:pt x="975171" y="522282"/>
                  </a:lnTo>
                  <a:lnTo>
                    <a:pt x="968882" y="522782"/>
                  </a:lnTo>
                </a:path>
                <a:path w="1125854" h="688975">
                  <a:moveTo>
                    <a:pt x="154813" y="58038"/>
                  </a:moveTo>
                  <a:lnTo>
                    <a:pt x="154813" y="0"/>
                  </a:lnTo>
                  <a:lnTo>
                    <a:pt x="1125474" y="0"/>
                  </a:lnTo>
                  <a:lnTo>
                    <a:pt x="1125474" y="460121"/>
                  </a:lnTo>
                  <a:lnTo>
                    <a:pt x="1094882" y="460498"/>
                  </a:lnTo>
                  <a:lnTo>
                    <a:pt x="1068197" y="461327"/>
                  </a:lnTo>
                  <a:lnTo>
                    <a:pt x="1049321" y="462156"/>
                  </a:lnTo>
                  <a:lnTo>
                    <a:pt x="1042162" y="462534"/>
                  </a:lnTo>
                </a:path>
              </a:pathLst>
            </a:custGeom>
            <a:noFill/>
            <a:ln w="12700">
              <a:solidFill>
                <a:srgbClr val="EBDDC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7451" name="object 21">
            <a:extLst>
              <a:ext uri="{FF2B5EF4-FFF2-40B4-BE49-F238E27FC236}">
                <a16:creationId xmlns:a16="http://schemas.microsoft.com/office/drawing/2014/main" id="{0B0D87DF-9B28-F440-B02F-71114F122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8913" y="5275263"/>
            <a:ext cx="719137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452" name="object 22">
            <a:extLst>
              <a:ext uri="{FF2B5EF4-FFF2-40B4-BE49-F238E27FC236}">
                <a16:creationId xmlns:a16="http://schemas.microsoft.com/office/drawing/2014/main" id="{D4C09E7F-6150-A14A-8E7B-F24732C5C5E2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4938713"/>
            <a:ext cx="1447800" cy="995362"/>
            <a:chOff x="5486400" y="4938648"/>
            <a:chExt cx="1447800" cy="995680"/>
          </a:xfrm>
        </p:grpSpPr>
        <p:sp>
          <p:nvSpPr>
            <p:cNvPr id="57465" name="object 23">
              <a:extLst>
                <a:ext uri="{FF2B5EF4-FFF2-40B4-BE49-F238E27FC236}">
                  <a16:creationId xmlns:a16="http://schemas.microsoft.com/office/drawing/2014/main" id="{2BCEB990-BF04-BD42-8439-761F54F6E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6400" y="4938648"/>
              <a:ext cx="1447800" cy="124460"/>
            </a:xfrm>
            <a:custGeom>
              <a:avLst/>
              <a:gdLst>
                <a:gd name="T0" fmla="*/ 1447800 w 1447800"/>
                <a:gd name="T1" fmla="*/ 0 h 124460"/>
                <a:gd name="T2" fmla="*/ 0 w 1447800"/>
                <a:gd name="T3" fmla="*/ 0 h 124460"/>
                <a:gd name="T4" fmla="*/ 124460 w 1447800"/>
                <a:gd name="T5" fmla="*/ 124459 h 124460"/>
                <a:gd name="T6" fmla="*/ 1323340 w 1447800"/>
                <a:gd name="T7" fmla="*/ 124459 h 124460"/>
                <a:gd name="T8" fmla="*/ 1447800 w 1447800"/>
                <a:gd name="T9" fmla="*/ 0 h 1244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7800" h="124460">
                  <a:moveTo>
                    <a:pt x="1447800" y="0"/>
                  </a:moveTo>
                  <a:lnTo>
                    <a:pt x="0" y="0"/>
                  </a:lnTo>
                  <a:lnTo>
                    <a:pt x="124460" y="124459"/>
                  </a:lnTo>
                  <a:lnTo>
                    <a:pt x="1323340" y="124459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466" name="object 24">
              <a:extLst>
                <a:ext uri="{FF2B5EF4-FFF2-40B4-BE49-F238E27FC236}">
                  <a16:creationId xmlns:a16="http://schemas.microsoft.com/office/drawing/2014/main" id="{2F07EE17-34A8-4D42-88D9-90E833562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6400" y="5809653"/>
              <a:ext cx="1447800" cy="124460"/>
            </a:xfrm>
            <a:custGeom>
              <a:avLst/>
              <a:gdLst>
                <a:gd name="T0" fmla="*/ 1323340 w 1447800"/>
                <a:gd name="T1" fmla="*/ 0 h 124460"/>
                <a:gd name="T2" fmla="*/ 124460 w 1447800"/>
                <a:gd name="T3" fmla="*/ 0 h 124460"/>
                <a:gd name="T4" fmla="*/ 0 w 1447800"/>
                <a:gd name="T5" fmla="*/ 124421 h 124460"/>
                <a:gd name="T6" fmla="*/ 1447800 w 1447800"/>
                <a:gd name="T7" fmla="*/ 124421 h 124460"/>
                <a:gd name="T8" fmla="*/ 1323340 w 1447800"/>
                <a:gd name="T9" fmla="*/ 0 h 1244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7800" h="124460">
                  <a:moveTo>
                    <a:pt x="1323340" y="0"/>
                  </a:moveTo>
                  <a:lnTo>
                    <a:pt x="124460" y="0"/>
                  </a:lnTo>
                  <a:lnTo>
                    <a:pt x="0" y="124421"/>
                  </a:lnTo>
                  <a:lnTo>
                    <a:pt x="1447800" y="124421"/>
                  </a:lnTo>
                  <a:lnTo>
                    <a:pt x="1323340" y="0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467" name="object 25">
              <a:extLst>
                <a:ext uri="{FF2B5EF4-FFF2-40B4-BE49-F238E27FC236}">
                  <a16:creationId xmlns:a16="http://schemas.microsoft.com/office/drawing/2014/main" id="{0FFEFD6E-9720-AC46-9F9A-B66B04757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6400" y="4938648"/>
              <a:ext cx="124460" cy="995680"/>
            </a:xfrm>
            <a:custGeom>
              <a:avLst/>
              <a:gdLst>
                <a:gd name="T0" fmla="*/ 0 w 124460"/>
                <a:gd name="T1" fmla="*/ 0 h 995679"/>
                <a:gd name="T2" fmla="*/ 0 w 124460"/>
                <a:gd name="T3" fmla="*/ 995429 h 995679"/>
                <a:gd name="T4" fmla="*/ 124460 w 124460"/>
                <a:gd name="T5" fmla="*/ 871007 h 995679"/>
                <a:gd name="T6" fmla="*/ 124460 w 124460"/>
                <a:gd name="T7" fmla="*/ 124459 h 995679"/>
                <a:gd name="T8" fmla="*/ 0 w 124460"/>
                <a:gd name="T9" fmla="*/ 0 h 9956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460" h="995679">
                  <a:moveTo>
                    <a:pt x="0" y="0"/>
                  </a:moveTo>
                  <a:lnTo>
                    <a:pt x="0" y="995426"/>
                  </a:lnTo>
                  <a:lnTo>
                    <a:pt x="124460" y="871004"/>
                  </a:lnTo>
                  <a:lnTo>
                    <a:pt x="124460" y="1244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468" name="object 26">
              <a:extLst>
                <a:ext uri="{FF2B5EF4-FFF2-40B4-BE49-F238E27FC236}">
                  <a16:creationId xmlns:a16="http://schemas.microsoft.com/office/drawing/2014/main" id="{CABE2ED8-4843-7541-9DC4-4640B5F08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9739" y="4938648"/>
              <a:ext cx="124460" cy="995680"/>
            </a:xfrm>
            <a:custGeom>
              <a:avLst/>
              <a:gdLst>
                <a:gd name="T0" fmla="*/ 124462 w 124459"/>
                <a:gd name="T1" fmla="*/ 0 h 995679"/>
                <a:gd name="T2" fmla="*/ 0 w 124459"/>
                <a:gd name="T3" fmla="*/ 124459 h 995679"/>
                <a:gd name="T4" fmla="*/ 0 w 124459"/>
                <a:gd name="T5" fmla="*/ 871007 h 995679"/>
                <a:gd name="T6" fmla="*/ 124462 w 124459"/>
                <a:gd name="T7" fmla="*/ 995429 h 995679"/>
                <a:gd name="T8" fmla="*/ 124462 w 124459"/>
                <a:gd name="T9" fmla="*/ 0 h 9956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459" h="995679">
                  <a:moveTo>
                    <a:pt x="124459" y="0"/>
                  </a:moveTo>
                  <a:lnTo>
                    <a:pt x="0" y="124459"/>
                  </a:lnTo>
                  <a:lnTo>
                    <a:pt x="0" y="871004"/>
                  </a:lnTo>
                  <a:lnTo>
                    <a:pt x="124459" y="995426"/>
                  </a:lnTo>
                  <a:lnTo>
                    <a:pt x="124459" y="0"/>
                  </a:ln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7453" name="object 27">
            <a:extLst>
              <a:ext uri="{FF2B5EF4-FFF2-40B4-BE49-F238E27FC236}">
                <a16:creationId xmlns:a16="http://schemas.microsoft.com/office/drawing/2014/main" id="{AFFC74FE-259D-C347-8515-AAB710D1C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0225" y="5062538"/>
            <a:ext cx="1200150" cy="74771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lnSpc>
                <a:spcPts val="2338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</a:p>
          <a:p>
            <a:pPr algn="ctr">
              <a:lnSpc>
                <a:spcPct val="100000"/>
              </a:lnSpc>
              <a:spcBef>
                <a:spcPts val="475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Classifier</a:t>
            </a:r>
          </a:p>
        </p:txBody>
      </p:sp>
      <p:grpSp>
        <p:nvGrpSpPr>
          <p:cNvPr id="57454" name="object 28">
            <a:extLst>
              <a:ext uri="{FF2B5EF4-FFF2-40B4-BE49-F238E27FC236}">
                <a16:creationId xmlns:a16="http://schemas.microsoft.com/office/drawing/2014/main" id="{F1F3A5D8-FD94-7F4E-8248-D46844EB887A}"/>
              </a:ext>
            </a:extLst>
          </p:cNvPr>
          <p:cNvGrpSpPr>
            <a:grpSpLocks/>
          </p:cNvGrpSpPr>
          <p:nvPr/>
        </p:nvGrpSpPr>
        <p:grpSpPr bwMode="auto">
          <a:xfrm>
            <a:off x="4981575" y="5343525"/>
            <a:ext cx="496888" cy="153988"/>
            <a:chOff x="4981575" y="5343525"/>
            <a:chExt cx="497205" cy="154305"/>
          </a:xfrm>
        </p:grpSpPr>
        <p:sp>
          <p:nvSpPr>
            <p:cNvPr id="57463" name="object 29">
              <a:extLst>
                <a:ext uri="{FF2B5EF4-FFF2-40B4-BE49-F238E27FC236}">
                  <a16:creationId xmlns:a16="http://schemas.microsoft.com/office/drawing/2014/main" id="{0A8AC55D-5754-5A47-8C0E-B5D3C2D19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7925" y="5349875"/>
              <a:ext cx="484505" cy="141605"/>
            </a:xfrm>
            <a:custGeom>
              <a:avLst/>
              <a:gdLst>
                <a:gd name="T0" fmla="*/ 363095 w 484504"/>
                <a:gd name="T1" fmla="*/ 0 h 141604"/>
                <a:gd name="T2" fmla="*/ 363095 w 484504"/>
                <a:gd name="T3" fmla="*/ 35306 h 141604"/>
                <a:gd name="T4" fmla="*/ 0 w 484504"/>
                <a:gd name="T5" fmla="*/ 35306 h 141604"/>
                <a:gd name="T6" fmla="*/ 0 w 484504"/>
                <a:gd name="T7" fmla="*/ 105921 h 141604"/>
                <a:gd name="T8" fmla="*/ 363095 w 484504"/>
                <a:gd name="T9" fmla="*/ 105921 h 141604"/>
                <a:gd name="T10" fmla="*/ 363095 w 484504"/>
                <a:gd name="T11" fmla="*/ 141353 h 141604"/>
                <a:gd name="T12" fmla="*/ 484253 w 484504"/>
                <a:gd name="T13" fmla="*/ 70612 h 141604"/>
                <a:gd name="T14" fmla="*/ 363095 w 484504"/>
                <a:gd name="T15" fmla="*/ 0 h 1416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4504" h="141604">
                  <a:moveTo>
                    <a:pt x="363092" y="0"/>
                  </a:moveTo>
                  <a:lnTo>
                    <a:pt x="363092" y="35306"/>
                  </a:lnTo>
                  <a:lnTo>
                    <a:pt x="0" y="35306"/>
                  </a:lnTo>
                  <a:lnTo>
                    <a:pt x="0" y="105918"/>
                  </a:lnTo>
                  <a:lnTo>
                    <a:pt x="363092" y="105918"/>
                  </a:lnTo>
                  <a:lnTo>
                    <a:pt x="363092" y="141350"/>
                  </a:lnTo>
                  <a:lnTo>
                    <a:pt x="484250" y="70612"/>
                  </a:lnTo>
                  <a:lnTo>
                    <a:pt x="363092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464" name="object 30">
              <a:extLst>
                <a:ext uri="{FF2B5EF4-FFF2-40B4-BE49-F238E27FC236}">
                  <a16:creationId xmlns:a16="http://schemas.microsoft.com/office/drawing/2014/main" id="{5CEC59EA-B8D4-874D-87DE-70D25590C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7925" y="5349875"/>
              <a:ext cx="484505" cy="141605"/>
            </a:xfrm>
            <a:custGeom>
              <a:avLst/>
              <a:gdLst>
                <a:gd name="T0" fmla="*/ 0 w 484504"/>
                <a:gd name="T1" fmla="*/ 35306 h 141604"/>
                <a:gd name="T2" fmla="*/ 363095 w 484504"/>
                <a:gd name="T3" fmla="*/ 35306 h 141604"/>
                <a:gd name="T4" fmla="*/ 363095 w 484504"/>
                <a:gd name="T5" fmla="*/ 0 h 141604"/>
                <a:gd name="T6" fmla="*/ 484253 w 484504"/>
                <a:gd name="T7" fmla="*/ 70612 h 141604"/>
                <a:gd name="T8" fmla="*/ 363095 w 484504"/>
                <a:gd name="T9" fmla="*/ 141353 h 141604"/>
                <a:gd name="T10" fmla="*/ 363095 w 484504"/>
                <a:gd name="T11" fmla="*/ 105921 h 141604"/>
                <a:gd name="T12" fmla="*/ 0 w 484504"/>
                <a:gd name="T13" fmla="*/ 105921 h 141604"/>
                <a:gd name="T14" fmla="*/ 0 w 484504"/>
                <a:gd name="T15" fmla="*/ 35306 h 1416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4504" h="141604">
                  <a:moveTo>
                    <a:pt x="0" y="35306"/>
                  </a:moveTo>
                  <a:lnTo>
                    <a:pt x="363092" y="35306"/>
                  </a:lnTo>
                  <a:lnTo>
                    <a:pt x="363092" y="0"/>
                  </a:lnTo>
                  <a:lnTo>
                    <a:pt x="484250" y="70612"/>
                  </a:lnTo>
                  <a:lnTo>
                    <a:pt x="363092" y="141350"/>
                  </a:lnTo>
                  <a:lnTo>
                    <a:pt x="363092" y="105918"/>
                  </a:lnTo>
                  <a:lnTo>
                    <a:pt x="0" y="105918"/>
                  </a:lnTo>
                  <a:lnTo>
                    <a:pt x="0" y="35306"/>
                  </a:lnTo>
                  <a:close/>
                </a:path>
              </a:pathLst>
            </a:custGeom>
            <a:noFill/>
            <a:ln w="12699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7455" name="object 31">
            <a:extLst>
              <a:ext uri="{FF2B5EF4-FFF2-40B4-BE49-F238E27FC236}">
                <a16:creationId xmlns:a16="http://schemas.microsoft.com/office/drawing/2014/main" id="{883E5899-BA36-3745-99FF-61CEA2A29D93}"/>
              </a:ext>
            </a:extLst>
          </p:cNvPr>
          <p:cNvGrpSpPr>
            <a:grpSpLocks/>
          </p:cNvGrpSpPr>
          <p:nvPr/>
        </p:nvGrpSpPr>
        <p:grpSpPr bwMode="auto">
          <a:xfrm>
            <a:off x="7004050" y="5308600"/>
            <a:ext cx="496888" cy="153988"/>
            <a:chOff x="7004050" y="5308600"/>
            <a:chExt cx="497205" cy="154305"/>
          </a:xfrm>
        </p:grpSpPr>
        <p:sp>
          <p:nvSpPr>
            <p:cNvPr id="57461" name="object 32">
              <a:extLst>
                <a:ext uri="{FF2B5EF4-FFF2-40B4-BE49-F238E27FC236}">
                  <a16:creationId xmlns:a16="http://schemas.microsoft.com/office/drawing/2014/main" id="{D015BAEA-0C97-4245-BD46-CA7458D77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0400" y="5314950"/>
              <a:ext cx="484505" cy="141605"/>
            </a:xfrm>
            <a:custGeom>
              <a:avLst/>
              <a:gdLst>
                <a:gd name="T0" fmla="*/ 363096 w 484504"/>
                <a:gd name="T1" fmla="*/ 0 h 141604"/>
                <a:gd name="T2" fmla="*/ 363096 w 484504"/>
                <a:gd name="T3" fmla="*/ 35306 h 141604"/>
                <a:gd name="T4" fmla="*/ 0 w 484504"/>
                <a:gd name="T5" fmla="*/ 35306 h 141604"/>
                <a:gd name="T6" fmla="*/ 0 w 484504"/>
                <a:gd name="T7" fmla="*/ 105921 h 141604"/>
                <a:gd name="T8" fmla="*/ 363096 w 484504"/>
                <a:gd name="T9" fmla="*/ 105921 h 141604"/>
                <a:gd name="T10" fmla="*/ 363096 w 484504"/>
                <a:gd name="T11" fmla="*/ 141353 h 141604"/>
                <a:gd name="T12" fmla="*/ 484253 w 484504"/>
                <a:gd name="T13" fmla="*/ 70612 h 141604"/>
                <a:gd name="T14" fmla="*/ 363096 w 484504"/>
                <a:gd name="T15" fmla="*/ 0 h 1416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4504" h="141604">
                  <a:moveTo>
                    <a:pt x="363093" y="0"/>
                  </a:moveTo>
                  <a:lnTo>
                    <a:pt x="363093" y="35306"/>
                  </a:lnTo>
                  <a:lnTo>
                    <a:pt x="0" y="35306"/>
                  </a:lnTo>
                  <a:lnTo>
                    <a:pt x="0" y="105918"/>
                  </a:lnTo>
                  <a:lnTo>
                    <a:pt x="363093" y="105918"/>
                  </a:lnTo>
                  <a:lnTo>
                    <a:pt x="363093" y="141350"/>
                  </a:lnTo>
                  <a:lnTo>
                    <a:pt x="484250" y="70612"/>
                  </a:lnTo>
                  <a:lnTo>
                    <a:pt x="363093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462" name="object 33">
              <a:extLst>
                <a:ext uri="{FF2B5EF4-FFF2-40B4-BE49-F238E27FC236}">
                  <a16:creationId xmlns:a16="http://schemas.microsoft.com/office/drawing/2014/main" id="{E75FAF7C-9022-F746-A5A4-1ABE41815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0400" y="5314950"/>
              <a:ext cx="484505" cy="141605"/>
            </a:xfrm>
            <a:custGeom>
              <a:avLst/>
              <a:gdLst>
                <a:gd name="T0" fmla="*/ 0 w 484504"/>
                <a:gd name="T1" fmla="*/ 35306 h 141604"/>
                <a:gd name="T2" fmla="*/ 363096 w 484504"/>
                <a:gd name="T3" fmla="*/ 35306 h 141604"/>
                <a:gd name="T4" fmla="*/ 363096 w 484504"/>
                <a:gd name="T5" fmla="*/ 0 h 141604"/>
                <a:gd name="T6" fmla="*/ 484253 w 484504"/>
                <a:gd name="T7" fmla="*/ 70612 h 141604"/>
                <a:gd name="T8" fmla="*/ 363096 w 484504"/>
                <a:gd name="T9" fmla="*/ 141353 h 141604"/>
                <a:gd name="T10" fmla="*/ 363096 w 484504"/>
                <a:gd name="T11" fmla="*/ 105921 h 141604"/>
                <a:gd name="T12" fmla="*/ 0 w 484504"/>
                <a:gd name="T13" fmla="*/ 105921 h 141604"/>
                <a:gd name="T14" fmla="*/ 0 w 484504"/>
                <a:gd name="T15" fmla="*/ 35306 h 1416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4504" h="141604">
                  <a:moveTo>
                    <a:pt x="0" y="35306"/>
                  </a:moveTo>
                  <a:lnTo>
                    <a:pt x="363093" y="35306"/>
                  </a:lnTo>
                  <a:lnTo>
                    <a:pt x="363093" y="0"/>
                  </a:lnTo>
                  <a:lnTo>
                    <a:pt x="484250" y="70612"/>
                  </a:lnTo>
                  <a:lnTo>
                    <a:pt x="363093" y="141350"/>
                  </a:lnTo>
                  <a:lnTo>
                    <a:pt x="363093" y="105918"/>
                  </a:lnTo>
                  <a:lnTo>
                    <a:pt x="0" y="105918"/>
                  </a:lnTo>
                  <a:lnTo>
                    <a:pt x="0" y="35306"/>
                  </a:lnTo>
                  <a:close/>
                </a:path>
              </a:pathLst>
            </a:custGeom>
            <a:noFill/>
            <a:ln w="12699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7456" name="object 34">
            <a:extLst>
              <a:ext uri="{FF2B5EF4-FFF2-40B4-BE49-F238E27FC236}">
                <a16:creationId xmlns:a16="http://schemas.microsoft.com/office/drawing/2014/main" id="{B0ECC96E-FE14-5C40-8089-0D68C184E4D4}"/>
              </a:ext>
            </a:extLst>
          </p:cNvPr>
          <p:cNvGrpSpPr>
            <a:grpSpLocks/>
          </p:cNvGrpSpPr>
          <p:nvPr/>
        </p:nvGrpSpPr>
        <p:grpSpPr bwMode="auto">
          <a:xfrm>
            <a:off x="8147050" y="4703763"/>
            <a:ext cx="165100" cy="325437"/>
            <a:chOff x="8147050" y="4703826"/>
            <a:chExt cx="165100" cy="325755"/>
          </a:xfrm>
        </p:grpSpPr>
        <p:sp>
          <p:nvSpPr>
            <p:cNvPr id="57459" name="object 35">
              <a:extLst>
                <a:ext uri="{FF2B5EF4-FFF2-40B4-BE49-F238E27FC236}">
                  <a16:creationId xmlns:a16="http://schemas.microsoft.com/office/drawing/2014/main" id="{1F9A36B7-FCC4-5F48-A6DD-CDBF0B408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3400" y="4710176"/>
              <a:ext cx="152400" cy="313055"/>
            </a:xfrm>
            <a:custGeom>
              <a:avLst/>
              <a:gdLst>
                <a:gd name="T0" fmla="*/ 114300 w 152400"/>
                <a:gd name="T1" fmla="*/ 0 h 313054"/>
                <a:gd name="T2" fmla="*/ 38100 w 152400"/>
                <a:gd name="T3" fmla="*/ 0 h 313054"/>
                <a:gd name="T4" fmla="*/ 38100 w 152400"/>
                <a:gd name="T5" fmla="*/ 234445 h 313054"/>
                <a:gd name="T6" fmla="*/ 0 w 152400"/>
                <a:gd name="T7" fmla="*/ 234445 h 313054"/>
                <a:gd name="T8" fmla="*/ 76200 w 152400"/>
                <a:gd name="T9" fmla="*/ 312677 h 313054"/>
                <a:gd name="T10" fmla="*/ 152400 w 152400"/>
                <a:gd name="T11" fmla="*/ 234445 h 313054"/>
                <a:gd name="T12" fmla="*/ 114300 w 152400"/>
                <a:gd name="T13" fmla="*/ 234445 h 313054"/>
                <a:gd name="T14" fmla="*/ 114300 w 152400"/>
                <a:gd name="T15" fmla="*/ 0 h 3130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2400" h="313054">
                  <a:moveTo>
                    <a:pt x="114300" y="0"/>
                  </a:moveTo>
                  <a:lnTo>
                    <a:pt x="38100" y="0"/>
                  </a:lnTo>
                  <a:lnTo>
                    <a:pt x="38100" y="234442"/>
                  </a:lnTo>
                  <a:lnTo>
                    <a:pt x="0" y="234442"/>
                  </a:lnTo>
                  <a:lnTo>
                    <a:pt x="76200" y="312674"/>
                  </a:lnTo>
                  <a:lnTo>
                    <a:pt x="152400" y="234442"/>
                  </a:lnTo>
                  <a:lnTo>
                    <a:pt x="114300" y="234442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460" name="object 36">
              <a:extLst>
                <a:ext uri="{FF2B5EF4-FFF2-40B4-BE49-F238E27FC236}">
                  <a16:creationId xmlns:a16="http://schemas.microsoft.com/office/drawing/2014/main" id="{06461954-37B1-4A4C-B54A-56D175110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3400" y="4710176"/>
              <a:ext cx="152400" cy="313055"/>
            </a:xfrm>
            <a:custGeom>
              <a:avLst/>
              <a:gdLst>
                <a:gd name="T0" fmla="*/ 114300 w 152400"/>
                <a:gd name="T1" fmla="*/ 0 h 313054"/>
                <a:gd name="T2" fmla="*/ 114300 w 152400"/>
                <a:gd name="T3" fmla="*/ 234445 h 313054"/>
                <a:gd name="T4" fmla="*/ 152400 w 152400"/>
                <a:gd name="T5" fmla="*/ 234445 h 313054"/>
                <a:gd name="T6" fmla="*/ 76200 w 152400"/>
                <a:gd name="T7" fmla="*/ 312677 h 313054"/>
                <a:gd name="T8" fmla="*/ 0 w 152400"/>
                <a:gd name="T9" fmla="*/ 234445 h 313054"/>
                <a:gd name="T10" fmla="*/ 38100 w 152400"/>
                <a:gd name="T11" fmla="*/ 234445 h 313054"/>
                <a:gd name="T12" fmla="*/ 38100 w 152400"/>
                <a:gd name="T13" fmla="*/ 0 h 313054"/>
                <a:gd name="T14" fmla="*/ 114300 w 152400"/>
                <a:gd name="T15" fmla="*/ 0 h 3130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2400" h="313054">
                  <a:moveTo>
                    <a:pt x="114300" y="0"/>
                  </a:moveTo>
                  <a:lnTo>
                    <a:pt x="114300" y="234442"/>
                  </a:lnTo>
                  <a:lnTo>
                    <a:pt x="152400" y="234442"/>
                  </a:lnTo>
                  <a:lnTo>
                    <a:pt x="76200" y="312674"/>
                  </a:lnTo>
                  <a:lnTo>
                    <a:pt x="0" y="234442"/>
                  </a:lnTo>
                  <a:lnTo>
                    <a:pt x="38100" y="234442"/>
                  </a:lnTo>
                  <a:lnTo>
                    <a:pt x="38100" y="0"/>
                  </a:lnTo>
                  <a:lnTo>
                    <a:pt x="114300" y="0"/>
                  </a:lnTo>
                  <a:close/>
                </a:path>
              </a:pathLst>
            </a:cu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7457" name="object 37">
            <a:extLst>
              <a:ext uri="{FF2B5EF4-FFF2-40B4-BE49-F238E27FC236}">
                <a16:creationId xmlns:a16="http://schemas.microsoft.com/office/drawing/2014/main" id="{BCF49512-A997-8143-9CEB-A1E302358090}"/>
              </a:ext>
            </a:extLst>
          </p:cNvPr>
          <p:cNvSpPr>
            <a:spLocks/>
          </p:cNvSpPr>
          <p:nvPr/>
        </p:nvSpPr>
        <p:spPr bwMode="auto">
          <a:xfrm>
            <a:off x="3651250" y="4478338"/>
            <a:ext cx="311150" cy="612775"/>
          </a:xfrm>
          <a:custGeom>
            <a:avLst/>
            <a:gdLst>
              <a:gd name="T0" fmla="*/ 272441 w 310514"/>
              <a:gd name="T1" fmla="*/ 547137 h 612775"/>
              <a:gd name="T2" fmla="*/ 243806 w 310514"/>
              <a:gd name="T3" fmla="*/ 561340 h 612775"/>
              <a:gd name="T4" fmla="*/ 312426 w 310514"/>
              <a:gd name="T5" fmla="*/ 612394 h 612775"/>
              <a:gd name="T6" fmla="*/ 312426 w 310514"/>
              <a:gd name="T7" fmla="*/ 558546 h 612775"/>
              <a:gd name="T8" fmla="*/ 278180 w 310514"/>
              <a:gd name="T9" fmla="*/ 558546 h 612775"/>
              <a:gd name="T10" fmla="*/ 272441 w 310514"/>
              <a:gd name="T11" fmla="*/ 547137 h 612775"/>
              <a:gd name="T12" fmla="*/ 283845 w 310514"/>
              <a:gd name="T13" fmla="*/ 541480 h 612775"/>
              <a:gd name="T14" fmla="*/ 272441 w 310514"/>
              <a:gd name="T15" fmla="*/ 547137 h 612775"/>
              <a:gd name="T16" fmla="*/ 278180 w 310514"/>
              <a:gd name="T17" fmla="*/ 558546 h 612775"/>
              <a:gd name="T18" fmla="*/ 289553 w 310514"/>
              <a:gd name="T19" fmla="*/ 552831 h 612775"/>
              <a:gd name="T20" fmla="*/ 283845 w 310514"/>
              <a:gd name="T21" fmla="*/ 541480 h 612775"/>
              <a:gd name="T22" fmla="*/ 312426 w 310514"/>
              <a:gd name="T23" fmla="*/ 527304 h 612775"/>
              <a:gd name="T24" fmla="*/ 283845 w 310514"/>
              <a:gd name="T25" fmla="*/ 541480 h 612775"/>
              <a:gd name="T26" fmla="*/ 289553 w 310514"/>
              <a:gd name="T27" fmla="*/ 552831 h 612775"/>
              <a:gd name="T28" fmla="*/ 278180 w 310514"/>
              <a:gd name="T29" fmla="*/ 558546 h 612775"/>
              <a:gd name="T30" fmla="*/ 312426 w 310514"/>
              <a:gd name="T31" fmla="*/ 558546 h 612775"/>
              <a:gd name="T32" fmla="*/ 312426 w 310514"/>
              <a:gd name="T33" fmla="*/ 527304 h 612775"/>
              <a:gd name="T34" fmla="*/ 11499 w 310514"/>
              <a:gd name="T35" fmla="*/ 0 h 612775"/>
              <a:gd name="T36" fmla="*/ 0 w 310514"/>
              <a:gd name="T37" fmla="*/ 5715 h 612775"/>
              <a:gd name="T38" fmla="*/ 272441 w 310514"/>
              <a:gd name="T39" fmla="*/ 547137 h 612775"/>
              <a:gd name="T40" fmla="*/ 283845 w 310514"/>
              <a:gd name="T41" fmla="*/ 541480 h 612775"/>
              <a:gd name="T42" fmla="*/ 11499 w 310514"/>
              <a:gd name="T43" fmla="*/ 0 h 61277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10514" h="612775">
                <a:moveTo>
                  <a:pt x="270773" y="547137"/>
                </a:moveTo>
                <a:lnTo>
                  <a:pt x="242315" y="561340"/>
                </a:lnTo>
                <a:lnTo>
                  <a:pt x="310514" y="612394"/>
                </a:lnTo>
                <a:lnTo>
                  <a:pt x="310514" y="558546"/>
                </a:lnTo>
                <a:lnTo>
                  <a:pt x="276478" y="558546"/>
                </a:lnTo>
                <a:lnTo>
                  <a:pt x="270773" y="547137"/>
                </a:lnTo>
                <a:close/>
              </a:path>
              <a:path w="310514" h="612775">
                <a:moveTo>
                  <a:pt x="282108" y="541480"/>
                </a:moveTo>
                <a:lnTo>
                  <a:pt x="270773" y="547137"/>
                </a:lnTo>
                <a:lnTo>
                  <a:pt x="276478" y="558546"/>
                </a:lnTo>
                <a:lnTo>
                  <a:pt x="287781" y="552831"/>
                </a:lnTo>
                <a:lnTo>
                  <a:pt x="282108" y="541480"/>
                </a:lnTo>
                <a:close/>
              </a:path>
              <a:path w="310514" h="612775">
                <a:moveTo>
                  <a:pt x="310514" y="527304"/>
                </a:moveTo>
                <a:lnTo>
                  <a:pt x="282108" y="541480"/>
                </a:lnTo>
                <a:lnTo>
                  <a:pt x="287781" y="552831"/>
                </a:lnTo>
                <a:lnTo>
                  <a:pt x="276478" y="558546"/>
                </a:lnTo>
                <a:lnTo>
                  <a:pt x="310514" y="558546"/>
                </a:lnTo>
                <a:lnTo>
                  <a:pt x="310514" y="527304"/>
                </a:lnTo>
                <a:close/>
              </a:path>
              <a:path w="310514" h="612775">
                <a:moveTo>
                  <a:pt x="11429" y="0"/>
                </a:moveTo>
                <a:lnTo>
                  <a:pt x="0" y="5715"/>
                </a:lnTo>
                <a:lnTo>
                  <a:pt x="270773" y="547137"/>
                </a:lnTo>
                <a:lnTo>
                  <a:pt x="282108" y="541480"/>
                </a:lnTo>
                <a:lnTo>
                  <a:pt x="1142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458" name="object 38">
            <a:extLst>
              <a:ext uri="{FF2B5EF4-FFF2-40B4-BE49-F238E27FC236}">
                <a16:creationId xmlns:a16="http://schemas.microsoft.com/office/drawing/2014/main" id="{5618E73C-7796-C44D-B417-68E084BAD1A1}"/>
              </a:ext>
            </a:extLst>
          </p:cNvPr>
          <p:cNvSpPr>
            <a:spLocks/>
          </p:cNvSpPr>
          <p:nvPr/>
        </p:nvSpPr>
        <p:spPr bwMode="auto">
          <a:xfrm>
            <a:off x="7308850" y="3411538"/>
            <a:ext cx="311150" cy="612775"/>
          </a:xfrm>
          <a:custGeom>
            <a:avLst/>
            <a:gdLst>
              <a:gd name="T0" fmla="*/ 272438 w 310515"/>
              <a:gd name="T1" fmla="*/ 547137 h 612775"/>
              <a:gd name="T2" fmla="*/ 243807 w 310515"/>
              <a:gd name="T3" fmla="*/ 561340 h 612775"/>
              <a:gd name="T4" fmla="*/ 312424 w 310515"/>
              <a:gd name="T5" fmla="*/ 612394 h 612775"/>
              <a:gd name="T6" fmla="*/ 312424 w 310515"/>
              <a:gd name="T7" fmla="*/ 558546 h 612775"/>
              <a:gd name="T8" fmla="*/ 278179 w 310515"/>
              <a:gd name="T9" fmla="*/ 558546 h 612775"/>
              <a:gd name="T10" fmla="*/ 272438 w 310515"/>
              <a:gd name="T11" fmla="*/ 547137 h 612775"/>
              <a:gd name="T12" fmla="*/ 283842 w 310515"/>
              <a:gd name="T13" fmla="*/ 541480 h 612775"/>
              <a:gd name="T14" fmla="*/ 272438 w 310515"/>
              <a:gd name="T15" fmla="*/ 547137 h 612775"/>
              <a:gd name="T16" fmla="*/ 278179 w 310515"/>
              <a:gd name="T17" fmla="*/ 558546 h 612775"/>
              <a:gd name="T18" fmla="*/ 289552 w 310515"/>
              <a:gd name="T19" fmla="*/ 552831 h 612775"/>
              <a:gd name="T20" fmla="*/ 283842 w 310515"/>
              <a:gd name="T21" fmla="*/ 541480 h 612775"/>
              <a:gd name="T22" fmla="*/ 312424 w 310515"/>
              <a:gd name="T23" fmla="*/ 527304 h 612775"/>
              <a:gd name="T24" fmla="*/ 283842 w 310515"/>
              <a:gd name="T25" fmla="*/ 541480 h 612775"/>
              <a:gd name="T26" fmla="*/ 289552 w 310515"/>
              <a:gd name="T27" fmla="*/ 552831 h 612775"/>
              <a:gd name="T28" fmla="*/ 278179 w 310515"/>
              <a:gd name="T29" fmla="*/ 558546 h 612775"/>
              <a:gd name="T30" fmla="*/ 312424 w 310515"/>
              <a:gd name="T31" fmla="*/ 558546 h 612775"/>
              <a:gd name="T32" fmla="*/ 312424 w 310515"/>
              <a:gd name="T33" fmla="*/ 527304 h 612775"/>
              <a:gd name="T34" fmla="*/ 11499 w 310515"/>
              <a:gd name="T35" fmla="*/ 0 h 612775"/>
              <a:gd name="T36" fmla="*/ 0 w 310515"/>
              <a:gd name="T37" fmla="*/ 5715 h 612775"/>
              <a:gd name="T38" fmla="*/ 272438 w 310515"/>
              <a:gd name="T39" fmla="*/ 547137 h 612775"/>
              <a:gd name="T40" fmla="*/ 283842 w 310515"/>
              <a:gd name="T41" fmla="*/ 541480 h 612775"/>
              <a:gd name="T42" fmla="*/ 11499 w 310515"/>
              <a:gd name="T43" fmla="*/ 0 h 61277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10515" h="612775">
                <a:moveTo>
                  <a:pt x="270773" y="547137"/>
                </a:moveTo>
                <a:lnTo>
                  <a:pt x="242316" y="561340"/>
                </a:lnTo>
                <a:lnTo>
                  <a:pt x="310515" y="612394"/>
                </a:lnTo>
                <a:lnTo>
                  <a:pt x="310515" y="558546"/>
                </a:lnTo>
                <a:lnTo>
                  <a:pt x="276479" y="558546"/>
                </a:lnTo>
                <a:lnTo>
                  <a:pt x="270773" y="547137"/>
                </a:lnTo>
                <a:close/>
              </a:path>
              <a:path w="310515" h="612775">
                <a:moveTo>
                  <a:pt x="282108" y="541480"/>
                </a:moveTo>
                <a:lnTo>
                  <a:pt x="270773" y="547137"/>
                </a:lnTo>
                <a:lnTo>
                  <a:pt x="276479" y="558546"/>
                </a:lnTo>
                <a:lnTo>
                  <a:pt x="287782" y="552831"/>
                </a:lnTo>
                <a:lnTo>
                  <a:pt x="282108" y="541480"/>
                </a:lnTo>
                <a:close/>
              </a:path>
              <a:path w="310515" h="612775">
                <a:moveTo>
                  <a:pt x="310515" y="527304"/>
                </a:moveTo>
                <a:lnTo>
                  <a:pt x="282108" y="541480"/>
                </a:lnTo>
                <a:lnTo>
                  <a:pt x="287782" y="552831"/>
                </a:lnTo>
                <a:lnTo>
                  <a:pt x="276479" y="558546"/>
                </a:lnTo>
                <a:lnTo>
                  <a:pt x="310515" y="558546"/>
                </a:lnTo>
                <a:lnTo>
                  <a:pt x="310515" y="527304"/>
                </a:lnTo>
                <a:close/>
              </a:path>
              <a:path w="310515" h="612775">
                <a:moveTo>
                  <a:pt x="11430" y="0"/>
                </a:moveTo>
                <a:lnTo>
                  <a:pt x="0" y="5715"/>
                </a:lnTo>
                <a:lnTo>
                  <a:pt x="270773" y="547137"/>
                </a:lnTo>
                <a:lnTo>
                  <a:pt x="282108" y="541480"/>
                </a:lnTo>
                <a:lnTo>
                  <a:pt x="114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5">
            <a:extLst>
              <a:ext uri="{FF2B5EF4-FFF2-40B4-BE49-F238E27FC236}">
                <a16:creationId xmlns:a16="http://schemas.microsoft.com/office/drawing/2014/main" id="{9E19E050-B19E-5F43-BF74-435C90972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053B9EE6-E924-FB4D-9106-E32C12DD69FA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E5CD91DA-3356-8144-ACBF-3F36715EBD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9144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z="3200"/>
              <a:t>Data Mining Function: (3) Classification</a:t>
            </a:r>
            <a:endParaRPr lang="en-US" altLang="en-US" sz="2800" b="0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2748A5EC-CA57-0B42-92D7-C07E95FEF5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458200" cy="51816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10000"/>
              </a:lnSpc>
            </a:pPr>
            <a:r>
              <a:rPr lang="en-US" altLang="en-US" sz="2000" b="1"/>
              <a:t>Classification and label prediction 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000"/>
              <a:t>Construct models (functions) based on some training examples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000"/>
              <a:t>Describe and distinguish classes or concepts for future prediction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n-US" sz="2000"/>
              <a:t>E.g., classify countries based on (climate), or classify cars based on (gas mileage)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000"/>
              <a:t>Predict some unknown class labels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000" b="1"/>
              <a:t>Typical methods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000"/>
              <a:t>Decision trees, naïve Bayesian classification, support vector machines, neural networks, rule-based classification, pattern-based classification, logistic regression, …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000" b="1"/>
              <a:t>Typical applications</a:t>
            </a:r>
            <a:r>
              <a:rPr lang="en-US" altLang="en-US" sz="2000"/>
              <a:t>: Name one?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000"/>
              <a:t>Credit card fraud detection, direct marketing, classifying stars, diseases,  web-pages, …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A2633F8-C0D5-A144-80AB-F73FFC32F4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2150" y="344488"/>
            <a:ext cx="6170613" cy="696912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spc="-229"/>
              <a:t>Classification: </a:t>
            </a:r>
            <a:r>
              <a:rPr spc="-160"/>
              <a:t>Application</a:t>
            </a:r>
            <a:r>
              <a:rPr spc="140"/>
              <a:t> </a:t>
            </a:r>
            <a:r>
              <a:rPr spc="-20"/>
              <a:t>1</a:t>
            </a:r>
          </a:p>
        </p:txBody>
      </p:sp>
      <p:sp>
        <p:nvSpPr>
          <p:cNvPr id="60418" name="object 3">
            <a:extLst>
              <a:ext uri="{FF2B5EF4-FFF2-40B4-BE49-F238E27FC236}">
                <a16:creationId xmlns:a16="http://schemas.microsoft.com/office/drawing/2014/main" id="{13A6D697-81A1-7842-A2C7-E8FE9483C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" y="1619250"/>
            <a:ext cx="8435975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8900" rIns="0" bIns="0">
            <a:spAutoFit/>
          </a:bodyPr>
          <a:lstStyle>
            <a:lvl1pPr marL="3556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tabLst>
                <a:tab pos="354013" algn="l"/>
                <a:tab pos="355600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8128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tabLst>
                <a:tab pos="354013" algn="l"/>
                <a:tab pos="3556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557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tabLst>
                <a:tab pos="354013" algn="l"/>
                <a:tab pos="3556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3843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b="1">
                <a:cs typeface="Arial" panose="020B0604020202020204" pitchFamily="34" charset="0"/>
              </a:rPr>
              <a:t>Direct Marketing</a:t>
            </a:r>
          </a:p>
          <a:p>
            <a:pPr lvl="1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b="1">
                <a:cs typeface="Arial" panose="020B0604020202020204" pitchFamily="34" charset="0"/>
              </a:rPr>
              <a:t>Goal</a:t>
            </a:r>
            <a:r>
              <a:rPr lang="en-US" altLang="en-US" sz="2000">
                <a:cs typeface="Arial" panose="020B0604020202020204" pitchFamily="34" charset="0"/>
              </a:rPr>
              <a:t>: Reduce cost of mailing by </a:t>
            </a:r>
            <a:r>
              <a:rPr lang="en-US" altLang="en-US" sz="2000" i="1">
                <a:solidFill>
                  <a:srgbClr val="FF0066"/>
                </a:solidFill>
                <a:cs typeface="Arial" panose="020B0604020202020204" pitchFamily="34" charset="0"/>
              </a:rPr>
              <a:t>targeting </a:t>
            </a:r>
            <a:r>
              <a:rPr lang="en-US" altLang="en-US" sz="2000">
                <a:cs typeface="Arial" panose="020B0604020202020204" pitchFamily="34" charset="0"/>
              </a:rPr>
              <a:t>a set of consumers likely to buy a new cell-phone product.</a:t>
            </a:r>
          </a:p>
          <a:p>
            <a:pPr lvl="1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>
                <a:cs typeface="Arial" panose="020B0604020202020204" pitchFamily="34" charset="0"/>
              </a:rPr>
              <a:t>Approach:</a:t>
            </a:r>
          </a:p>
          <a:p>
            <a:pPr lvl="2">
              <a:lnSpc>
                <a:spcPct val="100000"/>
              </a:lnSpc>
              <a:spcBef>
                <a:spcPts val="500"/>
              </a:spcBef>
              <a:buClr>
                <a:srgbClr val="DD8046"/>
              </a:buClr>
              <a:buSzPct val="75000"/>
              <a:buFont typeface="Wingdings" pitchFamily="2" charset="2"/>
              <a:buChar char=""/>
            </a:pPr>
            <a:r>
              <a:rPr lang="en-US" altLang="en-US" sz="2000">
                <a:cs typeface="Arial" panose="020B0604020202020204" pitchFamily="34" charset="0"/>
              </a:rPr>
              <a:t>Use the data for a similar product introduced before.</a:t>
            </a:r>
          </a:p>
          <a:p>
            <a:pPr lvl="2">
              <a:lnSpc>
                <a:spcPct val="100000"/>
              </a:lnSpc>
              <a:spcBef>
                <a:spcPts val="500"/>
              </a:spcBef>
              <a:buClr>
                <a:srgbClr val="DD8046"/>
              </a:buClr>
              <a:buSzPct val="75000"/>
              <a:buFont typeface="Wingdings" pitchFamily="2" charset="2"/>
              <a:buChar char=""/>
            </a:pPr>
            <a:r>
              <a:rPr lang="en-US" altLang="en-US" sz="2000">
                <a:cs typeface="Arial" panose="020B0604020202020204" pitchFamily="34" charset="0"/>
              </a:rPr>
              <a:t>We know which customers decided to buy and which decided otherwise.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This </a:t>
            </a:r>
            <a:r>
              <a:rPr lang="en-US" altLang="en-US" sz="2000" i="1">
                <a:solidFill>
                  <a:srgbClr val="0000FF"/>
                </a:solidFill>
                <a:cs typeface="Arial" panose="020B0604020202020204" pitchFamily="34" charset="0"/>
              </a:rPr>
              <a:t>{buy, don’t buy} </a:t>
            </a:r>
            <a:r>
              <a:rPr lang="en-US" altLang="en-US" sz="2000">
                <a:cs typeface="Arial" panose="020B0604020202020204" pitchFamily="34" charset="0"/>
              </a:rPr>
              <a:t>decision forms the </a:t>
            </a:r>
            <a:r>
              <a:rPr lang="en-US" altLang="en-US" sz="2000" i="1">
                <a:solidFill>
                  <a:srgbClr val="0000FF"/>
                </a:solidFill>
                <a:cs typeface="Arial" panose="020B0604020202020204" pitchFamily="34" charset="0"/>
              </a:rPr>
              <a:t>class attribute</a:t>
            </a:r>
            <a:r>
              <a:rPr lang="en-US" altLang="en-US" sz="2000">
                <a:cs typeface="Arial" panose="020B0604020202020204" pitchFamily="34" charset="0"/>
              </a:rPr>
              <a:t>.</a:t>
            </a:r>
          </a:p>
          <a:p>
            <a:pPr lvl="2">
              <a:lnSpc>
                <a:spcPct val="100000"/>
              </a:lnSpc>
              <a:spcBef>
                <a:spcPts val="500"/>
              </a:spcBef>
              <a:buClr>
                <a:srgbClr val="DD8046"/>
              </a:buClr>
              <a:buSzPct val="75000"/>
              <a:buFont typeface="Wingdings" pitchFamily="2" charset="2"/>
              <a:buChar char=""/>
            </a:pPr>
            <a:r>
              <a:rPr lang="en-US" altLang="en-US" sz="2000">
                <a:cs typeface="Arial" panose="020B0604020202020204" pitchFamily="34" charset="0"/>
              </a:rPr>
              <a:t>Collect various demographic, lifestyle, and company-interaction related  information about all such customers.</a:t>
            </a:r>
          </a:p>
          <a:p>
            <a:pPr lvl="3">
              <a:lnSpc>
                <a:spcPct val="100000"/>
              </a:lnSpc>
              <a:spcBef>
                <a:spcPts val="413"/>
              </a:spcBef>
              <a:buClr>
                <a:srgbClr val="A4AB81"/>
              </a:buClr>
              <a:buSzPct val="75000"/>
              <a:buFont typeface="Wingdings" pitchFamily="2" charset="2"/>
              <a:buChar char=""/>
            </a:pPr>
            <a:r>
              <a:rPr lang="en-US" altLang="en-US">
                <a:cs typeface="Arial" panose="020B0604020202020204" pitchFamily="34" charset="0"/>
              </a:rPr>
              <a:t>Type of business, where they stay, how much they earn, etc.</a:t>
            </a:r>
          </a:p>
          <a:p>
            <a:pPr lvl="2">
              <a:lnSpc>
                <a:spcPct val="100000"/>
              </a:lnSpc>
              <a:spcBef>
                <a:spcPts val="488"/>
              </a:spcBef>
              <a:buClr>
                <a:srgbClr val="DD8046"/>
              </a:buClr>
              <a:buSzPct val="75000"/>
              <a:buFont typeface="Wingdings" pitchFamily="2" charset="2"/>
              <a:buChar char=""/>
            </a:pPr>
            <a:r>
              <a:rPr lang="en-US" altLang="en-US" sz="2000">
                <a:cs typeface="Arial" panose="020B0604020202020204" pitchFamily="34" charset="0"/>
              </a:rPr>
              <a:t>Use this information as input attributes to learn a classifier model.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4F6DA7AB-C843-BC40-B6BC-35E936B4953F}"/>
              </a:ext>
            </a:extLst>
          </p:cNvPr>
          <p:cNvSpPr txBox="1"/>
          <p:nvPr/>
        </p:nvSpPr>
        <p:spPr>
          <a:xfrm>
            <a:off x="5356225" y="6305550"/>
            <a:ext cx="3349625" cy="20796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1200" spc="-5">
                <a:latin typeface="Times New Roman"/>
                <a:cs typeface="Times New Roman"/>
              </a:rPr>
              <a:t>From [Berry </a:t>
            </a:r>
            <a:r>
              <a:rPr sz="1200">
                <a:latin typeface="Times New Roman"/>
                <a:cs typeface="Times New Roman"/>
              </a:rPr>
              <a:t>&amp; </a:t>
            </a:r>
            <a:r>
              <a:rPr sz="1200" spc="-10">
                <a:latin typeface="Times New Roman"/>
                <a:cs typeface="Times New Roman"/>
              </a:rPr>
              <a:t>Linoff] </a:t>
            </a:r>
            <a:r>
              <a:rPr sz="1200" spc="-5">
                <a:latin typeface="Times New Roman"/>
                <a:cs typeface="Times New Roman"/>
              </a:rPr>
              <a:t>Data </a:t>
            </a:r>
            <a:r>
              <a:rPr sz="1200">
                <a:latin typeface="Times New Roman"/>
                <a:cs typeface="Times New Roman"/>
              </a:rPr>
              <a:t>Mining </a:t>
            </a:r>
            <a:r>
              <a:rPr sz="1200" spc="-10">
                <a:latin typeface="Times New Roman"/>
                <a:cs typeface="Times New Roman"/>
              </a:rPr>
              <a:t>Techniques,</a:t>
            </a:r>
            <a:r>
              <a:rPr sz="1200" spc="45">
                <a:latin typeface="Times New Roman"/>
                <a:cs typeface="Times New Roman"/>
              </a:rPr>
              <a:t> </a:t>
            </a:r>
            <a:r>
              <a:rPr sz="1200">
                <a:latin typeface="Times New Roman"/>
                <a:cs typeface="Times New Roman"/>
              </a:rPr>
              <a:t>1997</a:t>
            </a:r>
          </a:p>
        </p:txBody>
      </p:sp>
    </p:spTree>
  </p:cSld>
  <p:clrMapOvr>
    <a:masterClrMapping/>
  </p:clrMapOvr>
  <p:transition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9783078-5DA4-4344-9BEC-8AB0A143E3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2150" y="344488"/>
            <a:ext cx="6170613" cy="696912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spc="-229"/>
              <a:t>Classification: </a:t>
            </a:r>
            <a:r>
              <a:rPr spc="-160"/>
              <a:t>Application</a:t>
            </a:r>
            <a:r>
              <a:rPr spc="140"/>
              <a:t> </a:t>
            </a:r>
            <a:r>
              <a:rPr spc="-20"/>
              <a:t>2</a:t>
            </a:r>
          </a:p>
        </p:txBody>
      </p:sp>
      <p:sp>
        <p:nvSpPr>
          <p:cNvPr id="61442" name="object 3">
            <a:extLst>
              <a:ext uri="{FF2B5EF4-FFF2-40B4-BE49-F238E27FC236}">
                <a16:creationId xmlns:a16="http://schemas.microsoft.com/office/drawing/2014/main" id="{849F51A0-6A53-D740-89BC-2F4E98B6B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" y="1636713"/>
            <a:ext cx="8455025" cy="465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2069" rIns="0" bIns="0">
            <a:spAutoFit/>
          </a:bodyPr>
          <a:lstStyle>
            <a:lvl1pPr marL="354013" indent="-342900">
              <a:tabLst>
                <a:tab pos="355600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811213" indent="-342900">
              <a:tabLst>
                <a:tab pos="355600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270000" indent="-342900">
              <a:tabLst>
                <a:tab pos="355600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98600" indent="-342900">
              <a:tabLst>
                <a:tab pos="355600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955800" indent="-342900">
              <a:tabLst>
                <a:tab pos="355600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130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8702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274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7846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ts val="413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b="1">
                <a:cs typeface="Arial" panose="020B0604020202020204" pitchFamily="34" charset="0"/>
              </a:rPr>
              <a:t>Fraud Detection</a:t>
            </a:r>
          </a:p>
          <a:p>
            <a:pPr lvl="1">
              <a:spcBef>
                <a:spcPts val="313"/>
              </a:spcBef>
              <a:buClr>
                <a:schemeClr val="bg2"/>
              </a:buClr>
              <a:buSzPct val="69000"/>
              <a:buFont typeface="Arial" panose="020B0604020202020204" pitchFamily="34" charset="0"/>
              <a:buChar char="•"/>
            </a:pPr>
            <a:r>
              <a:rPr lang="en-US" altLang="en-US" sz="2000" b="1">
                <a:cs typeface="Arial" panose="020B0604020202020204" pitchFamily="34" charset="0"/>
              </a:rPr>
              <a:t>Goal</a:t>
            </a:r>
            <a:r>
              <a:rPr lang="en-US" altLang="en-US" sz="2000">
                <a:cs typeface="Arial" panose="020B0604020202020204" pitchFamily="34" charset="0"/>
              </a:rPr>
              <a:t>: Predict fraudulent cases in credit card transactions.</a:t>
            </a:r>
          </a:p>
          <a:p>
            <a:pPr lvl="1">
              <a:spcBef>
                <a:spcPts val="313"/>
              </a:spcBef>
              <a:buClr>
                <a:schemeClr val="bg2"/>
              </a:buClr>
              <a:buSzPct val="69000"/>
              <a:buFont typeface="Arial" panose="020B0604020202020204" pitchFamily="34" charset="0"/>
              <a:buChar char="•"/>
            </a:pPr>
            <a:r>
              <a:rPr lang="en-US" altLang="en-US" sz="2000" b="1">
                <a:cs typeface="Arial" panose="020B0604020202020204" pitchFamily="34" charset="0"/>
              </a:rPr>
              <a:t>Approach</a:t>
            </a:r>
            <a:r>
              <a:rPr lang="en-US" altLang="en-US" sz="2000">
                <a:cs typeface="Arial" panose="020B0604020202020204" pitchFamily="34" charset="0"/>
              </a:rPr>
              <a:t>:</a:t>
            </a:r>
          </a:p>
          <a:p>
            <a:pPr lvl="2">
              <a:lnSpc>
                <a:spcPts val="2163"/>
              </a:lnSpc>
              <a:spcBef>
                <a:spcPts val="550"/>
              </a:spcBef>
              <a:buClr>
                <a:schemeClr val="bg2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FF0000"/>
                </a:solidFill>
                <a:cs typeface="Arial" panose="020B0604020202020204" pitchFamily="34" charset="0"/>
              </a:rPr>
              <a:t>Use credit card transactions and the information </a:t>
            </a:r>
            <a:r>
              <a:rPr lang="en-US" altLang="en-US" sz="2000">
                <a:cs typeface="Arial" panose="020B0604020202020204" pitchFamily="34" charset="0"/>
              </a:rPr>
              <a:t>on its account-  holder as attributes.</a:t>
            </a:r>
          </a:p>
          <a:p>
            <a:pPr lvl="3">
              <a:lnSpc>
                <a:spcPts val="1938"/>
              </a:lnSpc>
              <a:spcBef>
                <a:spcPts val="413"/>
              </a:spcBef>
              <a:buClr>
                <a:schemeClr val="bg2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sz="2000" b="1">
                <a:cs typeface="Arial" panose="020B0604020202020204" pitchFamily="34" charset="0"/>
              </a:rPr>
              <a:t>Questions</a:t>
            </a:r>
            <a:r>
              <a:rPr lang="en-US" altLang="en-US" sz="2000">
                <a:cs typeface="Arial" panose="020B0604020202020204" pitchFamily="34" charset="0"/>
              </a:rPr>
              <a:t>: When does a customer buy, what does he buy, how often he pays on  time, etc</a:t>
            </a:r>
          </a:p>
          <a:p>
            <a:pPr lvl="3">
              <a:lnSpc>
                <a:spcPts val="1938"/>
              </a:lnSpc>
              <a:spcBef>
                <a:spcPts val="413"/>
              </a:spcBef>
              <a:buClr>
                <a:schemeClr val="bg2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sz="2000" b="1">
                <a:cs typeface="Arial" panose="020B0604020202020204" pitchFamily="34" charset="0"/>
              </a:rPr>
              <a:t>Track location </a:t>
            </a:r>
          </a:p>
          <a:p>
            <a:pPr lvl="4">
              <a:lnSpc>
                <a:spcPts val="1938"/>
              </a:lnSpc>
              <a:spcBef>
                <a:spcPts val="413"/>
              </a:spcBef>
              <a:buClr>
                <a:schemeClr val="bg2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sz="2000">
                <a:cs typeface="Arial" panose="020B0604020202020204" pitchFamily="34" charset="0"/>
              </a:rPr>
              <a:t>Did he swipe the card in New York and minutes later purchasing another good in California</a:t>
            </a:r>
          </a:p>
          <a:p>
            <a:pPr lvl="2">
              <a:lnSpc>
                <a:spcPts val="2163"/>
              </a:lnSpc>
              <a:spcBef>
                <a:spcPts val="488"/>
              </a:spcBef>
              <a:buClr>
                <a:schemeClr val="bg2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sz="2000">
                <a:cs typeface="Arial" panose="020B0604020202020204" pitchFamily="34" charset="0"/>
              </a:rPr>
              <a:t>Label past transactions as </a:t>
            </a:r>
            <a:r>
              <a:rPr lang="en-US" altLang="en-US" sz="2000">
                <a:solidFill>
                  <a:srgbClr val="2726E8"/>
                </a:solidFill>
                <a:cs typeface="Arial" panose="020B0604020202020204" pitchFamily="34" charset="0"/>
              </a:rPr>
              <a:t>{fraud} </a:t>
            </a:r>
            <a:r>
              <a:rPr lang="en-US" altLang="en-US" sz="2000">
                <a:cs typeface="Arial" panose="020B0604020202020204" pitchFamily="34" charset="0"/>
              </a:rPr>
              <a:t>or </a:t>
            </a:r>
            <a:r>
              <a:rPr lang="en-US" altLang="en-US" sz="2000">
                <a:solidFill>
                  <a:srgbClr val="2726E8"/>
                </a:solidFill>
                <a:cs typeface="Arial" panose="020B0604020202020204" pitchFamily="34" charset="0"/>
              </a:rPr>
              <a:t>{fair} </a:t>
            </a:r>
            <a:r>
              <a:rPr lang="en-US" altLang="en-US" sz="2000">
                <a:cs typeface="Arial" panose="020B0604020202020204" pitchFamily="34" charset="0"/>
              </a:rPr>
              <a:t>transactions. This forms the  class attribute.</a:t>
            </a:r>
          </a:p>
          <a:p>
            <a:pPr lvl="2">
              <a:spcBef>
                <a:spcPts val="238"/>
              </a:spcBef>
              <a:buClr>
                <a:schemeClr val="bg2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2726E8"/>
                </a:solidFill>
                <a:cs typeface="Arial" panose="020B0604020202020204" pitchFamily="34" charset="0"/>
              </a:rPr>
              <a:t>Learn a model for the class of the transactions</a:t>
            </a:r>
            <a:r>
              <a:rPr lang="en-US" altLang="en-US" sz="2000">
                <a:cs typeface="Arial" panose="020B0604020202020204" pitchFamily="34" charset="0"/>
              </a:rPr>
              <a:t>.</a:t>
            </a:r>
          </a:p>
          <a:p>
            <a:pPr lvl="2">
              <a:lnSpc>
                <a:spcPts val="2163"/>
              </a:lnSpc>
              <a:spcBef>
                <a:spcPts val="525"/>
              </a:spcBef>
              <a:buClr>
                <a:schemeClr val="bg2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sz="2000">
                <a:cs typeface="Arial" panose="020B0604020202020204" pitchFamily="34" charset="0"/>
              </a:rPr>
              <a:t>Use this model to detect fraud by observing credit card transactions  on an account.</a:t>
            </a:r>
          </a:p>
        </p:txBody>
      </p:sp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5">
            <a:extLst>
              <a:ext uri="{FF2B5EF4-FFF2-40B4-BE49-F238E27FC236}">
                <a16:creationId xmlns:a16="http://schemas.microsoft.com/office/drawing/2014/main" id="{765AF939-154E-8948-B46E-7458C8648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D9EC21FF-A76E-3B4C-992C-F4F73F758620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39378A93-8FBB-5946-B44D-C64A954C45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838200"/>
          </a:xfrm>
        </p:spPr>
        <p:txBody>
          <a:bodyPr/>
          <a:lstStyle/>
          <a:p>
            <a:pPr eaLnBrk="1" hangingPunct="1"/>
            <a:r>
              <a:rPr lang="en-US" altLang="en-US"/>
              <a:t>Chapter 1.  Introduction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53EE70A-BBD2-814D-8DBD-2944CAAC36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Why Data Mining?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What Is Data Mining?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A Multi-Dimensional View of Data Mining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What Kind of Data Can Be Mined?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What Kinds of Patterns Can Be Mined?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What Technology Are Used?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What Kind of Applications Are Targeted? 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Major Issues in Data Mining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A Brief History of Data Mining and Data Mining Society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Summary</a:t>
            </a:r>
          </a:p>
        </p:txBody>
      </p:sp>
      <p:sp>
        <p:nvSpPr>
          <p:cNvPr id="18436" name="AutoShape 4">
            <a:extLst>
              <a:ext uri="{FF2B5EF4-FFF2-40B4-BE49-F238E27FC236}">
                <a16:creationId xmlns:a16="http://schemas.microsoft.com/office/drawing/2014/main" id="{5CCE00D1-9D15-B447-9F2F-CEC37D17E62F}"/>
              </a:ext>
            </a:extLst>
          </p:cNvPr>
          <p:cNvSpPr>
            <a:spLocks noChangeArrowheads="1"/>
          </p:cNvSpPr>
          <p:nvPr/>
        </p:nvSpPr>
        <p:spPr bwMode="auto">
          <a:xfrm rot="9724325">
            <a:off x="3314700" y="13462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B7F1D7A-0129-AB48-8C94-EA2C6930FD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2150" y="-80963"/>
            <a:ext cx="7994650" cy="1122363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lang="en-US" altLang="en-US"/>
              <a:t>Data Mining Function: (4) Cluster Analysis</a:t>
            </a:r>
            <a:endParaRPr spc="-190"/>
          </a:p>
        </p:txBody>
      </p:sp>
      <p:sp>
        <p:nvSpPr>
          <p:cNvPr id="62466" name="object 3">
            <a:extLst>
              <a:ext uri="{FF2B5EF4-FFF2-40B4-BE49-F238E27FC236}">
                <a16:creationId xmlns:a16="http://schemas.microsoft.com/office/drawing/2014/main" id="{202AFDC5-5A13-5944-AD38-E754110DB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" y="1568450"/>
            <a:ext cx="7812088" cy="413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7150" rIns="0" bIns="0">
            <a:spAutoFit/>
          </a:bodyPr>
          <a:lstStyle>
            <a:lvl1pPr marL="469900" indent="-4572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tabLst>
                <a:tab pos="355600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927100" indent="-4572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tabLst>
                <a:tab pos="3556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tabLst>
                <a:tab pos="3556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tabLst>
                <a:tab pos="355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355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355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355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355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355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400">
                <a:cs typeface="Arial" panose="020B0604020202020204" pitchFamily="34" charset="0"/>
              </a:rPr>
              <a:t>Given a </a:t>
            </a:r>
            <a:r>
              <a:rPr lang="en-US" altLang="en-US" sz="2400" b="1">
                <a:cs typeface="Arial" panose="020B0604020202020204" pitchFamily="34" charset="0"/>
              </a:rPr>
              <a:t>set of data points</a:t>
            </a:r>
            <a:r>
              <a:rPr lang="en-US" altLang="en-US" sz="2400">
                <a:cs typeface="Arial" panose="020B0604020202020204" pitchFamily="34" charset="0"/>
              </a:rPr>
              <a:t>, each having a set of  attributes, and a similarity measure among them,  find clusters such that</a:t>
            </a:r>
          </a:p>
          <a:p>
            <a:pPr lvl="1" algn="just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>
                <a:cs typeface="Arial" panose="020B0604020202020204" pitchFamily="34" charset="0"/>
              </a:rPr>
              <a:t>Data points in one cluster are </a:t>
            </a:r>
            <a:r>
              <a:rPr lang="en-US" altLang="en-US" b="1">
                <a:cs typeface="Arial" panose="020B0604020202020204" pitchFamily="34" charset="0"/>
              </a:rPr>
              <a:t>more similar </a:t>
            </a:r>
            <a:r>
              <a:rPr lang="en-US" altLang="en-US">
                <a:cs typeface="Arial" panose="020B0604020202020204" pitchFamily="34" charset="0"/>
              </a:rPr>
              <a:t>to one  another.</a:t>
            </a:r>
          </a:p>
          <a:p>
            <a:pPr lvl="1" algn="just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>
                <a:cs typeface="Arial" panose="020B0604020202020204" pitchFamily="34" charset="0"/>
              </a:rPr>
              <a:t>Data points in separate clusters are </a:t>
            </a:r>
            <a:r>
              <a:rPr lang="en-US" altLang="en-US" b="1">
                <a:cs typeface="Arial" panose="020B0604020202020204" pitchFamily="34" charset="0"/>
              </a:rPr>
              <a:t>less simila</a:t>
            </a:r>
            <a:r>
              <a:rPr lang="en-US" altLang="en-US">
                <a:cs typeface="Arial" panose="020B0604020202020204" pitchFamily="34" charset="0"/>
              </a:rPr>
              <a:t>r to one  another.</a:t>
            </a:r>
          </a:p>
          <a:p>
            <a:pPr lvl="1" algn="just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100000"/>
              <a:buFontTx/>
              <a:buNone/>
            </a:pPr>
            <a:endParaRPr lang="en-US" altLang="en-US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88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400">
                <a:cs typeface="Arial" panose="020B0604020202020204" pitchFamily="34" charset="0"/>
              </a:rPr>
              <a:t>Similarity Measures:</a:t>
            </a:r>
          </a:p>
          <a:p>
            <a:pPr lvl="1">
              <a:lnSpc>
                <a:spcPct val="100000"/>
              </a:lnSpc>
              <a:spcBef>
                <a:spcPts val="288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>
                <a:cs typeface="Arial" panose="020B0604020202020204" pitchFamily="34" charset="0"/>
              </a:rPr>
              <a:t>Euclidean Distance if attributes are continuous.</a:t>
            </a:r>
          </a:p>
          <a:p>
            <a:pPr lvl="1">
              <a:lnSpc>
                <a:spcPct val="100000"/>
              </a:lnSpc>
              <a:spcBef>
                <a:spcPts val="288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>
                <a:cs typeface="Arial" panose="020B0604020202020204" pitchFamily="34" charset="0"/>
              </a:rPr>
              <a:t>Other Problem-specific Measures.</a:t>
            </a:r>
          </a:p>
        </p:txBody>
      </p:sp>
    </p:spTree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9EE9B31-51B8-584A-85D9-13357415E7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8975" y="344488"/>
            <a:ext cx="4629150" cy="696912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spc="-190"/>
              <a:t>Illustrating</a:t>
            </a:r>
            <a:r>
              <a:rPr spc="-65"/>
              <a:t> </a:t>
            </a:r>
            <a:r>
              <a:rPr spc="-260"/>
              <a:t>Clustering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DC20F5F-65C8-1C40-9B9D-D417D6259C19}"/>
              </a:ext>
            </a:extLst>
          </p:cNvPr>
          <p:cNvSpPr txBox="1"/>
          <p:nvPr/>
        </p:nvSpPr>
        <p:spPr>
          <a:xfrm>
            <a:off x="460375" y="1697038"/>
            <a:ext cx="7159625" cy="320675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355600" indent="-342900">
              <a:spcBef>
                <a:spcPts val="105"/>
              </a:spcBef>
              <a:buFont typeface="Arial" panose="020B0604020202020204" pitchFamily="34" charset="0"/>
              <a:buChar char="•"/>
              <a:defRPr/>
            </a:pPr>
            <a:r>
              <a:rPr sz="2000">
                <a:latin typeface="+mn-lt"/>
                <a:cs typeface="Tahoma"/>
              </a:rPr>
              <a:t>Euclidean Distance Based Clustering in 3-D space.</a:t>
            </a:r>
          </a:p>
        </p:txBody>
      </p:sp>
      <p:grpSp>
        <p:nvGrpSpPr>
          <p:cNvPr id="63491" name="object 4">
            <a:extLst>
              <a:ext uri="{FF2B5EF4-FFF2-40B4-BE49-F238E27FC236}">
                <a16:creationId xmlns:a16="http://schemas.microsoft.com/office/drawing/2014/main" id="{613C0021-B140-3545-8FE1-4669924E455D}"/>
              </a:ext>
            </a:extLst>
          </p:cNvPr>
          <p:cNvGrpSpPr>
            <a:grpSpLocks/>
          </p:cNvGrpSpPr>
          <p:nvPr/>
        </p:nvGrpSpPr>
        <p:grpSpPr bwMode="auto">
          <a:xfrm>
            <a:off x="1276350" y="2381250"/>
            <a:ext cx="3027363" cy="1008063"/>
            <a:chOff x="1277111" y="2380488"/>
            <a:chExt cx="3027045" cy="1009015"/>
          </a:xfrm>
        </p:grpSpPr>
        <p:sp>
          <p:nvSpPr>
            <p:cNvPr id="63534" name="object 5">
              <a:extLst>
                <a:ext uri="{FF2B5EF4-FFF2-40B4-BE49-F238E27FC236}">
                  <a16:creationId xmlns:a16="http://schemas.microsoft.com/office/drawing/2014/main" id="{5DE87AE5-AA87-A541-AA5E-058E7168B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0075" y="2426208"/>
              <a:ext cx="2764536" cy="824484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/>
            </a:p>
          </p:txBody>
        </p:sp>
        <p:sp>
          <p:nvSpPr>
            <p:cNvPr id="63535" name="object 6">
              <a:extLst>
                <a:ext uri="{FF2B5EF4-FFF2-40B4-BE49-F238E27FC236}">
                  <a16:creationId xmlns:a16="http://schemas.microsoft.com/office/drawing/2014/main" id="{A007FB21-F1D1-9649-9985-933988D24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111" y="2380488"/>
              <a:ext cx="3026664" cy="1008888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/>
            </a:p>
          </p:txBody>
        </p:sp>
      </p:grpSp>
      <p:sp>
        <p:nvSpPr>
          <p:cNvPr id="63492" name="object 7">
            <a:extLst>
              <a:ext uri="{FF2B5EF4-FFF2-40B4-BE49-F238E27FC236}">
                <a16:creationId xmlns:a16="http://schemas.microsoft.com/office/drawing/2014/main" id="{553DF2FF-5EC2-4E40-804A-1ED7BF46B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351088"/>
            <a:ext cx="2762250" cy="822325"/>
          </a:xfrm>
          <a:prstGeom prst="rect">
            <a:avLst/>
          </a:prstGeom>
          <a:solidFill>
            <a:srgbClr val="00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5560" rIns="0" bIns="0">
            <a:spAutoFit/>
          </a:bodyPr>
          <a:lstStyle>
            <a:lvl1pPr marL="506413" indent="-415925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275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Intracluster distances  are minimized</a:t>
            </a:r>
          </a:p>
        </p:txBody>
      </p:sp>
      <p:grpSp>
        <p:nvGrpSpPr>
          <p:cNvPr id="63493" name="object 8">
            <a:extLst>
              <a:ext uri="{FF2B5EF4-FFF2-40B4-BE49-F238E27FC236}">
                <a16:creationId xmlns:a16="http://schemas.microsoft.com/office/drawing/2014/main" id="{C612E4A0-AECC-AB4B-AFE5-781DFCD34600}"/>
              </a:ext>
            </a:extLst>
          </p:cNvPr>
          <p:cNvGrpSpPr>
            <a:grpSpLocks/>
          </p:cNvGrpSpPr>
          <p:nvPr/>
        </p:nvGrpSpPr>
        <p:grpSpPr bwMode="auto">
          <a:xfrm>
            <a:off x="5162550" y="2381250"/>
            <a:ext cx="3027363" cy="1008063"/>
            <a:chOff x="5163311" y="2380488"/>
            <a:chExt cx="3027045" cy="1009015"/>
          </a:xfrm>
        </p:grpSpPr>
        <p:sp>
          <p:nvSpPr>
            <p:cNvPr id="63532" name="object 9">
              <a:extLst>
                <a:ext uri="{FF2B5EF4-FFF2-40B4-BE49-F238E27FC236}">
                  <a16:creationId xmlns:a16="http://schemas.microsoft.com/office/drawing/2014/main" id="{4E3C0850-32A7-C749-A671-0C7FEC169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6275" y="2426208"/>
              <a:ext cx="2764535" cy="824484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/>
            </a:p>
          </p:txBody>
        </p:sp>
        <p:sp>
          <p:nvSpPr>
            <p:cNvPr id="63533" name="object 10">
              <a:extLst>
                <a:ext uri="{FF2B5EF4-FFF2-40B4-BE49-F238E27FC236}">
                  <a16:creationId xmlns:a16="http://schemas.microsoft.com/office/drawing/2014/main" id="{F73F5A71-9C53-054E-9A1E-B47D79CA1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3311" y="2380488"/>
              <a:ext cx="3026664" cy="1008888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/>
            </a:p>
          </p:txBody>
        </p:sp>
      </p:grpSp>
      <p:sp>
        <p:nvSpPr>
          <p:cNvPr id="63494" name="object 11">
            <a:extLst>
              <a:ext uri="{FF2B5EF4-FFF2-40B4-BE49-F238E27FC236}">
                <a16:creationId xmlns:a16="http://schemas.microsoft.com/office/drawing/2014/main" id="{FEA70B75-6A6C-6B46-80C0-E78827B8B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351088"/>
            <a:ext cx="2762250" cy="822325"/>
          </a:xfrm>
          <a:prstGeom prst="rect">
            <a:avLst/>
          </a:prstGeom>
          <a:solidFill>
            <a:srgbClr val="00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5560" rIns="0" bIns="0">
            <a:spAutoFit/>
          </a:bodyPr>
          <a:lstStyle>
            <a:lvl1pPr marL="481013" indent="-390525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275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Intercluster distances  are maximized</a:t>
            </a:r>
          </a:p>
        </p:txBody>
      </p:sp>
      <p:grpSp>
        <p:nvGrpSpPr>
          <p:cNvPr id="63495" name="object 12">
            <a:extLst>
              <a:ext uri="{FF2B5EF4-FFF2-40B4-BE49-F238E27FC236}">
                <a16:creationId xmlns:a16="http://schemas.microsoft.com/office/drawing/2014/main" id="{8843FA54-0173-544D-82A3-7A2416B2BDA9}"/>
              </a:ext>
            </a:extLst>
          </p:cNvPr>
          <p:cNvGrpSpPr>
            <a:grpSpLocks/>
          </p:cNvGrpSpPr>
          <p:nvPr/>
        </p:nvGrpSpPr>
        <p:grpSpPr bwMode="auto">
          <a:xfrm>
            <a:off x="3271838" y="3570288"/>
            <a:ext cx="3052762" cy="2682875"/>
            <a:chOff x="3271837" y="3570351"/>
            <a:chExt cx="3053080" cy="2682875"/>
          </a:xfrm>
        </p:grpSpPr>
        <p:sp>
          <p:nvSpPr>
            <p:cNvPr id="63496" name="object 13">
              <a:extLst>
                <a:ext uri="{FF2B5EF4-FFF2-40B4-BE49-F238E27FC236}">
                  <a16:creationId xmlns:a16="http://schemas.microsoft.com/office/drawing/2014/main" id="{659C2CA4-EBB9-BB4D-B332-0AB361220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375" y="3570351"/>
              <a:ext cx="2943225" cy="2678430"/>
            </a:xfrm>
            <a:custGeom>
              <a:avLst/>
              <a:gdLst>
                <a:gd name="T0" fmla="*/ 809625 w 2943225"/>
                <a:gd name="T1" fmla="*/ 0 h 2678429"/>
                <a:gd name="T2" fmla="*/ 809625 w 2943225"/>
                <a:gd name="T3" fmla="*/ 1828803 h 2678429"/>
                <a:gd name="T4" fmla="*/ 809625 w 2943225"/>
                <a:gd name="T5" fmla="*/ 1828803 h 2678429"/>
                <a:gd name="T6" fmla="*/ 2943225 w 2943225"/>
                <a:gd name="T7" fmla="*/ 1828803 h 2678429"/>
                <a:gd name="T8" fmla="*/ 809625 w 2943225"/>
                <a:gd name="T9" fmla="*/ 1828803 h 2678429"/>
                <a:gd name="T10" fmla="*/ 0 w 2943225"/>
                <a:gd name="T11" fmla="*/ 2678052 h 26784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43225" h="2678429">
                  <a:moveTo>
                    <a:pt x="809625" y="0"/>
                  </a:moveTo>
                  <a:lnTo>
                    <a:pt x="809625" y="1828800"/>
                  </a:lnTo>
                </a:path>
                <a:path w="2943225" h="2678429">
                  <a:moveTo>
                    <a:pt x="809625" y="1828800"/>
                  </a:moveTo>
                  <a:lnTo>
                    <a:pt x="2943225" y="1828800"/>
                  </a:lnTo>
                </a:path>
                <a:path w="2943225" h="2678429">
                  <a:moveTo>
                    <a:pt x="809625" y="1828800"/>
                  </a:moveTo>
                  <a:lnTo>
                    <a:pt x="0" y="267804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3497" name="object 14">
              <a:extLst>
                <a:ext uri="{FF2B5EF4-FFF2-40B4-BE49-F238E27FC236}">
                  <a16:creationId xmlns:a16="http://schemas.microsoft.com/office/drawing/2014/main" id="{2CB5C15B-1335-5E47-B9CF-E2C8F9C24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200" y="4103751"/>
              <a:ext cx="152400" cy="152400"/>
            </a:xfrm>
            <a:custGeom>
              <a:avLst/>
              <a:gdLst>
                <a:gd name="T0" fmla="*/ 107823 w 152400"/>
                <a:gd name="T1" fmla="*/ 0 h 152400"/>
                <a:gd name="T2" fmla="*/ 44576 w 152400"/>
                <a:gd name="T3" fmla="*/ 0 h 152400"/>
                <a:gd name="T4" fmla="*/ 0 w 152400"/>
                <a:gd name="T5" fmla="*/ 44576 h 152400"/>
                <a:gd name="T6" fmla="*/ 0 w 152400"/>
                <a:gd name="T7" fmla="*/ 107696 h 152400"/>
                <a:gd name="T8" fmla="*/ 44576 w 152400"/>
                <a:gd name="T9" fmla="*/ 152400 h 152400"/>
                <a:gd name="T10" fmla="*/ 107823 w 152400"/>
                <a:gd name="T11" fmla="*/ 152400 h 152400"/>
                <a:gd name="T12" fmla="*/ 152400 w 152400"/>
                <a:gd name="T13" fmla="*/ 107696 h 152400"/>
                <a:gd name="T14" fmla="*/ 152400 w 152400"/>
                <a:gd name="T15" fmla="*/ 44576 h 152400"/>
                <a:gd name="T16" fmla="*/ 107823 w 152400"/>
                <a:gd name="T17" fmla="*/ 0 h 1524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400" h="152400">
                  <a:moveTo>
                    <a:pt x="107823" y="0"/>
                  </a:moveTo>
                  <a:lnTo>
                    <a:pt x="44576" y="0"/>
                  </a:lnTo>
                  <a:lnTo>
                    <a:pt x="0" y="44576"/>
                  </a:lnTo>
                  <a:lnTo>
                    <a:pt x="0" y="107696"/>
                  </a:lnTo>
                  <a:lnTo>
                    <a:pt x="44576" y="152400"/>
                  </a:lnTo>
                  <a:lnTo>
                    <a:pt x="107823" y="152400"/>
                  </a:lnTo>
                  <a:lnTo>
                    <a:pt x="152400" y="107696"/>
                  </a:lnTo>
                  <a:lnTo>
                    <a:pt x="152400" y="44576"/>
                  </a:lnTo>
                  <a:lnTo>
                    <a:pt x="107823" y="0"/>
                  </a:lnTo>
                  <a:close/>
                </a:path>
              </a:pathLst>
            </a:custGeom>
            <a:solidFill>
              <a:srgbClr val="93B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3498" name="object 15">
              <a:extLst>
                <a:ext uri="{FF2B5EF4-FFF2-40B4-BE49-F238E27FC236}">
                  <a16:creationId xmlns:a16="http://schemas.microsoft.com/office/drawing/2014/main" id="{3AF821B0-C096-114B-88FB-115E2162F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200" y="4103751"/>
              <a:ext cx="152400" cy="152400"/>
            </a:xfrm>
            <a:custGeom>
              <a:avLst/>
              <a:gdLst>
                <a:gd name="T0" fmla="*/ 0 w 152400"/>
                <a:gd name="T1" fmla="*/ 44576 h 152400"/>
                <a:gd name="T2" fmla="*/ 44576 w 152400"/>
                <a:gd name="T3" fmla="*/ 0 h 152400"/>
                <a:gd name="T4" fmla="*/ 107823 w 152400"/>
                <a:gd name="T5" fmla="*/ 0 h 152400"/>
                <a:gd name="T6" fmla="*/ 152400 w 152400"/>
                <a:gd name="T7" fmla="*/ 44576 h 152400"/>
                <a:gd name="T8" fmla="*/ 152400 w 152400"/>
                <a:gd name="T9" fmla="*/ 107696 h 152400"/>
                <a:gd name="T10" fmla="*/ 107823 w 152400"/>
                <a:gd name="T11" fmla="*/ 152400 h 152400"/>
                <a:gd name="T12" fmla="*/ 44576 w 152400"/>
                <a:gd name="T13" fmla="*/ 152400 h 152400"/>
                <a:gd name="T14" fmla="*/ 0 w 152400"/>
                <a:gd name="T15" fmla="*/ 107696 h 152400"/>
                <a:gd name="T16" fmla="*/ 0 w 152400"/>
                <a:gd name="T17" fmla="*/ 44576 h 1524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400" h="152400">
                  <a:moveTo>
                    <a:pt x="0" y="44576"/>
                  </a:moveTo>
                  <a:lnTo>
                    <a:pt x="44576" y="0"/>
                  </a:lnTo>
                  <a:lnTo>
                    <a:pt x="107823" y="0"/>
                  </a:lnTo>
                  <a:lnTo>
                    <a:pt x="152400" y="44576"/>
                  </a:lnTo>
                  <a:lnTo>
                    <a:pt x="152400" y="107696"/>
                  </a:lnTo>
                  <a:lnTo>
                    <a:pt x="107823" y="152400"/>
                  </a:lnTo>
                  <a:lnTo>
                    <a:pt x="44576" y="152400"/>
                  </a:lnTo>
                  <a:lnTo>
                    <a:pt x="0" y="107696"/>
                  </a:lnTo>
                  <a:lnTo>
                    <a:pt x="0" y="44576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3499" name="object 16">
              <a:extLst>
                <a:ext uri="{FF2B5EF4-FFF2-40B4-BE49-F238E27FC236}">
                  <a16:creationId xmlns:a16="http://schemas.microsoft.com/office/drawing/2014/main" id="{2EE9922A-B9E4-C14D-8B36-97B5C70C5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7800" y="4103751"/>
              <a:ext cx="152400" cy="152400"/>
            </a:xfrm>
            <a:custGeom>
              <a:avLst/>
              <a:gdLst>
                <a:gd name="T0" fmla="*/ 107823 w 152400"/>
                <a:gd name="T1" fmla="*/ 0 h 152400"/>
                <a:gd name="T2" fmla="*/ 44576 w 152400"/>
                <a:gd name="T3" fmla="*/ 0 h 152400"/>
                <a:gd name="T4" fmla="*/ 0 w 152400"/>
                <a:gd name="T5" fmla="*/ 44576 h 152400"/>
                <a:gd name="T6" fmla="*/ 0 w 152400"/>
                <a:gd name="T7" fmla="*/ 107696 h 152400"/>
                <a:gd name="T8" fmla="*/ 44576 w 152400"/>
                <a:gd name="T9" fmla="*/ 152400 h 152400"/>
                <a:gd name="T10" fmla="*/ 107823 w 152400"/>
                <a:gd name="T11" fmla="*/ 152400 h 152400"/>
                <a:gd name="T12" fmla="*/ 152400 w 152400"/>
                <a:gd name="T13" fmla="*/ 107696 h 152400"/>
                <a:gd name="T14" fmla="*/ 152400 w 152400"/>
                <a:gd name="T15" fmla="*/ 44576 h 152400"/>
                <a:gd name="T16" fmla="*/ 107823 w 152400"/>
                <a:gd name="T17" fmla="*/ 0 h 1524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400" h="152400">
                  <a:moveTo>
                    <a:pt x="107823" y="0"/>
                  </a:moveTo>
                  <a:lnTo>
                    <a:pt x="44576" y="0"/>
                  </a:lnTo>
                  <a:lnTo>
                    <a:pt x="0" y="44576"/>
                  </a:lnTo>
                  <a:lnTo>
                    <a:pt x="0" y="107696"/>
                  </a:lnTo>
                  <a:lnTo>
                    <a:pt x="44576" y="152400"/>
                  </a:lnTo>
                  <a:lnTo>
                    <a:pt x="107823" y="152400"/>
                  </a:lnTo>
                  <a:lnTo>
                    <a:pt x="152400" y="107696"/>
                  </a:lnTo>
                  <a:lnTo>
                    <a:pt x="152400" y="44576"/>
                  </a:lnTo>
                  <a:lnTo>
                    <a:pt x="107823" y="0"/>
                  </a:lnTo>
                  <a:close/>
                </a:path>
              </a:pathLst>
            </a:custGeom>
            <a:solidFill>
              <a:srgbClr val="93B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3500" name="object 17">
              <a:extLst>
                <a:ext uri="{FF2B5EF4-FFF2-40B4-BE49-F238E27FC236}">
                  <a16:creationId xmlns:a16="http://schemas.microsoft.com/office/drawing/2014/main" id="{4785CBD1-6B21-9943-A9EC-E728E995D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7800" y="4103751"/>
              <a:ext cx="152400" cy="152400"/>
            </a:xfrm>
            <a:custGeom>
              <a:avLst/>
              <a:gdLst>
                <a:gd name="T0" fmla="*/ 0 w 152400"/>
                <a:gd name="T1" fmla="*/ 44576 h 152400"/>
                <a:gd name="T2" fmla="*/ 44576 w 152400"/>
                <a:gd name="T3" fmla="*/ 0 h 152400"/>
                <a:gd name="T4" fmla="*/ 107823 w 152400"/>
                <a:gd name="T5" fmla="*/ 0 h 152400"/>
                <a:gd name="T6" fmla="*/ 152400 w 152400"/>
                <a:gd name="T7" fmla="*/ 44576 h 152400"/>
                <a:gd name="T8" fmla="*/ 152400 w 152400"/>
                <a:gd name="T9" fmla="*/ 107696 h 152400"/>
                <a:gd name="T10" fmla="*/ 107823 w 152400"/>
                <a:gd name="T11" fmla="*/ 152400 h 152400"/>
                <a:gd name="T12" fmla="*/ 44576 w 152400"/>
                <a:gd name="T13" fmla="*/ 152400 h 152400"/>
                <a:gd name="T14" fmla="*/ 0 w 152400"/>
                <a:gd name="T15" fmla="*/ 107696 h 152400"/>
                <a:gd name="T16" fmla="*/ 0 w 152400"/>
                <a:gd name="T17" fmla="*/ 44576 h 1524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400" h="152400">
                  <a:moveTo>
                    <a:pt x="0" y="44576"/>
                  </a:moveTo>
                  <a:lnTo>
                    <a:pt x="44576" y="0"/>
                  </a:lnTo>
                  <a:lnTo>
                    <a:pt x="107823" y="0"/>
                  </a:lnTo>
                  <a:lnTo>
                    <a:pt x="152400" y="44576"/>
                  </a:lnTo>
                  <a:lnTo>
                    <a:pt x="152400" y="107696"/>
                  </a:lnTo>
                  <a:lnTo>
                    <a:pt x="107823" y="152400"/>
                  </a:lnTo>
                  <a:lnTo>
                    <a:pt x="44576" y="152400"/>
                  </a:lnTo>
                  <a:lnTo>
                    <a:pt x="0" y="107696"/>
                  </a:lnTo>
                  <a:lnTo>
                    <a:pt x="0" y="44576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3501" name="object 18">
              <a:extLst>
                <a:ext uri="{FF2B5EF4-FFF2-40B4-BE49-F238E27FC236}">
                  <a16:creationId xmlns:a16="http://schemas.microsoft.com/office/drawing/2014/main" id="{AF9AA76E-C121-6C49-97B6-A628A90E9B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6837" y="3870388"/>
              <a:ext cx="161925" cy="161925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/>
            </a:p>
          </p:txBody>
        </p:sp>
        <p:sp>
          <p:nvSpPr>
            <p:cNvPr id="63502" name="object 19">
              <a:extLst>
                <a:ext uri="{FF2B5EF4-FFF2-40B4-BE49-F238E27FC236}">
                  <a16:creationId xmlns:a16="http://schemas.microsoft.com/office/drawing/2014/main" id="{44C27474-FA1F-EB4A-B17B-D47874536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6837" y="4327588"/>
              <a:ext cx="161925" cy="161925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/>
            </a:p>
          </p:txBody>
        </p:sp>
        <p:sp>
          <p:nvSpPr>
            <p:cNvPr id="63503" name="object 20">
              <a:extLst>
                <a:ext uri="{FF2B5EF4-FFF2-40B4-BE49-F238E27FC236}">
                  <a16:creationId xmlns:a16="http://schemas.microsoft.com/office/drawing/2014/main" id="{79851E8B-312C-AF47-A01D-ADDC8F367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2600" y="4103751"/>
              <a:ext cx="152400" cy="152400"/>
            </a:xfrm>
            <a:custGeom>
              <a:avLst/>
              <a:gdLst>
                <a:gd name="T0" fmla="*/ 107823 w 152400"/>
                <a:gd name="T1" fmla="*/ 0 h 152400"/>
                <a:gd name="T2" fmla="*/ 44576 w 152400"/>
                <a:gd name="T3" fmla="*/ 0 h 152400"/>
                <a:gd name="T4" fmla="*/ 0 w 152400"/>
                <a:gd name="T5" fmla="*/ 44576 h 152400"/>
                <a:gd name="T6" fmla="*/ 0 w 152400"/>
                <a:gd name="T7" fmla="*/ 107696 h 152400"/>
                <a:gd name="T8" fmla="*/ 44576 w 152400"/>
                <a:gd name="T9" fmla="*/ 152400 h 152400"/>
                <a:gd name="T10" fmla="*/ 107823 w 152400"/>
                <a:gd name="T11" fmla="*/ 152400 h 152400"/>
                <a:gd name="T12" fmla="*/ 152400 w 152400"/>
                <a:gd name="T13" fmla="*/ 107696 h 152400"/>
                <a:gd name="T14" fmla="*/ 152400 w 152400"/>
                <a:gd name="T15" fmla="*/ 44576 h 152400"/>
                <a:gd name="T16" fmla="*/ 107823 w 152400"/>
                <a:gd name="T17" fmla="*/ 0 h 1524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400" h="152400">
                  <a:moveTo>
                    <a:pt x="107823" y="0"/>
                  </a:moveTo>
                  <a:lnTo>
                    <a:pt x="44576" y="0"/>
                  </a:lnTo>
                  <a:lnTo>
                    <a:pt x="0" y="44576"/>
                  </a:lnTo>
                  <a:lnTo>
                    <a:pt x="0" y="107696"/>
                  </a:lnTo>
                  <a:lnTo>
                    <a:pt x="44576" y="152400"/>
                  </a:lnTo>
                  <a:lnTo>
                    <a:pt x="107823" y="152400"/>
                  </a:lnTo>
                  <a:lnTo>
                    <a:pt x="152400" y="107696"/>
                  </a:lnTo>
                  <a:lnTo>
                    <a:pt x="152400" y="44576"/>
                  </a:lnTo>
                  <a:lnTo>
                    <a:pt x="107823" y="0"/>
                  </a:lnTo>
                  <a:close/>
                </a:path>
              </a:pathLst>
            </a:custGeom>
            <a:solidFill>
              <a:srgbClr val="93B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3504" name="object 21">
              <a:extLst>
                <a:ext uri="{FF2B5EF4-FFF2-40B4-BE49-F238E27FC236}">
                  <a16:creationId xmlns:a16="http://schemas.microsoft.com/office/drawing/2014/main" id="{84057716-D48D-F44A-AD4E-2F1476AA1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2600" y="4103751"/>
              <a:ext cx="152400" cy="152400"/>
            </a:xfrm>
            <a:custGeom>
              <a:avLst/>
              <a:gdLst>
                <a:gd name="T0" fmla="*/ 0 w 152400"/>
                <a:gd name="T1" fmla="*/ 44576 h 152400"/>
                <a:gd name="T2" fmla="*/ 44576 w 152400"/>
                <a:gd name="T3" fmla="*/ 0 h 152400"/>
                <a:gd name="T4" fmla="*/ 107823 w 152400"/>
                <a:gd name="T5" fmla="*/ 0 h 152400"/>
                <a:gd name="T6" fmla="*/ 152400 w 152400"/>
                <a:gd name="T7" fmla="*/ 44576 h 152400"/>
                <a:gd name="T8" fmla="*/ 152400 w 152400"/>
                <a:gd name="T9" fmla="*/ 107696 h 152400"/>
                <a:gd name="T10" fmla="*/ 107823 w 152400"/>
                <a:gd name="T11" fmla="*/ 152400 h 152400"/>
                <a:gd name="T12" fmla="*/ 44576 w 152400"/>
                <a:gd name="T13" fmla="*/ 152400 h 152400"/>
                <a:gd name="T14" fmla="*/ 0 w 152400"/>
                <a:gd name="T15" fmla="*/ 107696 h 152400"/>
                <a:gd name="T16" fmla="*/ 0 w 152400"/>
                <a:gd name="T17" fmla="*/ 44576 h 1524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400" h="152400">
                  <a:moveTo>
                    <a:pt x="0" y="44576"/>
                  </a:moveTo>
                  <a:lnTo>
                    <a:pt x="44576" y="0"/>
                  </a:lnTo>
                  <a:lnTo>
                    <a:pt x="107823" y="0"/>
                  </a:lnTo>
                  <a:lnTo>
                    <a:pt x="152400" y="44576"/>
                  </a:lnTo>
                  <a:lnTo>
                    <a:pt x="152400" y="107696"/>
                  </a:lnTo>
                  <a:lnTo>
                    <a:pt x="107823" y="152400"/>
                  </a:lnTo>
                  <a:lnTo>
                    <a:pt x="44576" y="152400"/>
                  </a:lnTo>
                  <a:lnTo>
                    <a:pt x="0" y="107696"/>
                  </a:lnTo>
                  <a:lnTo>
                    <a:pt x="0" y="44576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3505" name="object 22">
              <a:extLst>
                <a:ext uri="{FF2B5EF4-FFF2-40B4-BE49-F238E27FC236}">
                  <a16:creationId xmlns:a16="http://schemas.microsoft.com/office/drawing/2014/main" id="{B0493721-ED4B-7B4F-9D65-91A96EC6A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0200" y="3951351"/>
              <a:ext cx="152400" cy="152400"/>
            </a:xfrm>
            <a:custGeom>
              <a:avLst/>
              <a:gdLst>
                <a:gd name="T0" fmla="*/ 107823 w 152400"/>
                <a:gd name="T1" fmla="*/ 0 h 152400"/>
                <a:gd name="T2" fmla="*/ 44576 w 152400"/>
                <a:gd name="T3" fmla="*/ 0 h 152400"/>
                <a:gd name="T4" fmla="*/ 0 w 152400"/>
                <a:gd name="T5" fmla="*/ 44576 h 152400"/>
                <a:gd name="T6" fmla="*/ 0 w 152400"/>
                <a:gd name="T7" fmla="*/ 107696 h 152400"/>
                <a:gd name="T8" fmla="*/ 44576 w 152400"/>
                <a:gd name="T9" fmla="*/ 152400 h 152400"/>
                <a:gd name="T10" fmla="*/ 107823 w 152400"/>
                <a:gd name="T11" fmla="*/ 152400 h 152400"/>
                <a:gd name="T12" fmla="*/ 152400 w 152400"/>
                <a:gd name="T13" fmla="*/ 107696 h 152400"/>
                <a:gd name="T14" fmla="*/ 152400 w 152400"/>
                <a:gd name="T15" fmla="*/ 44576 h 152400"/>
                <a:gd name="T16" fmla="*/ 107823 w 152400"/>
                <a:gd name="T17" fmla="*/ 0 h 1524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400" h="152400">
                  <a:moveTo>
                    <a:pt x="107823" y="0"/>
                  </a:moveTo>
                  <a:lnTo>
                    <a:pt x="44576" y="0"/>
                  </a:lnTo>
                  <a:lnTo>
                    <a:pt x="0" y="44576"/>
                  </a:lnTo>
                  <a:lnTo>
                    <a:pt x="0" y="107696"/>
                  </a:lnTo>
                  <a:lnTo>
                    <a:pt x="44576" y="152400"/>
                  </a:lnTo>
                  <a:lnTo>
                    <a:pt x="107823" y="152400"/>
                  </a:lnTo>
                  <a:lnTo>
                    <a:pt x="152400" y="107696"/>
                  </a:lnTo>
                  <a:lnTo>
                    <a:pt x="152400" y="44576"/>
                  </a:lnTo>
                  <a:lnTo>
                    <a:pt x="107823" y="0"/>
                  </a:lnTo>
                  <a:close/>
                </a:path>
              </a:pathLst>
            </a:custGeom>
            <a:solidFill>
              <a:srgbClr val="93B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3506" name="object 23">
              <a:extLst>
                <a:ext uri="{FF2B5EF4-FFF2-40B4-BE49-F238E27FC236}">
                  <a16:creationId xmlns:a16="http://schemas.microsoft.com/office/drawing/2014/main" id="{A8C271A2-F1D7-284F-B33F-62E05DCA3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0200" y="3951351"/>
              <a:ext cx="152400" cy="152400"/>
            </a:xfrm>
            <a:custGeom>
              <a:avLst/>
              <a:gdLst>
                <a:gd name="T0" fmla="*/ 0 w 152400"/>
                <a:gd name="T1" fmla="*/ 44576 h 152400"/>
                <a:gd name="T2" fmla="*/ 44576 w 152400"/>
                <a:gd name="T3" fmla="*/ 0 h 152400"/>
                <a:gd name="T4" fmla="*/ 107823 w 152400"/>
                <a:gd name="T5" fmla="*/ 0 h 152400"/>
                <a:gd name="T6" fmla="*/ 152400 w 152400"/>
                <a:gd name="T7" fmla="*/ 44576 h 152400"/>
                <a:gd name="T8" fmla="*/ 152400 w 152400"/>
                <a:gd name="T9" fmla="*/ 107696 h 152400"/>
                <a:gd name="T10" fmla="*/ 107823 w 152400"/>
                <a:gd name="T11" fmla="*/ 152400 h 152400"/>
                <a:gd name="T12" fmla="*/ 44576 w 152400"/>
                <a:gd name="T13" fmla="*/ 152400 h 152400"/>
                <a:gd name="T14" fmla="*/ 0 w 152400"/>
                <a:gd name="T15" fmla="*/ 107696 h 152400"/>
                <a:gd name="T16" fmla="*/ 0 w 152400"/>
                <a:gd name="T17" fmla="*/ 44576 h 1524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400" h="152400">
                  <a:moveTo>
                    <a:pt x="0" y="44576"/>
                  </a:moveTo>
                  <a:lnTo>
                    <a:pt x="44576" y="0"/>
                  </a:lnTo>
                  <a:lnTo>
                    <a:pt x="107823" y="0"/>
                  </a:lnTo>
                  <a:lnTo>
                    <a:pt x="152400" y="44576"/>
                  </a:lnTo>
                  <a:lnTo>
                    <a:pt x="152400" y="107696"/>
                  </a:lnTo>
                  <a:lnTo>
                    <a:pt x="107823" y="152400"/>
                  </a:lnTo>
                  <a:lnTo>
                    <a:pt x="44576" y="152400"/>
                  </a:lnTo>
                  <a:lnTo>
                    <a:pt x="0" y="107696"/>
                  </a:lnTo>
                  <a:lnTo>
                    <a:pt x="0" y="44576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3507" name="object 24">
              <a:extLst>
                <a:ext uri="{FF2B5EF4-FFF2-40B4-BE49-F238E27FC236}">
                  <a16:creationId xmlns:a16="http://schemas.microsoft.com/office/drawing/2014/main" id="{254ABA5C-1CEA-154A-BF1F-8630CB0C28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037" y="3870388"/>
              <a:ext cx="161925" cy="161925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/>
            </a:p>
          </p:txBody>
        </p:sp>
        <p:sp>
          <p:nvSpPr>
            <p:cNvPr id="63508" name="object 25">
              <a:extLst>
                <a:ext uri="{FF2B5EF4-FFF2-40B4-BE49-F238E27FC236}">
                  <a16:creationId xmlns:a16="http://schemas.microsoft.com/office/drawing/2014/main" id="{5B74F174-4A30-9F48-BEF4-B715ABBBD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0200" y="4256151"/>
              <a:ext cx="152400" cy="152400"/>
            </a:xfrm>
            <a:custGeom>
              <a:avLst/>
              <a:gdLst>
                <a:gd name="T0" fmla="*/ 107823 w 152400"/>
                <a:gd name="T1" fmla="*/ 0 h 152400"/>
                <a:gd name="T2" fmla="*/ 44576 w 152400"/>
                <a:gd name="T3" fmla="*/ 0 h 152400"/>
                <a:gd name="T4" fmla="*/ 0 w 152400"/>
                <a:gd name="T5" fmla="*/ 44576 h 152400"/>
                <a:gd name="T6" fmla="*/ 0 w 152400"/>
                <a:gd name="T7" fmla="*/ 107696 h 152400"/>
                <a:gd name="T8" fmla="*/ 44576 w 152400"/>
                <a:gd name="T9" fmla="*/ 152400 h 152400"/>
                <a:gd name="T10" fmla="*/ 107823 w 152400"/>
                <a:gd name="T11" fmla="*/ 152400 h 152400"/>
                <a:gd name="T12" fmla="*/ 152400 w 152400"/>
                <a:gd name="T13" fmla="*/ 107696 h 152400"/>
                <a:gd name="T14" fmla="*/ 152400 w 152400"/>
                <a:gd name="T15" fmla="*/ 44576 h 152400"/>
                <a:gd name="T16" fmla="*/ 107823 w 152400"/>
                <a:gd name="T17" fmla="*/ 0 h 1524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400" h="152400">
                  <a:moveTo>
                    <a:pt x="107823" y="0"/>
                  </a:moveTo>
                  <a:lnTo>
                    <a:pt x="44576" y="0"/>
                  </a:lnTo>
                  <a:lnTo>
                    <a:pt x="0" y="44576"/>
                  </a:lnTo>
                  <a:lnTo>
                    <a:pt x="0" y="107696"/>
                  </a:lnTo>
                  <a:lnTo>
                    <a:pt x="44576" y="152400"/>
                  </a:lnTo>
                  <a:lnTo>
                    <a:pt x="107823" y="152400"/>
                  </a:lnTo>
                  <a:lnTo>
                    <a:pt x="152400" y="107696"/>
                  </a:lnTo>
                  <a:lnTo>
                    <a:pt x="152400" y="44576"/>
                  </a:lnTo>
                  <a:lnTo>
                    <a:pt x="107823" y="0"/>
                  </a:lnTo>
                  <a:close/>
                </a:path>
              </a:pathLst>
            </a:custGeom>
            <a:solidFill>
              <a:srgbClr val="93B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3509" name="object 26">
              <a:extLst>
                <a:ext uri="{FF2B5EF4-FFF2-40B4-BE49-F238E27FC236}">
                  <a16:creationId xmlns:a16="http://schemas.microsoft.com/office/drawing/2014/main" id="{680C7B44-393C-DE4D-813A-E884E36A8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0200" y="4256151"/>
              <a:ext cx="152400" cy="152400"/>
            </a:xfrm>
            <a:custGeom>
              <a:avLst/>
              <a:gdLst>
                <a:gd name="T0" fmla="*/ 0 w 152400"/>
                <a:gd name="T1" fmla="*/ 44576 h 152400"/>
                <a:gd name="T2" fmla="*/ 44576 w 152400"/>
                <a:gd name="T3" fmla="*/ 0 h 152400"/>
                <a:gd name="T4" fmla="*/ 107823 w 152400"/>
                <a:gd name="T5" fmla="*/ 0 h 152400"/>
                <a:gd name="T6" fmla="*/ 152400 w 152400"/>
                <a:gd name="T7" fmla="*/ 44576 h 152400"/>
                <a:gd name="T8" fmla="*/ 152400 w 152400"/>
                <a:gd name="T9" fmla="*/ 107696 h 152400"/>
                <a:gd name="T10" fmla="*/ 107823 w 152400"/>
                <a:gd name="T11" fmla="*/ 152400 h 152400"/>
                <a:gd name="T12" fmla="*/ 44576 w 152400"/>
                <a:gd name="T13" fmla="*/ 152400 h 152400"/>
                <a:gd name="T14" fmla="*/ 0 w 152400"/>
                <a:gd name="T15" fmla="*/ 107696 h 152400"/>
                <a:gd name="T16" fmla="*/ 0 w 152400"/>
                <a:gd name="T17" fmla="*/ 44576 h 1524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400" h="152400">
                  <a:moveTo>
                    <a:pt x="0" y="44576"/>
                  </a:moveTo>
                  <a:lnTo>
                    <a:pt x="44576" y="0"/>
                  </a:lnTo>
                  <a:lnTo>
                    <a:pt x="107823" y="0"/>
                  </a:lnTo>
                  <a:lnTo>
                    <a:pt x="152400" y="44576"/>
                  </a:lnTo>
                  <a:lnTo>
                    <a:pt x="152400" y="107696"/>
                  </a:lnTo>
                  <a:lnTo>
                    <a:pt x="107823" y="152400"/>
                  </a:lnTo>
                  <a:lnTo>
                    <a:pt x="44576" y="152400"/>
                  </a:lnTo>
                  <a:lnTo>
                    <a:pt x="0" y="107696"/>
                  </a:lnTo>
                  <a:lnTo>
                    <a:pt x="0" y="44576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3510" name="object 27">
              <a:extLst>
                <a:ext uri="{FF2B5EF4-FFF2-40B4-BE49-F238E27FC236}">
                  <a16:creationId xmlns:a16="http://schemas.microsoft.com/office/drawing/2014/main" id="{96C59CA6-681B-CC4D-B1FB-4EDC70710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6800" y="4256151"/>
              <a:ext cx="152400" cy="152400"/>
            </a:xfrm>
            <a:custGeom>
              <a:avLst/>
              <a:gdLst>
                <a:gd name="T0" fmla="*/ 107823 w 152400"/>
                <a:gd name="T1" fmla="*/ 0 h 152400"/>
                <a:gd name="T2" fmla="*/ 44576 w 152400"/>
                <a:gd name="T3" fmla="*/ 0 h 152400"/>
                <a:gd name="T4" fmla="*/ 0 w 152400"/>
                <a:gd name="T5" fmla="*/ 44576 h 152400"/>
                <a:gd name="T6" fmla="*/ 0 w 152400"/>
                <a:gd name="T7" fmla="*/ 107696 h 152400"/>
                <a:gd name="T8" fmla="*/ 44576 w 152400"/>
                <a:gd name="T9" fmla="*/ 152400 h 152400"/>
                <a:gd name="T10" fmla="*/ 107823 w 152400"/>
                <a:gd name="T11" fmla="*/ 152400 h 152400"/>
                <a:gd name="T12" fmla="*/ 152400 w 152400"/>
                <a:gd name="T13" fmla="*/ 107696 h 152400"/>
                <a:gd name="T14" fmla="*/ 152400 w 152400"/>
                <a:gd name="T15" fmla="*/ 44576 h 152400"/>
                <a:gd name="T16" fmla="*/ 107823 w 152400"/>
                <a:gd name="T17" fmla="*/ 0 h 1524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400" h="152400">
                  <a:moveTo>
                    <a:pt x="107823" y="0"/>
                  </a:moveTo>
                  <a:lnTo>
                    <a:pt x="44576" y="0"/>
                  </a:lnTo>
                  <a:lnTo>
                    <a:pt x="0" y="44576"/>
                  </a:lnTo>
                  <a:lnTo>
                    <a:pt x="0" y="107696"/>
                  </a:lnTo>
                  <a:lnTo>
                    <a:pt x="44576" y="152400"/>
                  </a:lnTo>
                  <a:lnTo>
                    <a:pt x="107823" y="152400"/>
                  </a:lnTo>
                  <a:lnTo>
                    <a:pt x="152400" y="107696"/>
                  </a:lnTo>
                  <a:lnTo>
                    <a:pt x="152400" y="44576"/>
                  </a:lnTo>
                  <a:lnTo>
                    <a:pt x="107823" y="0"/>
                  </a:lnTo>
                  <a:close/>
                </a:path>
              </a:pathLst>
            </a:custGeom>
            <a:solidFill>
              <a:srgbClr val="93B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3511" name="object 28">
              <a:extLst>
                <a:ext uri="{FF2B5EF4-FFF2-40B4-BE49-F238E27FC236}">
                  <a16:creationId xmlns:a16="http://schemas.microsoft.com/office/drawing/2014/main" id="{201EBE19-C2E4-B24A-8203-844192C2F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6800" y="4256151"/>
              <a:ext cx="152400" cy="152400"/>
            </a:xfrm>
            <a:custGeom>
              <a:avLst/>
              <a:gdLst>
                <a:gd name="T0" fmla="*/ 0 w 152400"/>
                <a:gd name="T1" fmla="*/ 44576 h 152400"/>
                <a:gd name="T2" fmla="*/ 44576 w 152400"/>
                <a:gd name="T3" fmla="*/ 0 h 152400"/>
                <a:gd name="T4" fmla="*/ 107823 w 152400"/>
                <a:gd name="T5" fmla="*/ 0 h 152400"/>
                <a:gd name="T6" fmla="*/ 152400 w 152400"/>
                <a:gd name="T7" fmla="*/ 44576 h 152400"/>
                <a:gd name="T8" fmla="*/ 152400 w 152400"/>
                <a:gd name="T9" fmla="*/ 107696 h 152400"/>
                <a:gd name="T10" fmla="*/ 107823 w 152400"/>
                <a:gd name="T11" fmla="*/ 152400 h 152400"/>
                <a:gd name="T12" fmla="*/ 44576 w 152400"/>
                <a:gd name="T13" fmla="*/ 152400 h 152400"/>
                <a:gd name="T14" fmla="*/ 0 w 152400"/>
                <a:gd name="T15" fmla="*/ 107696 h 152400"/>
                <a:gd name="T16" fmla="*/ 0 w 152400"/>
                <a:gd name="T17" fmla="*/ 44576 h 1524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400" h="152400">
                  <a:moveTo>
                    <a:pt x="0" y="44576"/>
                  </a:moveTo>
                  <a:lnTo>
                    <a:pt x="44576" y="0"/>
                  </a:lnTo>
                  <a:lnTo>
                    <a:pt x="107823" y="0"/>
                  </a:lnTo>
                  <a:lnTo>
                    <a:pt x="152400" y="44576"/>
                  </a:lnTo>
                  <a:lnTo>
                    <a:pt x="152400" y="107696"/>
                  </a:lnTo>
                  <a:lnTo>
                    <a:pt x="107823" y="152400"/>
                  </a:lnTo>
                  <a:lnTo>
                    <a:pt x="44576" y="152400"/>
                  </a:lnTo>
                  <a:lnTo>
                    <a:pt x="0" y="107696"/>
                  </a:lnTo>
                  <a:lnTo>
                    <a:pt x="0" y="44576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3512" name="object 29">
              <a:extLst>
                <a:ext uri="{FF2B5EF4-FFF2-40B4-BE49-F238E27FC236}">
                  <a16:creationId xmlns:a16="http://schemas.microsoft.com/office/drawing/2014/main" id="{37BC84B1-6322-4B4A-A688-3168BBCA4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1837" y="4708588"/>
              <a:ext cx="161925" cy="161925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/>
            </a:p>
          </p:txBody>
        </p:sp>
        <p:sp>
          <p:nvSpPr>
            <p:cNvPr id="63513" name="object 30">
              <a:extLst>
                <a:ext uri="{FF2B5EF4-FFF2-40B4-BE49-F238E27FC236}">
                  <a16:creationId xmlns:a16="http://schemas.microsoft.com/office/drawing/2014/main" id="{8CDCC69E-3031-784D-A401-24A0CA190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0437" y="4784788"/>
              <a:ext cx="161925" cy="161925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/>
            </a:p>
          </p:txBody>
        </p:sp>
        <p:sp>
          <p:nvSpPr>
            <p:cNvPr id="63514" name="object 31">
              <a:extLst>
                <a:ext uri="{FF2B5EF4-FFF2-40B4-BE49-F238E27FC236}">
                  <a16:creationId xmlns:a16="http://schemas.microsoft.com/office/drawing/2014/main" id="{05793405-D220-1C4E-B5EC-996A821FE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0437" y="5013388"/>
              <a:ext cx="161925" cy="161925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/>
            </a:p>
          </p:txBody>
        </p:sp>
        <p:sp>
          <p:nvSpPr>
            <p:cNvPr id="63515" name="object 32">
              <a:extLst>
                <a:ext uri="{FF2B5EF4-FFF2-40B4-BE49-F238E27FC236}">
                  <a16:creationId xmlns:a16="http://schemas.microsoft.com/office/drawing/2014/main" id="{5404D280-4DCB-B040-906E-D29FCAA5FD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9037" y="4784788"/>
              <a:ext cx="161925" cy="161925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/>
            </a:p>
          </p:txBody>
        </p:sp>
        <p:sp>
          <p:nvSpPr>
            <p:cNvPr id="63516" name="object 33">
              <a:extLst>
                <a:ext uri="{FF2B5EF4-FFF2-40B4-BE49-F238E27FC236}">
                  <a16:creationId xmlns:a16="http://schemas.microsoft.com/office/drawing/2014/main" id="{A2FC9988-1B4E-C44A-9657-69BB8D3467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6637" y="4556188"/>
              <a:ext cx="161925" cy="161925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/>
            </a:p>
          </p:txBody>
        </p:sp>
        <p:sp>
          <p:nvSpPr>
            <p:cNvPr id="63517" name="object 34">
              <a:extLst>
                <a:ext uri="{FF2B5EF4-FFF2-40B4-BE49-F238E27FC236}">
                  <a16:creationId xmlns:a16="http://schemas.microsoft.com/office/drawing/2014/main" id="{862032CC-E4DE-D045-8328-C07C97BE7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9037" y="5013388"/>
              <a:ext cx="161925" cy="161925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/>
            </a:p>
          </p:txBody>
        </p:sp>
        <p:sp>
          <p:nvSpPr>
            <p:cNvPr id="63518" name="object 35">
              <a:extLst>
                <a:ext uri="{FF2B5EF4-FFF2-40B4-BE49-F238E27FC236}">
                  <a16:creationId xmlns:a16="http://schemas.microsoft.com/office/drawing/2014/main" id="{06E440B7-303E-A940-8117-A5C2989164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1837" y="4937188"/>
              <a:ext cx="161925" cy="161925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/>
            </a:p>
          </p:txBody>
        </p:sp>
        <p:sp>
          <p:nvSpPr>
            <p:cNvPr id="63519" name="object 36">
              <a:extLst>
                <a:ext uri="{FF2B5EF4-FFF2-40B4-BE49-F238E27FC236}">
                  <a16:creationId xmlns:a16="http://schemas.microsoft.com/office/drawing/2014/main" id="{B4019D86-DA9F-804B-8AE2-A3579537F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0200" y="5170551"/>
              <a:ext cx="152400" cy="152400"/>
            </a:xfrm>
            <a:custGeom>
              <a:avLst/>
              <a:gdLst>
                <a:gd name="T0" fmla="*/ 107823 w 152400"/>
                <a:gd name="T1" fmla="*/ 0 h 152400"/>
                <a:gd name="T2" fmla="*/ 44576 w 152400"/>
                <a:gd name="T3" fmla="*/ 0 h 152400"/>
                <a:gd name="T4" fmla="*/ 0 w 152400"/>
                <a:gd name="T5" fmla="*/ 44576 h 152400"/>
                <a:gd name="T6" fmla="*/ 0 w 152400"/>
                <a:gd name="T7" fmla="*/ 107696 h 152400"/>
                <a:gd name="T8" fmla="*/ 44576 w 152400"/>
                <a:gd name="T9" fmla="*/ 152400 h 152400"/>
                <a:gd name="T10" fmla="*/ 107823 w 152400"/>
                <a:gd name="T11" fmla="*/ 152400 h 152400"/>
                <a:gd name="T12" fmla="*/ 152400 w 152400"/>
                <a:gd name="T13" fmla="*/ 107696 h 152400"/>
                <a:gd name="T14" fmla="*/ 152400 w 152400"/>
                <a:gd name="T15" fmla="*/ 44576 h 152400"/>
                <a:gd name="T16" fmla="*/ 107823 w 152400"/>
                <a:gd name="T17" fmla="*/ 0 h 1524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400" h="152400">
                  <a:moveTo>
                    <a:pt x="107823" y="0"/>
                  </a:moveTo>
                  <a:lnTo>
                    <a:pt x="44576" y="0"/>
                  </a:lnTo>
                  <a:lnTo>
                    <a:pt x="0" y="44576"/>
                  </a:lnTo>
                  <a:lnTo>
                    <a:pt x="0" y="107696"/>
                  </a:lnTo>
                  <a:lnTo>
                    <a:pt x="44576" y="152400"/>
                  </a:lnTo>
                  <a:lnTo>
                    <a:pt x="107823" y="152400"/>
                  </a:lnTo>
                  <a:lnTo>
                    <a:pt x="152400" y="107696"/>
                  </a:lnTo>
                  <a:lnTo>
                    <a:pt x="152400" y="44576"/>
                  </a:lnTo>
                  <a:lnTo>
                    <a:pt x="107823" y="0"/>
                  </a:lnTo>
                  <a:close/>
                </a:path>
              </a:pathLst>
            </a:custGeom>
            <a:solidFill>
              <a:srgbClr val="DD80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3520" name="object 37">
              <a:extLst>
                <a:ext uri="{FF2B5EF4-FFF2-40B4-BE49-F238E27FC236}">
                  <a16:creationId xmlns:a16="http://schemas.microsoft.com/office/drawing/2014/main" id="{DD212E1D-A50B-D342-96FF-60FAB66B8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0200" y="5170551"/>
              <a:ext cx="152400" cy="152400"/>
            </a:xfrm>
            <a:custGeom>
              <a:avLst/>
              <a:gdLst>
                <a:gd name="T0" fmla="*/ 0 w 152400"/>
                <a:gd name="T1" fmla="*/ 44576 h 152400"/>
                <a:gd name="T2" fmla="*/ 44576 w 152400"/>
                <a:gd name="T3" fmla="*/ 0 h 152400"/>
                <a:gd name="T4" fmla="*/ 107823 w 152400"/>
                <a:gd name="T5" fmla="*/ 0 h 152400"/>
                <a:gd name="T6" fmla="*/ 152400 w 152400"/>
                <a:gd name="T7" fmla="*/ 44576 h 152400"/>
                <a:gd name="T8" fmla="*/ 152400 w 152400"/>
                <a:gd name="T9" fmla="*/ 107696 h 152400"/>
                <a:gd name="T10" fmla="*/ 107823 w 152400"/>
                <a:gd name="T11" fmla="*/ 152400 h 152400"/>
                <a:gd name="T12" fmla="*/ 44576 w 152400"/>
                <a:gd name="T13" fmla="*/ 152400 h 152400"/>
                <a:gd name="T14" fmla="*/ 0 w 152400"/>
                <a:gd name="T15" fmla="*/ 107696 h 152400"/>
                <a:gd name="T16" fmla="*/ 0 w 152400"/>
                <a:gd name="T17" fmla="*/ 44576 h 1524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400" h="152400">
                  <a:moveTo>
                    <a:pt x="0" y="44576"/>
                  </a:moveTo>
                  <a:lnTo>
                    <a:pt x="44576" y="0"/>
                  </a:lnTo>
                  <a:lnTo>
                    <a:pt x="107823" y="0"/>
                  </a:lnTo>
                  <a:lnTo>
                    <a:pt x="152400" y="44576"/>
                  </a:lnTo>
                  <a:lnTo>
                    <a:pt x="152400" y="107696"/>
                  </a:lnTo>
                  <a:lnTo>
                    <a:pt x="107823" y="152400"/>
                  </a:lnTo>
                  <a:lnTo>
                    <a:pt x="44576" y="152400"/>
                  </a:lnTo>
                  <a:lnTo>
                    <a:pt x="0" y="107696"/>
                  </a:lnTo>
                  <a:lnTo>
                    <a:pt x="0" y="44576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3521" name="object 38">
              <a:extLst>
                <a:ext uri="{FF2B5EF4-FFF2-40B4-BE49-F238E27FC236}">
                  <a16:creationId xmlns:a16="http://schemas.microsoft.com/office/drawing/2014/main" id="{7E4FF0BD-C6DC-334A-B91E-D6D754397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7400" y="5246751"/>
              <a:ext cx="152400" cy="152400"/>
            </a:xfrm>
            <a:custGeom>
              <a:avLst/>
              <a:gdLst>
                <a:gd name="T0" fmla="*/ 107823 w 152400"/>
                <a:gd name="T1" fmla="*/ 0 h 152400"/>
                <a:gd name="T2" fmla="*/ 44576 w 152400"/>
                <a:gd name="T3" fmla="*/ 0 h 152400"/>
                <a:gd name="T4" fmla="*/ 0 w 152400"/>
                <a:gd name="T5" fmla="*/ 44577 h 152400"/>
                <a:gd name="T6" fmla="*/ 0 w 152400"/>
                <a:gd name="T7" fmla="*/ 107696 h 152400"/>
                <a:gd name="T8" fmla="*/ 44576 w 152400"/>
                <a:gd name="T9" fmla="*/ 152400 h 152400"/>
                <a:gd name="T10" fmla="*/ 107823 w 152400"/>
                <a:gd name="T11" fmla="*/ 152400 h 152400"/>
                <a:gd name="T12" fmla="*/ 152400 w 152400"/>
                <a:gd name="T13" fmla="*/ 107696 h 152400"/>
                <a:gd name="T14" fmla="*/ 152400 w 152400"/>
                <a:gd name="T15" fmla="*/ 44577 h 152400"/>
                <a:gd name="T16" fmla="*/ 107823 w 152400"/>
                <a:gd name="T17" fmla="*/ 0 h 1524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400" h="152400">
                  <a:moveTo>
                    <a:pt x="107823" y="0"/>
                  </a:moveTo>
                  <a:lnTo>
                    <a:pt x="44576" y="0"/>
                  </a:lnTo>
                  <a:lnTo>
                    <a:pt x="0" y="44577"/>
                  </a:lnTo>
                  <a:lnTo>
                    <a:pt x="0" y="107696"/>
                  </a:lnTo>
                  <a:lnTo>
                    <a:pt x="44576" y="152400"/>
                  </a:lnTo>
                  <a:lnTo>
                    <a:pt x="107823" y="152400"/>
                  </a:lnTo>
                  <a:lnTo>
                    <a:pt x="152400" y="107696"/>
                  </a:lnTo>
                  <a:lnTo>
                    <a:pt x="152400" y="44577"/>
                  </a:lnTo>
                  <a:lnTo>
                    <a:pt x="107823" y="0"/>
                  </a:lnTo>
                  <a:close/>
                </a:path>
              </a:pathLst>
            </a:custGeom>
            <a:solidFill>
              <a:srgbClr val="DD80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3522" name="object 39">
              <a:extLst>
                <a:ext uri="{FF2B5EF4-FFF2-40B4-BE49-F238E27FC236}">
                  <a16:creationId xmlns:a16="http://schemas.microsoft.com/office/drawing/2014/main" id="{DD090B53-A698-6247-9E76-84B27A523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7400" y="5246751"/>
              <a:ext cx="152400" cy="152400"/>
            </a:xfrm>
            <a:custGeom>
              <a:avLst/>
              <a:gdLst>
                <a:gd name="T0" fmla="*/ 0 w 152400"/>
                <a:gd name="T1" fmla="*/ 44577 h 152400"/>
                <a:gd name="T2" fmla="*/ 44576 w 152400"/>
                <a:gd name="T3" fmla="*/ 0 h 152400"/>
                <a:gd name="T4" fmla="*/ 107823 w 152400"/>
                <a:gd name="T5" fmla="*/ 0 h 152400"/>
                <a:gd name="T6" fmla="*/ 152400 w 152400"/>
                <a:gd name="T7" fmla="*/ 44577 h 152400"/>
                <a:gd name="T8" fmla="*/ 152400 w 152400"/>
                <a:gd name="T9" fmla="*/ 107696 h 152400"/>
                <a:gd name="T10" fmla="*/ 107823 w 152400"/>
                <a:gd name="T11" fmla="*/ 152400 h 152400"/>
                <a:gd name="T12" fmla="*/ 44576 w 152400"/>
                <a:gd name="T13" fmla="*/ 152400 h 152400"/>
                <a:gd name="T14" fmla="*/ 0 w 152400"/>
                <a:gd name="T15" fmla="*/ 107696 h 152400"/>
                <a:gd name="T16" fmla="*/ 0 w 152400"/>
                <a:gd name="T17" fmla="*/ 44577 h 1524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400" h="152400">
                  <a:moveTo>
                    <a:pt x="0" y="44577"/>
                  </a:moveTo>
                  <a:lnTo>
                    <a:pt x="44576" y="0"/>
                  </a:lnTo>
                  <a:lnTo>
                    <a:pt x="107823" y="0"/>
                  </a:lnTo>
                  <a:lnTo>
                    <a:pt x="152400" y="44577"/>
                  </a:lnTo>
                  <a:lnTo>
                    <a:pt x="152400" y="107696"/>
                  </a:lnTo>
                  <a:lnTo>
                    <a:pt x="107823" y="152400"/>
                  </a:lnTo>
                  <a:lnTo>
                    <a:pt x="44576" y="152400"/>
                  </a:lnTo>
                  <a:lnTo>
                    <a:pt x="0" y="107696"/>
                  </a:lnTo>
                  <a:lnTo>
                    <a:pt x="0" y="44577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3523" name="object 40">
              <a:extLst>
                <a:ext uri="{FF2B5EF4-FFF2-40B4-BE49-F238E27FC236}">
                  <a16:creationId xmlns:a16="http://schemas.microsoft.com/office/drawing/2014/main" id="{A6737DFD-66FC-2343-9607-1A0B7CA9E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8800" y="5399151"/>
              <a:ext cx="152400" cy="152400"/>
            </a:xfrm>
            <a:custGeom>
              <a:avLst/>
              <a:gdLst>
                <a:gd name="T0" fmla="*/ 107823 w 152400"/>
                <a:gd name="T1" fmla="*/ 0 h 152400"/>
                <a:gd name="T2" fmla="*/ 44576 w 152400"/>
                <a:gd name="T3" fmla="*/ 0 h 152400"/>
                <a:gd name="T4" fmla="*/ 0 w 152400"/>
                <a:gd name="T5" fmla="*/ 44577 h 152400"/>
                <a:gd name="T6" fmla="*/ 0 w 152400"/>
                <a:gd name="T7" fmla="*/ 107696 h 152400"/>
                <a:gd name="T8" fmla="*/ 44576 w 152400"/>
                <a:gd name="T9" fmla="*/ 152400 h 152400"/>
                <a:gd name="T10" fmla="*/ 107823 w 152400"/>
                <a:gd name="T11" fmla="*/ 152400 h 152400"/>
                <a:gd name="T12" fmla="*/ 152400 w 152400"/>
                <a:gd name="T13" fmla="*/ 107696 h 152400"/>
                <a:gd name="T14" fmla="*/ 152400 w 152400"/>
                <a:gd name="T15" fmla="*/ 44577 h 152400"/>
                <a:gd name="T16" fmla="*/ 107823 w 152400"/>
                <a:gd name="T17" fmla="*/ 0 h 1524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400" h="152400">
                  <a:moveTo>
                    <a:pt x="107823" y="0"/>
                  </a:moveTo>
                  <a:lnTo>
                    <a:pt x="44576" y="0"/>
                  </a:lnTo>
                  <a:lnTo>
                    <a:pt x="0" y="44577"/>
                  </a:lnTo>
                  <a:lnTo>
                    <a:pt x="0" y="107696"/>
                  </a:lnTo>
                  <a:lnTo>
                    <a:pt x="44576" y="152400"/>
                  </a:lnTo>
                  <a:lnTo>
                    <a:pt x="107823" y="152400"/>
                  </a:lnTo>
                  <a:lnTo>
                    <a:pt x="152400" y="107696"/>
                  </a:lnTo>
                  <a:lnTo>
                    <a:pt x="152400" y="44577"/>
                  </a:lnTo>
                  <a:lnTo>
                    <a:pt x="107823" y="0"/>
                  </a:lnTo>
                  <a:close/>
                </a:path>
              </a:pathLst>
            </a:custGeom>
            <a:solidFill>
              <a:srgbClr val="DD80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3524" name="object 41">
              <a:extLst>
                <a:ext uri="{FF2B5EF4-FFF2-40B4-BE49-F238E27FC236}">
                  <a16:creationId xmlns:a16="http://schemas.microsoft.com/office/drawing/2014/main" id="{351E5132-455A-2048-AFA7-0236D6595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8800" y="5399151"/>
              <a:ext cx="152400" cy="152400"/>
            </a:xfrm>
            <a:custGeom>
              <a:avLst/>
              <a:gdLst>
                <a:gd name="T0" fmla="*/ 0 w 152400"/>
                <a:gd name="T1" fmla="*/ 44577 h 152400"/>
                <a:gd name="T2" fmla="*/ 44576 w 152400"/>
                <a:gd name="T3" fmla="*/ 0 h 152400"/>
                <a:gd name="T4" fmla="*/ 107823 w 152400"/>
                <a:gd name="T5" fmla="*/ 0 h 152400"/>
                <a:gd name="T6" fmla="*/ 152400 w 152400"/>
                <a:gd name="T7" fmla="*/ 44577 h 152400"/>
                <a:gd name="T8" fmla="*/ 152400 w 152400"/>
                <a:gd name="T9" fmla="*/ 107696 h 152400"/>
                <a:gd name="T10" fmla="*/ 107823 w 152400"/>
                <a:gd name="T11" fmla="*/ 152400 h 152400"/>
                <a:gd name="T12" fmla="*/ 44576 w 152400"/>
                <a:gd name="T13" fmla="*/ 152400 h 152400"/>
                <a:gd name="T14" fmla="*/ 0 w 152400"/>
                <a:gd name="T15" fmla="*/ 107696 h 152400"/>
                <a:gd name="T16" fmla="*/ 0 w 152400"/>
                <a:gd name="T17" fmla="*/ 44577 h 1524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400" h="152400">
                  <a:moveTo>
                    <a:pt x="0" y="44577"/>
                  </a:moveTo>
                  <a:lnTo>
                    <a:pt x="44576" y="0"/>
                  </a:lnTo>
                  <a:lnTo>
                    <a:pt x="107823" y="0"/>
                  </a:lnTo>
                  <a:lnTo>
                    <a:pt x="152400" y="44577"/>
                  </a:lnTo>
                  <a:lnTo>
                    <a:pt x="152400" y="107696"/>
                  </a:lnTo>
                  <a:lnTo>
                    <a:pt x="107823" y="152400"/>
                  </a:lnTo>
                  <a:lnTo>
                    <a:pt x="44576" y="152400"/>
                  </a:lnTo>
                  <a:lnTo>
                    <a:pt x="0" y="107696"/>
                  </a:lnTo>
                  <a:lnTo>
                    <a:pt x="0" y="44577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3525" name="object 42">
              <a:extLst>
                <a:ext uri="{FF2B5EF4-FFF2-40B4-BE49-F238E27FC236}">
                  <a16:creationId xmlns:a16="http://schemas.microsoft.com/office/drawing/2014/main" id="{4882562B-F012-E44C-86AA-880EB2828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5437" y="5546788"/>
              <a:ext cx="161925" cy="161861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/>
            </a:p>
          </p:txBody>
        </p:sp>
        <p:sp>
          <p:nvSpPr>
            <p:cNvPr id="63526" name="object 43">
              <a:extLst>
                <a:ext uri="{FF2B5EF4-FFF2-40B4-BE49-F238E27FC236}">
                  <a16:creationId xmlns:a16="http://schemas.microsoft.com/office/drawing/2014/main" id="{DBC3E7A8-2B2C-FF42-889D-C9615FC51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000" y="5551551"/>
              <a:ext cx="152400" cy="152400"/>
            </a:xfrm>
            <a:custGeom>
              <a:avLst/>
              <a:gdLst>
                <a:gd name="T0" fmla="*/ 107823 w 152400"/>
                <a:gd name="T1" fmla="*/ 0 h 152400"/>
                <a:gd name="T2" fmla="*/ 44576 w 152400"/>
                <a:gd name="T3" fmla="*/ 0 h 152400"/>
                <a:gd name="T4" fmla="*/ 0 w 152400"/>
                <a:gd name="T5" fmla="*/ 44564 h 152400"/>
                <a:gd name="T6" fmla="*/ 0 w 152400"/>
                <a:gd name="T7" fmla="*/ 107708 h 152400"/>
                <a:gd name="T8" fmla="*/ 44576 w 152400"/>
                <a:gd name="T9" fmla="*/ 152336 h 152400"/>
                <a:gd name="T10" fmla="*/ 107823 w 152400"/>
                <a:gd name="T11" fmla="*/ 152336 h 152400"/>
                <a:gd name="T12" fmla="*/ 152400 w 152400"/>
                <a:gd name="T13" fmla="*/ 107708 h 152400"/>
                <a:gd name="T14" fmla="*/ 152400 w 152400"/>
                <a:gd name="T15" fmla="*/ 44564 h 152400"/>
                <a:gd name="T16" fmla="*/ 107823 w 152400"/>
                <a:gd name="T17" fmla="*/ 0 h 1524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400" h="152400">
                  <a:moveTo>
                    <a:pt x="107823" y="0"/>
                  </a:moveTo>
                  <a:lnTo>
                    <a:pt x="44576" y="0"/>
                  </a:lnTo>
                  <a:lnTo>
                    <a:pt x="0" y="44564"/>
                  </a:lnTo>
                  <a:lnTo>
                    <a:pt x="0" y="107708"/>
                  </a:lnTo>
                  <a:lnTo>
                    <a:pt x="44576" y="152336"/>
                  </a:lnTo>
                  <a:lnTo>
                    <a:pt x="107823" y="152336"/>
                  </a:lnTo>
                  <a:lnTo>
                    <a:pt x="152400" y="107708"/>
                  </a:lnTo>
                  <a:lnTo>
                    <a:pt x="152400" y="44564"/>
                  </a:lnTo>
                  <a:lnTo>
                    <a:pt x="107823" y="0"/>
                  </a:lnTo>
                  <a:close/>
                </a:path>
              </a:pathLst>
            </a:custGeom>
            <a:solidFill>
              <a:srgbClr val="DD80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3527" name="object 44">
              <a:extLst>
                <a:ext uri="{FF2B5EF4-FFF2-40B4-BE49-F238E27FC236}">
                  <a16:creationId xmlns:a16="http://schemas.microsoft.com/office/drawing/2014/main" id="{93C6FA66-C5B6-9840-AD0A-031A3FF42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000" y="5551551"/>
              <a:ext cx="152400" cy="152400"/>
            </a:xfrm>
            <a:custGeom>
              <a:avLst/>
              <a:gdLst>
                <a:gd name="T0" fmla="*/ 0 w 152400"/>
                <a:gd name="T1" fmla="*/ 44564 h 152400"/>
                <a:gd name="T2" fmla="*/ 44576 w 152400"/>
                <a:gd name="T3" fmla="*/ 0 h 152400"/>
                <a:gd name="T4" fmla="*/ 107823 w 152400"/>
                <a:gd name="T5" fmla="*/ 0 h 152400"/>
                <a:gd name="T6" fmla="*/ 152400 w 152400"/>
                <a:gd name="T7" fmla="*/ 44564 h 152400"/>
                <a:gd name="T8" fmla="*/ 152400 w 152400"/>
                <a:gd name="T9" fmla="*/ 107708 h 152400"/>
                <a:gd name="T10" fmla="*/ 107823 w 152400"/>
                <a:gd name="T11" fmla="*/ 152336 h 152400"/>
                <a:gd name="T12" fmla="*/ 44576 w 152400"/>
                <a:gd name="T13" fmla="*/ 152336 h 152400"/>
                <a:gd name="T14" fmla="*/ 0 w 152400"/>
                <a:gd name="T15" fmla="*/ 107708 h 152400"/>
                <a:gd name="T16" fmla="*/ 0 w 152400"/>
                <a:gd name="T17" fmla="*/ 44564 h 1524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400" h="152400">
                  <a:moveTo>
                    <a:pt x="0" y="44564"/>
                  </a:moveTo>
                  <a:lnTo>
                    <a:pt x="44576" y="0"/>
                  </a:lnTo>
                  <a:lnTo>
                    <a:pt x="107823" y="0"/>
                  </a:lnTo>
                  <a:lnTo>
                    <a:pt x="152400" y="44564"/>
                  </a:lnTo>
                  <a:lnTo>
                    <a:pt x="152400" y="107708"/>
                  </a:lnTo>
                  <a:lnTo>
                    <a:pt x="107823" y="152336"/>
                  </a:lnTo>
                  <a:lnTo>
                    <a:pt x="44576" y="152336"/>
                  </a:lnTo>
                  <a:lnTo>
                    <a:pt x="0" y="107708"/>
                  </a:lnTo>
                  <a:lnTo>
                    <a:pt x="0" y="44564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3528" name="object 45">
              <a:extLst>
                <a:ext uri="{FF2B5EF4-FFF2-40B4-BE49-F238E27FC236}">
                  <a16:creationId xmlns:a16="http://schemas.microsoft.com/office/drawing/2014/main" id="{07B5BAE0-1881-4A4B-8FA2-94E83BA01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0200" y="5322951"/>
              <a:ext cx="152400" cy="152400"/>
            </a:xfrm>
            <a:custGeom>
              <a:avLst/>
              <a:gdLst>
                <a:gd name="T0" fmla="*/ 107823 w 152400"/>
                <a:gd name="T1" fmla="*/ 0 h 152400"/>
                <a:gd name="T2" fmla="*/ 44576 w 152400"/>
                <a:gd name="T3" fmla="*/ 0 h 152400"/>
                <a:gd name="T4" fmla="*/ 0 w 152400"/>
                <a:gd name="T5" fmla="*/ 44577 h 152400"/>
                <a:gd name="T6" fmla="*/ 0 w 152400"/>
                <a:gd name="T7" fmla="*/ 107696 h 152400"/>
                <a:gd name="T8" fmla="*/ 44576 w 152400"/>
                <a:gd name="T9" fmla="*/ 152400 h 152400"/>
                <a:gd name="T10" fmla="*/ 107823 w 152400"/>
                <a:gd name="T11" fmla="*/ 152400 h 152400"/>
                <a:gd name="T12" fmla="*/ 152400 w 152400"/>
                <a:gd name="T13" fmla="*/ 107696 h 152400"/>
                <a:gd name="T14" fmla="*/ 152400 w 152400"/>
                <a:gd name="T15" fmla="*/ 44577 h 152400"/>
                <a:gd name="T16" fmla="*/ 107823 w 152400"/>
                <a:gd name="T17" fmla="*/ 0 h 1524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400" h="152400">
                  <a:moveTo>
                    <a:pt x="107823" y="0"/>
                  </a:moveTo>
                  <a:lnTo>
                    <a:pt x="44576" y="0"/>
                  </a:lnTo>
                  <a:lnTo>
                    <a:pt x="0" y="44577"/>
                  </a:lnTo>
                  <a:lnTo>
                    <a:pt x="0" y="107696"/>
                  </a:lnTo>
                  <a:lnTo>
                    <a:pt x="44576" y="152400"/>
                  </a:lnTo>
                  <a:lnTo>
                    <a:pt x="107823" y="152400"/>
                  </a:lnTo>
                  <a:lnTo>
                    <a:pt x="152400" y="107696"/>
                  </a:lnTo>
                  <a:lnTo>
                    <a:pt x="152400" y="44577"/>
                  </a:lnTo>
                  <a:lnTo>
                    <a:pt x="107823" y="0"/>
                  </a:lnTo>
                  <a:close/>
                </a:path>
              </a:pathLst>
            </a:custGeom>
            <a:solidFill>
              <a:srgbClr val="DD80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3529" name="object 46">
              <a:extLst>
                <a:ext uri="{FF2B5EF4-FFF2-40B4-BE49-F238E27FC236}">
                  <a16:creationId xmlns:a16="http://schemas.microsoft.com/office/drawing/2014/main" id="{04029B69-ABCC-9F47-A6A0-21BBE8F3E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0200" y="5322951"/>
              <a:ext cx="152400" cy="152400"/>
            </a:xfrm>
            <a:custGeom>
              <a:avLst/>
              <a:gdLst>
                <a:gd name="T0" fmla="*/ 0 w 152400"/>
                <a:gd name="T1" fmla="*/ 107696 h 152400"/>
                <a:gd name="T2" fmla="*/ 44576 w 152400"/>
                <a:gd name="T3" fmla="*/ 152400 h 152400"/>
                <a:gd name="T4" fmla="*/ 107823 w 152400"/>
                <a:gd name="T5" fmla="*/ 152400 h 152400"/>
                <a:gd name="T6" fmla="*/ 152400 w 152400"/>
                <a:gd name="T7" fmla="*/ 107696 h 152400"/>
                <a:gd name="T8" fmla="*/ 152400 w 152400"/>
                <a:gd name="T9" fmla="*/ 44577 h 152400"/>
                <a:gd name="T10" fmla="*/ 107823 w 152400"/>
                <a:gd name="T11" fmla="*/ 0 h 152400"/>
                <a:gd name="T12" fmla="*/ 44576 w 152400"/>
                <a:gd name="T13" fmla="*/ 0 h 152400"/>
                <a:gd name="T14" fmla="*/ 0 w 152400"/>
                <a:gd name="T15" fmla="*/ 44577 h 152400"/>
                <a:gd name="T16" fmla="*/ 0 w 152400"/>
                <a:gd name="T17" fmla="*/ 107696 h 1524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400" h="152400">
                  <a:moveTo>
                    <a:pt x="0" y="107696"/>
                  </a:moveTo>
                  <a:lnTo>
                    <a:pt x="44576" y="152400"/>
                  </a:lnTo>
                  <a:lnTo>
                    <a:pt x="107823" y="152400"/>
                  </a:lnTo>
                  <a:lnTo>
                    <a:pt x="152400" y="107696"/>
                  </a:lnTo>
                  <a:lnTo>
                    <a:pt x="152400" y="44577"/>
                  </a:lnTo>
                  <a:lnTo>
                    <a:pt x="107823" y="0"/>
                  </a:lnTo>
                  <a:lnTo>
                    <a:pt x="44576" y="0"/>
                  </a:lnTo>
                  <a:lnTo>
                    <a:pt x="0" y="44577"/>
                  </a:lnTo>
                  <a:lnTo>
                    <a:pt x="0" y="107696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3530" name="object 47">
              <a:extLst>
                <a:ext uri="{FF2B5EF4-FFF2-40B4-BE49-F238E27FC236}">
                  <a16:creationId xmlns:a16="http://schemas.microsoft.com/office/drawing/2014/main" id="{B4104931-A9AB-0041-910E-F1B16F77C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000" y="5094351"/>
              <a:ext cx="152400" cy="152400"/>
            </a:xfrm>
            <a:custGeom>
              <a:avLst/>
              <a:gdLst>
                <a:gd name="T0" fmla="*/ 107823 w 152400"/>
                <a:gd name="T1" fmla="*/ 0 h 152400"/>
                <a:gd name="T2" fmla="*/ 44576 w 152400"/>
                <a:gd name="T3" fmla="*/ 0 h 152400"/>
                <a:gd name="T4" fmla="*/ 0 w 152400"/>
                <a:gd name="T5" fmla="*/ 44576 h 152400"/>
                <a:gd name="T6" fmla="*/ 0 w 152400"/>
                <a:gd name="T7" fmla="*/ 107696 h 152400"/>
                <a:gd name="T8" fmla="*/ 44576 w 152400"/>
                <a:gd name="T9" fmla="*/ 152400 h 152400"/>
                <a:gd name="T10" fmla="*/ 107823 w 152400"/>
                <a:gd name="T11" fmla="*/ 152400 h 152400"/>
                <a:gd name="T12" fmla="*/ 152400 w 152400"/>
                <a:gd name="T13" fmla="*/ 107696 h 152400"/>
                <a:gd name="T14" fmla="*/ 152400 w 152400"/>
                <a:gd name="T15" fmla="*/ 44576 h 152400"/>
                <a:gd name="T16" fmla="*/ 107823 w 152400"/>
                <a:gd name="T17" fmla="*/ 0 h 1524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400" h="152400">
                  <a:moveTo>
                    <a:pt x="107823" y="0"/>
                  </a:moveTo>
                  <a:lnTo>
                    <a:pt x="44576" y="0"/>
                  </a:lnTo>
                  <a:lnTo>
                    <a:pt x="0" y="44576"/>
                  </a:lnTo>
                  <a:lnTo>
                    <a:pt x="0" y="107696"/>
                  </a:lnTo>
                  <a:lnTo>
                    <a:pt x="44576" y="152400"/>
                  </a:lnTo>
                  <a:lnTo>
                    <a:pt x="107823" y="152400"/>
                  </a:lnTo>
                  <a:lnTo>
                    <a:pt x="152400" y="107696"/>
                  </a:lnTo>
                  <a:lnTo>
                    <a:pt x="152400" y="44576"/>
                  </a:lnTo>
                  <a:lnTo>
                    <a:pt x="107823" y="0"/>
                  </a:lnTo>
                  <a:close/>
                </a:path>
              </a:pathLst>
            </a:custGeom>
            <a:solidFill>
              <a:srgbClr val="DD80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3531" name="object 48">
              <a:extLst>
                <a:ext uri="{FF2B5EF4-FFF2-40B4-BE49-F238E27FC236}">
                  <a16:creationId xmlns:a16="http://schemas.microsoft.com/office/drawing/2014/main" id="{B91A5BF5-3B86-074C-BD2D-9F246AC97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000" y="5094351"/>
              <a:ext cx="152400" cy="152400"/>
            </a:xfrm>
            <a:custGeom>
              <a:avLst/>
              <a:gdLst>
                <a:gd name="T0" fmla="*/ 0 w 152400"/>
                <a:gd name="T1" fmla="*/ 44576 h 152400"/>
                <a:gd name="T2" fmla="*/ 44576 w 152400"/>
                <a:gd name="T3" fmla="*/ 0 h 152400"/>
                <a:gd name="T4" fmla="*/ 107823 w 152400"/>
                <a:gd name="T5" fmla="*/ 0 h 152400"/>
                <a:gd name="T6" fmla="*/ 152400 w 152400"/>
                <a:gd name="T7" fmla="*/ 44576 h 152400"/>
                <a:gd name="T8" fmla="*/ 152400 w 152400"/>
                <a:gd name="T9" fmla="*/ 107696 h 152400"/>
                <a:gd name="T10" fmla="*/ 107823 w 152400"/>
                <a:gd name="T11" fmla="*/ 152400 h 152400"/>
                <a:gd name="T12" fmla="*/ 44576 w 152400"/>
                <a:gd name="T13" fmla="*/ 152400 h 152400"/>
                <a:gd name="T14" fmla="*/ 0 w 152400"/>
                <a:gd name="T15" fmla="*/ 107696 h 152400"/>
                <a:gd name="T16" fmla="*/ 0 w 152400"/>
                <a:gd name="T17" fmla="*/ 44576 h 1524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400" h="152400">
                  <a:moveTo>
                    <a:pt x="0" y="44576"/>
                  </a:moveTo>
                  <a:lnTo>
                    <a:pt x="44576" y="0"/>
                  </a:lnTo>
                  <a:lnTo>
                    <a:pt x="107823" y="0"/>
                  </a:lnTo>
                  <a:lnTo>
                    <a:pt x="152400" y="44576"/>
                  </a:lnTo>
                  <a:lnTo>
                    <a:pt x="152400" y="107696"/>
                  </a:lnTo>
                  <a:lnTo>
                    <a:pt x="107823" y="152400"/>
                  </a:lnTo>
                  <a:lnTo>
                    <a:pt x="44576" y="152400"/>
                  </a:lnTo>
                  <a:lnTo>
                    <a:pt x="0" y="107696"/>
                  </a:lnTo>
                  <a:lnTo>
                    <a:pt x="0" y="44576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</p:cSld>
  <p:clrMapOvr>
    <a:masterClrMapping/>
  </p:clrMapOvr>
  <p:transition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7B2C1EA-833A-4B48-9C19-62A62431F3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2150" y="344488"/>
            <a:ext cx="5464175" cy="696912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spc="-265"/>
              <a:t>Clustering: </a:t>
            </a:r>
            <a:r>
              <a:rPr spc="-160"/>
              <a:t>Application</a:t>
            </a:r>
            <a:r>
              <a:rPr spc="204"/>
              <a:t> </a:t>
            </a:r>
            <a:r>
              <a:rPr spc="-20"/>
              <a:t>1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C08EF156-5CC4-7A45-A3E1-E7D148B65F2C}"/>
              </a:ext>
            </a:extLst>
          </p:cNvPr>
          <p:cNvSpPr txBox="1"/>
          <p:nvPr/>
        </p:nvSpPr>
        <p:spPr>
          <a:xfrm>
            <a:off x="536575" y="1539875"/>
            <a:ext cx="7988300" cy="4054475"/>
          </a:xfrm>
          <a:prstGeom prst="rect">
            <a:avLst/>
          </a:prstGeom>
        </p:spPr>
        <p:txBody>
          <a:bodyPr lIns="0" tIns="52069" rIns="0" bIns="0">
            <a:spAutoFit/>
          </a:bodyPr>
          <a:lstStyle/>
          <a:p>
            <a:pPr marL="354965" indent="-342900">
              <a:spcBef>
                <a:spcPts val="409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355600" algn="l"/>
                <a:tab pos="356235" algn="l"/>
              </a:tabLst>
              <a:defRPr/>
            </a:pPr>
            <a:r>
              <a:rPr sz="2000" b="1">
                <a:latin typeface="+mn-lt"/>
                <a:cs typeface="Arial"/>
              </a:rPr>
              <a:t>Market Segmentation:</a:t>
            </a:r>
            <a:endParaRPr lang="en-US" sz="2000" b="1">
              <a:latin typeface="+mn-lt"/>
              <a:cs typeface="Arial"/>
            </a:endParaRPr>
          </a:p>
          <a:p>
            <a:pPr marL="812165" lvl="1" indent="-342900">
              <a:spcBef>
                <a:spcPts val="409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355600" algn="l"/>
                <a:tab pos="356235" algn="l"/>
              </a:tabLst>
              <a:defRPr/>
            </a:pPr>
            <a:r>
              <a:rPr sz="2000" b="1">
                <a:latin typeface="+mn-lt"/>
                <a:cs typeface="Arial"/>
              </a:rPr>
              <a:t>Goal</a:t>
            </a:r>
            <a:r>
              <a:rPr sz="2000">
                <a:latin typeface="+mn-lt"/>
                <a:cs typeface="Arial"/>
              </a:rPr>
              <a:t>: subdivide a market into </a:t>
            </a:r>
            <a:r>
              <a:rPr sz="2000" b="1">
                <a:latin typeface="+mn-lt"/>
                <a:cs typeface="Arial"/>
              </a:rPr>
              <a:t>distinct </a:t>
            </a:r>
            <a:r>
              <a:rPr sz="2000">
                <a:latin typeface="+mn-lt"/>
                <a:cs typeface="Arial"/>
              </a:rPr>
              <a:t>subsets of customers  where any subset may conceivably be selected as a market  target to be reached with a distinct marketing mix.</a:t>
            </a:r>
            <a:endParaRPr lang="en-US" sz="2000">
              <a:latin typeface="+mn-lt"/>
              <a:cs typeface="Arial"/>
            </a:endParaRPr>
          </a:p>
          <a:p>
            <a:pPr marL="812165" lvl="1" indent="-342900">
              <a:spcBef>
                <a:spcPts val="409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355600" algn="l"/>
                <a:tab pos="356235" algn="l"/>
              </a:tabLst>
              <a:defRPr/>
            </a:pPr>
            <a:endParaRPr lang="en-US" sz="2000">
              <a:latin typeface="+mn-lt"/>
              <a:cs typeface="Arial"/>
            </a:endParaRPr>
          </a:p>
          <a:p>
            <a:pPr marL="812165" lvl="1" indent="-342900">
              <a:spcBef>
                <a:spcPts val="409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355600" algn="l"/>
                <a:tab pos="356235" algn="l"/>
              </a:tabLst>
              <a:defRPr/>
            </a:pPr>
            <a:r>
              <a:rPr sz="2000" b="1">
                <a:latin typeface="+mn-lt"/>
                <a:cs typeface="Arial"/>
              </a:rPr>
              <a:t>Approach</a:t>
            </a:r>
            <a:r>
              <a:rPr sz="2000">
                <a:latin typeface="+mn-lt"/>
                <a:cs typeface="Arial"/>
              </a:rPr>
              <a:t>:</a:t>
            </a:r>
            <a:endParaRPr lang="en-US" sz="2000">
              <a:latin typeface="+mn-lt"/>
              <a:cs typeface="Arial"/>
            </a:endParaRPr>
          </a:p>
          <a:p>
            <a:pPr marL="1269365" lvl="2" indent="-342900">
              <a:spcBef>
                <a:spcPts val="409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355600" algn="l"/>
                <a:tab pos="356235" algn="l"/>
              </a:tabLst>
              <a:defRPr/>
            </a:pPr>
            <a:r>
              <a:rPr sz="2000">
                <a:latin typeface="+mn-lt"/>
                <a:cs typeface="Arial"/>
              </a:rPr>
              <a:t>Collect different attributes of customers based on thei</a:t>
            </a:r>
            <a:r>
              <a:rPr lang="en-US" sz="2000">
                <a:latin typeface="+mn-lt"/>
                <a:cs typeface="Arial"/>
              </a:rPr>
              <a:t>r </a:t>
            </a:r>
            <a:r>
              <a:rPr sz="2000">
                <a:latin typeface="+mn-lt"/>
                <a:cs typeface="Arial"/>
              </a:rPr>
              <a:t>geographical and lifestyle related information.</a:t>
            </a:r>
            <a:endParaRPr lang="en-US" sz="2000">
              <a:latin typeface="+mn-lt"/>
              <a:cs typeface="Arial"/>
            </a:endParaRPr>
          </a:p>
          <a:p>
            <a:pPr marL="1269365" lvl="2" indent="-342900">
              <a:spcBef>
                <a:spcPts val="409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355600" algn="l"/>
                <a:tab pos="356235" algn="l"/>
              </a:tabLst>
              <a:defRPr/>
            </a:pPr>
            <a:r>
              <a:rPr sz="2000">
                <a:latin typeface="+mn-lt"/>
                <a:cs typeface="Arial"/>
              </a:rPr>
              <a:t>Find clusters of similar customers.</a:t>
            </a:r>
            <a:endParaRPr lang="en-US" sz="2000">
              <a:latin typeface="+mn-lt"/>
              <a:cs typeface="Arial"/>
            </a:endParaRPr>
          </a:p>
          <a:p>
            <a:pPr marL="1269365" lvl="2" indent="-342900">
              <a:spcBef>
                <a:spcPts val="409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355600" algn="l"/>
                <a:tab pos="356235" algn="l"/>
              </a:tabLst>
              <a:defRPr/>
            </a:pPr>
            <a:r>
              <a:rPr sz="2000">
                <a:latin typeface="+mn-lt"/>
                <a:cs typeface="Arial"/>
              </a:rPr>
              <a:t>Measure the clustering quality by observing buying patterns of  customers in same cluster vs. those from different clusters.</a:t>
            </a:r>
          </a:p>
        </p:txBody>
      </p:sp>
    </p:spTree>
  </p:cSld>
  <p:clrMapOvr>
    <a:masterClrMapping/>
  </p:clrMapOvr>
  <p:transition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1D3F052-5026-6D41-A5DB-9E529C1A43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2150" y="344488"/>
            <a:ext cx="5464175" cy="696912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spc="-265"/>
              <a:t>Clustering: </a:t>
            </a:r>
            <a:r>
              <a:rPr spc="-160"/>
              <a:t>Application</a:t>
            </a:r>
            <a:r>
              <a:rPr spc="204"/>
              <a:t> </a:t>
            </a:r>
            <a:r>
              <a:rPr spc="-20"/>
              <a:t>2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C2827AA0-9D1B-BA43-98A0-D00AB9F52A74}"/>
              </a:ext>
            </a:extLst>
          </p:cNvPr>
          <p:cNvSpPr txBox="1"/>
          <p:nvPr/>
        </p:nvSpPr>
        <p:spPr>
          <a:xfrm>
            <a:off x="304800" y="1525588"/>
            <a:ext cx="8296275" cy="4102100"/>
          </a:xfrm>
          <a:prstGeom prst="rect">
            <a:avLst/>
          </a:prstGeom>
        </p:spPr>
        <p:txBody>
          <a:bodyPr lIns="0" tIns="99060" rIns="0" bIns="0">
            <a:spAutoFit/>
          </a:bodyPr>
          <a:lstStyle/>
          <a:p>
            <a:pPr marL="469900" indent="-457200">
              <a:spcBef>
                <a:spcPts val="78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  <a:defRPr/>
            </a:pPr>
            <a:r>
              <a:rPr sz="2400" b="1">
                <a:latin typeface="+mn-lt"/>
                <a:cs typeface="Arial"/>
              </a:rPr>
              <a:t>Document Clustering</a:t>
            </a:r>
            <a:r>
              <a:rPr sz="2400">
                <a:latin typeface="+mn-lt"/>
                <a:cs typeface="Arial"/>
              </a:rPr>
              <a:t>:</a:t>
            </a:r>
            <a:endParaRPr lang="en-US" sz="2400">
              <a:latin typeface="+mn-lt"/>
              <a:cs typeface="Arial"/>
            </a:endParaRPr>
          </a:p>
          <a:p>
            <a:pPr marL="927100" lvl="1" indent="-457200">
              <a:spcBef>
                <a:spcPts val="78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  <a:defRPr/>
            </a:pPr>
            <a:r>
              <a:rPr sz="2400" b="1">
                <a:latin typeface="+mn-lt"/>
                <a:cs typeface="Arial"/>
              </a:rPr>
              <a:t>Goal</a:t>
            </a:r>
            <a:r>
              <a:rPr sz="2400">
                <a:latin typeface="+mn-lt"/>
                <a:cs typeface="Arial"/>
              </a:rPr>
              <a:t>: To find groups of documents that are similar to  each other based on the important terms appearing in  them.</a:t>
            </a:r>
            <a:endParaRPr lang="en-US" sz="2400">
              <a:latin typeface="+mn-lt"/>
              <a:cs typeface="Arial"/>
            </a:endParaRPr>
          </a:p>
          <a:p>
            <a:pPr marL="927100" lvl="1" indent="-457200">
              <a:spcBef>
                <a:spcPts val="78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  <a:defRPr/>
            </a:pPr>
            <a:r>
              <a:rPr sz="2400" b="1">
                <a:latin typeface="+mn-lt"/>
                <a:cs typeface="Arial"/>
              </a:rPr>
              <a:t>Approach</a:t>
            </a:r>
            <a:r>
              <a:rPr sz="2400">
                <a:latin typeface="+mn-lt"/>
                <a:cs typeface="Arial"/>
              </a:rPr>
              <a:t>: To identify frequently occurring terms in  each document. Form a similarity measure based on  the frequencies of different terms. Use it to cluster.</a:t>
            </a:r>
            <a:endParaRPr lang="en-US" sz="2400">
              <a:latin typeface="+mn-lt"/>
              <a:cs typeface="Arial"/>
            </a:endParaRPr>
          </a:p>
          <a:p>
            <a:pPr marL="927100" lvl="1" indent="-457200">
              <a:spcBef>
                <a:spcPts val="78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  <a:defRPr/>
            </a:pPr>
            <a:r>
              <a:rPr sz="2400" b="1">
                <a:latin typeface="+mn-lt"/>
                <a:cs typeface="Arial"/>
              </a:rPr>
              <a:t>Gain</a:t>
            </a:r>
            <a:r>
              <a:rPr sz="2400">
                <a:latin typeface="+mn-lt"/>
                <a:cs typeface="Arial"/>
              </a:rPr>
              <a:t>: Information Retrieval can utilize the clusters to  relate a new document or search term to clustered  documents.</a:t>
            </a:r>
          </a:p>
        </p:txBody>
      </p:sp>
    </p:spTree>
  </p:cSld>
  <p:clrMapOvr>
    <a:masterClrMapping/>
  </p:clrMapOvr>
  <p:transition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C14FF87-4DE5-4B48-B75B-AC76737728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2150" y="344488"/>
            <a:ext cx="6904038" cy="696912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spc="-190"/>
              <a:t>Illustrating </a:t>
            </a:r>
            <a:r>
              <a:rPr spc="-415"/>
              <a:t>Document</a:t>
            </a:r>
            <a:r>
              <a:rPr spc="105"/>
              <a:t> </a:t>
            </a:r>
            <a:r>
              <a:rPr spc="-265"/>
              <a:t>Clustering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63C6A5F-FB6A-6647-B24B-3C52688EFBF3}"/>
              </a:ext>
            </a:extLst>
          </p:cNvPr>
          <p:cNvSpPr txBox="1"/>
          <p:nvPr/>
        </p:nvSpPr>
        <p:spPr>
          <a:xfrm>
            <a:off x="460375" y="1528763"/>
            <a:ext cx="7386638" cy="1668462"/>
          </a:xfrm>
          <a:prstGeom prst="rect">
            <a:avLst/>
          </a:prstGeom>
        </p:spPr>
        <p:txBody>
          <a:bodyPr lIns="0" tIns="100965" rIns="0" bIns="0">
            <a:spAutoFit/>
          </a:bodyPr>
          <a:lstStyle/>
          <a:p>
            <a:pPr marL="355600" indent="-342900">
              <a:spcBef>
                <a:spcPts val="795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  <a:defRPr/>
            </a:pPr>
            <a:r>
              <a:rPr sz="2400">
                <a:latin typeface="+mn-lt"/>
                <a:cs typeface="Arial"/>
              </a:rPr>
              <a:t>Clustering Points: 3204 Articles of Los Angeles Times.</a:t>
            </a:r>
          </a:p>
          <a:p>
            <a:pPr marL="355600" indent="-342900">
              <a:spcBef>
                <a:spcPts val="7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  <a:defRPr/>
            </a:pPr>
            <a:r>
              <a:rPr sz="2400">
                <a:latin typeface="+mn-lt"/>
                <a:cs typeface="Arial"/>
              </a:rPr>
              <a:t>Similarity Measure: How many words are common in these</a:t>
            </a:r>
            <a:r>
              <a:rPr lang="en-US" sz="2400">
                <a:latin typeface="+mn-lt"/>
                <a:cs typeface="Arial"/>
              </a:rPr>
              <a:t> </a:t>
            </a:r>
            <a:r>
              <a:rPr sz="2400">
                <a:latin typeface="+mn-lt"/>
                <a:cs typeface="Arial"/>
              </a:rPr>
              <a:t>documents (after some word filtering).</a:t>
            </a: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E76A7FD2-75E6-424B-B584-29BC8550503A}"/>
              </a:ext>
            </a:extLst>
          </p:cNvPr>
          <p:cNvGraphicFramePr>
            <a:graphicFrameLocks noGrp="1"/>
          </p:cNvGraphicFramePr>
          <p:nvPr/>
        </p:nvGraphicFramePr>
        <p:xfrm>
          <a:off x="2133600" y="3352800"/>
          <a:ext cx="4259263" cy="3052763"/>
        </p:xfrm>
        <a:graphic>
          <a:graphicData uri="http://schemas.openxmlformats.org/drawingml/2006/table">
            <a:tbl>
              <a:tblPr/>
              <a:tblGrid>
                <a:gridCol w="1876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8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1650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9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Category</a:t>
                      </a: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>
                      <a:lvl1pPr marL="161925" indent="134938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161925" marR="0" lvl="0" indent="134938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Total  Articles</a:t>
                      </a: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13335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>
                      <a:lvl1pPr marL="244475" indent="-136525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244475" marR="0" lvl="0" indent="-136525" algn="l" defTabSz="914400" rtl="0" eaLnBrk="1" fontAlgn="base" latinLnBrk="0" hangingPunct="1">
                        <a:lnSpc>
                          <a:spcPts val="1925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Correctly  Placed</a:t>
                      </a: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13335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50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Financial</a:t>
                      </a: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555</a:t>
                      </a:r>
                    </a:p>
                  </a:txBody>
                  <a:tcPr marL="0" marR="0" marT="762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364</a:t>
                      </a:r>
                    </a:p>
                  </a:txBody>
                  <a:tcPr marL="0" marR="0" marT="762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450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Foreign</a:t>
                      </a: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341</a:t>
                      </a:r>
                    </a:p>
                  </a:txBody>
                  <a:tcPr marL="0" marR="0" marT="762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260</a:t>
                      </a:r>
                    </a:p>
                  </a:txBody>
                  <a:tcPr marL="0" marR="0" marT="762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50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9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National</a:t>
                      </a: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273</a:t>
                      </a:r>
                    </a:p>
                  </a:txBody>
                  <a:tcPr marL="0" marR="0" marT="635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36</a:t>
                      </a:r>
                    </a:p>
                  </a:txBody>
                  <a:tcPr marL="0" marR="0" marT="635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863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9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Metro</a:t>
                      </a: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943</a:t>
                      </a:r>
                    </a:p>
                  </a:txBody>
                  <a:tcPr marL="0" marR="0" marT="635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746</a:t>
                      </a:r>
                    </a:p>
                  </a:txBody>
                  <a:tcPr marL="0" marR="0" marT="635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450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Sports</a:t>
                      </a: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738</a:t>
                      </a:r>
                    </a:p>
                  </a:txBody>
                  <a:tcPr marL="0" marR="0" marT="635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573</a:t>
                      </a:r>
                    </a:p>
                  </a:txBody>
                  <a:tcPr marL="0" marR="0" marT="635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450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Entertainment</a:t>
                      </a: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354</a:t>
                      </a:r>
                    </a:p>
                  </a:txBody>
                  <a:tcPr marL="0" marR="0" marT="762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278</a:t>
                      </a:r>
                    </a:p>
                  </a:txBody>
                  <a:tcPr marL="0" marR="0" marT="762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Number Placeholder 5">
            <a:extLst>
              <a:ext uri="{FF2B5EF4-FFF2-40B4-BE49-F238E27FC236}">
                <a16:creationId xmlns:a16="http://schemas.microsoft.com/office/drawing/2014/main" id="{5D53C23D-6E69-AE48-8789-37FC14584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37F24FB0-20E0-E14F-ACD0-2C564587A40E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400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9C472BC5-CA0C-894C-9B27-84FCEC5A96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991600" cy="6350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z="3200"/>
              <a:t>Data Mining Function: (4) Cluster Analysis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2E901018-C082-7E4B-B0A2-19A0F5CB23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52578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10000"/>
              </a:lnSpc>
            </a:pPr>
            <a:r>
              <a:rPr lang="en-US" altLang="en-US" sz="2400"/>
              <a:t>Unsupervised learning (i.e., Class label is unknown)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/>
              <a:t>Group data to form new categories (i.e., clusters), e.g., cluster houses to find distribution patterns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/>
              <a:t>Principle: Maximizing intra-class similarity &amp; minimizing interclass similarity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/>
              <a:t>Many methods and applications</a:t>
            </a:r>
          </a:p>
        </p:txBody>
      </p:sp>
    </p:spTree>
  </p:cSld>
  <p:clrMapOvr>
    <a:masterClrMapping/>
  </p:clrMapOvr>
  <p:transition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Number Placeholder 5">
            <a:extLst>
              <a:ext uri="{FF2B5EF4-FFF2-40B4-BE49-F238E27FC236}">
                <a16:creationId xmlns:a16="http://schemas.microsoft.com/office/drawing/2014/main" id="{808A98B4-83E0-F44F-8222-59B597D8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E77278C8-9496-F04F-82A1-3D14A2298FA4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400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F3C7B825-8505-8E43-A171-4E5803C822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991600" cy="6350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z="3200"/>
              <a:t>Data Mining Function: (5) Outlier Analysis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119D4685-B170-DC46-A744-4F0219D2B8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52578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10000"/>
              </a:lnSpc>
            </a:pPr>
            <a:r>
              <a:rPr lang="en-US" altLang="en-US" sz="2000"/>
              <a:t>Outlier analysis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000"/>
              <a:t>Outlier: A data object that </a:t>
            </a:r>
            <a:r>
              <a:rPr lang="en-US" altLang="en-US" sz="2000" b="1"/>
              <a:t>does not comply </a:t>
            </a:r>
            <a:r>
              <a:rPr lang="en-US" altLang="en-US" sz="2000"/>
              <a:t>with the general behavior of the data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000"/>
              <a:t>Noise or exception? </a:t>
            </a:r>
            <a:r>
              <a:rPr lang="en-US" altLang="en-US" sz="2000">
                <a:cs typeface="Tahoma" panose="020B0604030504040204" pitchFamily="34" charset="0"/>
              </a:rPr>
              <a:t>― One person’s garbage could be another person’s treasure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000"/>
              <a:t>Methods: by product of clustering or regression analysis, …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000" b="1"/>
              <a:t>An Example?</a:t>
            </a:r>
            <a:r>
              <a:rPr lang="en-US" altLang="en-US" sz="2000"/>
              <a:t>: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n-US" sz="2000"/>
              <a:t>Useful in fraud detection, rare events analysis</a:t>
            </a:r>
          </a:p>
          <a:p>
            <a:pPr lvl="1" eaLnBrk="1" hangingPunct="1">
              <a:lnSpc>
                <a:spcPct val="110000"/>
              </a:lnSpc>
            </a:pPr>
            <a:endParaRPr lang="en-US" altLang="en-US" sz="200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Number Placeholder 5">
            <a:extLst>
              <a:ext uri="{FF2B5EF4-FFF2-40B4-BE49-F238E27FC236}">
                <a16:creationId xmlns:a16="http://schemas.microsoft.com/office/drawing/2014/main" id="{360DCDBB-838C-1241-92BA-939A95995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7D48C0BA-5AD1-5D42-9758-965210E87959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400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C455036A-9EC9-AA48-8E9B-C93816DAF2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Evaluation of Knowledge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D01E4444-F78E-3848-9530-4F5ABC699E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582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2400"/>
              <a:t>Are all mined knowledge interesting?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/>
              <a:t>One can mine tremendous amount of “patterns” and knowledge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/>
              <a:t>Some may fit only certain dimension space (time, location, …)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/>
              <a:t>Some may not be representative, may be transient, …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/>
              <a:t>Evaluation of mined knowledge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→ directly mine only interesting knowledge?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/>
              <a:t>Descriptive vs. predictive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/>
              <a:t>Coverage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/>
              <a:t>Typicality vs. novelty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/>
              <a:t>Accuracy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/>
              <a:t>Timeliness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/>
              <a:t>…</a:t>
            </a:r>
          </a:p>
        </p:txBody>
      </p:sp>
    </p:spTree>
  </p:cSld>
  <p:clrMapOvr>
    <a:masterClrMapping/>
  </p:clrMapOvr>
  <p:transition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Number Placeholder 5">
            <a:extLst>
              <a:ext uri="{FF2B5EF4-FFF2-40B4-BE49-F238E27FC236}">
                <a16:creationId xmlns:a16="http://schemas.microsoft.com/office/drawing/2014/main" id="{CA1638FB-8A90-7446-BE81-E19942EB7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CD4DBFA5-CDAB-9146-B831-6F5B647304BA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400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82D0E159-3C1A-9F41-B515-74E8B10562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838200"/>
          </a:xfrm>
        </p:spPr>
        <p:txBody>
          <a:bodyPr/>
          <a:lstStyle/>
          <a:p>
            <a:pPr eaLnBrk="1" hangingPunct="1"/>
            <a:r>
              <a:rPr lang="en-US" altLang="en-US"/>
              <a:t>Chapter 1.  Introduction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B9AFB387-54B0-CE4C-8009-E296BBE105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Why Data Mining?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What Is Data Mining?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A Multi-Dimensional View of Data Mining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What Kind of Data Can Be Mined?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What Kinds of Patterns Can Be Mined?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What Technology Are Used?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What Kind of Applications Are Targeted? 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Major Issues in Data Mining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A Brief History of Data Mining and Data Mining Society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Summary</a:t>
            </a:r>
          </a:p>
        </p:txBody>
      </p:sp>
      <p:sp>
        <p:nvSpPr>
          <p:cNvPr id="73732" name="AutoShape 4">
            <a:extLst>
              <a:ext uri="{FF2B5EF4-FFF2-40B4-BE49-F238E27FC236}">
                <a16:creationId xmlns:a16="http://schemas.microsoft.com/office/drawing/2014/main" id="{D7A03525-4CEE-354A-BEFF-5833502EF681}"/>
              </a:ext>
            </a:extLst>
          </p:cNvPr>
          <p:cNvSpPr>
            <a:spLocks noChangeArrowheads="1"/>
          </p:cNvSpPr>
          <p:nvPr/>
        </p:nvSpPr>
        <p:spPr bwMode="auto">
          <a:xfrm rot="9724325">
            <a:off x="4305300" y="39370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Number Placeholder 5">
            <a:extLst>
              <a:ext uri="{FF2B5EF4-FFF2-40B4-BE49-F238E27FC236}">
                <a16:creationId xmlns:a16="http://schemas.microsoft.com/office/drawing/2014/main" id="{BA01459A-7924-6A42-ADED-2048C0F0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BF62F788-E291-B141-B27D-3E73B2DCAFCA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400"/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D917E289-2277-B942-A93B-2B7857AFF3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610600" cy="7620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z="2800"/>
              <a:t>Data Mining: Confluence of Multiple Disciplines</a:t>
            </a:r>
            <a:r>
              <a:rPr lang="en-US" altLang="en-US" sz="3200" b="0"/>
              <a:t> </a:t>
            </a:r>
          </a:p>
        </p:txBody>
      </p:sp>
      <p:sp>
        <p:nvSpPr>
          <p:cNvPr id="75779" name="Oval 19">
            <a:extLst>
              <a:ext uri="{FF2B5EF4-FFF2-40B4-BE49-F238E27FC236}">
                <a16:creationId xmlns:a16="http://schemas.microsoft.com/office/drawing/2014/main" id="{A8B8E616-59A3-E249-B1A8-15DFFCD75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200400"/>
            <a:ext cx="2286000" cy="1066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/>
              <a:t>Data Mining</a:t>
            </a:r>
          </a:p>
        </p:txBody>
      </p:sp>
      <p:sp>
        <p:nvSpPr>
          <p:cNvPr id="75780" name="Line 13">
            <a:extLst>
              <a:ext uri="{FF2B5EF4-FFF2-40B4-BE49-F238E27FC236}">
                <a16:creationId xmlns:a16="http://schemas.microsoft.com/office/drawing/2014/main" id="{69BABD89-1033-4F4E-A7B8-AFF4C864C6F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36576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5781" name="Line 14">
            <a:extLst>
              <a:ext uri="{FF2B5EF4-FFF2-40B4-BE49-F238E27FC236}">
                <a16:creationId xmlns:a16="http://schemas.microsoft.com/office/drawing/2014/main" id="{C5195951-2ACA-6F43-85E1-7BCECA1419F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438400"/>
            <a:ext cx="1905000" cy="7620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5782" name="Line 15">
            <a:extLst>
              <a:ext uri="{FF2B5EF4-FFF2-40B4-BE49-F238E27FC236}">
                <a16:creationId xmlns:a16="http://schemas.microsoft.com/office/drawing/2014/main" id="{CD60D173-2C54-B44E-84A6-BD55377A92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6800" y="2362200"/>
            <a:ext cx="1905000" cy="838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5783" name="Line 16">
            <a:extLst>
              <a:ext uri="{FF2B5EF4-FFF2-40B4-BE49-F238E27FC236}">
                <a16:creationId xmlns:a16="http://schemas.microsoft.com/office/drawing/2014/main" id="{4A37C860-11FA-BA41-BA6D-5F955B8DE6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15000" y="36576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5784" name="Line 17">
            <a:extLst>
              <a:ext uri="{FF2B5EF4-FFF2-40B4-BE49-F238E27FC236}">
                <a16:creationId xmlns:a16="http://schemas.microsoft.com/office/drawing/2014/main" id="{04F0CAE1-78A7-9D4F-8010-479564CC99A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29200" y="4191000"/>
            <a:ext cx="1981200" cy="7620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5785" name="Line 18">
            <a:extLst>
              <a:ext uri="{FF2B5EF4-FFF2-40B4-BE49-F238E27FC236}">
                <a16:creationId xmlns:a16="http://schemas.microsoft.com/office/drawing/2014/main" id="{6EDA52D4-A8BF-BB4D-9647-7037D77ED6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4191000"/>
            <a:ext cx="1600200" cy="7620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5786" name="Oval 21">
            <a:extLst>
              <a:ext uri="{FF2B5EF4-FFF2-40B4-BE49-F238E27FC236}">
                <a16:creationId xmlns:a16="http://schemas.microsoft.com/office/drawing/2014/main" id="{3813B431-1DEC-AB41-97C3-41D2E033F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600200"/>
            <a:ext cx="20574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Machine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Learning</a:t>
            </a:r>
          </a:p>
        </p:txBody>
      </p:sp>
      <p:sp>
        <p:nvSpPr>
          <p:cNvPr id="75787" name="Oval 22">
            <a:extLst>
              <a:ext uri="{FF2B5EF4-FFF2-40B4-BE49-F238E27FC236}">
                <a16:creationId xmlns:a16="http://schemas.microsoft.com/office/drawing/2014/main" id="{769BD1FC-C345-AA49-9EA8-39FB04D06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600200"/>
            <a:ext cx="20574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Statistics</a:t>
            </a:r>
          </a:p>
        </p:txBody>
      </p:sp>
      <p:sp>
        <p:nvSpPr>
          <p:cNvPr id="75788" name="Oval 23">
            <a:extLst>
              <a:ext uri="{FF2B5EF4-FFF2-40B4-BE49-F238E27FC236}">
                <a16:creationId xmlns:a16="http://schemas.microsoft.com/office/drawing/2014/main" id="{C7DE5560-5B3F-ED44-BCA1-E405F8704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276600"/>
            <a:ext cx="20574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Applications</a:t>
            </a:r>
          </a:p>
        </p:txBody>
      </p:sp>
      <p:sp>
        <p:nvSpPr>
          <p:cNvPr id="75789" name="Oval 24">
            <a:extLst>
              <a:ext uri="{FF2B5EF4-FFF2-40B4-BE49-F238E27FC236}">
                <a16:creationId xmlns:a16="http://schemas.microsoft.com/office/drawing/2014/main" id="{77DD3872-B407-EC4D-9A8D-11E374E6A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724400"/>
            <a:ext cx="20574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Algorithm</a:t>
            </a:r>
          </a:p>
        </p:txBody>
      </p:sp>
      <p:sp>
        <p:nvSpPr>
          <p:cNvPr id="75790" name="Oval 25">
            <a:extLst>
              <a:ext uri="{FF2B5EF4-FFF2-40B4-BE49-F238E27FC236}">
                <a16:creationId xmlns:a16="http://schemas.microsoft.com/office/drawing/2014/main" id="{984AA09A-1101-F346-BB75-FA3B19107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600200"/>
            <a:ext cx="20574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Pattern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Recognition</a:t>
            </a:r>
          </a:p>
        </p:txBody>
      </p:sp>
      <p:sp>
        <p:nvSpPr>
          <p:cNvPr id="75791" name="Oval 26">
            <a:extLst>
              <a:ext uri="{FF2B5EF4-FFF2-40B4-BE49-F238E27FC236}">
                <a16:creationId xmlns:a16="http://schemas.microsoft.com/office/drawing/2014/main" id="{381EAC68-5487-854B-BD1E-D321005BC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876800"/>
            <a:ext cx="20574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High-Performance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Computing</a:t>
            </a:r>
          </a:p>
        </p:txBody>
      </p:sp>
      <p:sp>
        <p:nvSpPr>
          <p:cNvPr id="75792" name="Oval 27">
            <a:extLst>
              <a:ext uri="{FF2B5EF4-FFF2-40B4-BE49-F238E27FC236}">
                <a16:creationId xmlns:a16="http://schemas.microsoft.com/office/drawing/2014/main" id="{4D56ABD8-BD26-794A-9CBC-661DDAA1E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200400"/>
            <a:ext cx="20574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2400"/>
              <a:t>Visualization</a:t>
            </a:r>
            <a:endParaRPr lang="en-US" altLang="en-US" sz="2000"/>
          </a:p>
        </p:txBody>
      </p:sp>
      <p:sp>
        <p:nvSpPr>
          <p:cNvPr id="75793" name="Line 28">
            <a:extLst>
              <a:ext uri="{FF2B5EF4-FFF2-40B4-BE49-F238E27FC236}">
                <a16:creationId xmlns:a16="http://schemas.microsoft.com/office/drawing/2014/main" id="{792FF65E-8559-1349-8E5B-A1C392CBACA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95800" y="42672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5794" name="Oval 30">
            <a:extLst>
              <a:ext uri="{FF2B5EF4-FFF2-40B4-BE49-F238E27FC236}">
                <a16:creationId xmlns:a16="http://schemas.microsoft.com/office/drawing/2014/main" id="{2CFEA0A1-DA02-C44C-BF6F-D881119F0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800600"/>
            <a:ext cx="20574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Database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Technology</a:t>
            </a:r>
          </a:p>
        </p:txBody>
      </p:sp>
      <p:sp>
        <p:nvSpPr>
          <p:cNvPr id="75795" name="Line 31">
            <a:extLst>
              <a:ext uri="{FF2B5EF4-FFF2-40B4-BE49-F238E27FC236}">
                <a16:creationId xmlns:a16="http://schemas.microsoft.com/office/drawing/2014/main" id="{5F4AA8EB-406F-074F-9694-D9DF71C3D26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24384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>
            <a:extLst>
              <a:ext uri="{FF2B5EF4-FFF2-40B4-BE49-F238E27FC236}">
                <a16:creationId xmlns:a16="http://schemas.microsoft.com/office/drawing/2014/main" id="{1F0A1CCC-59AF-414F-A957-E59C58398E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5900" y="179388"/>
            <a:ext cx="8104188" cy="566737"/>
          </a:xfrm>
        </p:spPr>
        <p:txBody>
          <a:bodyPr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pc="-114"/>
              <a:t>Why </a:t>
            </a:r>
            <a:r>
              <a:rPr spc="-240"/>
              <a:t>Mine </a:t>
            </a:r>
            <a:r>
              <a:rPr spc="-250"/>
              <a:t>Data? </a:t>
            </a:r>
            <a:endParaRPr/>
          </a:p>
        </p:txBody>
      </p:sp>
      <p:pic>
        <p:nvPicPr>
          <p:cNvPr id="19" name="Picture 18" descr="A picture containing water, sitting, table, mountain&#10;&#10;Description automatically generated">
            <a:extLst>
              <a:ext uri="{FF2B5EF4-FFF2-40B4-BE49-F238E27FC236}">
                <a16:creationId xmlns:a16="http://schemas.microsoft.com/office/drawing/2014/main" id="{2924B46F-15A0-0A43-9E7E-5C006620D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371600"/>
            <a:ext cx="75819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A close up of a camera&#10;&#10;Description automatically generated">
            <a:extLst>
              <a:ext uri="{FF2B5EF4-FFF2-40B4-BE49-F238E27FC236}">
                <a16:creationId xmlns:a16="http://schemas.microsoft.com/office/drawing/2014/main" id="{0C684148-7113-D446-9DDC-04A481C32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5105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A close up of a keyboard&#10;&#10;Description automatically generated">
            <a:extLst>
              <a:ext uri="{FF2B5EF4-FFF2-40B4-BE49-F238E27FC236}">
                <a16:creationId xmlns:a16="http://schemas.microsoft.com/office/drawing/2014/main" id="{87E05E6D-574E-4C4D-916E-3C5D0C0C3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1543050"/>
            <a:ext cx="795972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A close up of a toy store&#10;&#10;Description automatically generated">
            <a:extLst>
              <a:ext uri="{FF2B5EF4-FFF2-40B4-BE49-F238E27FC236}">
                <a16:creationId xmlns:a16="http://schemas.microsoft.com/office/drawing/2014/main" id="{B6103C1E-9A3C-0548-B9DE-BD997981D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543050"/>
            <a:ext cx="53022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 descr="A screenshot of a map&#10;&#10;Description automatically generated">
            <a:extLst>
              <a:ext uri="{FF2B5EF4-FFF2-40B4-BE49-F238E27FC236}">
                <a16:creationId xmlns:a16="http://schemas.microsoft.com/office/drawing/2014/main" id="{A7649207-6542-904C-9482-14E0B81E2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1295400"/>
            <a:ext cx="832802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Number Placeholder 5">
            <a:extLst>
              <a:ext uri="{FF2B5EF4-FFF2-40B4-BE49-F238E27FC236}">
                <a16:creationId xmlns:a16="http://schemas.microsoft.com/office/drawing/2014/main" id="{838AEF9A-8D84-8A40-9AB4-E02E64F74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2AE99787-6E7B-FE43-B507-41B3DCB6DF9E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400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E1B4640D-8701-C441-8E04-247600D77C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6858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z="3200"/>
              <a:t>Why Confluence of Multiple Disciplines?</a:t>
            </a:r>
            <a:endParaRPr lang="en-US" altLang="en-US" sz="3200" b="0" u="sng"/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4F56A961-547A-D148-AA8B-CC715570F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610600" cy="51816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00000"/>
              </a:lnSpc>
            </a:pPr>
            <a:r>
              <a:rPr lang="en-US" altLang="en-US" sz="2400"/>
              <a:t>Tremendous amount of data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000"/>
              <a:t>Algorithms must be highly scalable to handle such as tera-bytes of data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400"/>
              <a:t>High-dimensionality of data 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000"/>
              <a:t>Micro-array may have tens of thousands of dimensions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400"/>
              <a:t>High complexity of data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000"/>
              <a:t>Data streams and sensor data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000"/>
              <a:t>Time-series data, temporal data, sequence data 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000"/>
              <a:t>Structure data, graphs, social networks and multi-linked data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000"/>
              <a:t>Heterogeneous databases and legacy databases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000"/>
              <a:t>Spatial, spatiotemporal, multimedia, text and Web data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000"/>
              <a:t>Software programs, scientific simulations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400"/>
              <a:t>New and sophisticated applications</a:t>
            </a:r>
          </a:p>
        </p:txBody>
      </p:sp>
    </p:spTree>
  </p:cSld>
  <p:clrMapOvr>
    <a:masterClrMapping/>
  </p:clrMapOvr>
  <p:transition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Number Placeholder 5">
            <a:extLst>
              <a:ext uri="{FF2B5EF4-FFF2-40B4-BE49-F238E27FC236}">
                <a16:creationId xmlns:a16="http://schemas.microsoft.com/office/drawing/2014/main" id="{DCA3620D-4080-564C-AF33-45473CB3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70EC042A-5883-3B4C-9A67-7F9DCC160B92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n-US" sz="1400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A3266038-3072-5148-8841-7C6E82C307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838200"/>
          </a:xfrm>
        </p:spPr>
        <p:txBody>
          <a:bodyPr/>
          <a:lstStyle/>
          <a:p>
            <a:pPr eaLnBrk="1" hangingPunct="1"/>
            <a:r>
              <a:rPr lang="en-US" altLang="en-US"/>
              <a:t>Chapter 1.  Introduction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2C34A9DA-E0E2-7B41-8C05-46C0C4B47D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Why Data Mining?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What Is Data Mining?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A Multi-Dimensional View of Data Mining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What Kind of Data Can Be Mined?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What Kinds of Patterns Can Be Mined?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What Technology Are Used?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What Kind of Applications Are Targeted? 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Major Issues in Data Mining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A Brief History of Data Mining and Data Mining Society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Summary</a:t>
            </a:r>
          </a:p>
        </p:txBody>
      </p:sp>
      <p:sp>
        <p:nvSpPr>
          <p:cNvPr id="79876" name="AutoShape 4">
            <a:extLst>
              <a:ext uri="{FF2B5EF4-FFF2-40B4-BE49-F238E27FC236}">
                <a16:creationId xmlns:a16="http://schemas.microsoft.com/office/drawing/2014/main" id="{91461253-8AF2-1A46-8A73-5712DE4B855D}"/>
              </a:ext>
            </a:extLst>
          </p:cNvPr>
          <p:cNvSpPr>
            <a:spLocks noChangeArrowheads="1"/>
          </p:cNvSpPr>
          <p:nvPr/>
        </p:nvSpPr>
        <p:spPr bwMode="auto">
          <a:xfrm rot="9724325">
            <a:off x="5600700" y="43942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Number Placeholder 5">
            <a:extLst>
              <a:ext uri="{FF2B5EF4-FFF2-40B4-BE49-F238E27FC236}">
                <a16:creationId xmlns:a16="http://schemas.microsoft.com/office/drawing/2014/main" id="{1EF0084C-284A-B84C-924C-0E350B207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7C826BE6-D285-BC45-86D1-0A46551ED2B8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 sz="1400"/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5C43537F-A103-5C4D-A174-9DF1B0FA4B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Applications of Data Mining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0A3E362F-41FC-0E41-80BE-2902F6033C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458200" cy="51816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2000"/>
              <a:t>Web page analysis: from web page classification, clustering to PageRank &amp; HITS algorithms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/>
              <a:t>Collaborative analysis &amp; recommender systems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/>
              <a:t>Basket data analysis to targeted marketing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/>
              <a:t>Biological and medical data analysis: classification, cluster analysis (microarray data analysis),  biological sequence analysis, biological network analysis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/>
              <a:t>Data mining and software engineering (e.g., IEEE Computer, Aug. 2009 issue)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/>
              <a:t>From major dedicated data mining systems/tools (e.g., SAS, MS SQL-Server Analysis Manager, Oracle Data Mining Tools) to invisible data mining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Date Placeholder 3">
            <a:extLst>
              <a:ext uri="{FF2B5EF4-FFF2-40B4-BE49-F238E27FC236}">
                <a16:creationId xmlns:a16="http://schemas.microsoft.com/office/drawing/2014/main" id="{36E8905D-6AC6-8545-BAD2-9DE9FC1288A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0134F87F-A003-6C41-9335-729AA6D9226B}" type="datetime4">
              <a:rPr lang="en-US" altLang="en-US" sz="1200" smtClean="0">
                <a:ea typeface="ＭＳ Ｐゴシック" panose="020B0600070205080204" pitchFamily="34" charset="-128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August 26, 2024</a:t>
            </a:fld>
            <a:endParaRPr lang="en-US" altLang="en-US" sz="1200">
              <a:ea typeface="ＭＳ Ｐゴシック" panose="020B0600070205080204" pitchFamily="34" charset="-128"/>
            </a:endParaRPr>
          </a:p>
        </p:txBody>
      </p:sp>
      <p:sp>
        <p:nvSpPr>
          <p:cNvPr id="83970" name="Footer Placeholder 4">
            <a:extLst>
              <a:ext uri="{FF2B5EF4-FFF2-40B4-BE49-F238E27FC236}">
                <a16:creationId xmlns:a16="http://schemas.microsoft.com/office/drawing/2014/main" id="{745D3851-E401-D24C-9F1E-6E232C34D2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ea typeface="ＭＳ Ｐゴシック" panose="020B0600070205080204" pitchFamily="34" charset="-128"/>
              </a:rPr>
              <a:t>Data Mining: Concepts and Techniques</a:t>
            </a:r>
          </a:p>
        </p:txBody>
      </p:sp>
      <p:sp>
        <p:nvSpPr>
          <p:cNvPr id="83971" name="Slide Number Placeholder 5">
            <a:extLst>
              <a:ext uri="{FF2B5EF4-FFF2-40B4-BE49-F238E27FC236}">
                <a16:creationId xmlns:a16="http://schemas.microsoft.com/office/drawing/2014/main" id="{E6289F16-4166-334F-836C-A3BECB444D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BA63AD9E-0260-FF4C-AC6F-19B3E2667D0F}" type="slidenum">
              <a:rPr lang="en-US" altLang="en-US" sz="1400">
                <a:ea typeface="ＭＳ Ｐゴシック" panose="020B0600070205080204" pitchFamily="34" charset="-128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en-US" sz="1400">
              <a:ea typeface="ＭＳ Ｐゴシック" panose="020B0600070205080204" pitchFamily="34" charset="-128"/>
            </a:endParaRPr>
          </a:p>
        </p:txBody>
      </p:sp>
      <p:sp>
        <p:nvSpPr>
          <p:cNvPr id="83972" name="Rectangle 2">
            <a:extLst>
              <a:ext uri="{FF2B5EF4-FFF2-40B4-BE49-F238E27FC236}">
                <a16:creationId xmlns:a16="http://schemas.microsoft.com/office/drawing/2014/main" id="{3A641AB8-FEBD-2C4E-B448-B8B2AD2A7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704850"/>
          </a:xfrm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Why Data Mining?—Potential Applications</a:t>
            </a:r>
          </a:p>
        </p:txBody>
      </p:sp>
      <p:sp>
        <p:nvSpPr>
          <p:cNvPr id="83973" name="Rectangle 3">
            <a:extLst>
              <a:ext uri="{FF2B5EF4-FFF2-40B4-BE49-F238E27FC236}">
                <a16:creationId xmlns:a16="http://schemas.microsoft.com/office/drawing/2014/main" id="{7FC8CF4F-68CC-4D4A-854F-B1CFF4DAB0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82000" cy="5257800"/>
          </a:xfrm>
        </p:spPr>
        <p:txBody>
          <a:bodyPr lIns="92075" tIns="46038" rIns="92075" bIns="46038"/>
          <a:lstStyle/>
          <a:p>
            <a:pPr algn="just" eaLnBrk="1" hangingPunct="1">
              <a:lnSpc>
                <a:spcPct val="120000"/>
              </a:lnSpc>
            </a:pPr>
            <a:r>
              <a:rPr lang="en-US" altLang="en-US" sz="2000" b="1"/>
              <a:t>Data analysis and decision support</a:t>
            </a:r>
          </a:p>
          <a:p>
            <a:pPr lvl="1" algn="just" eaLnBrk="1" hangingPunct="1">
              <a:lnSpc>
                <a:spcPct val="120000"/>
              </a:lnSpc>
            </a:pPr>
            <a:r>
              <a:rPr lang="en-US" altLang="en-US" sz="2000"/>
              <a:t>Market analysis and management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en-US" sz="2000"/>
              <a:t>Target marketing, customer relationship management (CRM),  market basket analysis, cross selling, market segmentation</a:t>
            </a:r>
          </a:p>
          <a:p>
            <a:pPr lvl="1" algn="just" eaLnBrk="1" hangingPunct="1">
              <a:lnSpc>
                <a:spcPct val="120000"/>
              </a:lnSpc>
            </a:pPr>
            <a:r>
              <a:rPr lang="en-US" altLang="en-US" sz="2000"/>
              <a:t>Risk analysis and management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en-US" sz="2000"/>
              <a:t>Forecasting, customer retention, improved underwriting, quality control, competitive analysis</a:t>
            </a:r>
          </a:p>
          <a:p>
            <a:pPr lvl="1" algn="just" eaLnBrk="1" hangingPunct="1">
              <a:lnSpc>
                <a:spcPct val="120000"/>
              </a:lnSpc>
            </a:pPr>
            <a:r>
              <a:rPr lang="en-US" altLang="en-US" sz="2000"/>
              <a:t>Fraud detection and detection of unusual patterns (outliers)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altLang="en-US" sz="2000" b="1"/>
              <a:t>Other Applications</a:t>
            </a:r>
          </a:p>
          <a:p>
            <a:pPr lvl="1" algn="just" eaLnBrk="1" hangingPunct="1">
              <a:lnSpc>
                <a:spcPct val="120000"/>
              </a:lnSpc>
            </a:pPr>
            <a:r>
              <a:rPr lang="en-US" altLang="en-US" sz="2000"/>
              <a:t>Text mining (news group, email, documents) and Web mining</a:t>
            </a:r>
          </a:p>
          <a:p>
            <a:pPr lvl="1" algn="just" eaLnBrk="1" hangingPunct="1">
              <a:lnSpc>
                <a:spcPct val="120000"/>
              </a:lnSpc>
            </a:pPr>
            <a:r>
              <a:rPr lang="en-US" altLang="en-US" sz="2000"/>
              <a:t>Stream data mining</a:t>
            </a:r>
          </a:p>
          <a:p>
            <a:pPr lvl="1" algn="just" eaLnBrk="1" hangingPunct="1">
              <a:lnSpc>
                <a:spcPct val="120000"/>
              </a:lnSpc>
            </a:pPr>
            <a:r>
              <a:rPr lang="en-US" altLang="en-US" sz="2000"/>
              <a:t>Bioinformatics and bio-data analysis</a:t>
            </a:r>
          </a:p>
        </p:txBody>
      </p:sp>
    </p:spTree>
  </p:cSld>
  <p:clrMapOvr>
    <a:masterClrMapping/>
  </p:clrMapOvr>
  <p:transition>
    <p:zo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Date Placeholder 3">
            <a:extLst>
              <a:ext uri="{FF2B5EF4-FFF2-40B4-BE49-F238E27FC236}">
                <a16:creationId xmlns:a16="http://schemas.microsoft.com/office/drawing/2014/main" id="{67CD33D4-BDF6-004F-9F04-162EE53446C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B9C646DD-4D2E-DA48-A930-3D6BE7E2A695}" type="datetime4">
              <a:rPr lang="en-US" altLang="en-US" sz="1200" smtClean="0">
                <a:ea typeface="ＭＳ Ｐゴシック" panose="020B0600070205080204" pitchFamily="34" charset="-128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August 26, 2024</a:t>
            </a:fld>
            <a:endParaRPr lang="en-US" altLang="en-US" sz="1200">
              <a:ea typeface="ＭＳ Ｐゴシック" panose="020B0600070205080204" pitchFamily="34" charset="-128"/>
            </a:endParaRPr>
          </a:p>
        </p:txBody>
      </p:sp>
      <p:sp>
        <p:nvSpPr>
          <p:cNvPr id="86018" name="Footer Placeholder 4">
            <a:extLst>
              <a:ext uri="{FF2B5EF4-FFF2-40B4-BE49-F238E27FC236}">
                <a16:creationId xmlns:a16="http://schemas.microsoft.com/office/drawing/2014/main" id="{5333EFDE-2A11-2E4F-8135-EB7F9FF60D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ea typeface="ＭＳ Ｐゴシック" panose="020B0600070205080204" pitchFamily="34" charset="-128"/>
              </a:rPr>
              <a:t>Data Mining: Concepts and Techniques</a:t>
            </a:r>
          </a:p>
        </p:txBody>
      </p:sp>
      <p:sp>
        <p:nvSpPr>
          <p:cNvPr id="86019" name="Slide Number Placeholder 5">
            <a:extLst>
              <a:ext uri="{FF2B5EF4-FFF2-40B4-BE49-F238E27FC236}">
                <a16:creationId xmlns:a16="http://schemas.microsoft.com/office/drawing/2014/main" id="{BDD7F315-927F-E940-83E4-CB71C57829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657C42E9-7D0E-EF43-B872-8E289C5858A4}" type="slidenum">
              <a:rPr lang="en-US" altLang="en-US" sz="1400">
                <a:ea typeface="ＭＳ Ｐゴシック" panose="020B0600070205080204" pitchFamily="34" charset="-128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en-US" sz="1400">
              <a:ea typeface="ＭＳ Ｐゴシック" panose="020B0600070205080204" pitchFamily="34" charset="-128"/>
            </a:endParaRPr>
          </a:p>
        </p:txBody>
      </p:sp>
      <p:sp>
        <p:nvSpPr>
          <p:cNvPr id="86020" name="Rectangle 2">
            <a:extLst>
              <a:ext uri="{FF2B5EF4-FFF2-40B4-BE49-F238E27FC236}">
                <a16:creationId xmlns:a16="http://schemas.microsoft.com/office/drawing/2014/main" id="{8C084935-AA51-1B4D-BC7C-5785330F29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685800"/>
          </a:xfrm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z="3200"/>
              <a:t>Ex. 1: Market Analysis and Management</a:t>
            </a:r>
          </a:p>
        </p:txBody>
      </p:sp>
      <p:sp>
        <p:nvSpPr>
          <p:cNvPr id="86021" name="Rectangle 3">
            <a:extLst>
              <a:ext uri="{FF2B5EF4-FFF2-40B4-BE49-F238E27FC236}">
                <a16:creationId xmlns:a16="http://schemas.microsoft.com/office/drawing/2014/main" id="{645DD248-147B-7248-BDAC-14EF4AA3F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18513" cy="51054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10000"/>
              </a:lnSpc>
            </a:pPr>
            <a:r>
              <a:rPr lang="en-US" altLang="en-US" sz="1800">
                <a:ea typeface="ＭＳ Ｐゴシック" panose="020B0600070205080204" pitchFamily="34" charset="-128"/>
              </a:rPr>
              <a:t>Where does the data come from?—Credit card transactions, loyalty cards, discount coupons, customer complaint calls, plus (public) lifestyle studies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1800">
                <a:ea typeface="ＭＳ Ｐゴシック" panose="020B0600070205080204" pitchFamily="34" charset="-128"/>
              </a:rPr>
              <a:t>Target marketing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Find clusters of </a:t>
            </a:r>
            <a:r>
              <a:rPr lang="ja-JP" altLang="en-US" sz="1600">
                <a:ea typeface="ＭＳ Ｐゴシック" panose="020B0600070205080204" pitchFamily="34" charset="-128"/>
              </a:rPr>
              <a:t>“</a:t>
            </a:r>
            <a:r>
              <a:rPr lang="en-US" altLang="ja-JP" sz="1600">
                <a:ea typeface="ＭＳ Ｐゴシック" panose="020B0600070205080204" pitchFamily="34" charset="-128"/>
              </a:rPr>
              <a:t>model</a:t>
            </a:r>
            <a:r>
              <a:rPr lang="ja-JP" altLang="en-US" sz="1600">
                <a:ea typeface="ＭＳ Ｐゴシック" panose="020B0600070205080204" pitchFamily="34" charset="-128"/>
              </a:rPr>
              <a:t>”</a:t>
            </a:r>
            <a:r>
              <a:rPr lang="en-US" altLang="ja-JP" sz="1600">
                <a:ea typeface="ＭＳ Ｐゴシック" panose="020B0600070205080204" pitchFamily="34" charset="-128"/>
              </a:rPr>
              <a:t> customers who share the same characteristics: interest, income level, spending habits, etc.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Determine customer purchasing patterns over time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1800">
                <a:ea typeface="ＭＳ Ｐゴシック" panose="020B0600070205080204" pitchFamily="34" charset="-128"/>
              </a:rPr>
              <a:t>Cross-market analysis—Find associations/co-relations between product sales, &amp; predict based on such association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1800">
                <a:ea typeface="ＭＳ Ｐゴシック" panose="020B0600070205080204" pitchFamily="34" charset="-128"/>
              </a:rPr>
              <a:t>Customer profiling—What types of customers buy what products (clustering or classification)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1800">
                <a:ea typeface="ＭＳ Ｐゴシック" panose="020B0600070205080204" pitchFamily="34" charset="-128"/>
              </a:rPr>
              <a:t>Customer requirement analysis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Identify the best products for different groups of customers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Predict what factors will attract new customers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1800">
                <a:ea typeface="ＭＳ Ｐゴシック" panose="020B0600070205080204" pitchFamily="34" charset="-128"/>
              </a:rPr>
              <a:t>Provision of summary information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Multidimensional summary reports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Statistical summary information (data central tendency and variation)</a:t>
            </a:r>
          </a:p>
        </p:txBody>
      </p:sp>
    </p:spTree>
  </p:cSld>
  <p:clrMapOvr>
    <a:masterClrMapping/>
  </p:clrMapOvr>
  <p:transition>
    <p:zo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Date Placeholder 3">
            <a:extLst>
              <a:ext uri="{FF2B5EF4-FFF2-40B4-BE49-F238E27FC236}">
                <a16:creationId xmlns:a16="http://schemas.microsoft.com/office/drawing/2014/main" id="{475C6D28-91A1-8F4A-8F8A-A3AB8D10284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096496EB-5104-4447-AEE6-E0062A33DBA4}" type="datetime4">
              <a:rPr lang="en-US" altLang="en-US" sz="1200" smtClean="0">
                <a:ea typeface="ＭＳ Ｐゴシック" panose="020B0600070205080204" pitchFamily="34" charset="-128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August 26, 2024</a:t>
            </a:fld>
            <a:endParaRPr lang="en-US" altLang="en-US" sz="1200">
              <a:ea typeface="ＭＳ Ｐゴシック" panose="020B0600070205080204" pitchFamily="34" charset="-128"/>
            </a:endParaRPr>
          </a:p>
        </p:txBody>
      </p:sp>
      <p:sp>
        <p:nvSpPr>
          <p:cNvPr id="88066" name="Footer Placeholder 4">
            <a:extLst>
              <a:ext uri="{FF2B5EF4-FFF2-40B4-BE49-F238E27FC236}">
                <a16:creationId xmlns:a16="http://schemas.microsoft.com/office/drawing/2014/main" id="{A0A70EB7-9F9C-374F-983A-A31D254EA1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ea typeface="ＭＳ Ｐゴシック" panose="020B0600070205080204" pitchFamily="34" charset="-128"/>
              </a:rPr>
              <a:t>Data Mining: Concepts and Techniques</a:t>
            </a:r>
          </a:p>
        </p:txBody>
      </p:sp>
      <p:sp>
        <p:nvSpPr>
          <p:cNvPr id="88067" name="Slide Number Placeholder 5">
            <a:extLst>
              <a:ext uri="{FF2B5EF4-FFF2-40B4-BE49-F238E27FC236}">
                <a16:creationId xmlns:a16="http://schemas.microsoft.com/office/drawing/2014/main" id="{79943CF2-8D0E-B049-80C1-D519B78970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E3737D7C-4CD8-8748-AF73-0CFFE1C47253}" type="slidenum">
              <a:rPr lang="en-US" altLang="en-US" sz="1400">
                <a:ea typeface="ＭＳ Ｐゴシック" panose="020B0600070205080204" pitchFamily="34" charset="-128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n-US" sz="1400">
              <a:ea typeface="ＭＳ Ｐゴシック" panose="020B0600070205080204" pitchFamily="34" charset="-128"/>
            </a:endParaRPr>
          </a:p>
        </p:txBody>
      </p:sp>
      <p:sp>
        <p:nvSpPr>
          <p:cNvPr id="88068" name="Rectangle 2">
            <a:extLst>
              <a:ext uri="{FF2B5EF4-FFF2-40B4-BE49-F238E27FC236}">
                <a16:creationId xmlns:a16="http://schemas.microsoft.com/office/drawing/2014/main" id="{44B50B1E-E1F1-8D43-87DD-7035E09332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704850"/>
          </a:xfrm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z="2800"/>
              <a:t>Ex. 2: Corporate Analysis &amp; Risk Management</a:t>
            </a:r>
          </a:p>
        </p:txBody>
      </p:sp>
      <p:sp>
        <p:nvSpPr>
          <p:cNvPr id="88069" name="Rectangle 3">
            <a:extLst>
              <a:ext uri="{FF2B5EF4-FFF2-40B4-BE49-F238E27FC236}">
                <a16:creationId xmlns:a16="http://schemas.microsoft.com/office/drawing/2014/main" id="{0F8F11BD-C481-C04E-BC9C-A0615B2564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05800" cy="50292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30000"/>
              </a:lnSpc>
            </a:pPr>
            <a:r>
              <a:rPr lang="en-US" altLang="en-US" sz="2000"/>
              <a:t>Finance planning and asset evaluation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000"/>
              <a:t>cash flow analysis and prediction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000"/>
              <a:t>contingent claim analysis to evaluate assets 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000"/>
              <a:t>cross-sectional and time series analysis (financial-ratio, trend analysis, etc.)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000"/>
              <a:t>Resource planning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000"/>
              <a:t>summarize and compare the resources and spending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000"/>
              <a:t>Competition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000"/>
              <a:t>monitor competitors and market directions 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000"/>
              <a:t>group customers into classes and a class-based pricing procedure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000"/>
              <a:t>set pricing strategy in a highly competitive market</a:t>
            </a:r>
          </a:p>
        </p:txBody>
      </p:sp>
    </p:spTree>
  </p:cSld>
  <p:clrMapOvr>
    <a:masterClrMapping/>
  </p:clrMapOvr>
  <p:transition>
    <p:zo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Date Placeholder 3">
            <a:extLst>
              <a:ext uri="{FF2B5EF4-FFF2-40B4-BE49-F238E27FC236}">
                <a16:creationId xmlns:a16="http://schemas.microsoft.com/office/drawing/2014/main" id="{62E6D051-34DC-A24D-9D66-7C1F303802F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053AE14E-C9D6-4840-AE03-0173E3493F42}" type="datetime4">
              <a:rPr lang="en-US" altLang="en-US" sz="1200" smtClean="0">
                <a:ea typeface="ＭＳ Ｐゴシック" panose="020B0600070205080204" pitchFamily="34" charset="-128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August 26, 2024</a:t>
            </a:fld>
            <a:endParaRPr lang="en-US" altLang="en-US" sz="1200">
              <a:ea typeface="ＭＳ Ｐゴシック" panose="020B0600070205080204" pitchFamily="34" charset="-128"/>
            </a:endParaRPr>
          </a:p>
        </p:txBody>
      </p:sp>
      <p:sp>
        <p:nvSpPr>
          <p:cNvPr id="90114" name="Footer Placeholder 4">
            <a:extLst>
              <a:ext uri="{FF2B5EF4-FFF2-40B4-BE49-F238E27FC236}">
                <a16:creationId xmlns:a16="http://schemas.microsoft.com/office/drawing/2014/main" id="{4407DEC6-CA3D-6249-8E82-476FA99099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ea typeface="ＭＳ Ｐゴシック" panose="020B0600070205080204" pitchFamily="34" charset="-128"/>
              </a:rPr>
              <a:t>Data Mining: Concepts and Techniques</a:t>
            </a:r>
          </a:p>
        </p:txBody>
      </p:sp>
      <p:sp>
        <p:nvSpPr>
          <p:cNvPr id="90115" name="Slide Number Placeholder 5">
            <a:extLst>
              <a:ext uri="{FF2B5EF4-FFF2-40B4-BE49-F238E27FC236}">
                <a16:creationId xmlns:a16="http://schemas.microsoft.com/office/drawing/2014/main" id="{664FBB0A-E39D-A94E-A133-6B95DD5242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F0221EAC-C350-034F-A5E0-3B5D32DC597B}" type="slidenum">
              <a:rPr lang="en-US" altLang="en-US" sz="1400">
                <a:ea typeface="ＭＳ Ｐゴシック" panose="020B0600070205080204" pitchFamily="34" charset="-128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en-US" sz="1400">
              <a:ea typeface="ＭＳ Ｐゴシック" panose="020B0600070205080204" pitchFamily="34" charset="-128"/>
            </a:endParaRPr>
          </a:p>
        </p:txBody>
      </p:sp>
      <p:sp>
        <p:nvSpPr>
          <p:cNvPr id="90116" name="Rectangle 2">
            <a:extLst>
              <a:ext uri="{FF2B5EF4-FFF2-40B4-BE49-F238E27FC236}">
                <a16:creationId xmlns:a16="http://schemas.microsoft.com/office/drawing/2014/main" id="{49FCA450-A161-6D4D-AACD-E2063CBE8C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685800"/>
          </a:xfrm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z="2800"/>
              <a:t>Ex. 3: Fraud Detection &amp; Mining Unusual Patterns</a:t>
            </a:r>
          </a:p>
        </p:txBody>
      </p:sp>
      <p:sp>
        <p:nvSpPr>
          <p:cNvPr id="90117" name="Rectangle 3">
            <a:extLst>
              <a:ext uri="{FF2B5EF4-FFF2-40B4-BE49-F238E27FC236}">
                <a16:creationId xmlns:a16="http://schemas.microsoft.com/office/drawing/2014/main" id="{0BDBE633-5217-BB4B-8D1B-05ADF9BDDA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82000" cy="52578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10000"/>
              </a:lnSpc>
            </a:pPr>
            <a:r>
              <a:rPr lang="en-US" altLang="en-US" sz="2000"/>
              <a:t>Approaches: </a:t>
            </a:r>
            <a:r>
              <a:rPr lang="en-US" altLang="en-US" sz="1800"/>
              <a:t>Clustering &amp; model construction for frauds, outlier analysis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000"/>
              <a:t>Applications: Health care, retail, credit card service, telecomm.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1800" u="sng"/>
              <a:t>Auto insurance</a:t>
            </a:r>
            <a:r>
              <a:rPr lang="en-US" altLang="en-US" sz="1800"/>
              <a:t>: ring of collisions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1800" u="sng"/>
              <a:t>Money laundering:</a:t>
            </a:r>
            <a:r>
              <a:rPr lang="en-US" altLang="en-US" sz="1800"/>
              <a:t> suspicious monetary transactions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1800" u="sng"/>
              <a:t>Medical insurance</a:t>
            </a:r>
            <a:endParaRPr lang="en-US" altLang="en-US" sz="1800"/>
          </a:p>
          <a:p>
            <a:pPr lvl="2" eaLnBrk="1" hangingPunct="1">
              <a:lnSpc>
                <a:spcPct val="110000"/>
              </a:lnSpc>
            </a:pPr>
            <a:r>
              <a:rPr lang="en-US" altLang="en-US" sz="1800"/>
              <a:t>Professional patients, ring of doctors, and ring of references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n-US" sz="1800"/>
              <a:t>Unnecessary or correlated screening tests</a:t>
            </a:r>
            <a:endParaRPr lang="en-US" altLang="en-US" sz="1600"/>
          </a:p>
          <a:p>
            <a:pPr lvl="1" eaLnBrk="1" hangingPunct="1">
              <a:lnSpc>
                <a:spcPct val="110000"/>
              </a:lnSpc>
            </a:pPr>
            <a:r>
              <a:rPr lang="en-US" altLang="en-US" sz="1800" u="sng"/>
              <a:t>Telecommunications: phone-call fraud</a:t>
            </a:r>
            <a:endParaRPr lang="en-US" altLang="en-US" sz="1600"/>
          </a:p>
          <a:p>
            <a:pPr lvl="2" eaLnBrk="1" hangingPunct="1">
              <a:lnSpc>
                <a:spcPct val="110000"/>
              </a:lnSpc>
            </a:pPr>
            <a:r>
              <a:rPr lang="en-US" altLang="en-US" sz="1800"/>
              <a:t>Phone call model: destination of the call, duration, time of day or week.  Analyze patterns that deviate from an expected norm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1800" u="sng"/>
              <a:t>Retail industry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n-US" sz="1800"/>
              <a:t>Analysts estimate that 38% of retail shrink is due to dishonest employees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1800" u="sng"/>
              <a:t>Anti-terrorism</a:t>
            </a:r>
          </a:p>
        </p:txBody>
      </p:sp>
    </p:spTree>
  </p:cSld>
  <p:clrMapOvr>
    <a:masterClrMapping/>
  </p:clrMapOvr>
  <p:transition>
    <p:zo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Number Placeholder 5">
            <a:extLst>
              <a:ext uri="{FF2B5EF4-FFF2-40B4-BE49-F238E27FC236}">
                <a16:creationId xmlns:a16="http://schemas.microsoft.com/office/drawing/2014/main" id="{3FDB8457-EC9B-014C-A4C3-19FDCE9BE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6045AC72-0D26-884D-8BB8-2E04313C069C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altLang="en-US" sz="1400"/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B3B5B16D-1871-104A-9D63-CC60F5022C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838200"/>
          </a:xfrm>
        </p:spPr>
        <p:txBody>
          <a:bodyPr/>
          <a:lstStyle/>
          <a:p>
            <a:pPr eaLnBrk="1" hangingPunct="1"/>
            <a:r>
              <a:rPr lang="en-US" altLang="en-US"/>
              <a:t>Chapter 1.  Introduction</a:t>
            </a: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5590223B-4FC0-194D-894E-B88D5D3E92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Why Data Mining?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What Is Data Mining?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A Multi-Dimensional View of Data Mining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What Kind of Data Can Be Mined?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What Kinds of Patterns Can Be Mined?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What Technology Are Used?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What Kind of Applications Are Targeted? 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Major Issues in Data Mining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A Brief History of Data Mining and Data Mining Society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Summary</a:t>
            </a:r>
          </a:p>
        </p:txBody>
      </p:sp>
      <p:sp>
        <p:nvSpPr>
          <p:cNvPr id="92164" name="AutoShape 4">
            <a:extLst>
              <a:ext uri="{FF2B5EF4-FFF2-40B4-BE49-F238E27FC236}">
                <a16:creationId xmlns:a16="http://schemas.microsoft.com/office/drawing/2014/main" id="{BC6081A9-4486-2E4B-A6F5-98B4B4E716B0}"/>
              </a:ext>
            </a:extLst>
          </p:cNvPr>
          <p:cNvSpPr>
            <a:spLocks noChangeArrowheads="1"/>
          </p:cNvSpPr>
          <p:nvPr/>
        </p:nvSpPr>
        <p:spPr bwMode="auto">
          <a:xfrm rot="9724325">
            <a:off x="4305300" y="49276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Date Placeholder 3">
            <a:extLst>
              <a:ext uri="{FF2B5EF4-FFF2-40B4-BE49-F238E27FC236}">
                <a16:creationId xmlns:a16="http://schemas.microsoft.com/office/drawing/2014/main" id="{90E59DB5-2F12-7840-9C46-CF205D76255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EC45656-C9FC-524C-8566-DA34C3723567}" type="datetime4">
              <a:rPr lang="en-US" altLang="en-US" sz="1200" smtClean="0">
                <a:ea typeface="ＭＳ Ｐゴシック" panose="020B0600070205080204" pitchFamily="34" charset="-128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August 26, 2024</a:t>
            </a:fld>
            <a:endParaRPr lang="en-US" altLang="en-US" sz="1200">
              <a:ea typeface="ＭＳ Ｐゴシック" panose="020B0600070205080204" pitchFamily="34" charset="-128"/>
            </a:endParaRPr>
          </a:p>
        </p:txBody>
      </p:sp>
      <p:sp>
        <p:nvSpPr>
          <p:cNvPr id="94210" name="Footer Placeholder 4">
            <a:extLst>
              <a:ext uri="{FF2B5EF4-FFF2-40B4-BE49-F238E27FC236}">
                <a16:creationId xmlns:a16="http://schemas.microsoft.com/office/drawing/2014/main" id="{0EC5EF10-2158-0840-8D36-9C4B9BC896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ea typeface="ＭＳ Ｐゴシック" panose="020B0600070205080204" pitchFamily="34" charset="-128"/>
              </a:rPr>
              <a:t>Data Mining: Concepts and Techniques</a:t>
            </a:r>
          </a:p>
        </p:txBody>
      </p:sp>
      <p:sp>
        <p:nvSpPr>
          <p:cNvPr id="94211" name="Slide Number Placeholder 5">
            <a:extLst>
              <a:ext uri="{FF2B5EF4-FFF2-40B4-BE49-F238E27FC236}">
                <a16:creationId xmlns:a16="http://schemas.microsoft.com/office/drawing/2014/main" id="{8B53FD93-9E06-1142-82E4-B8AF7F7805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1990E357-2AB2-B946-9FD0-10F6B4FCF22D}" type="slidenum">
              <a:rPr lang="en-US" altLang="en-US" sz="1400">
                <a:ea typeface="ＭＳ Ｐゴシック" panose="020B0600070205080204" pitchFamily="34" charset="-128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altLang="en-US" sz="1400">
              <a:ea typeface="ＭＳ Ｐゴシック" panose="020B0600070205080204" pitchFamily="34" charset="-128"/>
            </a:endParaRPr>
          </a:p>
        </p:txBody>
      </p:sp>
      <p:sp>
        <p:nvSpPr>
          <p:cNvPr id="94212" name="Rectangle 2">
            <a:extLst>
              <a:ext uri="{FF2B5EF4-FFF2-40B4-BE49-F238E27FC236}">
                <a16:creationId xmlns:a16="http://schemas.microsoft.com/office/drawing/2014/main" id="{8B297CE6-CEC5-364B-B045-65DAD73F1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239000" cy="585788"/>
          </a:xfrm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z="3200"/>
              <a:t>Major Issues in Data Mining</a:t>
            </a:r>
            <a:endParaRPr lang="en-US" altLang="en-US" sz="3200" b="0" u="sng"/>
          </a:p>
        </p:txBody>
      </p:sp>
      <p:sp>
        <p:nvSpPr>
          <p:cNvPr id="94213" name="Rectangle 3">
            <a:extLst>
              <a:ext uri="{FF2B5EF4-FFF2-40B4-BE49-F238E27FC236}">
                <a16:creationId xmlns:a16="http://schemas.microsoft.com/office/drawing/2014/main" id="{A8AF078F-1778-7941-BDD9-8BFF813479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82000" cy="53340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10000"/>
              </a:lnSpc>
            </a:pPr>
            <a:r>
              <a:rPr lang="en-US" altLang="en-US" sz="1800" u="sng"/>
              <a:t>Mining methodology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1800"/>
              <a:t>Mining different kinds of knowledge from diverse data types, e.g., bio, stream, Web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1800"/>
              <a:t>Performance: efficiency, effectiveness, and scalability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1800"/>
              <a:t>Pattern evaluation: the interestingness problem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1800"/>
              <a:t>Incorporation of background knowledge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1800"/>
              <a:t>Handling noise and incomplete data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1800"/>
              <a:t>Parallel, distributed and incremental mining methods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1800"/>
              <a:t>Integration of the discovered knowledge with existing one: knowledge fusion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1800" u="sng"/>
              <a:t>User interaction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1800"/>
              <a:t>Data mining query languages and ad-hoc mining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1800"/>
              <a:t>Expression and visualization of data mining results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1800"/>
              <a:t>Interactive mining of knowledge at multiple levels of abstraction</a:t>
            </a:r>
          </a:p>
        </p:txBody>
      </p:sp>
    </p:spTree>
  </p:cSld>
  <p:clrMapOvr>
    <a:masterClrMapping/>
  </p:clrMapOvr>
  <p:transition>
    <p:zo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Number Placeholder 5">
            <a:extLst>
              <a:ext uri="{FF2B5EF4-FFF2-40B4-BE49-F238E27FC236}">
                <a16:creationId xmlns:a16="http://schemas.microsoft.com/office/drawing/2014/main" id="{D9E151DC-D111-C944-A0D0-68589DE76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D4A05402-7F2B-C543-8689-8302F0445175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US" altLang="en-US" sz="1400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7E90E831-FA0E-BA4B-9193-EACE7B9888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239000" cy="585788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z="3200"/>
              <a:t>Major Issues in Data Mining (2)</a:t>
            </a:r>
            <a:endParaRPr lang="en-US" altLang="en-US" sz="3200" b="0" u="sng"/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487675A4-51C6-2D40-83BF-BA54CB14CB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82000" cy="45720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20000"/>
              </a:lnSpc>
            </a:pPr>
            <a:r>
              <a:rPr lang="en-US" altLang="en-US" sz="2000" u="sng"/>
              <a:t>Efficiency and Scalability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/>
              <a:t>Efficiency and scalability of data mining algorithms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/>
              <a:t>Parallel, distributed, stream, and incremental mining methods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 u="sng"/>
              <a:t>Diversity of data types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/>
              <a:t>Handling complex types of data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/>
              <a:t>Mining dynamic, networked, and global data repositories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 u="sng"/>
              <a:t>Data mining and society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/>
              <a:t>Social impacts of data mining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/>
              <a:t>Privacy-preserving data mining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/>
              <a:t>Invisible data mining</a:t>
            </a:r>
          </a:p>
        </p:txBody>
      </p: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5">
            <a:extLst>
              <a:ext uri="{FF2B5EF4-FFF2-40B4-BE49-F238E27FC236}">
                <a16:creationId xmlns:a16="http://schemas.microsoft.com/office/drawing/2014/main" id="{42455F32-C1F5-3749-97FB-083BC64AF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D9B7CADF-5055-D248-A1A8-10AB4D6EDB77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4CAFB5D3-AE27-9643-A7CD-F580F52FB9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153400" cy="6858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z="3200"/>
              <a:t>Why Data Mining? 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5F908DC5-77C7-FC45-A722-65D697EFA2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610600" cy="51054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30000"/>
              </a:lnSpc>
            </a:pPr>
            <a:r>
              <a:rPr lang="en-US" altLang="en-US" sz="2000"/>
              <a:t>The </a:t>
            </a:r>
            <a:r>
              <a:rPr lang="en-US" altLang="en-US" sz="2000" b="1"/>
              <a:t>Explosive Growth of Data</a:t>
            </a:r>
            <a:r>
              <a:rPr lang="en-US" altLang="en-US" sz="2000"/>
              <a:t>: from terabytes to petabytes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000"/>
              <a:t>Data collection and data availability</a:t>
            </a:r>
          </a:p>
          <a:p>
            <a:pPr lvl="2" eaLnBrk="1" hangingPunct="1">
              <a:lnSpc>
                <a:spcPct val="130000"/>
              </a:lnSpc>
            </a:pPr>
            <a:r>
              <a:rPr lang="en-US" altLang="en-US" sz="2000"/>
              <a:t>Automated data collection tools, database systems, Web, computerized society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000"/>
              <a:t>Major sources of abundant data</a:t>
            </a:r>
          </a:p>
          <a:p>
            <a:pPr lvl="2" eaLnBrk="1" hangingPunct="1">
              <a:lnSpc>
                <a:spcPct val="130000"/>
              </a:lnSpc>
            </a:pPr>
            <a:r>
              <a:rPr lang="en-US" altLang="en-US" sz="2000"/>
              <a:t>Business: Web, e-commerce, transactions, stocks, … </a:t>
            </a:r>
          </a:p>
          <a:p>
            <a:pPr lvl="2" eaLnBrk="1" hangingPunct="1">
              <a:lnSpc>
                <a:spcPct val="130000"/>
              </a:lnSpc>
            </a:pPr>
            <a:r>
              <a:rPr lang="en-US" altLang="en-US" sz="2000"/>
              <a:t>Science: Remote sensing, bioinformatics, scientific simulation, … </a:t>
            </a:r>
          </a:p>
          <a:p>
            <a:pPr lvl="2" eaLnBrk="1" hangingPunct="1">
              <a:lnSpc>
                <a:spcPct val="130000"/>
              </a:lnSpc>
            </a:pPr>
            <a:r>
              <a:rPr lang="en-US" altLang="en-US" sz="2000"/>
              <a:t>Society and everyone: news, digital cameras, YouTube  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000" u="sng"/>
              <a:t>We are drowning in data, but starving for knowledge!</a:t>
            </a:r>
            <a:r>
              <a:rPr lang="en-US" altLang="en-US" sz="2000"/>
              <a:t>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000"/>
              <a:t>“</a:t>
            </a:r>
            <a:r>
              <a:rPr lang="en-US" altLang="en-US" sz="2000" b="1"/>
              <a:t>Necessity is the mother of invention</a:t>
            </a:r>
            <a:r>
              <a:rPr lang="en-US" altLang="en-US" sz="2000"/>
              <a:t>”</a:t>
            </a:r>
            <a:r>
              <a:rPr lang="en-US" altLang="en-US" sz="2000">
                <a:cs typeface="Tahoma" panose="020B0604030504040204" pitchFamily="34" charset="0"/>
              </a:rPr>
              <a:t>—</a:t>
            </a:r>
            <a:r>
              <a:rPr lang="en-US" altLang="en-US" sz="2000"/>
              <a:t>Data mining</a:t>
            </a:r>
            <a:r>
              <a:rPr lang="en-US" altLang="en-US" sz="2000">
                <a:cs typeface="Tahoma" panose="020B0604030504040204" pitchFamily="34" charset="0"/>
              </a:rPr>
              <a:t>—</a:t>
            </a:r>
            <a:r>
              <a:rPr lang="en-US" altLang="en-US" sz="2000"/>
              <a:t>Automated analysis of massive data sets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Number Placeholder 5">
            <a:extLst>
              <a:ext uri="{FF2B5EF4-FFF2-40B4-BE49-F238E27FC236}">
                <a16:creationId xmlns:a16="http://schemas.microsoft.com/office/drawing/2014/main" id="{E60C4BDC-81EB-2D4E-924E-9E1407F9F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321D0CD3-CB9A-4142-9FE0-9FA1CE26F555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US" altLang="en-US" sz="1400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F77410B7-82E7-704F-B1B2-6C2843E99F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838200"/>
          </a:xfrm>
        </p:spPr>
        <p:txBody>
          <a:bodyPr/>
          <a:lstStyle/>
          <a:p>
            <a:pPr eaLnBrk="1" hangingPunct="1"/>
            <a:r>
              <a:rPr lang="en-US" altLang="en-US"/>
              <a:t>Chapter 1.  Introduction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423CAF65-56E2-A34C-9F40-0EB89FC048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Why Data Mining?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What Is Data Mining?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A Multi-Dimensional View of Data Mining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What Kind of Data Can Be Mined?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What Kinds of Patterns Can Be Mined?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What Technology Are Used?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What Kind of Applications Are Targeted? 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Major Issues in Data Mining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A Brief History of Data Mining and Data Mining Society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Summary</a:t>
            </a:r>
          </a:p>
        </p:txBody>
      </p:sp>
      <p:sp>
        <p:nvSpPr>
          <p:cNvPr id="98308" name="AutoShape 4">
            <a:extLst>
              <a:ext uri="{FF2B5EF4-FFF2-40B4-BE49-F238E27FC236}">
                <a16:creationId xmlns:a16="http://schemas.microsoft.com/office/drawing/2014/main" id="{A30CEC0E-041E-9C4C-811C-895CF1DBB038}"/>
              </a:ext>
            </a:extLst>
          </p:cNvPr>
          <p:cNvSpPr>
            <a:spLocks noChangeArrowheads="1"/>
          </p:cNvSpPr>
          <p:nvPr/>
        </p:nvSpPr>
        <p:spPr bwMode="auto">
          <a:xfrm rot="9724325">
            <a:off x="7277100" y="54610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Number Placeholder 5">
            <a:extLst>
              <a:ext uri="{FF2B5EF4-FFF2-40B4-BE49-F238E27FC236}">
                <a16:creationId xmlns:a16="http://schemas.microsoft.com/office/drawing/2014/main" id="{65451874-3CB7-3D47-A9A7-E17E4383B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E106DA4B-A505-7C45-A5FD-B8CA34F4CA0A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n-US" altLang="en-US" sz="1400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E07B76C9-238E-2E4F-B25E-9BEEA03A7D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315200" cy="7620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z="2800"/>
              <a:t>A Brief History of Data Mining Society</a:t>
            </a:r>
            <a:endParaRPr lang="en-US" altLang="en-US" sz="2800" b="0"/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DA8CCC34-8568-BC4A-954B-BEA06B9B70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58200" cy="52578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20000"/>
              </a:lnSpc>
            </a:pPr>
            <a:r>
              <a:rPr lang="en-US" altLang="en-US" sz="1800"/>
              <a:t>1989 IJCAI Workshop on Knowledge Discovery in Databases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1800"/>
              <a:t>Knowledge Discovery in Databases (G. Piatetsky-Shapiro and W. Frawley, 1991)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1800"/>
              <a:t>1991-1994 Workshops on Knowledge Discovery in Databases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1800"/>
              <a:t>Advances in Knowledge Discovery and Data Mining (U. Fayyad, G. Piatetsky-Shapiro, P. Smyth, and R. Uthurusamy, 1996)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1800"/>
              <a:t>1995-1998 International Conferences on Knowledge Discovery in Databases and Data Mining (KDD’95-98)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1800"/>
              <a:t>Journal of Data Mining and Knowledge Discovery (1997)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1800"/>
              <a:t>ACM SIGKDD conferences since 1998 and SIGKDD Explorations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1800"/>
              <a:t>More conferences on data mining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1800"/>
              <a:t>PAKDD (1997), PKDD (1997), SIAM-Data Mining (2001), (IEEE) ICDM (2001), etc.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1800"/>
              <a:t>ACM Transactions on KDD starting in 2007</a:t>
            </a:r>
          </a:p>
        </p:txBody>
      </p:sp>
    </p:spTree>
  </p:cSld>
  <p:clrMapOvr>
    <a:masterClrMapping/>
  </p:clrMapOvr>
  <p:transition>
    <p:zo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Number Placeholder 5">
            <a:extLst>
              <a:ext uri="{FF2B5EF4-FFF2-40B4-BE49-F238E27FC236}">
                <a16:creationId xmlns:a16="http://schemas.microsoft.com/office/drawing/2014/main" id="{0DDADBD4-CF34-DF42-AFCB-38A890300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013F1305-E043-E04A-9F9B-6EBE3AFED09E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n-US" altLang="en-US" sz="1400"/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F03323D7-516D-3E4F-B868-E0BA9C0453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7620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z="2800"/>
              <a:t>Conferences and Journals on Data Mining</a:t>
            </a:r>
            <a:endParaRPr lang="en-US" altLang="en-US" sz="2800" b="0"/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FFBF0A79-8E19-3D4A-9728-2A06C4334A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4419600" cy="52578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00000"/>
              </a:lnSpc>
            </a:pPr>
            <a:r>
              <a:rPr lang="en-US" altLang="en-US" sz="1800"/>
              <a:t>KDD Conferences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1800"/>
              <a:t>ACM SIGKDD Int. Conf. on Knowledge Discovery in Databases and Data Mining (</a:t>
            </a:r>
            <a:r>
              <a:rPr lang="en-US" altLang="en-US" sz="1800">
                <a:solidFill>
                  <a:schemeClr val="hlink"/>
                </a:solidFill>
              </a:rPr>
              <a:t>KDD</a:t>
            </a:r>
            <a:r>
              <a:rPr lang="en-US" altLang="en-US" sz="1800"/>
              <a:t>)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1800"/>
              <a:t>SIAM Data Mining Conf. (</a:t>
            </a:r>
            <a:r>
              <a:rPr lang="en-US" altLang="en-US" sz="1800">
                <a:solidFill>
                  <a:schemeClr val="hlink"/>
                </a:solidFill>
              </a:rPr>
              <a:t>SDM</a:t>
            </a:r>
            <a:r>
              <a:rPr lang="en-US" altLang="en-US" sz="1800"/>
              <a:t>)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1800"/>
              <a:t>(IEEE) Int. Conf. on Data Mining (</a:t>
            </a:r>
            <a:r>
              <a:rPr lang="en-US" altLang="en-US" sz="1800">
                <a:solidFill>
                  <a:schemeClr val="hlink"/>
                </a:solidFill>
              </a:rPr>
              <a:t>ICDM</a:t>
            </a:r>
            <a:r>
              <a:rPr lang="en-US" altLang="en-US" sz="1800"/>
              <a:t>)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1800"/>
              <a:t>European Conf. on Machine Learning and Principles and practices of Knowledge Discovery and Data Mining (</a:t>
            </a:r>
            <a:r>
              <a:rPr lang="en-US" altLang="en-US" sz="1800">
                <a:solidFill>
                  <a:srgbClr val="FF0000"/>
                </a:solidFill>
              </a:rPr>
              <a:t>ECML</a:t>
            </a:r>
            <a:r>
              <a:rPr lang="en-US" altLang="en-US" sz="1800"/>
              <a:t>-</a:t>
            </a:r>
            <a:r>
              <a:rPr lang="en-US" altLang="en-US" sz="1800">
                <a:solidFill>
                  <a:schemeClr val="hlink"/>
                </a:solidFill>
              </a:rPr>
              <a:t>PKDD</a:t>
            </a:r>
            <a:r>
              <a:rPr lang="en-US" altLang="en-US" sz="1800"/>
              <a:t>)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1800"/>
              <a:t>Pacific-Asia Conf. on Knowledge Discovery and Data Mining (</a:t>
            </a:r>
            <a:r>
              <a:rPr lang="en-US" altLang="en-US" sz="1800">
                <a:solidFill>
                  <a:schemeClr val="hlink"/>
                </a:solidFill>
              </a:rPr>
              <a:t>PAKDD</a:t>
            </a:r>
            <a:r>
              <a:rPr lang="en-US" altLang="en-US" sz="1800"/>
              <a:t>)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1800"/>
              <a:t>Int. Conf. on Web Search and Data Mining (</a:t>
            </a:r>
            <a:r>
              <a:rPr lang="en-US" altLang="en-US" sz="1800">
                <a:solidFill>
                  <a:srgbClr val="FF0000"/>
                </a:solidFill>
              </a:rPr>
              <a:t>WSDM</a:t>
            </a:r>
            <a:r>
              <a:rPr lang="en-US" altLang="en-US" sz="1800"/>
              <a:t>)</a:t>
            </a:r>
          </a:p>
        </p:txBody>
      </p:sp>
      <p:sp>
        <p:nvSpPr>
          <p:cNvPr id="102404" name="Rectangle 4">
            <a:extLst>
              <a:ext uri="{FF2B5EF4-FFF2-40B4-BE49-F238E27FC236}">
                <a16:creationId xmlns:a16="http://schemas.microsoft.com/office/drawing/2014/main" id="{B3DC5F5D-F6ED-EE4D-AD1F-7790E43E9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371600"/>
            <a:ext cx="4343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1800"/>
              <a:t>Other related conferences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1800"/>
              <a:t>DB conferences: ACM SIGMOD, VLDB, ICDE, EDBT, ICDT, …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1800"/>
              <a:t>Web and IR conferences: WWW, SIGIR, WSDM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1800"/>
              <a:t>ML conferences: ICML, NIPS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1800"/>
              <a:t>PR conferences: CVPR,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1800"/>
              <a:t>Journals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1800"/>
              <a:t>Data Mining and Knowledge Discovery (DAMI or DMKD)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1800"/>
              <a:t>IEEE Trans. On Knowledge and Data Eng. (TKDE)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1800"/>
              <a:t>KDD Explorations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1800"/>
              <a:t>ACM Trans. on KDD</a:t>
            </a:r>
          </a:p>
        </p:txBody>
      </p:sp>
    </p:spTree>
  </p:cSld>
  <p:clrMapOvr>
    <a:masterClrMapping/>
  </p:clrMapOvr>
  <p:transition>
    <p:zoom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Number Placeholder 5">
            <a:extLst>
              <a:ext uri="{FF2B5EF4-FFF2-40B4-BE49-F238E27FC236}">
                <a16:creationId xmlns:a16="http://schemas.microsoft.com/office/drawing/2014/main" id="{49E03239-49A5-D54F-97A9-6A6E74007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513163DB-8D5D-514F-BD42-5022BA33434E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en-US" altLang="en-US" sz="1400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475679D9-846E-684C-B359-7B9A07A9A5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28600" y="152400"/>
            <a:ext cx="9525000" cy="8382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z="2800"/>
              <a:t>Where to Find References? DBLP, CiteSeer, Google</a:t>
            </a:r>
            <a:endParaRPr lang="en-US" altLang="en-US" sz="2800" b="0"/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E0972888-A3F4-1F4F-A6B8-F655609438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00000"/>
              </a:lnSpc>
            </a:pPr>
            <a:r>
              <a:rPr lang="en-US" altLang="en-US" sz="1800" u="sng"/>
              <a:t>Data mining and KDD (SIGKDD: CDROM)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1400"/>
              <a:t>Conferences: ACM-SIGKDD, IEEE-ICDM, SIAM-DM, PKDD, PAKDD, etc.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1400"/>
              <a:t>Journal: Data Mining and Knowledge Discovery, KDD Explorations, ACM TKDD</a:t>
            </a:r>
            <a:endParaRPr lang="en-US" altLang="en-US" sz="1400" u="sng"/>
          </a:p>
          <a:p>
            <a:pPr eaLnBrk="1" hangingPunct="1">
              <a:lnSpc>
                <a:spcPct val="100000"/>
              </a:lnSpc>
            </a:pPr>
            <a:r>
              <a:rPr lang="en-US" altLang="en-US" sz="1800" u="sng"/>
              <a:t>Database systems (SIGMOD: ACM SIGMOD Anthology</a:t>
            </a:r>
            <a:r>
              <a:rPr lang="en-US" altLang="en-US" sz="1600" u="sng"/>
              <a:t>—</a:t>
            </a:r>
            <a:r>
              <a:rPr lang="en-US" altLang="en-US" sz="1800" u="sng"/>
              <a:t>CD ROM)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1400"/>
              <a:t>Conferences: ACM-SIGMOD, ACM-PODS, VLDB, IEEE-ICDE, EDBT, ICDT, DASFAA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1400"/>
              <a:t>Journals: IEEE-TKDE, ACM-TODS/TOIS, JIIS, J. ACM, VLDB J., Info. Sys., etc.</a:t>
            </a:r>
            <a:endParaRPr lang="en-US" altLang="en-US" sz="1400" u="sng"/>
          </a:p>
          <a:p>
            <a:pPr eaLnBrk="1" hangingPunct="1">
              <a:lnSpc>
                <a:spcPct val="100000"/>
              </a:lnSpc>
            </a:pPr>
            <a:r>
              <a:rPr lang="en-US" altLang="en-US" sz="1800" u="sng"/>
              <a:t>AI &amp; Machine Learning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1400"/>
              <a:t>Conferences: Machine learning (ML), AAAI, IJCAI, COLT (Learning Theory), CVPR, NIPS, etc.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1400"/>
              <a:t>Journals: Machine Learning, Artificial Intelligence, Knowledge and Information Systems, IEEE-PAMI, etc.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1800" u="sng"/>
              <a:t>Web and IR</a:t>
            </a:r>
            <a:r>
              <a:rPr lang="en-US" altLang="en-US" sz="1600" b="1" u="sng"/>
              <a:t> 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1400"/>
              <a:t>Conferences: SIGIR, WWW, CIKM, etc.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1400"/>
              <a:t>Journals: WWW: Internet and Web Information Systems,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1800" u="sng"/>
              <a:t>Statistics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1400"/>
              <a:t>Conferences: Joint Stat. Meeting, etc.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1400"/>
              <a:t>Journals: Annals of statistics, etc.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1800" u="sng"/>
              <a:t>Visualization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1400"/>
              <a:t>Conference proceedings: CHI, ACM-SIGGraph, etc.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1400"/>
              <a:t>Journals: IEEE Trans. visualization and computer graphics, etc.</a:t>
            </a:r>
          </a:p>
        </p:txBody>
      </p:sp>
    </p:spTree>
  </p:cSld>
  <p:clrMapOvr>
    <a:masterClrMapping/>
  </p:clrMapOvr>
  <p:transition>
    <p:zoom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Number Placeholder 5">
            <a:extLst>
              <a:ext uri="{FF2B5EF4-FFF2-40B4-BE49-F238E27FC236}">
                <a16:creationId xmlns:a16="http://schemas.microsoft.com/office/drawing/2014/main" id="{B0499994-E4C1-2F43-90DB-CDB3F7AAA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D1473730-74F3-EF4B-96D1-88DF8BF586BE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en-US" altLang="en-US" sz="1400"/>
          </a:p>
        </p:txBody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14EC6D22-2B56-994D-9EB9-E7AA876111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154863" cy="554038"/>
          </a:xfrm>
        </p:spPr>
        <p:txBody>
          <a:bodyPr/>
          <a:lstStyle/>
          <a:p>
            <a:pPr eaLnBrk="1" hangingPunct="1"/>
            <a:r>
              <a:rPr lang="en-US" altLang="en-US" sz="3200"/>
              <a:t>Recommended Reference Books</a:t>
            </a:r>
            <a:endParaRPr lang="en-US" altLang="en-US"/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FD6AA0B3-B758-494B-B5BD-98E612F732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52578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sz="1200" b="1"/>
              <a:t>S. Chakrabarti. Mining the Web: Statistical Analysis of Hypertex and Semi-Structured Data. Morgan Kaufmann, 2002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1200" b="1"/>
              <a:t>R. O. Duda, P. E. Hart, and D. G. Stork, Pattern Classification, 2ed., Wiley-Interscience, 2000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1200" b="1"/>
              <a:t>T. Dasu and T. Johnson.  Exploratory Data Mining and Data Cleaning. John Wiley &amp; Sons, 2003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1200" b="1"/>
              <a:t>U. M. Fayyad, G. Piatetsky-Shapiro, P. Smyth, and R. Uthurusamy. Advances in Knowledge Discovery and Data Mining. AAAI/MIT Press, 1996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1200" b="1"/>
              <a:t>U. Fayyad, G. Grinstein, and A. Wierse, Information Visualization in Data Mining and Knowledge Discovery, Morgan Kaufmann, 2001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1200" b="1">
                <a:solidFill>
                  <a:schemeClr val="hlink"/>
                </a:solidFill>
              </a:rPr>
              <a:t>J. Han and M. Kamber. Data Mining: Concepts and Techniques. Morgan Kaufmann, 3</a:t>
            </a:r>
            <a:r>
              <a:rPr lang="en-US" altLang="en-US" sz="1200" b="1" baseline="30000">
                <a:solidFill>
                  <a:schemeClr val="hlink"/>
                </a:solidFill>
              </a:rPr>
              <a:t>rd</a:t>
            </a:r>
            <a:r>
              <a:rPr lang="en-US" altLang="en-US" sz="1200" b="1">
                <a:solidFill>
                  <a:schemeClr val="hlink"/>
                </a:solidFill>
              </a:rPr>
              <a:t> ed., 2011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1200" b="1"/>
              <a:t>D. J. Hand, H. Mannila, and P. Smyth, Principles of Data Mining, MIT Press, 2001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1200" b="1">
                <a:solidFill>
                  <a:schemeClr val="hlink"/>
                </a:solidFill>
              </a:rPr>
              <a:t>T. Hastie, R. Tibshirani, and J. Friedman, The Elements of Statistical Learning: Data Mining, Inference, and Prediction, 2</a:t>
            </a:r>
            <a:r>
              <a:rPr lang="en-US" altLang="en-US" sz="1200" b="1" baseline="30000">
                <a:solidFill>
                  <a:schemeClr val="hlink"/>
                </a:solidFill>
              </a:rPr>
              <a:t>nd</a:t>
            </a:r>
            <a:r>
              <a:rPr lang="en-US" altLang="en-US" sz="1200" b="1">
                <a:solidFill>
                  <a:schemeClr val="hlink"/>
                </a:solidFill>
              </a:rPr>
              <a:t> ed., Springer-Verlag, 2009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1200" b="1">
                <a:solidFill>
                  <a:schemeClr val="hlink"/>
                </a:solidFill>
              </a:rPr>
              <a:t>B. Liu, Web Data Mining, Springer 2006.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1200" b="1"/>
              <a:t>T. M. Mitchell, Machine Learning, McGraw Hill, 1997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1200" b="1"/>
              <a:t>G. Piatetsky-Shapiro and W. J. Frawley. Knowledge Discovery in Databases. AAAI/MIT Press, 1991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1200" b="1">
                <a:solidFill>
                  <a:schemeClr val="hlink"/>
                </a:solidFill>
              </a:rPr>
              <a:t>P.-N. Tan, M. Steinbach and V. Kumar, Introduction to Data Mining, Wiley, 2005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1200" b="1"/>
              <a:t>S. M. Weiss and N. Indurkhya, Predictive Data Mining, Morgan Kaufmann, 1998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1200" b="1">
                <a:solidFill>
                  <a:schemeClr val="hlink"/>
                </a:solidFill>
              </a:rPr>
              <a:t>I. H. Witten and E. Frank,  Data Mining: Practical Machine Learning Tools and Techniques with Java Implementations, Morgan Kaufmann, 2</a:t>
            </a:r>
            <a:r>
              <a:rPr lang="en-US" altLang="en-US" sz="1200" b="1" baseline="30000">
                <a:solidFill>
                  <a:schemeClr val="hlink"/>
                </a:solidFill>
              </a:rPr>
              <a:t>nd</a:t>
            </a:r>
            <a:r>
              <a:rPr lang="en-US" altLang="en-US" sz="1200" b="1">
                <a:solidFill>
                  <a:schemeClr val="hlink"/>
                </a:solidFill>
              </a:rPr>
              <a:t> ed. 2005</a:t>
            </a:r>
          </a:p>
        </p:txBody>
      </p:sp>
    </p:spTree>
  </p:cSld>
  <p:clrMapOvr>
    <a:masterClrMapping/>
  </p:clrMapOvr>
  <p:transition>
    <p:zoom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Number Placeholder 5">
            <a:extLst>
              <a:ext uri="{FF2B5EF4-FFF2-40B4-BE49-F238E27FC236}">
                <a16:creationId xmlns:a16="http://schemas.microsoft.com/office/drawing/2014/main" id="{CA039F67-2296-604A-BBD5-039C0CA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2A52F47F-BD49-CC4C-BDB3-BFDEA8D63E18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en-US" altLang="en-US" sz="1400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0BC95874-21AA-1349-9084-05E1A89F3D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838200"/>
          </a:xfrm>
        </p:spPr>
        <p:txBody>
          <a:bodyPr/>
          <a:lstStyle/>
          <a:p>
            <a:pPr eaLnBrk="1" hangingPunct="1"/>
            <a:r>
              <a:rPr lang="en-US" altLang="en-US"/>
              <a:t>Chapter 1.  Introduction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08C97C5B-2127-AF46-87BC-31F8F31E39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Why Data Mining?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What Is Data Mining?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A Multi-Dimensional View of Data Mining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What Kind of Data Can Be Mined?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What Kinds of Patterns Can Be Mined?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What Technology Are Used?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What Kind of Applications Are Targeted? 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Major Issues in Data Mining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A Brief History of Data Mining and Data Mining Society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en-US" sz="2000"/>
              <a:t>Summary</a:t>
            </a:r>
          </a:p>
        </p:txBody>
      </p:sp>
      <p:sp>
        <p:nvSpPr>
          <p:cNvPr id="108548" name="AutoShape 4">
            <a:extLst>
              <a:ext uri="{FF2B5EF4-FFF2-40B4-BE49-F238E27FC236}">
                <a16:creationId xmlns:a16="http://schemas.microsoft.com/office/drawing/2014/main" id="{D90441E0-7755-A949-8159-914561EB90BC}"/>
              </a:ext>
            </a:extLst>
          </p:cNvPr>
          <p:cNvSpPr>
            <a:spLocks noChangeArrowheads="1"/>
          </p:cNvSpPr>
          <p:nvPr/>
        </p:nvSpPr>
        <p:spPr bwMode="auto">
          <a:xfrm rot="9724325">
            <a:off x="2171700" y="59944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Number Placeholder 5">
            <a:extLst>
              <a:ext uri="{FF2B5EF4-FFF2-40B4-BE49-F238E27FC236}">
                <a16:creationId xmlns:a16="http://schemas.microsoft.com/office/drawing/2014/main" id="{B433BBAC-E2E0-2B43-8780-EE9D37F19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9AAD00EA-639B-1647-AA12-DD2F2841C83A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lang="en-US" altLang="en-US" sz="1400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69F91B97-98BB-204A-9F7C-D3D95E9D90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404813"/>
            <a:ext cx="7010400" cy="528637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z="3200"/>
              <a:t>Summary</a:t>
            </a:r>
            <a:endParaRPr lang="en-US" altLang="en-US" sz="2800" b="0"/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8172DE26-6B52-7947-8E57-AFD64F7B9F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18513" cy="51054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20000"/>
              </a:lnSpc>
            </a:pPr>
            <a:r>
              <a:rPr lang="en-US" altLang="en-US" sz="2000"/>
              <a:t>Data mining: Discovering interesting patterns and knowledge from massive amount of data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/>
              <a:t>A natural evolution of database technology, in great demand, with wide applications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/>
              <a:t>A KDD process includes data cleaning, data integration, data selection, transformation, data mining, pattern evaluation, and knowledge presentation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/>
              <a:t>Mining can be performed in a variety of data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/>
              <a:t>Data mining functionalities: characterization, discrimination, association, classification, clustering, outlier and trend analysis, etc.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/>
              <a:t>Data mining technologies and applications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/>
              <a:t>Major issues in data mining</a:t>
            </a:r>
          </a:p>
        </p:txBody>
      </p:sp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65DAD5-1EDD-3644-8C2A-8B7CD0ACC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EE9AE6-655F-A640-878B-080410EBF27E}" type="datetime4">
              <a:rPr lang="en-US" smtClean="0"/>
              <a:pPr>
                <a:defRPr/>
              </a:pPr>
              <a:t>August 26,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EF3F67-ED56-2745-BE2F-AA0CD68AD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0C38B-0B68-8D46-A43E-32407E384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6307D8-A9DD-9442-9955-0D0EECAF7B5E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6" name="Picture 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6FD95079-7649-0845-AF7D-F89BD4915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41651"/>
      </p:ext>
    </p:ext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3B8CB-311A-B249-A8F6-1E88D992E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28600"/>
            <a:ext cx="8991600" cy="762000"/>
          </a:xfrm>
        </p:spPr>
        <p:txBody>
          <a:bodyPr/>
          <a:lstStyle/>
          <a:p>
            <a:r>
              <a:rPr lang="en-US"/>
              <a:t>Perseverance: Scientific Instruments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D3631-C352-D940-9460-28C33B8F9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93718"/>
            <a:ext cx="3331633" cy="3106882"/>
          </a:xfrm>
        </p:spPr>
        <p:txBody>
          <a:bodyPr/>
          <a:lstStyle/>
          <a:p>
            <a:r>
              <a:rPr lang="en-US"/>
              <a:t> </a:t>
            </a:r>
            <a:r>
              <a:rPr lang="en-US">
                <a:hlinkClick r:id="rId2"/>
              </a:rPr>
              <a:t>Video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E6E98-EADC-3B4E-8D06-F8E24E74F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03EC81-FDB6-CC45-8C90-31B4694590F2}" type="datetime4">
              <a:rPr lang="en-US" smtClean="0"/>
              <a:pPr>
                <a:defRPr/>
              </a:pPr>
              <a:t>August 26,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64009-E4F3-494B-B42D-7D786AD6A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78B6A-D8FD-4640-B194-120D64E76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4E60DE-4813-1846-BB5F-F1BE1750C95E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7" name="Picture 6" descr="Diagram&#10;&#10;Description automatically generated with medium confidence">
            <a:hlinkClick r:id="rId2"/>
            <a:extLst>
              <a:ext uri="{FF2B5EF4-FFF2-40B4-BE49-F238E27FC236}">
                <a16:creationId xmlns:a16="http://schemas.microsoft.com/office/drawing/2014/main" id="{447DD8CE-110E-574E-B580-93A556185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507" y="1864410"/>
            <a:ext cx="5562985" cy="312917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E52175-931B-7440-A80B-EC7BE4041E61}"/>
              </a:ext>
            </a:extLst>
          </p:cNvPr>
          <p:cNvSpPr/>
          <p:nvPr/>
        </p:nvSpPr>
        <p:spPr>
          <a:xfrm>
            <a:off x="4765964" y="6021959"/>
            <a:ext cx="43780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/>
              <a:t>Source: https://</a:t>
            </a:r>
            <a:r>
              <a:rPr lang="en-US" sz="800" err="1"/>
              <a:t>upload.wikimedia.org</a:t>
            </a:r>
            <a:r>
              <a:rPr lang="en-US" sz="800"/>
              <a:t>/</a:t>
            </a:r>
            <a:r>
              <a:rPr lang="en-US" sz="800" err="1"/>
              <a:t>wikipedia</a:t>
            </a:r>
            <a:r>
              <a:rPr lang="en-US" sz="800"/>
              <a:t>/commons/transcoded/c/</a:t>
            </a:r>
            <a:r>
              <a:rPr lang="en-US" sz="800" err="1"/>
              <a:t>ce</a:t>
            </a:r>
            <a:r>
              <a:rPr lang="en-US" sz="800"/>
              <a:t>/PIA24426-MarsPerseveranceRover-20210216.webm/PIA24426-MarsPerseveranceRover-20210216.webm.360p.vp9.webm</a:t>
            </a:r>
          </a:p>
        </p:txBody>
      </p:sp>
    </p:spTree>
    <p:extLst>
      <p:ext uri="{BB962C8B-B14F-4D97-AF65-F5344CB8AC3E}">
        <p14:creationId xmlns:p14="http://schemas.microsoft.com/office/powerpoint/2010/main" val="3919655581"/>
      </p:ext>
    </p:ext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5">
            <a:extLst>
              <a:ext uri="{FF2B5EF4-FFF2-40B4-BE49-F238E27FC236}">
                <a16:creationId xmlns:a16="http://schemas.microsoft.com/office/drawing/2014/main" id="{03A25A4F-DBB6-B84A-AEFB-0BA4DE3FD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AB0E41C5-08C9-8443-B9A0-022CBE155CC8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897DF4C4-0EA6-0E44-A28E-92192AFCF0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347663"/>
            <a:ext cx="7239000" cy="566737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z="3200"/>
              <a:t>Evolution of Sciences</a:t>
            </a:r>
            <a:endParaRPr lang="en-US" altLang="en-US" sz="1800" b="0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ABB6ACAF-D609-D047-A9C8-F65BFFD377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54102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10000"/>
              </a:lnSpc>
            </a:pPr>
            <a:r>
              <a:rPr lang="en-US" altLang="en-US" sz="1600"/>
              <a:t>Before 1600, </a:t>
            </a:r>
            <a:r>
              <a:rPr lang="en-US" altLang="en-US" sz="1600" b="1"/>
              <a:t>empirical science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1600"/>
              <a:t>1600-1950s, </a:t>
            </a:r>
            <a:r>
              <a:rPr lang="en-US" altLang="en-US" sz="1600" b="1"/>
              <a:t>theoretical science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1600"/>
              <a:t>Each discipline has grown a </a:t>
            </a:r>
            <a:r>
              <a:rPr lang="en-US" altLang="en-US" sz="1600" i="1"/>
              <a:t>theoretical </a:t>
            </a:r>
            <a:r>
              <a:rPr lang="en-US" altLang="en-US" sz="1600"/>
              <a:t>component. Theoretical models often motivate experiments and generalize our understanding.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1600"/>
              <a:t>1950s-1990s, </a:t>
            </a:r>
            <a:r>
              <a:rPr lang="en-US" altLang="en-US" sz="1600" b="1"/>
              <a:t>computational science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1600"/>
              <a:t>Over the last 50 years, most disciplines have grown a third, </a:t>
            </a:r>
            <a:r>
              <a:rPr lang="en-US" altLang="en-US" sz="1600" i="1"/>
              <a:t>computational </a:t>
            </a:r>
            <a:r>
              <a:rPr lang="en-US" altLang="en-US" sz="1600"/>
              <a:t>branch (e.g. empirical, theoretical, and computational ecology, or physics, or linguistics.)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1600"/>
              <a:t>Computational Science traditionally meant simulation. It grew out of our inability to find closed-form solutions for complex mathematical models.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1600"/>
              <a:t>1990-now, </a:t>
            </a:r>
            <a:r>
              <a:rPr lang="en-US" altLang="en-US" sz="1600" b="1"/>
              <a:t>data science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1600"/>
              <a:t>The flood of data from new scientific instruments and simulations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1600"/>
              <a:t>The ability to economically store and manage petabytes of data online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1600"/>
              <a:t>The Internet and computing Grid that makes all these archives universally accessible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1600"/>
              <a:t>Scientific info. management, acquisition, organization, query, and visualization tasks scale almost linearly with data volumes.  </a:t>
            </a:r>
            <a:r>
              <a:rPr lang="en-US" altLang="en-US" sz="1600">
                <a:solidFill>
                  <a:schemeClr val="hlink"/>
                </a:solidFill>
              </a:rPr>
              <a:t>Data mining</a:t>
            </a:r>
            <a:r>
              <a:rPr lang="en-US" altLang="en-US" sz="1600"/>
              <a:t> is a major new challenge!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1600"/>
              <a:t>Jim Gray and Alex Szalay, </a:t>
            </a:r>
            <a:r>
              <a:rPr lang="en-US" altLang="en-US" sz="1600" i="1"/>
              <a:t>The World Wide Telescope: An Archetype for Online Science</a:t>
            </a:r>
            <a:r>
              <a:rPr lang="en-US" altLang="en-US" sz="1600"/>
              <a:t>, Comm. ACM, 45(11): 50-54, Nov. 2002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5">
            <a:extLst>
              <a:ext uri="{FF2B5EF4-FFF2-40B4-BE49-F238E27FC236}">
                <a16:creationId xmlns:a16="http://schemas.microsoft.com/office/drawing/2014/main" id="{33166530-8581-8F43-9FE1-A98D33F15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E61A73FA-CC2F-7845-AA02-BC5FE9708A18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25602" name="Rectangle 1026">
            <a:extLst>
              <a:ext uri="{FF2B5EF4-FFF2-40B4-BE49-F238E27FC236}">
                <a16:creationId xmlns:a16="http://schemas.microsoft.com/office/drawing/2014/main" id="{AA0C24E7-0745-E14F-A3BC-B005267A21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347663"/>
            <a:ext cx="7239000" cy="566737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z="3200"/>
              <a:t>Evolution of Database Technology</a:t>
            </a:r>
            <a:endParaRPr lang="en-US" altLang="en-US" sz="1800" b="0"/>
          </a:p>
        </p:txBody>
      </p:sp>
      <p:sp>
        <p:nvSpPr>
          <p:cNvPr id="25603" name="Rectangle 1027">
            <a:extLst>
              <a:ext uri="{FF2B5EF4-FFF2-40B4-BE49-F238E27FC236}">
                <a16:creationId xmlns:a16="http://schemas.microsoft.com/office/drawing/2014/main" id="{D3490F19-03BA-1842-A06E-8497B2A6C6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1054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10000"/>
              </a:lnSpc>
            </a:pPr>
            <a:r>
              <a:rPr lang="en-US" altLang="en-US" sz="2000"/>
              <a:t>1960s: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1800"/>
              <a:t>Data collection, database creation, IMS and network DBMS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000"/>
              <a:t>1970s: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1800"/>
              <a:t>Relational data model, relational DBMS implementation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000"/>
              <a:t>1980s: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1800"/>
              <a:t>RDBMS, advanced data models (extended-relational, OO, deductive, etc.)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1800"/>
              <a:t>Application-oriented DBMS (spatial, scientific, engineering, etc.)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000"/>
              <a:t>1990s: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1800"/>
              <a:t>Data mining, data warehousing, multimedia databases, and Web databases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000"/>
              <a:t>2000s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1800"/>
              <a:t>Stream data management and mining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1800"/>
              <a:t>Data mining and its applications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1800"/>
              <a:t>Web technology (XML, data integration) and global information systems</a:t>
            </a:r>
            <a:r>
              <a:rPr lang="en-US" altLang="en-US" sz="900"/>
              <a:t> </a:t>
            </a:r>
          </a:p>
        </p:txBody>
      </p:sp>
    </p:spTree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Application>Microsoft Office PowerPoint</Application>
  <PresentationFormat>On-screen Show (4:3)</PresentationFormat>
  <Slides>56</Slides>
  <Notes>43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Blends</vt:lpstr>
      <vt:lpstr>DATA MINING</vt:lpstr>
      <vt:lpstr>Data Mining:   Concepts and Techniques  (3rd ed.)  — Chapter 1 —</vt:lpstr>
      <vt:lpstr>Chapter 1.  Introduction</vt:lpstr>
      <vt:lpstr>Why Mine Data? </vt:lpstr>
      <vt:lpstr>Why Data Mining? </vt:lpstr>
      <vt:lpstr>PowerPoint Presentation</vt:lpstr>
      <vt:lpstr>Perseverance: Scientific Instruments</vt:lpstr>
      <vt:lpstr>Evolution of Sciences</vt:lpstr>
      <vt:lpstr>Evolution of Database Technology</vt:lpstr>
      <vt:lpstr>Chapter 1.  Introduction</vt:lpstr>
      <vt:lpstr>What Is Data Mining?</vt:lpstr>
      <vt:lpstr>What is (not) Data Mining?</vt:lpstr>
      <vt:lpstr>Knowledge Discovery (KDD) Process</vt:lpstr>
      <vt:lpstr>Example: A Web Mining Framework</vt:lpstr>
      <vt:lpstr>Data Mining in Business Intelligence </vt:lpstr>
      <vt:lpstr>Example: Mining vs. Data Exploration</vt:lpstr>
      <vt:lpstr>Chapter 1.  Introduction</vt:lpstr>
      <vt:lpstr>Multi-Dimensional View of Data Mining</vt:lpstr>
      <vt:lpstr>Big Data Applications</vt:lpstr>
      <vt:lpstr>Chapter 1.  Introduction</vt:lpstr>
      <vt:lpstr>Data Mining: On What Kinds of Data?</vt:lpstr>
      <vt:lpstr>Chapter 1.  Introduction</vt:lpstr>
      <vt:lpstr>Data Mining Function: (1) Generalization</vt:lpstr>
      <vt:lpstr>Data Mining Function: (2) Association and Correlation Analysis</vt:lpstr>
      <vt:lpstr>Data Mining Function: (3) Classification</vt:lpstr>
      <vt:lpstr>Classification Example</vt:lpstr>
      <vt:lpstr>Data Mining Function: (3) Classification</vt:lpstr>
      <vt:lpstr>Classification: Application 1</vt:lpstr>
      <vt:lpstr>Classification: Application 2</vt:lpstr>
      <vt:lpstr>Data Mining Function: (4) Cluster Analysis</vt:lpstr>
      <vt:lpstr>Illustrating Clustering</vt:lpstr>
      <vt:lpstr>Clustering: Application 1</vt:lpstr>
      <vt:lpstr>Clustering: Application 2</vt:lpstr>
      <vt:lpstr>Illustrating Document Clustering</vt:lpstr>
      <vt:lpstr>Data Mining Function: (4) Cluster Analysis</vt:lpstr>
      <vt:lpstr>Data Mining Function: (5) Outlier Analysis</vt:lpstr>
      <vt:lpstr>Evaluation of Knowledge</vt:lpstr>
      <vt:lpstr>Chapter 1.  Introduction</vt:lpstr>
      <vt:lpstr>Data Mining: Confluence of Multiple Disciplines </vt:lpstr>
      <vt:lpstr>Why Confluence of Multiple Disciplines?</vt:lpstr>
      <vt:lpstr>Chapter 1.  Introduction</vt:lpstr>
      <vt:lpstr>Applications of Data Mining</vt:lpstr>
      <vt:lpstr>Why Data Mining?—Potential Applications</vt:lpstr>
      <vt:lpstr>Ex. 1: Market Analysis and Management</vt:lpstr>
      <vt:lpstr>Ex. 2: Corporate Analysis &amp; Risk Management</vt:lpstr>
      <vt:lpstr>Ex. 3: Fraud Detection &amp; Mining Unusual Patterns</vt:lpstr>
      <vt:lpstr>Chapter 1.  Introduction</vt:lpstr>
      <vt:lpstr>Major Issues in Data Mining</vt:lpstr>
      <vt:lpstr>Major Issues in Data Mining (2)</vt:lpstr>
      <vt:lpstr>Chapter 1.  Introduction</vt:lpstr>
      <vt:lpstr>A Brief History of Data Mining Society</vt:lpstr>
      <vt:lpstr>Conferences and Journals on Data Mining</vt:lpstr>
      <vt:lpstr>Where to Find References? DBLP, CiteSeer, Google</vt:lpstr>
      <vt:lpstr>Recommended Reference Books</vt:lpstr>
      <vt:lpstr>Chapter 1.  Introduction</vt:lpstr>
      <vt:lpstr>Summary</vt:lpstr>
    </vt:vector>
  </TitlesOfParts>
  <Company>SFU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cs412slides</dc:title>
  <dc:creator>Jiawei Han</dc:creator>
  <cp:revision>1</cp:revision>
  <cp:lastPrinted>2010-08-20T16:00:24Z</cp:lastPrinted>
  <dcterms:created xsi:type="dcterms:W3CDTF">1999-12-01T22:01:55Z</dcterms:created>
  <dcterms:modified xsi:type="dcterms:W3CDTF">2024-08-26T19:27:44Z</dcterms:modified>
</cp:coreProperties>
</file>