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3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 id="304" r:id="rId49"/>
    <p:sldId id="305" r:id="rId50"/>
    <p:sldId id="306" r:id="rId51"/>
    <p:sldId id="307" r:id="rId52"/>
    <p:sldId id="308" r:id="rId53"/>
    <p:sldId id="329"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30" r:id="rId69"/>
    <p:sldId id="323" r:id="rId70"/>
    <p:sldId id="324" r:id="rId71"/>
    <p:sldId id="325" r:id="rId72"/>
    <p:sldId id="326" r:id="rId73"/>
    <p:sldId id="327" r:id="rId74"/>
    <p:sldId id="328" r:id="rId75"/>
  </p:sldIdLst>
  <p:sldSz cx="4610100" cy="4610100"/>
  <p:notesSz cx="4610100" cy="4610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6749F-4C3A-6241-AE18-1BA4B87619B0}" v="4" dt="2024-10-31T07:47:50.6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76054"/>
  </p:normalViewPr>
  <p:slideViewPr>
    <p:cSldViewPr>
      <p:cViewPr varScale="1">
        <p:scale>
          <a:sx n="142" d="100"/>
          <a:sy n="142" d="100"/>
        </p:scale>
        <p:origin x="3096"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watosin oluwadare" userId="666f35bd2f0c5b0b" providerId="LiveId" clId="{683A8CBB-9C2A-2F4A-8E32-CEADE42A29D7}"/>
    <pc:docChg chg="delSld modSld">
      <pc:chgData name="oluwatosin oluwadare" userId="666f35bd2f0c5b0b" providerId="LiveId" clId="{683A8CBB-9C2A-2F4A-8E32-CEADE42A29D7}" dt="2022-10-31T21:26:30.499" v="25" actId="2696"/>
      <pc:docMkLst>
        <pc:docMk/>
      </pc:docMkLst>
      <pc:sldChg chg="modNotesTx">
        <pc:chgData name="oluwatosin oluwadare" userId="666f35bd2f0c5b0b" providerId="LiveId" clId="{683A8CBB-9C2A-2F4A-8E32-CEADE42A29D7}" dt="2022-10-27T18:11:55.444" v="24"/>
        <pc:sldMkLst>
          <pc:docMk/>
          <pc:sldMk cId="0" sldId="287"/>
        </pc:sldMkLst>
      </pc:sldChg>
      <pc:sldChg chg="modSp mod">
        <pc:chgData name="oluwatosin oluwadare" userId="666f35bd2f0c5b0b" providerId="LiveId" clId="{683A8CBB-9C2A-2F4A-8E32-CEADE42A29D7}" dt="2022-10-17T01:28:25.302" v="19" actId="20577"/>
        <pc:sldMkLst>
          <pc:docMk/>
          <pc:sldMk cId="0" sldId="331"/>
        </pc:sldMkLst>
        <pc:spChg chg="mod">
          <ac:chgData name="oluwatosin oluwadare" userId="666f35bd2f0c5b0b" providerId="LiveId" clId="{683A8CBB-9C2A-2F4A-8E32-CEADE42A29D7}" dt="2022-10-17T01:28:25.302" v="19" actId="20577"/>
          <ac:spMkLst>
            <pc:docMk/>
            <pc:sldMk cId="0" sldId="331"/>
            <ac:spMk id="9" creationId="{714D2736-9D45-0F42-B2E4-B84E444385C1}"/>
          </ac:spMkLst>
        </pc:spChg>
        <pc:graphicFrameChg chg="mod">
          <ac:chgData name="oluwatosin oluwadare" userId="666f35bd2f0c5b0b" providerId="LiveId" clId="{683A8CBB-9C2A-2F4A-8E32-CEADE42A29D7}" dt="2022-10-17T00:40:37.401" v="3" actId="20577"/>
          <ac:graphicFrameMkLst>
            <pc:docMk/>
            <pc:sldMk cId="0" sldId="331"/>
            <ac:graphicFrameMk id="15" creationId="{B605CE55-5D90-3A40-BE7C-AC0950540E7E}"/>
          </ac:graphicFrameMkLst>
        </pc:graphicFrameChg>
      </pc:sldChg>
      <pc:sldChg chg="del">
        <pc:chgData name="oluwatosin oluwadare" userId="666f35bd2f0c5b0b" providerId="LiveId" clId="{683A8CBB-9C2A-2F4A-8E32-CEADE42A29D7}" dt="2022-10-31T21:26:30.499" v="25" actId="2696"/>
        <pc:sldMkLst>
          <pc:docMk/>
          <pc:sldMk cId="2186532539" sldId="332"/>
        </pc:sldMkLst>
      </pc:sldChg>
    </pc:docChg>
  </pc:docChgLst>
  <pc:docChgLst>
    <pc:chgData name="oluwatosin oluwadare" userId="666f35bd2f0c5b0b" providerId="LiveId" clId="{7A7F32E7-B56A-964D-BE15-0B4AF0557788}"/>
    <pc:docChg chg="undo custSel addSld delSld modSld">
      <pc:chgData name="oluwatosin oluwadare" userId="666f35bd2f0c5b0b" providerId="LiveId" clId="{7A7F32E7-B56A-964D-BE15-0B4AF0557788}" dt="2020-03-28T00:18:00.371" v="765" actId="20577"/>
      <pc:docMkLst>
        <pc:docMk/>
      </pc:docMkLst>
      <pc:sldChg chg="modSp">
        <pc:chgData name="oluwatosin oluwadare" userId="666f35bd2f0c5b0b" providerId="LiveId" clId="{7A7F32E7-B56A-964D-BE15-0B4AF0557788}" dt="2020-03-27T22:44:04.232" v="70" actId="20577"/>
        <pc:sldMkLst>
          <pc:docMk/>
          <pc:sldMk cId="0" sldId="307"/>
        </pc:sldMkLst>
        <pc:spChg chg="mod">
          <ac:chgData name="oluwatosin oluwadare" userId="666f35bd2f0c5b0b" providerId="LiveId" clId="{7A7F32E7-B56A-964D-BE15-0B4AF0557788}" dt="2020-03-27T22:44:04.232" v="70" actId="20577"/>
          <ac:spMkLst>
            <pc:docMk/>
            <pc:sldMk cId="0" sldId="307"/>
            <ac:spMk id="6" creationId="{00000000-0000-0000-0000-000000000000}"/>
          </ac:spMkLst>
        </pc:spChg>
      </pc:sldChg>
      <pc:sldChg chg="modSp modAnim">
        <pc:chgData name="oluwatosin oluwadare" userId="666f35bd2f0c5b0b" providerId="LiveId" clId="{7A7F32E7-B56A-964D-BE15-0B4AF0557788}" dt="2020-03-27T22:54:49.406" v="139"/>
        <pc:sldMkLst>
          <pc:docMk/>
          <pc:sldMk cId="0" sldId="308"/>
        </pc:sldMkLst>
        <pc:spChg chg="mod">
          <ac:chgData name="oluwatosin oluwadare" userId="666f35bd2f0c5b0b" providerId="LiveId" clId="{7A7F32E7-B56A-964D-BE15-0B4AF0557788}" dt="2020-03-27T22:41:24.949" v="51" actId="20577"/>
          <ac:spMkLst>
            <pc:docMk/>
            <pc:sldMk cId="0" sldId="308"/>
            <ac:spMk id="10" creationId="{00000000-0000-0000-0000-000000000000}"/>
          </ac:spMkLst>
        </pc:spChg>
      </pc:sldChg>
      <pc:sldChg chg="modSp">
        <pc:chgData name="oluwatosin oluwadare" userId="666f35bd2f0c5b0b" providerId="LiveId" clId="{7A7F32E7-B56A-964D-BE15-0B4AF0557788}" dt="2020-03-27T23:31:00.652" v="385" actId="20577"/>
        <pc:sldMkLst>
          <pc:docMk/>
          <pc:sldMk cId="0" sldId="309"/>
        </pc:sldMkLst>
        <pc:spChg chg="mod">
          <ac:chgData name="oluwatosin oluwadare" userId="666f35bd2f0c5b0b" providerId="LiveId" clId="{7A7F32E7-B56A-964D-BE15-0B4AF0557788}" dt="2020-03-27T22:55:06.518" v="140" actId="113"/>
          <ac:spMkLst>
            <pc:docMk/>
            <pc:sldMk cId="0" sldId="309"/>
            <ac:spMk id="8" creationId="{00000000-0000-0000-0000-000000000000}"/>
          </ac:spMkLst>
        </pc:spChg>
        <pc:spChg chg="mod">
          <ac:chgData name="oluwatosin oluwadare" userId="666f35bd2f0c5b0b" providerId="LiveId" clId="{7A7F32E7-B56A-964D-BE15-0B4AF0557788}" dt="2020-03-27T23:30:56.484" v="384" actId="20577"/>
          <ac:spMkLst>
            <pc:docMk/>
            <pc:sldMk cId="0" sldId="309"/>
            <ac:spMk id="11" creationId="{00000000-0000-0000-0000-000000000000}"/>
          </ac:spMkLst>
        </pc:spChg>
        <pc:spChg chg="mod">
          <ac:chgData name="oluwatosin oluwadare" userId="666f35bd2f0c5b0b" providerId="LiveId" clId="{7A7F32E7-B56A-964D-BE15-0B4AF0557788}" dt="2020-03-27T23:31:00.652" v="385" actId="20577"/>
          <ac:spMkLst>
            <pc:docMk/>
            <pc:sldMk cId="0" sldId="309"/>
            <ac:spMk id="12" creationId="{00000000-0000-0000-0000-000000000000}"/>
          </ac:spMkLst>
        </pc:spChg>
        <pc:spChg chg="mod">
          <ac:chgData name="oluwatosin oluwadare" userId="666f35bd2f0c5b0b" providerId="LiveId" clId="{7A7F32E7-B56A-964D-BE15-0B4AF0557788}" dt="2020-03-27T23:17:21.893" v="364" actId="20577"/>
          <ac:spMkLst>
            <pc:docMk/>
            <pc:sldMk cId="0" sldId="309"/>
            <ac:spMk id="14" creationId="{00000000-0000-0000-0000-000000000000}"/>
          </ac:spMkLst>
        </pc:spChg>
      </pc:sldChg>
      <pc:sldChg chg="addSp modSp modAnim">
        <pc:chgData name="oluwatosin oluwadare" userId="666f35bd2f0c5b0b" providerId="LiveId" clId="{7A7F32E7-B56A-964D-BE15-0B4AF0557788}" dt="2020-03-27T23:00:39.727" v="356" actId="14100"/>
        <pc:sldMkLst>
          <pc:docMk/>
          <pc:sldMk cId="0" sldId="311"/>
        </pc:sldMkLst>
        <pc:spChg chg="mod">
          <ac:chgData name="oluwatosin oluwadare" userId="666f35bd2f0c5b0b" providerId="LiveId" clId="{7A7F32E7-B56A-964D-BE15-0B4AF0557788}" dt="2020-03-27T22:59:47.367" v="339" actId="20577"/>
          <ac:spMkLst>
            <pc:docMk/>
            <pc:sldMk cId="0" sldId="311"/>
            <ac:spMk id="6" creationId="{00000000-0000-0000-0000-000000000000}"/>
          </ac:spMkLst>
        </pc:spChg>
        <pc:spChg chg="add mod">
          <ac:chgData name="oluwatosin oluwadare" userId="666f35bd2f0c5b0b" providerId="LiveId" clId="{7A7F32E7-B56A-964D-BE15-0B4AF0557788}" dt="2020-03-27T22:57:51.843" v="167" actId="207"/>
          <ac:spMkLst>
            <pc:docMk/>
            <pc:sldMk cId="0" sldId="311"/>
            <ac:spMk id="10" creationId="{1F56253C-1CCF-094B-9696-2E296BF20AAB}"/>
          </ac:spMkLst>
        </pc:spChg>
        <pc:spChg chg="add mod">
          <ac:chgData name="oluwatosin oluwadare" userId="666f35bd2f0c5b0b" providerId="LiveId" clId="{7A7F32E7-B56A-964D-BE15-0B4AF0557788}" dt="2020-03-27T23:00:39.727" v="356" actId="14100"/>
          <ac:spMkLst>
            <pc:docMk/>
            <pc:sldMk cId="0" sldId="311"/>
            <ac:spMk id="11" creationId="{766B4979-8824-904A-8EE4-F843251E7048}"/>
          </ac:spMkLst>
        </pc:spChg>
      </pc:sldChg>
      <pc:sldChg chg="modSp">
        <pc:chgData name="oluwatosin oluwadare" userId="666f35bd2f0c5b0b" providerId="LiveId" clId="{7A7F32E7-B56A-964D-BE15-0B4AF0557788}" dt="2020-03-27T23:02:07.188" v="363" actId="1076"/>
        <pc:sldMkLst>
          <pc:docMk/>
          <pc:sldMk cId="0" sldId="313"/>
        </pc:sldMkLst>
        <pc:spChg chg="mod">
          <ac:chgData name="oluwatosin oluwadare" userId="666f35bd2f0c5b0b" providerId="LiveId" clId="{7A7F32E7-B56A-964D-BE15-0B4AF0557788}" dt="2020-03-27T23:01:35.900" v="357" actId="20577"/>
          <ac:spMkLst>
            <pc:docMk/>
            <pc:sldMk cId="0" sldId="313"/>
            <ac:spMk id="5" creationId="{00000000-0000-0000-0000-000000000000}"/>
          </ac:spMkLst>
        </pc:spChg>
        <pc:spChg chg="mod">
          <ac:chgData name="oluwatosin oluwadare" userId="666f35bd2f0c5b0b" providerId="LiveId" clId="{7A7F32E7-B56A-964D-BE15-0B4AF0557788}" dt="2020-03-27T23:02:07.188" v="363" actId="1076"/>
          <ac:spMkLst>
            <pc:docMk/>
            <pc:sldMk cId="0" sldId="313"/>
            <ac:spMk id="6" creationId="{00000000-0000-0000-0000-000000000000}"/>
          </ac:spMkLst>
        </pc:spChg>
      </pc:sldChg>
      <pc:sldChg chg="modSp">
        <pc:chgData name="oluwatosin oluwadare" userId="666f35bd2f0c5b0b" providerId="LiveId" clId="{7A7F32E7-B56A-964D-BE15-0B4AF0557788}" dt="2020-03-27T23:30:23.680" v="383" actId="20577"/>
        <pc:sldMkLst>
          <pc:docMk/>
          <pc:sldMk cId="0" sldId="314"/>
        </pc:sldMkLst>
        <pc:spChg chg="mod">
          <ac:chgData name="oluwatosin oluwadare" userId="666f35bd2f0c5b0b" providerId="LiveId" clId="{7A7F32E7-B56A-964D-BE15-0B4AF0557788}" dt="2020-03-27T23:29:22.414" v="365" actId="20577"/>
          <ac:spMkLst>
            <pc:docMk/>
            <pc:sldMk cId="0" sldId="314"/>
            <ac:spMk id="8" creationId="{00000000-0000-0000-0000-000000000000}"/>
          </ac:spMkLst>
        </pc:spChg>
        <pc:spChg chg="mod">
          <ac:chgData name="oluwatosin oluwadare" userId="666f35bd2f0c5b0b" providerId="LiveId" clId="{7A7F32E7-B56A-964D-BE15-0B4AF0557788}" dt="2020-03-27T23:30:23.680" v="383" actId="20577"/>
          <ac:spMkLst>
            <pc:docMk/>
            <pc:sldMk cId="0" sldId="314"/>
            <ac:spMk id="12" creationId="{00000000-0000-0000-0000-000000000000}"/>
          </ac:spMkLst>
        </pc:spChg>
      </pc:sldChg>
      <pc:sldChg chg="addSp modSp">
        <pc:chgData name="oluwatosin oluwadare" userId="666f35bd2f0c5b0b" providerId="LiveId" clId="{7A7F32E7-B56A-964D-BE15-0B4AF0557788}" dt="2020-03-27T23:35:00.162" v="431" actId="1076"/>
        <pc:sldMkLst>
          <pc:docMk/>
          <pc:sldMk cId="0" sldId="315"/>
        </pc:sldMkLst>
        <pc:spChg chg="mod">
          <ac:chgData name="oluwatosin oluwadare" userId="666f35bd2f0c5b0b" providerId="LiveId" clId="{7A7F32E7-B56A-964D-BE15-0B4AF0557788}" dt="2020-03-27T23:32:03.779" v="386"/>
          <ac:spMkLst>
            <pc:docMk/>
            <pc:sldMk cId="0" sldId="315"/>
            <ac:spMk id="9" creationId="{00000000-0000-0000-0000-000000000000}"/>
          </ac:spMkLst>
        </pc:spChg>
        <pc:spChg chg="mod">
          <ac:chgData name="oluwatosin oluwadare" userId="666f35bd2f0c5b0b" providerId="LiveId" clId="{7A7F32E7-B56A-964D-BE15-0B4AF0557788}" dt="2020-03-27T23:32:29.198" v="397" actId="14100"/>
          <ac:spMkLst>
            <pc:docMk/>
            <pc:sldMk cId="0" sldId="315"/>
            <ac:spMk id="12" creationId="{00000000-0000-0000-0000-000000000000}"/>
          </ac:spMkLst>
        </pc:spChg>
        <pc:spChg chg="mod">
          <ac:chgData name="oluwatosin oluwadare" userId="666f35bd2f0c5b0b" providerId="LiveId" clId="{7A7F32E7-B56A-964D-BE15-0B4AF0557788}" dt="2020-03-27T23:34:03.782" v="429" actId="1037"/>
          <ac:spMkLst>
            <pc:docMk/>
            <pc:sldMk cId="0" sldId="315"/>
            <ac:spMk id="13" creationId="{00000000-0000-0000-0000-000000000000}"/>
          </ac:spMkLst>
        </pc:spChg>
        <pc:picChg chg="add mod">
          <ac:chgData name="oluwatosin oluwadare" userId="666f35bd2f0c5b0b" providerId="LiveId" clId="{7A7F32E7-B56A-964D-BE15-0B4AF0557788}" dt="2020-03-27T23:35:00.162" v="431" actId="1076"/>
          <ac:picMkLst>
            <pc:docMk/>
            <pc:sldMk cId="0" sldId="315"/>
            <ac:picMk id="17" creationId="{DB7ECF31-1328-6845-AEBF-957619580965}"/>
          </ac:picMkLst>
        </pc:picChg>
      </pc:sldChg>
      <pc:sldChg chg="addSp delSp modSp">
        <pc:chgData name="oluwatosin oluwadare" userId="666f35bd2f0c5b0b" providerId="LiveId" clId="{7A7F32E7-B56A-964D-BE15-0B4AF0557788}" dt="2020-03-28T00:12:23.561" v="705" actId="20577"/>
        <pc:sldMkLst>
          <pc:docMk/>
          <pc:sldMk cId="0" sldId="318"/>
        </pc:sldMkLst>
        <pc:spChg chg="del">
          <ac:chgData name="oluwatosin oluwadare" userId="666f35bd2f0c5b0b" providerId="LiveId" clId="{7A7F32E7-B56A-964D-BE15-0B4AF0557788}" dt="2020-03-27T23:38:02.822" v="463" actId="478"/>
          <ac:spMkLst>
            <pc:docMk/>
            <pc:sldMk cId="0" sldId="318"/>
            <ac:spMk id="11" creationId="{00000000-0000-0000-0000-000000000000}"/>
          </ac:spMkLst>
        </pc:spChg>
        <pc:spChg chg="mod">
          <ac:chgData name="oluwatosin oluwadare" userId="666f35bd2f0c5b0b" providerId="LiveId" clId="{7A7F32E7-B56A-964D-BE15-0B4AF0557788}" dt="2020-03-27T23:45:57.574" v="586" actId="113"/>
          <ac:spMkLst>
            <pc:docMk/>
            <pc:sldMk cId="0" sldId="318"/>
            <ac:spMk id="13" creationId="{00000000-0000-0000-0000-000000000000}"/>
          </ac:spMkLst>
        </pc:spChg>
        <pc:spChg chg="add del">
          <ac:chgData name="oluwatosin oluwadare" userId="666f35bd2f0c5b0b" providerId="LiveId" clId="{7A7F32E7-B56A-964D-BE15-0B4AF0557788}" dt="2020-03-27T23:37:45.008" v="449"/>
          <ac:spMkLst>
            <pc:docMk/>
            <pc:sldMk cId="0" sldId="318"/>
            <ac:spMk id="17" creationId="{3EB506E1-7715-3D4D-B266-25FA80A16A5E}"/>
          </ac:spMkLst>
        </pc:spChg>
        <pc:spChg chg="add mod">
          <ac:chgData name="oluwatosin oluwadare" userId="666f35bd2f0c5b0b" providerId="LiveId" clId="{7A7F32E7-B56A-964D-BE15-0B4AF0557788}" dt="2020-03-27T23:44:58.550" v="579" actId="255"/>
          <ac:spMkLst>
            <pc:docMk/>
            <pc:sldMk cId="0" sldId="318"/>
            <ac:spMk id="18" creationId="{A3A2FDBF-234D-0149-91FF-4D5958705A15}"/>
          </ac:spMkLst>
        </pc:spChg>
        <pc:spChg chg="add mod">
          <ac:chgData name="oluwatosin oluwadare" userId="666f35bd2f0c5b0b" providerId="LiveId" clId="{7A7F32E7-B56A-964D-BE15-0B4AF0557788}" dt="2020-03-27T23:45:22.770" v="585" actId="20577"/>
          <ac:spMkLst>
            <pc:docMk/>
            <pc:sldMk cId="0" sldId="318"/>
            <ac:spMk id="19" creationId="{463C0DE4-5CE5-1948-9D9A-B125EBB9F052}"/>
          </ac:spMkLst>
        </pc:spChg>
        <pc:spChg chg="add mod">
          <ac:chgData name="oluwatosin oluwadare" userId="666f35bd2f0c5b0b" providerId="LiveId" clId="{7A7F32E7-B56A-964D-BE15-0B4AF0557788}" dt="2020-03-28T00:12:23.561" v="705" actId="20577"/>
          <ac:spMkLst>
            <pc:docMk/>
            <pc:sldMk cId="0" sldId="318"/>
            <ac:spMk id="20" creationId="{D04D9D0E-7A2B-9F46-9345-3D99EED90B0A}"/>
          </ac:spMkLst>
        </pc:spChg>
      </pc:sldChg>
      <pc:sldChg chg="addSp modSp">
        <pc:chgData name="oluwatosin oluwadare" userId="666f35bd2f0c5b0b" providerId="LiveId" clId="{7A7F32E7-B56A-964D-BE15-0B4AF0557788}" dt="2020-03-27T23:57:08.097" v="593" actId="113"/>
        <pc:sldMkLst>
          <pc:docMk/>
          <pc:sldMk cId="0" sldId="319"/>
        </pc:sldMkLst>
        <pc:spChg chg="mod">
          <ac:chgData name="oluwatosin oluwadare" userId="666f35bd2f0c5b0b" providerId="LiveId" clId="{7A7F32E7-B56A-964D-BE15-0B4AF0557788}" dt="2020-03-27T23:48:25.238" v="588" actId="20577"/>
          <ac:spMkLst>
            <pc:docMk/>
            <pc:sldMk cId="0" sldId="319"/>
            <ac:spMk id="7" creationId="{00000000-0000-0000-0000-000000000000}"/>
          </ac:spMkLst>
        </pc:spChg>
        <pc:spChg chg="mod">
          <ac:chgData name="oluwatosin oluwadare" userId="666f35bd2f0c5b0b" providerId="LiveId" clId="{7A7F32E7-B56A-964D-BE15-0B4AF0557788}" dt="2020-03-27T23:57:08.097" v="593" actId="113"/>
          <ac:spMkLst>
            <pc:docMk/>
            <pc:sldMk cId="0" sldId="319"/>
            <ac:spMk id="13" creationId="{00000000-0000-0000-0000-000000000000}"/>
          </ac:spMkLst>
        </pc:spChg>
        <pc:picChg chg="add mod">
          <ac:chgData name="oluwatosin oluwadare" userId="666f35bd2f0c5b0b" providerId="LiveId" clId="{7A7F32E7-B56A-964D-BE15-0B4AF0557788}" dt="2020-03-27T23:49:28.693" v="590" actId="1076"/>
          <ac:picMkLst>
            <pc:docMk/>
            <pc:sldMk cId="0" sldId="319"/>
            <ac:picMk id="17" creationId="{FED1C40A-5CCF-8546-99CD-574D524D99A8}"/>
          </ac:picMkLst>
        </pc:picChg>
      </pc:sldChg>
      <pc:sldChg chg="addSp delSp modSp">
        <pc:chgData name="oluwatosin oluwadare" userId="666f35bd2f0c5b0b" providerId="LiveId" clId="{7A7F32E7-B56A-964D-BE15-0B4AF0557788}" dt="2020-03-28T00:16:48.107" v="754" actId="478"/>
        <pc:sldMkLst>
          <pc:docMk/>
          <pc:sldMk cId="0" sldId="322"/>
        </pc:sldMkLst>
        <pc:spChg chg="mod">
          <ac:chgData name="oluwatosin oluwadare" userId="666f35bd2f0c5b0b" providerId="LiveId" clId="{7A7F32E7-B56A-964D-BE15-0B4AF0557788}" dt="2020-03-28T00:08:05.713" v="690" actId="1076"/>
          <ac:spMkLst>
            <pc:docMk/>
            <pc:sldMk cId="0" sldId="322"/>
            <ac:spMk id="5" creationId="{00000000-0000-0000-0000-000000000000}"/>
          </ac:spMkLst>
        </pc:spChg>
        <pc:spChg chg="mod">
          <ac:chgData name="oluwatosin oluwadare" userId="666f35bd2f0c5b0b" providerId="LiveId" clId="{7A7F32E7-B56A-964D-BE15-0B4AF0557788}" dt="2020-03-28T00:15:46.554" v="713" actId="1035"/>
          <ac:spMkLst>
            <pc:docMk/>
            <pc:sldMk cId="0" sldId="322"/>
            <ac:spMk id="9" creationId="{00000000-0000-0000-0000-000000000000}"/>
          </ac:spMkLst>
        </pc:spChg>
        <pc:spChg chg="add del mod">
          <ac:chgData name="oluwatosin oluwadare" userId="666f35bd2f0c5b0b" providerId="LiveId" clId="{7A7F32E7-B56A-964D-BE15-0B4AF0557788}" dt="2020-03-28T00:15:21.603" v="709"/>
          <ac:spMkLst>
            <pc:docMk/>
            <pc:sldMk cId="0" sldId="322"/>
            <ac:spMk id="10" creationId="{00000000-0000-0000-0000-000000000000}"/>
          </ac:spMkLst>
        </pc:spChg>
        <pc:spChg chg="del">
          <ac:chgData name="oluwatosin oluwadare" userId="666f35bd2f0c5b0b" providerId="LiveId" clId="{7A7F32E7-B56A-964D-BE15-0B4AF0557788}" dt="2020-03-28T00:16:48.107" v="754" actId="478"/>
          <ac:spMkLst>
            <pc:docMk/>
            <pc:sldMk cId="0" sldId="322"/>
            <ac:spMk id="12" creationId="{00000000-0000-0000-0000-000000000000}"/>
          </ac:spMkLst>
        </pc:spChg>
        <pc:spChg chg="add mod">
          <ac:chgData name="oluwatosin oluwadare" userId="666f35bd2f0c5b0b" providerId="LiveId" clId="{7A7F32E7-B56A-964D-BE15-0B4AF0557788}" dt="2020-03-28T00:16:11.834" v="718" actId="2085"/>
          <ac:spMkLst>
            <pc:docMk/>
            <pc:sldMk cId="0" sldId="322"/>
            <ac:spMk id="22" creationId="{51EB03BA-F2A1-AE4C-B4AB-258FE69DD572}"/>
          </ac:spMkLst>
        </pc:spChg>
        <pc:spChg chg="add mod">
          <ac:chgData name="oluwatosin oluwadare" userId="666f35bd2f0c5b0b" providerId="LiveId" clId="{7A7F32E7-B56A-964D-BE15-0B4AF0557788}" dt="2020-03-28T00:16:28.911" v="736" actId="1035"/>
          <ac:spMkLst>
            <pc:docMk/>
            <pc:sldMk cId="0" sldId="322"/>
            <ac:spMk id="23" creationId="{8C51B800-8DE5-A04A-99EE-310D5D26AD79}"/>
          </ac:spMkLst>
        </pc:spChg>
        <pc:spChg chg="add mod">
          <ac:chgData name="oluwatosin oluwadare" userId="666f35bd2f0c5b0b" providerId="LiveId" clId="{7A7F32E7-B56A-964D-BE15-0B4AF0557788}" dt="2020-03-28T00:16:37.850" v="751" actId="1036"/>
          <ac:spMkLst>
            <pc:docMk/>
            <pc:sldMk cId="0" sldId="322"/>
            <ac:spMk id="24" creationId="{93507AB0-88DD-EC42-B61D-56DF89322E48}"/>
          </ac:spMkLst>
        </pc:spChg>
        <pc:spChg chg="add mod">
          <ac:chgData name="oluwatosin oluwadare" userId="666f35bd2f0c5b0b" providerId="LiveId" clId="{7A7F32E7-B56A-964D-BE15-0B4AF0557788}" dt="2020-03-28T00:16:43.956" v="753" actId="1076"/>
          <ac:spMkLst>
            <pc:docMk/>
            <pc:sldMk cId="0" sldId="322"/>
            <ac:spMk id="25" creationId="{BD6064BD-C9FE-E848-9DD8-D99E20CE8B0E}"/>
          </ac:spMkLst>
        </pc:spChg>
        <pc:graphicFrameChg chg="add mod">
          <ac:chgData name="oluwatosin oluwadare" userId="666f35bd2f0c5b0b" providerId="LiveId" clId="{7A7F32E7-B56A-964D-BE15-0B4AF0557788}" dt="2020-03-27T23:56:30.939" v="592" actId="1076"/>
          <ac:graphicFrameMkLst>
            <pc:docMk/>
            <pc:sldMk cId="0" sldId="322"/>
            <ac:graphicFrameMk id="16" creationId="{1C233E30-E21E-0240-B01D-46768181818E}"/>
          </ac:graphicFrameMkLst>
        </pc:graphicFrameChg>
        <pc:picChg chg="add mod">
          <ac:chgData name="oluwatosin oluwadare" userId="666f35bd2f0c5b0b" providerId="LiveId" clId="{7A7F32E7-B56A-964D-BE15-0B4AF0557788}" dt="2020-03-28T00:07:58.158" v="688" actId="1076"/>
          <ac:picMkLst>
            <pc:docMk/>
            <pc:sldMk cId="0" sldId="322"/>
            <ac:picMk id="17" creationId="{B6F14F49-AAF9-9F43-8F0D-08F026DBC60A}"/>
          </ac:picMkLst>
        </pc:picChg>
        <pc:picChg chg="add del">
          <ac:chgData name="oluwatosin oluwadare" userId="666f35bd2f0c5b0b" providerId="LiveId" clId="{7A7F32E7-B56A-964D-BE15-0B4AF0557788}" dt="2020-03-28T00:07:47.992" v="684" actId="478"/>
          <ac:picMkLst>
            <pc:docMk/>
            <pc:sldMk cId="0" sldId="322"/>
            <ac:picMk id="18" creationId="{A8C27D41-3461-D14A-ADFB-439E27B56452}"/>
          </ac:picMkLst>
        </pc:picChg>
        <pc:picChg chg="add del mod">
          <ac:chgData name="oluwatosin oluwadare" userId="666f35bd2f0c5b0b" providerId="LiveId" clId="{7A7F32E7-B56A-964D-BE15-0B4AF0557788}" dt="2020-03-28T00:08:36.117" v="691" actId="478"/>
          <ac:picMkLst>
            <pc:docMk/>
            <pc:sldMk cId="0" sldId="322"/>
            <ac:picMk id="19" creationId="{F68E6DEC-68E5-5449-9789-8827F93EC3A5}"/>
          </ac:picMkLst>
        </pc:picChg>
        <pc:picChg chg="add del mod">
          <ac:chgData name="oluwatosin oluwadare" userId="666f35bd2f0c5b0b" providerId="LiveId" clId="{7A7F32E7-B56A-964D-BE15-0B4AF0557788}" dt="2020-03-28T00:08:54.026" v="697" actId="478"/>
          <ac:picMkLst>
            <pc:docMk/>
            <pc:sldMk cId="0" sldId="322"/>
            <ac:picMk id="20" creationId="{E4CF3AC2-14CF-0D48-B4D9-02A0D1F39FAD}"/>
          </ac:picMkLst>
        </pc:picChg>
        <pc:picChg chg="add mod">
          <ac:chgData name="oluwatosin oluwadare" userId="666f35bd2f0c5b0b" providerId="LiveId" clId="{7A7F32E7-B56A-964D-BE15-0B4AF0557788}" dt="2020-03-28T00:09:14.324" v="700" actId="1076"/>
          <ac:picMkLst>
            <pc:docMk/>
            <pc:sldMk cId="0" sldId="322"/>
            <ac:picMk id="21" creationId="{8CCA5B46-793C-A742-A30F-0B3C422E8C63}"/>
          </ac:picMkLst>
        </pc:picChg>
      </pc:sldChg>
      <pc:sldChg chg="modSp">
        <pc:chgData name="oluwatosin oluwadare" userId="666f35bd2f0c5b0b" providerId="LiveId" clId="{7A7F32E7-B56A-964D-BE15-0B4AF0557788}" dt="2020-03-28T00:18:00.371" v="765" actId="20577"/>
        <pc:sldMkLst>
          <pc:docMk/>
          <pc:sldMk cId="0" sldId="325"/>
        </pc:sldMkLst>
        <pc:spChg chg="mod">
          <ac:chgData name="oluwatosin oluwadare" userId="666f35bd2f0c5b0b" providerId="LiveId" clId="{7A7F32E7-B56A-964D-BE15-0B4AF0557788}" dt="2020-03-28T00:18:00.371" v="765" actId="20577"/>
          <ac:spMkLst>
            <pc:docMk/>
            <pc:sldMk cId="0" sldId="325"/>
            <ac:spMk id="7" creationId="{00000000-0000-0000-0000-000000000000}"/>
          </ac:spMkLst>
        </pc:spChg>
      </pc:sldChg>
      <pc:sldChg chg="addSp delSp modSp add modAnim">
        <pc:chgData name="oluwatosin oluwadare" userId="666f35bd2f0c5b0b" providerId="LiveId" clId="{7A7F32E7-B56A-964D-BE15-0B4AF0557788}" dt="2020-03-27T22:54:29.599" v="135"/>
        <pc:sldMkLst>
          <pc:docMk/>
          <pc:sldMk cId="1376170522" sldId="329"/>
        </pc:sldMkLst>
        <pc:spChg chg="del mod">
          <ac:chgData name="oluwatosin oluwadare" userId="666f35bd2f0c5b0b" providerId="LiveId" clId="{7A7F32E7-B56A-964D-BE15-0B4AF0557788}" dt="2020-03-27T22:53:38.303" v="128" actId="478"/>
          <ac:spMkLst>
            <pc:docMk/>
            <pc:sldMk cId="1376170522" sldId="329"/>
            <ac:spMk id="2" creationId="{D3A06875-85FF-5648-8BDA-9CBD79770613}"/>
          </ac:spMkLst>
        </pc:spChg>
        <pc:spChg chg="mod">
          <ac:chgData name="oluwatosin oluwadare" userId="666f35bd2f0c5b0b" providerId="LiveId" clId="{7A7F32E7-B56A-964D-BE15-0B4AF0557788}" dt="2020-03-27T22:53:51.378" v="133" actId="20577"/>
          <ac:spMkLst>
            <pc:docMk/>
            <pc:sldMk cId="1376170522" sldId="329"/>
            <ac:spMk id="3" creationId="{A3722096-D6B7-5745-97A1-7D7669761AA6}"/>
          </ac:spMkLst>
        </pc:spChg>
        <pc:spChg chg="add del mod">
          <ac:chgData name="oluwatosin oluwadare" userId="666f35bd2f0c5b0b" providerId="LiveId" clId="{7A7F32E7-B56A-964D-BE15-0B4AF0557788}" dt="2020-03-27T22:53:40.724" v="129" actId="478"/>
          <ac:spMkLst>
            <pc:docMk/>
            <pc:sldMk cId="1376170522" sldId="329"/>
            <ac:spMk id="5" creationId="{505E8F0C-50B1-B14D-90D0-0A1EED578BA0}"/>
          </ac:spMkLst>
        </pc:spChg>
      </pc:sldChg>
      <pc:sldChg chg="add">
        <pc:chgData name="oluwatosin oluwadare" userId="666f35bd2f0c5b0b" providerId="LiveId" clId="{7A7F32E7-B56A-964D-BE15-0B4AF0557788}" dt="2020-03-28T00:05:44.043" v="676"/>
        <pc:sldMkLst>
          <pc:docMk/>
          <pc:sldMk cId="1555996044" sldId="330"/>
        </pc:sldMkLst>
      </pc:sldChg>
      <pc:sldChg chg="del">
        <pc:chgData name="oluwatosin oluwadare" userId="666f35bd2f0c5b0b" providerId="LiveId" clId="{7A7F32E7-B56A-964D-BE15-0B4AF0557788}" dt="2020-03-16T06:55:39.905" v="2" actId="2696"/>
        <pc:sldMkLst>
          <pc:docMk/>
          <pc:sldMk cId="0" sldId="331"/>
        </pc:sldMkLst>
      </pc:sldChg>
      <pc:sldChg chg="del">
        <pc:chgData name="oluwatosin oluwadare" userId="666f35bd2f0c5b0b" providerId="LiveId" clId="{7A7F32E7-B56A-964D-BE15-0B4AF0557788}" dt="2020-03-16T06:55:39.938" v="3" actId="2696"/>
        <pc:sldMkLst>
          <pc:docMk/>
          <pc:sldMk cId="2186532539" sldId="332"/>
        </pc:sldMkLst>
      </pc:sldChg>
      <pc:sldChg chg="del">
        <pc:chgData name="oluwatosin oluwadare" userId="666f35bd2f0c5b0b" providerId="LiveId" clId="{7A7F32E7-B56A-964D-BE15-0B4AF0557788}" dt="2020-03-16T06:55:39.970" v="4" actId="2696"/>
        <pc:sldMkLst>
          <pc:docMk/>
          <pc:sldMk cId="0" sldId="333"/>
        </pc:sldMkLst>
      </pc:sldChg>
      <pc:sldChg chg="del">
        <pc:chgData name="oluwatosin oluwadare" userId="666f35bd2f0c5b0b" providerId="LiveId" clId="{7A7F32E7-B56A-964D-BE15-0B4AF0557788}" dt="2020-03-16T06:55:39.995" v="5" actId="2696"/>
        <pc:sldMkLst>
          <pc:docMk/>
          <pc:sldMk cId="0" sldId="334"/>
        </pc:sldMkLst>
      </pc:sldChg>
      <pc:sldChg chg="del">
        <pc:chgData name="oluwatosin oluwadare" userId="666f35bd2f0c5b0b" providerId="LiveId" clId="{7A7F32E7-B56A-964D-BE15-0B4AF0557788}" dt="2020-03-16T06:55:40.052" v="6" actId="2696"/>
        <pc:sldMkLst>
          <pc:docMk/>
          <pc:sldMk cId="0" sldId="335"/>
        </pc:sldMkLst>
      </pc:sldChg>
      <pc:sldChg chg="del">
        <pc:chgData name="oluwatosin oluwadare" userId="666f35bd2f0c5b0b" providerId="LiveId" clId="{7A7F32E7-B56A-964D-BE15-0B4AF0557788}" dt="2020-03-16T06:55:40.076" v="7" actId="2696"/>
        <pc:sldMkLst>
          <pc:docMk/>
          <pc:sldMk cId="0" sldId="336"/>
        </pc:sldMkLst>
      </pc:sldChg>
      <pc:sldChg chg="del">
        <pc:chgData name="oluwatosin oluwadare" userId="666f35bd2f0c5b0b" providerId="LiveId" clId="{7A7F32E7-B56A-964D-BE15-0B4AF0557788}" dt="2020-03-16T06:55:40.093" v="8" actId="2696"/>
        <pc:sldMkLst>
          <pc:docMk/>
          <pc:sldMk cId="0" sldId="337"/>
        </pc:sldMkLst>
      </pc:sldChg>
      <pc:sldChg chg="del">
        <pc:chgData name="oluwatosin oluwadare" userId="666f35bd2f0c5b0b" providerId="LiveId" clId="{7A7F32E7-B56A-964D-BE15-0B4AF0557788}" dt="2020-03-16T06:55:40.125" v="9" actId="2696"/>
        <pc:sldMkLst>
          <pc:docMk/>
          <pc:sldMk cId="0" sldId="338"/>
        </pc:sldMkLst>
      </pc:sldChg>
      <pc:sldChg chg="del">
        <pc:chgData name="oluwatosin oluwadare" userId="666f35bd2f0c5b0b" providerId="LiveId" clId="{7A7F32E7-B56A-964D-BE15-0B4AF0557788}" dt="2020-03-16T06:55:40.158" v="10" actId="2696"/>
        <pc:sldMkLst>
          <pc:docMk/>
          <pc:sldMk cId="0" sldId="339"/>
        </pc:sldMkLst>
      </pc:sldChg>
      <pc:sldChg chg="del">
        <pc:chgData name="oluwatosin oluwadare" userId="666f35bd2f0c5b0b" providerId="LiveId" clId="{7A7F32E7-B56A-964D-BE15-0B4AF0557788}" dt="2020-03-16T06:55:40.201" v="11" actId="2696"/>
        <pc:sldMkLst>
          <pc:docMk/>
          <pc:sldMk cId="0" sldId="340"/>
        </pc:sldMkLst>
      </pc:sldChg>
      <pc:sldChg chg="del">
        <pc:chgData name="oluwatosin oluwadare" userId="666f35bd2f0c5b0b" providerId="LiveId" clId="{7A7F32E7-B56A-964D-BE15-0B4AF0557788}" dt="2020-03-16T06:55:40.246" v="12" actId="2696"/>
        <pc:sldMkLst>
          <pc:docMk/>
          <pc:sldMk cId="0" sldId="341"/>
        </pc:sldMkLst>
      </pc:sldChg>
      <pc:sldChg chg="del">
        <pc:chgData name="oluwatosin oluwadare" userId="666f35bd2f0c5b0b" providerId="LiveId" clId="{7A7F32E7-B56A-964D-BE15-0B4AF0557788}" dt="2020-03-16T06:55:40.280" v="13" actId="2696"/>
        <pc:sldMkLst>
          <pc:docMk/>
          <pc:sldMk cId="0" sldId="342"/>
        </pc:sldMkLst>
      </pc:sldChg>
      <pc:sldChg chg="del">
        <pc:chgData name="oluwatosin oluwadare" userId="666f35bd2f0c5b0b" providerId="LiveId" clId="{7A7F32E7-B56A-964D-BE15-0B4AF0557788}" dt="2020-03-16T06:55:40.302" v="14" actId="2696"/>
        <pc:sldMkLst>
          <pc:docMk/>
          <pc:sldMk cId="0" sldId="343"/>
        </pc:sldMkLst>
      </pc:sldChg>
      <pc:sldChg chg="del">
        <pc:chgData name="oluwatosin oluwadare" userId="666f35bd2f0c5b0b" providerId="LiveId" clId="{7A7F32E7-B56A-964D-BE15-0B4AF0557788}" dt="2020-03-16T06:55:40.333" v="15" actId="2696"/>
        <pc:sldMkLst>
          <pc:docMk/>
          <pc:sldMk cId="0" sldId="344"/>
        </pc:sldMkLst>
      </pc:sldChg>
      <pc:sldChg chg="del">
        <pc:chgData name="oluwatosin oluwadare" userId="666f35bd2f0c5b0b" providerId="LiveId" clId="{7A7F32E7-B56A-964D-BE15-0B4AF0557788}" dt="2020-03-16T06:55:40.378" v="16" actId="2696"/>
        <pc:sldMkLst>
          <pc:docMk/>
          <pc:sldMk cId="0" sldId="345"/>
        </pc:sldMkLst>
      </pc:sldChg>
      <pc:sldChg chg="del">
        <pc:chgData name="oluwatosin oluwadare" userId="666f35bd2f0c5b0b" providerId="LiveId" clId="{7A7F32E7-B56A-964D-BE15-0B4AF0557788}" dt="2020-03-16T06:55:40.413" v="17" actId="2696"/>
        <pc:sldMkLst>
          <pc:docMk/>
          <pc:sldMk cId="0" sldId="346"/>
        </pc:sldMkLst>
      </pc:sldChg>
      <pc:sldChg chg="del">
        <pc:chgData name="oluwatosin oluwadare" userId="666f35bd2f0c5b0b" providerId="LiveId" clId="{7A7F32E7-B56A-964D-BE15-0B4AF0557788}" dt="2020-03-16T06:55:40.444" v="18" actId="2696"/>
        <pc:sldMkLst>
          <pc:docMk/>
          <pc:sldMk cId="0" sldId="347"/>
        </pc:sldMkLst>
      </pc:sldChg>
      <pc:sldChg chg="del">
        <pc:chgData name="oluwatosin oluwadare" userId="666f35bd2f0c5b0b" providerId="LiveId" clId="{7A7F32E7-B56A-964D-BE15-0B4AF0557788}" dt="2020-03-16T06:55:40.479" v="19" actId="2696"/>
        <pc:sldMkLst>
          <pc:docMk/>
          <pc:sldMk cId="0" sldId="348"/>
        </pc:sldMkLst>
      </pc:sldChg>
      <pc:sldChg chg="del">
        <pc:chgData name="oluwatosin oluwadare" userId="666f35bd2f0c5b0b" providerId="LiveId" clId="{7A7F32E7-B56A-964D-BE15-0B4AF0557788}" dt="2020-03-16T06:55:40.513" v="20" actId="2696"/>
        <pc:sldMkLst>
          <pc:docMk/>
          <pc:sldMk cId="0" sldId="349"/>
        </pc:sldMkLst>
      </pc:sldChg>
      <pc:sldChg chg="del">
        <pc:chgData name="oluwatosin oluwadare" userId="666f35bd2f0c5b0b" providerId="LiveId" clId="{7A7F32E7-B56A-964D-BE15-0B4AF0557788}" dt="2020-03-16T06:55:40.562" v="21" actId="2696"/>
        <pc:sldMkLst>
          <pc:docMk/>
          <pc:sldMk cId="0" sldId="350"/>
        </pc:sldMkLst>
      </pc:sldChg>
      <pc:sldChg chg="del">
        <pc:chgData name="oluwatosin oluwadare" userId="666f35bd2f0c5b0b" providerId="LiveId" clId="{7A7F32E7-B56A-964D-BE15-0B4AF0557788}" dt="2020-03-16T06:55:40.608" v="22" actId="2696"/>
        <pc:sldMkLst>
          <pc:docMk/>
          <pc:sldMk cId="0" sldId="351"/>
        </pc:sldMkLst>
      </pc:sldChg>
      <pc:sldChg chg="del">
        <pc:chgData name="oluwatosin oluwadare" userId="666f35bd2f0c5b0b" providerId="LiveId" clId="{7A7F32E7-B56A-964D-BE15-0B4AF0557788}" dt="2020-03-16T06:55:40.634" v="23" actId="2696"/>
        <pc:sldMkLst>
          <pc:docMk/>
          <pc:sldMk cId="0" sldId="352"/>
        </pc:sldMkLst>
      </pc:sldChg>
      <pc:sldChg chg="del">
        <pc:chgData name="oluwatosin oluwadare" userId="666f35bd2f0c5b0b" providerId="LiveId" clId="{7A7F32E7-B56A-964D-BE15-0B4AF0557788}" dt="2020-03-16T06:55:40.673" v="24" actId="2696"/>
        <pc:sldMkLst>
          <pc:docMk/>
          <pc:sldMk cId="0" sldId="353"/>
        </pc:sldMkLst>
      </pc:sldChg>
      <pc:sldChg chg="del">
        <pc:chgData name="oluwatosin oluwadare" userId="666f35bd2f0c5b0b" providerId="LiveId" clId="{7A7F32E7-B56A-964D-BE15-0B4AF0557788}" dt="2020-03-16T06:55:40.729" v="25" actId="2696"/>
        <pc:sldMkLst>
          <pc:docMk/>
          <pc:sldMk cId="0" sldId="354"/>
        </pc:sldMkLst>
      </pc:sldChg>
      <pc:sldChg chg="del">
        <pc:chgData name="oluwatosin oluwadare" userId="666f35bd2f0c5b0b" providerId="LiveId" clId="{7A7F32E7-B56A-964D-BE15-0B4AF0557788}" dt="2020-03-16T06:55:40.787" v="26" actId="2696"/>
        <pc:sldMkLst>
          <pc:docMk/>
          <pc:sldMk cId="0" sldId="355"/>
        </pc:sldMkLst>
      </pc:sldChg>
      <pc:sldChg chg="del">
        <pc:chgData name="oluwatosin oluwadare" userId="666f35bd2f0c5b0b" providerId="LiveId" clId="{7A7F32E7-B56A-964D-BE15-0B4AF0557788}" dt="2020-03-16T06:55:40.827" v="27" actId="2696"/>
        <pc:sldMkLst>
          <pc:docMk/>
          <pc:sldMk cId="0" sldId="356"/>
        </pc:sldMkLst>
      </pc:sldChg>
      <pc:sldChg chg="del">
        <pc:chgData name="oluwatosin oluwadare" userId="666f35bd2f0c5b0b" providerId="LiveId" clId="{7A7F32E7-B56A-964D-BE15-0B4AF0557788}" dt="2020-03-16T06:55:40.854" v="28" actId="2696"/>
        <pc:sldMkLst>
          <pc:docMk/>
          <pc:sldMk cId="0" sldId="357"/>
        </pc:sldMkLst>
      </pc:sldChg>
      <pc:sldChg chg="del">
        <pc:chgData name="oluwatosin oluwadare" userId="666f35bd2f0c5b0b" providerId="LiveId" clId="{7A7F32E7-B56A-964D-BE15-0B4AF0557788}" dt="2020-03-16T06:55:40.886" v="29" actId="2696"/>
        <pc:sldMkLst>
          <pc:docMk/>
          <pc:sldMk cId="0" sldId="358"/>
        </pc:sldMkLst>
      </pc:sldChg>
      <pc:sldChg chg="del">
        <pc:chgData name="oluwatosin oluwadare" userId="666f35bd2f0c5b0b" providerId="LiveId" clId="{7A7F32E7-B56A-964D-BE15-0B4AF0557788}" dt="2020-03-16T06:55:40.930" v="30" actId="2696"/>
        <pc:sldMkLst>
          <pc:docMk/>
          <pc:sldMk cId="0" sldId="359"/>
        </pc:sldMkLst>
      </pc:sldChg>
      <pc:sldChg chg="del">
        <pc:chgData name="oluwatosin oluwadare" userId="666f35bd2f0c5b0b" providerId="LiveId" clId="{7A7F32E7-B56A-964D-BE15-0B4AF0557788}" dt="2020-03-16T06:55:40.980" v="31" actId="2696"/>
        <pc:sldMkLst>
          <pc:docMk/>
          <pc:sldMk cId="0" sldId="360"/>
        </pc:sldMkLst>
      </pc:sldChg>
      <pc:sldChg chg="del">
        <pc:chgData name="oluwatosin oluwadare" userId="666f35bd2f0c5b0b" providerId="LiveId" clId="{7A7F32E7-B56A-964D-BE15-0B4AF0557788}" dt="2020-03-16T06:55:41.031" v="32" actId="2696"/>
        <pc:sldMkLst>
          <pc:docMk/>
          <pc:sldMk cId="0" sldId="361"/>
        </pc:sldMkLst>
      </pc:sldChg>
      <pc:sldChg chg="del">
        <pc:chgData name="oluwatosin oluwadare" userId="666f35bd2f0c5b0b" providerId="LiveId" clId="{7A7F32E7-B56A-964D-BE15-0B4AF0557788}" dt="2020-03-16T06:55:41.084" v="33" actId="2696"/>
        <pc:sldMkLst>
          <pc:docMk/>
          <pc:sldMk cId="0" sldId="362"/>
        </pc:sldMkLst>
      </pc:sldChg>
      <pc:sldChg chg="del">
        <pc:chgData name="oluwatosin oluwadare" userId="666f35bd2f0c5b0b" providerId="LiveId" clId="{7A7F32E7-B56A-964D-BE15-0B4AF0557788}" dt="2020-03-16T06:55:41.122" v="34" actId="2696"/>
        <pc:sldMkLst>
          <pc:docMk/>
          <pc:sldMk cId="0" sldId="363"/>
        </pc:sldMkLst>
      </pc:sldChg>
      <pc:sldChg chg="del">
        <pc:chgData name="oluwatosin oluwadare" userId="666f35bd2f0c5b0b" providerId="LiveId" clId="{7A7F32E7-B56A-964D-BE15-0B4AF0557788}" dt="2020-03-16T06:55:41.201" v="35" actId="2696"/>
        <pc:sldMkLst>
          <pc:docMk/>
          <pc:sldMk cId="0" sldId="364"/>
        </pc:sldMkLst>
      </pc:sldChg>
      <pc:sldChg chg="del">
        <pc:chgData name="oluwatosin oluwadare" userId="666f35bd2f0c5b0b" providerId="LiveId" clId="{7A7F32E7-B56A-964D-BE15-0B4AF0557788}" dt="2020-03-16T06:55:41.252" v="36" actId="2696"/>
        <pc:sldMkLst>
          <pc:docMk/>
          <pc:sldMk cId="0" sldId="365"/>
        </pc:sldMkLst>
      </pc:sldChg>
    </pc:docChg>
  </pc:docChgLst>
  <pc:docChgLst>
    <pc:chgData name="oluwatosin oluwadare" userId="666f35bd2f0c5b0b" providerId="LiveId" clId="{BF26749F-4C3A-6241-AE18-1BA4B87619B0}"/>
    <pc:docChg chg="modSld">
      <pc:chgData name="oluwatosin oluwadare" userId="666f35bd2f0c5b0b" providerId="LiveId" clId="{BF26749F-4C3A-6241-AE18-1BA4B87619B0}" dt="2024-10-31T07:47:50.656" v="3" actId="20577"/>
      <pc:docMkLst>
        <pc:docMk/>
      </pc:docMkLst>
      <pc:sldChg chg="modSp">
        <pc:chgData name="oluwatosin oluwadare" userId="666f35bd2f0c5b0b" providerId="LiveId" clId="{BF26749F-4C3A-6241-AE18-1BA4B87619B0}" dt="2024-10-31T07:47:50.656" v="3" actId="20577"/>
        <pc:sldMkLst>
          <pc:docMk/>
          <pc:sldMk cId="0" sldId="331"/>
        </pc:sldMkLst>
        <pc:graphicFrameChg chg="mod">
          <ac:chgData name="oluwatosin oluwadare" userId="666f35bd2f0c5b0b" providerId="LiveId" clId="{BF26749F-4C3A-6241-AE18-1BA4B87619B0}" dt="2024-10-31T07:47:50.656" v="3" actId="20577"/>
          <ac:graphicFrameMkLst>
            <pc:docMk/>
            <pc:sldMk cId="0" sldId="331"/>
            <ac:graphicFrameMk id="15" creationId="{B605CE55-5D90-3A40-BE7C-AC0950540E7E}"/>
          </ac:graphicFrameMkLst>
        </pc:graphicFrameChg>
      </pc:sldChg>
    </pc:docChg>
  </pc:docChgLst>
  <pc:docChgLst>
    <pc:chgData name="oluwatosin oluwadare" userId="666f35bd2f0c5b0b" providerId="LiveId" clId="{033E6C43-A382-6442-B262-03BE563A20B7}"/>
    <pc:docChg chg="addSld delSld modSld">
      <pc:chgData name="oluwatosin oluwadare" userId="666f35bd2f0c5b0b" providerId="LiveId" clId="{033E6C43-A382-6442-B262-03BE563A20B7}" dt="2023-10-26T16:32:13.177" v="13" actId="2696"/>
      <pc:docMkLst>
        <pc:docMk/>
      </pc:docMkLst>
      <pc:sldChg chg="modSp">
        <pc:chgData name="oluwatosin oluwadare" userId="666f35bd2f0c5b0b" providerId="LiveId" clId="{033E6C43-A382-6442-B262-03BE563A20B7}" dt="2023-10-26T16:14:07.210" v="9" actId="20577"/>
        <pc:sldMkLst>
          <pc:docMk/>
          <pc:sldMk cId="0" sldId="331"/>
        </pc:sldMkLst>
        <pc:graphicFrameChg chg="mod">
          <ac:chgData name="oluwatosin oluwadare" userId="666f35bd2f0c5b0b" providerId="LiveId" clId="{033E6C43-A382-6442-B262-03BE563A20B7}" dt="2023-10-26T16:14:07.210" v="9" actId="20577"/>
          <ac:graphicFrameMkLst>
            <pc:docMk/>
            <pc:sldMk cId="0" sldId="331"/>
            <ac:graphicFrameMk id="15" creationId="{B605CE55-5D90-3A40-BE7C-AC0950540E7E}"/>
          </ac:graphicFrameMkLst>
        </pc:graphicFrameChg>
      </pc:sldChg>
      <pc:sldChg chg="new del">
        <pc:chgData name="oluwatosin oluwadare" userId="666f35bd2f0c5b0b" providerId="LiveId" clId="{033E6C43-A382-6442-B262-03BE563A20B7}" dt="2023-10-26T16:32:12.162" v="12" actId="2696"/>
        <pc:sldMkLst>
          <pc:docMk/>
          <pc:sldMk cId="2444805681" sldId="332"/>
        </pc:sldMkLst>
      </pc:sldChg>
      <pc:sldChg chg="new del">
        <pc:chgData name="oluwatosin oluwadare" userId="666f35bd2f0c5b0b" providerId="LiveId" clId="{033E6C43-A382-6442-B262-03BE563A20B7}" dt="2023-10-26T16:32:13.177" v="13" actId="2696"/>
        <pc:sldMkLst>
          <pc:docMk/>
          <pc:sldMk cId="508725603" sldId="333"/>
        </pc:sldMkLst>
      </pc:sldChg>
    </pc:docChg>
  </pc:docChgLst>
  <pc:docChgLst>
    <pc:chgData name="oluwatosin oluwadare" userId="666f35bd2f0c5b0b" providerId="LiveId" clId="{787D05B9-D7B8-DB4B-B4DB-B197A3E3503C}"/>
    <pc:docChg chg="addSld delSld modSld">
      <pc:chgData name="oluwatosin oluwadare" userId="666f35bd2f0c5b0b" providerId="LiveId" clId="{787D05B9-D7B8-DB4B-B4DB-B197A3E3503C}" dt="2021-11-16T22:18:31.589" v="65"/>
      <pc:docMkLst>
        <pc:docMk/>
      </pc:docMkLst>
      <pc:sldChg chg="del">
        <pc:chgData name="oluwatosin oluwadare" userId="666f35bd2f0c5b0b" providerId="LiveId" clId="{787D05B9-D7B8-DB4B-B4DB-B197A3E3503C}" dt="2021-10-27T22:30:49.994" v="57" actId="2696"/>
        <pc:sldMkLst>
          <pc:docMk/>
          <pc:sldMk cId="0" sldId="256"/>
        </pc:sldMkLst>
      </pc:sldChg>
      <pc:sldChg chg="del">
        <pc:chgData name="oluwatosin oluwadare" userId="666f35bd2f0c5b0b" providerId="LiveId" clId="{787D05B9-D7B8-DB4B-B4DB-B197A3E3503C}" dt="2021-10-27T22:32:42.095" v="62" actId="2696"/>
        <pc:sldMkLst>
          <pc:docMk/>
          <pc:sldMk cId="0" sldId="298"/>
        </pc:sldMkLst>
      </pc:sldChg>
      <pc:sldChg chg="modSp mod">
        <pc:chgData name="oluwatosin oluwadare" userId="666f35bd2f0c5b0b" providerId="LiveId" clId="{787D05B9-D7B8-DB4B-B4DB-B197A3E3503C}" dt="2021-11-16T22:18:31.589" v="65"/>
        <pc:sldMkLst>
          <pc:docMk/>
          <pc:sldMk cId="1555996044" sldId="330"/>
        </pc:sldMkLst>
        <pc:graphicFrameChg chg="modGraphic">
          <ac:chgData name="oluwatosin oluwadare" userId="666f35bd2f0c5b0b" providerId="LiveId" clId="{787D05B9-D7B8-DB4B-B4DB-B197A3E3503C}" dt="2021-11-02T19:32:22.253" v="63" actId="14734"/>
          <ac:graphicFrameMkLst>
            <pc:docMk/>
            <pc:sldMk cId="1555996044" sldId="330"/>
            <ac:graphicFrameMk id="16" creationId="{1C233E30-E21E-0240-B01D-46768181818E}"/>
          </ac:graphicFrameMkLst>
        </pc:graphicFrameChg>
        <pc:graphicFrameChg chg="mod">
          <ac:chgData name="oluwatosin oluwadare" userId="666f35bd2f0c5b0b" providerId="LiveId" clId="{787D05B9-D7B8-DB4B-B4DB-B197A3E3503C}" dt="2021-11-16T22:18:31.589" v="65"/>
          <ac:graphicFrameMkLst>
            <pc:docMk/>
            <pc:sldMk cId="1555996044" sldId="330"/>
            <ac:graphicFrameMk id="18" creationId="{1EE06898-6EDC-2C42-B51F-7D4ECD04FCB1}"/>
          </ac:graphicFrameMkLst>
        </pc:graphicFrameChg>
      </pc:sldChg>
      <pc:sldChg chg="modSp add mod modTransition">
        <pc:chgData name="oluwatosin oluwadare" userId="666f35bd2f0c5b0b" providerId="LiveId" clId="{787D05B9-D7B8-DB4B-B4DB-B197A3E3503C}" dt="2021-10-27T22:31:23.834" v="61" actId="113"/>
        <pc:sldMkLst>
          <pc:docMk/>
          <pc:sldMk cId="0" sldId="331"/>
        </pc:sldMkLst>
        <pc:spChg chg="mod">
          <ac:chgData name="oluwatosin oluwadare" userId="666f35bd2f0c5b0b" providerId="LiveId" clId="{787D05B9-D7B8-DB4B-B4DB-B197A3E3503C}" dt="2021-10-27T22:31:23.834" v="61" actId="113"/>
          <ac:spMkLst>
            <pc:docMk/>
            <pc:sldMk cId="0" sldId="331"/>
            <ac:spMk id="9" creationId="{714D2736-9D45-0F42-B2E4-B84E444385C1}"/>
          </ac:spMkLst>
        </pc:spChg>
        <pc:spChg chg="mod">
          <ac:chgData name="oluwatosin oluwadare" userId="666f35bd2f0c5b0b" providerId="LiveId" clId="{787D05B9-D7B8-DB4B-B4DB-B197A3E3503C}" dt="2021-10-27T22:28:53.969" v="40" actId="1076"/>
          <ac:spMkLst>
            <pc:docMk/>
            <pc:sldMk cId="0" sldId="331"/>
            <ac:spMk id="20481" creationId="{3EAA139E-E5E3-4A45-9872-1FA576D928DA}"/>
          </ac:spMkLst>
        </pc:spChg>
        <pc:graphicFrameChg chg="mod modGraphic">
          <ac:chgData name="oluwatosin oluwadare" userId="666f35bd2f0c5b0b" providerId="LiveId" clId="{787D05B9-D7B8-DB4B-B4DB-B197A3E3503C}" dt="2021-10-27T22:28:33.777" v="37" actId="6559"/>
          <ac:graphicFrameMkLst>
            <pc:docMk/>
            <pc:sldMk cId="0" sldId="331"/>
            <ac:graphicFrameMk id="15" creationId="{B605CE55-5D90-3A40-BE7C-AC0950540E7E}"/>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DEBCA-62AC-4488-9360-ABD8E2B87D3D}" type="doc">
      <dgm:prSet loTypeId="urn:microsoft.com/office/officeart/2018/5/layout/IconCircleLabelList#1" loCatId="icon" qsTypeId="urn:microsoft.com/office/officeart/2005/8/quickstyle/simple1" qsCatId="simple" csTypeId="urn:microsoft.com/office/officeart/2018/5/colors/Iconchunking_neutralicon_colorful1" csCatId="colorful" phldr="1"/>
      <dgm:spPr/>
      <dgm:t>
        <a:bodyPr/>
        <a:lstStyle/>
        <a:p>
          <a:endParaRPr lang="en-US"/>
        </a:p>
      </dgm:t>
    </dgm:pt>
    <dgm:pt modelId="{8A471C62-9000-4832-B753-D15EA8E5F191}">
      <dgm:prSet custT="1"/>
      <dgm:spPr/>
      <dgm:t>
        <a:bodyPr/>
        <a:lstStyle/>
        <a:p>
          <a:pPr>
            <a:lnSpc>
              <a:spcPct val="100000"/>
            </a:lnSpc>
            <a:defRPr cap="all"/>
          </a:pPr>
          <a:r>
            <a:rPr lang="en-US" sz="1000" spc="0" dirty="0">
              <a:latin typeface="Arial" panose="020B0604020202020204" pitchFamily="34" charset="0"/>
              <a:cs typeface="Arial" panose="020B0604020202020204" pitchFamily="34" charset="0"/>
            </a:rPr>
            <a:t>DR. Oluwatosin Oluwadare, 2024</a:t>
          </a:r>
        </a:p>
      </dgm:t>
    </dgm:pt>
    <dgm:pt modelId="{BB0BEDCC-DC52-4E8C-9913-F76C7DB8BC3F}" type="parTrans" cxnId="{F1E21286-FF3E-44DD-96CF-5FC3690B1DE8}">
      <dgm:prSet/>
      <dgm:spPr/>
      <dgm:t>
        <a:bodyPr/>
        <a:lstStyle/>
        <a:p>
          <a:endParaRPr lang="en-US" sz="1000" spc="0"/>
        </a:p>
      </dgm:t>
    </dgm:pt>
    <dgm:pt modelId="{CA6CE3DB-CA7C-4650-8720-C031EBE21BB6}" type="sibTrans" cxnId="{F1E21286-FF3E-44DD-96CF-5FC3690B1DE8}">
      <dgm:prSet/>
      <dgm:spPr/>
      <dgm:t>
        <a:bodyPr/>
        <a:lstStyle/>
        <a:p>
          <a:endParaRPr lang="en-US" sz="1000" spc="0"/>
        </a:p>
      </dgm:t>
    </dgm:pt>
    <dgm:pt modelId="{CC96D999-4E58-4309-9DFB-A22AC6AA7CAB}">
      <dgm:prSet custT="1"/>
      <dgm:spPr/>
      <dgm:t>
        <a:bodyPr/>
        <a:lstStyle/>
        <a:p>
          <a:pPr>
            <a:lnSpc>
              <a:spcPct val="100000"/>
            </a:lnSpc>
            <a:defRPr cap="all"/>
          </a:pPr>
          <a:r>
            <a:rPr lang="en-US" sz="1000" spc="0" dirty="0">
              <a:latin typeface="Arial" panose="020B0604020202020204" pitchFamily="34" charset="0"/>
              <a:cs typeface="Arial" panose="020B0604020202020204" pitchFamily="34" charset="0"/>
            </a:rPr>
            <a:t>Department of Computer Science , University of Colorado, Colorado springs.</a:t>
          </a:r>
        </a:p>
      </dgm:t>
    </dgm:pt>
    <dgm:pt modelId="{3358317E-4559-4A43-80EF-DAF852135316}" type="parTrans" cxnId="{644D7411-D607-44A8-9A4D-6CE8CF592F35}">
      <dgm:prSet/>
      <dgm:spPr/>
      <dgm:t>
        <a:bodyPr/>
        <a:lstStyle/>
        <a:p>
          <a:endParaRPr lang="en-US" sz="1000" spc="0"/>
        </a:p>
      </dgm:t>
    </dgm:pt>
    <dgm:pt modelId="{41846E14-A591-4CB9-933B-CEC9E5718E39}" type="sibTrans" cxnId="{644D7411-D607-44A8-9A4D-6CE8CF592F35}">
      <dgm:prSet/>
      <dgm:spPr/>
      <dgm:t>
        <a:bodyPr/>
        <a:lstStyle/>
        <a:p>
          <a:endParaRPr lang="en-US" sz="1000" spc="0"/>
        </a:p>
      </dgm:t>
    </dgm:pt>
    <dgm:pt modelId="{BB9D3025-E866-451C-942F-9C0BED3917E6}">
      <dgm:prSet custT="1"/>
      <dgm:spPr/>
      <dgm:t>
        <a:bodyPr/>
        <a:lstStyle/>
        <a:p>
          <a:pPr>
            <a:lnSpc>
              <a:spcPct val="100000"/>
            </a:lnSpc>
            <a:defRPr cap="all"/>
          </a:pPr>
          <a:r>
            <a:rPr lang="en-US" sz="1000" spc="0" dirty="0">
              <a:latin typeface="Arial" panose="020B0604020202020204" pitchFamily="34" charset="0"/>
              <a:cs typeface="Arial" panose="020B0604020202020204" pitchFamily="34" charset="0"/>
            </a:rPr>
            <a:t>CS 4434/5434 and dase 4435 </a:t>
          </a:r>
        </a:p>
        <a:p>
          <a:pPr>
            <a:lnSpc>
              <a:spcPct val="100000"/>
            </a:lnSpc>
            <a:defRPr cap="all"/>
          </a:pPr>
          <a:r>
            <a:rPr lang="en-US" sz="1000" spc="0" dirty="0">
              <a:latin typeface="Arial" panose="020B0604020202020204" pitchFamily="34" charset="0"/>
              <a:cs typeface="Arial" panose="020B0604020202020204" pitchFamily="34" charset="0"/>
            </a:rPr>
            <a:t>Data Mining, </a:t>
          </a:r>
        </a:p>
        <a:p>
          <a:pPr>
            <a:lnSpc>
              <a:spcPct val="100000"/>
            </a:lnSpc>
            <a:defRPr cap="all"/>
          </a:pPr>
          <a:r>
            <a:rPr lang="en-US" sz="1000" spc="0" dirty="0">
              <a:latin typeface="Arial" panose="020B0604020202020204" pitchFamily="34" charset="0"/>
              <a:cs typeface="Arial" panose="020B0604020202020204" pitchFamily="34" charset="0"/>
            </a:rPr>
            <a:t>FALL 2024</a:t>
          </a:r>
        </a:p>
        <a:p>
          <a:pPr>
            <a:lnSpc>
              <a:spcPct val="100000"/>
            </a:lnSpc>
            <a:defRPr cap="all"/>
          </a:pPr>
          <a:endParaRPr lang="en-US" sz="1000" spc="0" dirty="0">
            <a:latin typeface="Arial" panose="020B0604020202020204" pitchFamily="34" charset="0"/>
            <a:cs typeface="Arial" panose="020B0604020202020204" pitchFamily="34" charset="0"/>
          </a:endParaRPr>
        </a:p>
      </dgm:t>
    </dgm:pt>
    <dgm:pt modelId="{890A78A9-066A-47C0-AE42-61404BD5B012}" type="sibTrans" cxnId="{836D14C7-40F6-4AE5-8242-14815773041E}">
      <dgm:prSet/>
      <dgm:spPr/>
      <dgm:t>
        <a:bodyPr/>
        <a:lstStyle/>
        <a:p>
          <a:endParaRPr lang="en-US" sz="1000" spc="0"/>
        </a:p>
      </dgm:t>
    </dgm:pt>
    <dgm:pt modelId="{980A19DD-8E5B-4A9F-A897-3AFFE3218E52}" type="parTrans" cxnId="{836D14C7-40F6-4AE5-8242-14815773041E}">
      <dgm:prSet/>
      <dgm:spPr/>
      <dgm:t>
        <a:bodyPr/>
        <a:lstStyle/>
        <a:p>
          <a:endParaRPr lang="en-US" sz="1000" spc="0"/>
        </a:p>
      </dgm:t>
    </dgm:pt>
    <dgm:pt modelId="{72339900-88AC-4E19-AACF-B2858AE535C5}" type="pres">
      <dgm:prSet presAssocID="{E39DEBCA-62AC-4488-9360-ABD8E2B87D3D}" presName="root" presStyleCnt="0">
        <dgm:presLayoutVars>
          <dgm:dir/>
          <dgm:resizeHandles val="exact"/>
        </dgm:presLayoutVars>
      </dgm:prSet>
      <dgm:spPr/>
    </dgm:pt>
    <dgm:pt modelId="{97A1FE48-D98D-45B3-9450-ECFD96956776}" type="pres">
      <dgm:prSet presAssocID="{CC96D999-4E58-4309-9DFB-A22AC6AA7CAB}" presName="compNode" presStyleCnt="0"/>
      <dgm:spPr/>
    </dgm:pt>
    <dgm:pt modelId="{2F750363-0F17-47B3-9504-A4C5DFA30F49}" type="pres">
      <dgm:prSet presAssocID="{CC96D999-4E58-4309-9DFB-A22AC6AA7CAB}" presName="iconBgRect" presStyleLbl="bgShp" presStyleIdx="0" presStyleCnt="3" custScaleX="130634" custScaleY="127461"/>
      <dgm:spPr/>
    </dgm:pt>
    <dgm:pt modelId="{BF49EA39-AF6E-4969-BF28-3612811F2D5C}" type="pres">
      <dgm:prSet presAssocID="{CC96D999-4E58-4309-9DFB-A22AC6AA7CAB}" presName="iconRect" presStyleLbl="node1" presStyleIdx="0" presStyleCnt="3" custScaleX="159371" custScaleY="159512" custLinFactNeighborX="-455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rocessor"/>
        </a:ext>
      </dgm:extLst>
    </dgm:pt>
    <dgm:pt modelId="{4CEC601E-2D75-4F46-92B3-5D337C37FF23}" type="pres">
      <dgm:prSet presAssocID="{CC96D999-4E58-4309-9DFB-A22AC6AA7CAB}" presName="spaceRect" presStyleCnt="0"/>
      <dgm:spPr/>
    </dgm:pt>
    <dgm:pt modelId="{82BE3921-C2E2-4E85-94B2-92AE682D2401}" type="pres">
      <dgm:prSet presAssocID="{CC96D999-4E58-4309-9DFB-A22AC6AA7CAB}" presName="textRect" presStyleLbl="revTx" presStyleIdx="0" presStyleCnt="3" custScaleX="162429">
        <dgm:presLayoutVars>
          <dgm:chMax val="1"/>
          <dgm:chPref val="1"/>
        </dgm:presLayoutVars>
      </dgm:prSet>
      <dgm:spPr/>
    </dgm:pt>
    <dgm:pt modelId="{76C938CC-835B-4C70-8877-161BC8EFA46C}" type="pres">
      <dgm:prSet presAssocID="{41846E14-A591-4CB9-933B-CEC9E5718E39}" presName="sibTrans" presStyleCnt="0"/>
      <dgm:spPr/>
    </dgm:pt>
    <dgm:pt modelId="{C70EB42F-EDB8-477B-8619-4AC5DFFAA7A1}" type="pres">
      <dgm:prSet presAssocID="{BB9D3025-E866-451C-942F-9C0BED3917E6}" presName="compNode" presStyleCnt="0"/>
      <dgm:spPr/>
    </dgm:pt>
    <dgm:pt modelId="{5B5CFCD8-B10E-4D4A-9442-1A33636D862B}" type="pres">
      <dgm:prSet presAssocID="{BB9D3025-E866-451C-942F-9C0BED3917E6}" presName="iconBgRect" presStyleLbl="bgShp" presStyleIdx="1" presStyleCnt="3" custScaleX="127559" custScaleY="127461" custLinFactNeighborX="-23640"/>
      <dgm:spPr>
        <a:solidFill>
          <a:schemeClr val="accent1"/>
        </a:solidFill>
      </dgm:spPr>
    </dgm:pt>
    <dgm:pt modelId="{32A49BA8-468B-4222-A72F-98624B81F5F5}" type="pres">
      <dgm:prSet presAssocID="{BB9D3025-E866-451C-942F-9C0BED3917E6}" presName="iconRect" presStyleLbl="node1" presStyleIdx="1" presStyleCnt="3" custScaleX="132228" custScaleY="128839" custLinFactNeighborX="-46964" custLinFactNeighborY="195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Lightbulb"/>
        </a:ext>
      </dgm:extLst>
    </dgm:pt>
    <dgm:pt modelId="{6BC11BF0-CD4D-4DA9-89E7-56A272DFC79D}" type="pres">
      <dgm:prSet presAssocID="{BB9D3025-E866-451C-942F-9C0BED3917E6}" presName="spaceRect" presStyleCnt="0"/>
      <dgm:spPr/>
    </dgm:pt>
    <dgm:pt modelId="{148FCF9C-CD5A-4F6B-A543-35BB304352E1}" type="pres">
      <dgm:prSet presAssocID="{BB9D3025-E866-451C-942F-9C0BED3917E6}" presName="textRect" presStyleLbl="revTx" presStyleIdx="1" presStyleCnt="3" custScaleX="171322" custLinFactNeighborX="-6255">
        <dgm:presLayoutVars>
          <dgm:chMax val="1"/>
          <dgm:chPref val="1"/>
        </dgm:presLayoutVars>
      </dgm:prSet>
      <dgm:spPr/>
    </dgm:pt>
    <dgm:pt modelId="{774FACA1-E8BD-4E41-BB0C-61AA7FC5F776}" type="pres">
      <dgm:prSet presAssocID="{890A78A9-066A-47C0-AE42-61404BD5B012}" presName="sibTrans" presStyleCnt="0"/>
      <dgm:spPr/>
    </dgm:pt>
    <dgm:pt modelId="{F03911BD-1B1B-4371-8529-E1EFED4CF139}" type="pres">
      <dgm:prSet presAssocID="{8A471C62-9000-4832-B753-D15EA8E5F191}" presName="compNode" presStyleCnt="0"/>
      <dgm:spPr/>
    </dgm:pt>
    <dgm:pt modelId="{C675881D-D6D8-49D2-9712-FD7969EEF5A5}" type="pres">
      <dgm:prSet presAssocID="{8A471C62-9000-4832-B753-D15EA8E5F191}" presName="iconBgRect" presStyleLbl="bgShp" presStyleIdx="2" presStyleCnt="3" custScaleX="135031" custScaleY="127461" custLinFactNeighborX="-16793"/>
      <dgm:spPr>
        <a:solidFill>
          <a:srgbClr val="00B0F0"/>
        </a:solidFill>
      </dgm:spPr>
    </dgm:pt>
    <dgm:pt modelId="{971E59DA-80D5-4FF7-8DE8-6485DCD8D23C}" type="pres">
      <dgm:prSet presAssocID="{8A471C62-9000-4832-B753-D15EA8E5F191}" presName="iconRect" presStyleLbl="node1" presStyleIdx="2" presStyleCnt="3" custScaleX="151709" custScaleY="140159" custLinFactNeighborX="-29269"/>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keleton"/>
        </a:ext>
      </dgm:extLst>
    </dgm:pt>
    <dgm:pt modelId="{DF828104-B6DB-4FF4-8ECE-B534AEB9896F}" type="pres">
      <dgm:prSet presAssocID="{8A471C62-9000-4832-B753-D15EA8E5F191}" presName="spaceRect" presStyleCnt="0"/>
      <dgm:spPr/>
    </dgm:pt>
    <dgm:pt modelId="{D65411C7-4BE4-4D61-B9E0-6EFFB65526C9}" type="pres">
      <dgm:prSet presAssocID="{8A471C62-9000-4832-B753-D15EA8E5F191}" presName="textRect" presStyleLbl="revTx" presStyleIdx="2" presStyleCnt="3" custScaleX="124328" custLinFactNeighborX="-2110" custLinFactNeighborY="4803">
        <dgm:presLayoutVars>
          <dgm:chMax val="1"/>
          <dgm:chPref val="1"/>
        </dgm:presLayoutVars>
      </dgm:prSet>
      <dgm:spPr/>
    </dgm:pt>
  </dgm:ptLst>
  <dgm:cxnLst>
    <dgm:cxn modelId="{37706A01-9084-1449-86C0-357A2C48A687}" type="presOf" srcId="{BB9D3025-E866-451C-942F-9C0BED3917E6}" destId="{148FCF9C-CD5A-4F6B-A543-35BB304352E1}" srcOrd="0" destOrd="0" presId="urn:microsoft.com/office/officeart/2018/5/layout/IconCircleLabelList#1"/>
    <dgm:cxn modelId="{644D7411-D607-44A8-9A4D-6CE8CF592F35}" srcId="{E39DEBCA-62AC-4488-9360-ABD8E2B87D3D}" destId="{CC96D999-4E58-4309-9DFB-A22AC6AA7CAB}" srcOrd="0" destOrd="0" parTransId="{3358317E-4559-4A43-80EF-DAF852135316}" sibTransId="{41846E14-A591-4CB9-933B-CEC9E5718E39}"/>
    <dgm:cxn modelId="{ADF27D3B-48E3-2D4E-B797-3E255BC9F5AF}" type="presOf" srcId="{CC96D999-4E58-4309-9DFB-A22AC6AA7CAB}" destId="{82BE3921-C2E2-4E85-94B2-92AE682D2401}" srcOrd="0" destOrd="0" presId="urn:microsoft.com/office/officeart/2018/5/layout/IconCircleLabelList#1"/>
    <dgm:cxn modelId="{44BE5D73-62A2-46B1-BFF0-E4DC8F94C07B}" type="presOf" srcId="{E39DEBCA-62AC-4488-9360-ABD8E2B87D3D}" destId="{72339900-88AC-4E19-AACF-B2858AE535C5}" srcOrd="0" destOrd="0" presId="urn:microsoft.com/office/officeart/2018/5/layout/IconCircleLabelList#1"/>
    <dgm:cxn modelId="{F1E21286-FF3E-44DD-96CF-5FC3690B1DE8}" srcId="{E39DEBCA-62AC-4488-9360-ABD8E2B87D3D}" destId="{8A471C62-9000-4832-B753-D15EA8E5F191}" srcOrd="2" destOrd="0" parTransId="{BB0BEDCC-DC52-4E8C-9913-F76C7DB8BC3F}" sibTransId="{CA6CE3DB-CA7C-4650-8720-C031EBE21BB6}"/>
    <dgm:cxn modelId="{7DB1D699-393A-A145-9A13-F4EB98CDF6FE}" type="presOf" srcId="{8A471C62-9000-4832-B753-D15EA8E5F191}" destId="{D65411C7-4BE4-4D61-B9E0-6EFFB65526C9}" srcOrd="0" destOrd="0" presId="urn:microsoft.com/office/officeart/2018/5/layout/IconCircleLabelList#1"/>
    <dgm:cxn modelId="{836D14C7-40F6-4AE5-8242-14815773041E}" srcId="{E39DEBCA-62AC-4488-9360-ABD8E2B87D3D}" destId="{BB9D3025-E866-451C-942F-9C0BED3917E6}" srcOrd="1" destOrd="0" parTransId="{980A19DD-8E5B-4A9F-A897-3AFFE3218E52}" sibTransId="{890A78A9-066A-47C0-AE42-61404BD5B012}"/>
    <dgm:cxn modelId="{73B14A8C-5C2F-8148-874C-96FEE23D2F9F}" type="presParOf" srcId="{72339900-88AC-4E19-AACF-B2858AE535C5}" destId="{97A1FE48-D98D-45B3-9450-ECFD96956776}" srcOrd="0" destOrd="0" presId="urn:microsoft.com/office/officeart/2018/5/layout/IconCircleLabelList#1"/>
    <dgm:cxn modelId="{B7565049-6FD6-1640-871F-3C56AB407040}" type="presParOf" srcId="{97A1FE48-D98D-45B3-9450-ECFD96956776}" destId="{2F750363-0F17-47B3-9504-A4C5DFA30F49}" srcOrd="0" destOrd="0" presId="urn:microsoft.com/office/officeart/2018/5/layout/IconCircleLabelList#1"/>
    <dgm:cxn modelId="{97A8C31E-470E-3644-B17D-11696F97EFD0}" type="presParOf" srcId="{97A1FE48-D98D-45B3-9450-ECFD96956776}" destId="{BF49EA39-AF6E-4969-BF28-3612811F2D5C}" srcOrd="1" destOrd="0" presId="urn:microsoft.com/office/officeart/2018/5/layout/IconCircleLabelList#1"/>
    <dgm:cxn modelId="{4012ABBD-32DA-CB46-8BCC-8BD1CF100B30}" type="presParOf" srcId="{97A1FE48-D98D-45B3-9450-ECFD96956776}" destId="{4CEC601E-2D75-4F46-92B3-5D337C37FF23}" srcOrd="2" destOrd="0" presId="urn:microsoft.com/office/officeart/2018/5/layout/IconCircleLabelList#1"/>
    <dgm:cxn modelId="{0995A0F6-9F88-7C40-8A43-57F0007873CA}" type="presParOf" srcId="{97A1FE48-D98D-45B3-9450-ECFD96956776}" destId="{82BE3921-C2E2-4E85-94B2-92AE682D2401}" srcOrd="3" destOrd="0" presId="urn:microsoft.com/office/officeart/2018/5/layout/IconCircleLabelList#1"/>
    <dgm:cxn modelId="{34AE366A-6859-BF46-9BA0-372778248BE8}" type="presParOf" srcId="{72339900-88AC-4E19-AACF-B2858AE535C5}" destId="{76C938CC-835B-4C70-8877-161BC8EFA46C}" srcOrd="1" destOrd="0" presId="urn:microsoft.com/office/officeart/2018/5/layout/IconCircleLabelList#1"/>
    <dgm:cxn modelId="{55AB2870-658E-4942-B736-A08A926E2FEA}" type="presParOf" srcId="{72339900-88AC-4E19-AACF-B2858AE535C5}" destId="{C70EB42F-EDB8-477B-8619-4AC5DFFAA7A1}" srcOrd="2" destOrd="0" presId="urn:microsoft.com/office/officeart/2018/5/layout/IconCircleLabelList#1"/>
    <dgm:cxn modelId="{F4145D91-8631-8642-B092-8C88707B2032}" type="presParOf" srcId="{C70EB42F-EDB8-477B-8619-4AC5DFFAA7A1}" destId="{5B5CFCD8-B10E-4D4A-9442-1A33636D862B}" srcOrd="0" destOrd="0" presId="urn:microsoft.com/office/officeart/2018/5/layout/IconCircleLabelList#1"/>
    <dgm:cxn modelId="{13AA3B8A-55CB-954B-9FD4-27321EAD00F0}" type="presParOf" srcId="{C70EB42F-EDB8-477B-8619-4AC5DFFAA7A1}" destId="{32A49BA8-468B-4222-A72F-98624B81F5F5}" srcOrd="1" destOrd="0" presId="urn:microsoft.com/office/officeart/2018/5/layout/IconCircleLabelList#1"/>
    <dgm:cxn modelId="{928645C6-4A7F-A541-B44B-E857F0BCF460}" type="presParOf" srcId="{C70EB42F-EDB8-477B-8619-4AC5DFFAA7A1}" destId="{6BC11BF0-CD4D-4DA9-89E7-56A272DFC79D}" srcOrd="2" destOrd="0" presId="urn:microsoft.com/office/officeart/2018/5/layout/IconCircleLabelList#1"/>
    <dgm:cxn modelId="{19F7CE77-CF36-6A43-AA2A-76325B17B802}" type="presParOf" srcId="{C70EB42F-EDB8-477B-8619-4AC5DFFAA7A1}" destId="{148FCF9C-CD5A-4F6B-A543-35BB304352E1}" srcOrd="3" destOrd="0" presId="urn:microsoft.com/office/officeart/2018/5/layout/IconCircleLabelList#1"/>
    <dgm:cxn modelId="{8A979D7C-F812-1742-9969-D46A3F079C53}" type="presParOf" srcId="{72339900-88AC-4E19-AACF-B2858AE535C5}" destId="{774FACA1-E8BD-4E41-BB0C-61AA7FC5F776}" srcOrd="3" destOrd="0" presId="urn:microsoft.com/office/officeart/2018/5/layout/IconCircleLabelList#1"/>
    <dgm:cxn modelId="{916AC32D-91CC-484E-BA43-7DFC54417EF5}" type="presParOf" srcId="{72339900-88AC-4E19-AACF-B2858AE535C5}" destId="{F03911BD-1B1B-4371-8529-E1EFED4CF139}" srcOrd="4" destOrd="0" presId="urn:microsoft.com/office/officeart/2018/5/layout/IconCircleLabelList#1"/>
    <dgm:cxn modelId="{103D80B2-B8F2-3B42-9B1B-284A396C834D}" type="presParOf" srcId="{F03911BD-1B1B-4371-8529-E1EFED4CF139}" destId="{C675881D-D6D8-49D2-9712-FD7969EEF5A5}" srcOrd="0" destOrd="0" presId="urn:microsoft.com/office/officeart/2018/5/layout/IconCircleLabelList#1"/>
    <dgm:cxn modelId="{33662DBE-EEB9-CF41-A46E-D80389C15066}" type="presParOf" srcId="{F03911BD-1B1B-4371-8529-E1EFED4CF139}" destId="{971E59DA-80D5-4FF7-8DE8-6485DCD8D23C}" srcOrd="1" destOrd="0" presId="urn:microsoft.com/office/officeart/2018/5/layout/IconCircleLabelList#1"/>
    <dgm:cxn modelId="{067D022E-22DC-2245-89D0-938311A5B016}" type="presParOf" srcId="{F03911BD-1B1B-4371-8529-E1EFED4CF139}" destId="{DF828104-B6DB-4FF4-8ECE-B534AEB9896F}" srcOrd="2" destOrd="0" presId="urn:microsoft.com/office/officeart/2018/5/layout/IconCircleLabelList#1"/>
    <dgm:cxn modelId="{27EAD635-A330-3C41-9313-22D9F64C9BD7}" type="presParOf" srcId="{F03911BD-1B1B-4371-8529-E1EFED4CF139}" destId="{D65411C7-4BE4-4D61-B9E0-6EFFB65526C9}" srcOrd="3" destOrd="0" presId="urn:microsoft.com/office/officeart/2018/5/layout/IconCircleLabel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0363-0F17-47B3-9504-A4C5DFA30F49}">
      <dsp:nvSpPr>
        <dsp:cNvPr id="0" name=""/>
        <dsp:cNvSpPr/>
      </dsp:nvSpPr>
      <dsp:spPr>
        <a:xfrm>
          <a:off x="371507" y="324561"/>
          <a:ext cx="713678" cy="6963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9EA39-AF6E-4969-BF28-3612811F2D5C}">
      <dsp:nvSpPr>
        <dsp:cNvPr id="0" name=""/>
        <dsp:cNvSpPr/>
      </dsp:nvSpPr>
      <dsp:spPr>
        <a:xfrm>
          <a:off x="464294" y="422728"/>
          <a:ext cx="499567" cy="500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BE3921-C2E2-4E85-94B2-92AE682D2401}">
      <dsp:nvSpPr>
        <dsp:cNvPr id="0" name=""/>
        <dsp:cNvSpPr/>
      </dsp:nvSpPr>
      <dsp:spPr>
        <a:xfrm>
          <a:off x="985" y="1116057"/>
          <a:ext cx="1454723" cy="38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spc="0" dirty="0">
              <a:latin typeface="Arial" panose="020B0604020202020204" pitchFamily="34" charset="0"/>
              <a:cs typeface="Arial" panose="020B0604020202020204" pitchFamily="34" charset="0"/>
            </a:rPr>
            <a:t>Department of Computer Science , University of Colorado, Colorado springs.</a:t>
          </a:r>
        </a:p>
      </dsp:txBody>
      <dsp:txXfrm>
        <a:off x="985" y="1116057"/>
        <a:ext cx="1454723" cy="380982"/>
      </dsp:txXfrm>
    </dsp:sp>
    <dsp:sp modelId="{5B5CFCD8-B10E-4D4A-9442-1A33636D862B}">
      <dsp:nvSpPr>
        <dsp:cNvPr id="0" name=""/>
        <dsp:cNvSpPr/>
      </dsp:nvSpPr>
      <dsp:spPr>
        <a:xfrm>
          <a:off x="1902034" y="324561"/>
          <a:ext cx="696879" cy="696344"/>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2A49BA8-468B-4222-A72F-98624B81F5F5}">
      <dsp:nvSpPr>
        <dsp:cNvPr id="0" name=""/>
        <dsp:cNvSpPr/>
      </dsp:nvSpPr>
      <dsp:spPr>
        <a:xfrm>
          <a:off x="2025167" y="476921"/>
          <a:ext cx="414484" cy="40386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FCF9C-CD5A-4F6B-A543-35BB304352E1}">
      <dsp:nvSpPr>
        <dsp:cNvPr id="0" name=""/>
        <dsp:cNvSpPr/>
      </dsp:nvSpPr>
      <dsp:spPr>
        <a:xfrm>
          <a:off x="1556419" y="1116057"/>
          <a:ext cx="1534369" cy="38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spc="0" dirty="0">
              <a:latin typeface="Arial" panose="020B0604020202020204" pitchFamily="34" charset="0"/>
              <a:cs typeface="Arial" panose="020B0604020202020204" pitchFamily="34" charset="0"/>
            </a:rPr>
            <a:t>CS 4434/5434 and dase 4435 </a:t>
          </a:r>
        </a:p>
        <a:p>
          <a:pPr marL="0" lvl="0" indent="0" algn="ctr" defTabSz="444500">
            <a:lnSpc>
              <a:spcPct val="100000"/>
            </a:lnSpc>
            <a:spcBef>
              <a:spcPct val="0"/>
            </a:spcBef>
            <a:spcAft>
              <a:spcPct val="35000"/>
            </a:spcAft>
            <a:buNone/>
            <a:defRPr cap="all"/>
          </a:pPr>
          <a:r>
            <a:rPr lang="en-US" sz="1000" kern="1200" spc="0" dirty="0">
              <a:latin typeface="Arial" panose="020B0604020202020204" pitchFamily="34" charset="0"/>
              <a:cs typeface="Arial" panose="020B0604020202020204" pitchFamily="34" charset="0"/>
            </a:rPr>
            <a:t>Data Mining, </a:t>
          </a:r>
        </a:p>
        <a:p>
          <a:pPr marL="0" lvl="0" indent="0" algn="ctr" defTabSz="444500">
            <a:lnSpc>
              <a:spcPct val="100000"/>
            </a:lnSpc>
            <a:spcBef>
              <a:spcPct val="0"/>
            </a:spcBef>
            <a:spcAft>
              <a:spcPct val="35000"/>
            </a:spcAft>
            <a:buNone/>
            <a:defRPr cap="all"/>
          </a:pPr>
          <a:r>
            <a:rPr lang="en-US" sz="1000" kern="1200" spc="0" dirty="0">
              <a:latin typeface="Arial" panose="020B0604020202020204" pitchFamily="34" charset="0"/>
              <a:cs typeface="Arial" panose="020B0604020202020204" pitchFamily="34" charset="0"/>
            </a:rPr>
            <a:t>FALL 2024</a:t>
          </a:r>
        </a:p>
        <a:p>
          <a:pPr marL="0" lvl="0" indent="0" algn="ctr" defTabSz="444500">
            <a:lnSpc>
              <a:spcPct val="100000"/>
            </a:lnSpc>
            <a:spcBef>
              <a:spcPct val="0"/>
            </a:spcBef>
            <a:spcAft>
              <a:spcPct val="35000"/>
            </a:spcAft>
            <a:buNone/>
            <a:defRPr cap="all"/>
          </a:pPr>
          <a:endParaRPr lang="en-US" sz="1000" kern="1200" spc="0" dirty="0">
            <a:latin typeface="Arial" panose="020B0604020202020204" pitchFamily="34" charset="0"/>
            <a:cs typeface="Arial" panose="020B0604020202020204" pitchFamily="34" charset="0"/>
          </a:endParaRPr>
        </a:p>
      </dsp:txBody>
      <dsp:txXfrm>
        <a:off x="1556419" y="1116057"/>
        <a:ext cx="1534369" cy="380982"/>
      </dsp:txXfrm>
    </dsp:sp>
    <dsp:sp modelId="{C675881D-D6D8-49D2-9712-FD7969EEF5A5}">
      <dsp:nvSpPr>
        <dsp:cNvPr id="0" name=""/>
        <dsp:cNvSpPr/>
      </dsp:nvSpPr>
      <dsp:spPr>
        <a:xfrm>
          <a:off x="3399689" y="324561"/>
          <a:ext cx="737700" cy="696344"/>
        </a:xfrm>
        <a:prstGeom prst="ellipse">
          <a:avLst/>
        </a:prstGeom>
        <a:solidFill>
          <a:srgbClr val="00B0F0"/>
        </a:solidFill>
        <a:ln>
          <a:noFill/>
        </a:ln>
        <a:effectLst/>
      </dsp:spPr>
      <dsp:style>
        <a:lnRef idx="0">
          <a:scrgbClr r="0" g="0" b="0"/>
        </a:lnRef>
        <a:fillRef idx="1">
          <a:scrgbClr r="0" g="0" b="0"/>
        </a:fillRef>
        <a:effectRef idx="0">
          <a:scrgbClr r="0" g="0" b="0"/>
        </a:effectRef>
        <a:fontRef idx="minor"/>
      </dsp:style>
    </dsp:sp>
    <dsp:sp modelId="{971E59DA-80D5-4FF7-8DE8-6485DCD8D23C}">
      <dsp:nvSpPr>
        <dsp:cNvPr id="0" name=""/>
        <dsp:cNvSpPr/>
      </dsp:nvSpPr>
      <dsp:spPr>
        <a:xfrm>
          <a:off x="3530761" y="453060"/>
          <a:ext cx="475549" cy="43934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5411C7-4BE4-4D61-B9E0-6EFFB65526C9}">
      <dsp:nvSpPr>
        <dsp:cNvPr id="0" name=""/>
        <dsp:cNvSpPr/>
      </dsp:nvSpPr>
      <dsp:spPr>
        <a:xfrm>
          <a:off x="3284642" y="1134356"/>
          <a:ext cx="1113488" cy="38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spc="0" dirty="0">
              <a:latin typeface="Arial" panose="020B0604020202020204" pitchFamily="34" charset="0"/>
              <a:cs typeface="Arial" panose="020B0604020202020204" pitchFamily="34" charset="0"/>
            </a:rPr>
            <a:t>DR. Oluwatosin Oluwadare, 2024</a:t>
          </a:r>
        </a:p>
      </dsp:txBody>
      <dsp:txXfrm>
        <a:off x="3284642" y="1134356"/>
        <a:ext cx="1113488" cy="38098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1">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231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231775"/>
          </a:xfrm>
          <a:prstGeom prst="rect">
            <a:avLst/>
          </a:prstGeom>
        </p:spPr>
        <p:txBody>
          <a:bodyPr vert="horz" lIns="91440" tIns="45720" rIns="91440" bIns="45720" rtlCol="0"/>
          <a:lstStyle>
            <a:lvl1pPr algn="r">
              <a:defRPr sz="1200"/>
            </a:lvl1pPr>
          </a:lstStyle>
          <a:p>
            <a:fld id="{715E1635-338E-9E41-9385-5FAA8E15507D}" type="datetimeFigureOut">
              <a:rPr lang="en-US" smtClean="0"/>
              <a:t>10/31/24</a:t>
            </a:fld>
            <a:endParaRPr lang="en-US"/>
          </a:p>
        </p:txBody>
      </p:sp>
      <p:sp>
        <p:nvSpPr>
          <p:cNvPr id="4" name="Slide Image Placeholder 3"/>
          <p:cNvSpPr>
            <a:spLocks noGrp="1" noRot="1" noChangeAspect="1"/>
          </p:cNvSpPr>
          <p:nvPr>
            <p:ph type="sldImg" idx="2"/>
          </p:nvPr>
        </p:nvSpPr>
        <p:spPr>
          <a:xfrm>
            <a:off x="1527175" y="576263"/>
            <a:ext cx="1555750" cy="1555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2219325"/>
            <a:ext cx="3689350" cy="18145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378325"/>
            <a:ext cx="1997075" cy="231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4378325"/>
            <a:ext cx="1997075" cy="231775"/>
          </a:xfrm>
          <a:prstGeom prst="rect">
            <a:avLst/>
          </a:prstGeom>
        </p:spPr>
        <p:txBody>
          <a:bodyPr vert="horz" lIns="91440" tIns="45720" rIns="91440" bIns="45720" rtlCol="0" anchor="b"/>
          <a:lstStyle>
            <a:lvl1pPr algn="r">
              <a:defRPr sz="1200"/>
            </a:lvl1pPr>
          </a:lstStyle>
          <a:p>
            <a:fld id="{0F682C67-DAE3-C747-81DB-D0522D784CC6}" type="slidenum">
              <a:rPr lang="en-US" smtClean="0"/>
              <a:t>‹#›</a:t>
            </a:fld>
            <a:endParaRPr lang="en-US"/>
          </a:p>
        </p:txBody>
      </p:sp>
    </p:spTree>
    <p:extLst>
      <p:ext uri="{BB962C8B-B14F-4D97-AF65-F5344CB8AC3E}">
        <p14:creationId xmlns:p14="http://schemas.microsoft.com/office/powerpoint/2010/main" val="12292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system-ui"/>
              </a:rPr>
              <a:t>Cosine similarity is a metric used to determine how similar the documents are irrespective of their size.</a:t>
            </a:r>
          </a:p>
          <a:p>
            <a:pPr algn="l" fontAlgn="base"/>
            <a:endParaRPr lang="en-US" b="0" i="0" dirty="0">
              <a:solidFill>
                <a:srgbClr val="000000"/>
              </a:solidFill>
              <a:effectLst/>
              <a:latin typeface="system-ui"/>
            </a:endParaRPr>
          </a:p>
          <a:p>
            <a:pPr algn="l" fontAlgn="base"/>
            <a:r>
              <a:rPr lang="en-US" b="0" i="0" dirty="0">
                <a:solidFill>
                  <a:srgbClr val="000000"/>
                </a:solidFill>
                <a:effectLst/>
                <a:latin typeface="system-ui"/>
              </a:rPr>
              <a:t>Mathematically, </a:t>
            </a:r>
            <a:r>
              <a:rPr lang="en-US" b="1" i="0" dirty="0">
                <a:solidFill>
                  <a:srgbClr val="000000"/>
                </a:solidFill>
                <a:effectLst/>
                <a:latin typeface="system-ui"/>
              </a:rPr>
              <a:t>Cosine similarity measures the cosine of the angle between two vectors projected in a multi-dimensional space.</a:t>
            </a:r>
          </a:p>
          <a:p>
            <a:pPr algn="l" fontAlgn="base"/>
            <a:endParaRPr lang="en-US" b="1" i="0" dirty="0">
              <a:solidFill>
                <a:srgbClr val="000000"/>
              </a:solidFill>
              <a:effectLst/>
              <a:latin typeface="system-ui"/>
            </a:endParaRPr>
          </a:p>
          <a:p>
            <a:pPr algn="l" fontAlgn="base"/>
            <a:r>
              <a:rPr lang="en-US" b="0" i="0" dirty="0">
                <a:solidFill>
                  <a:srgbClr val="000000"/>
                </a:solidFill>
                <a:effectLst/>
                <a:latin typeface="system-ui"/>
              </a:rPr>
              <a:t>The cosine similarity is advantageous because even if the two similar documents are far apart by the Euclidean distance because of the size (like, the word ‘cricket’ appeared 50 times in one document and 10 times in another) they could still have a smaller angle between them. </a:t>
            </a:r>
            <a:r>
              <a:rPr lang="en-US" b="0" i="0">
                <a:solidFill>
                  <a:srgbClr val="000000"/>
                </a:solidFill>
                <a:effectLst/>
                <a:latin typeface="system-ui"/>
              </a:rPr>
              <a:t>Smaller the angle, higher the similarity.</a:t>
            </a:r>
            <a:endParaRPr lang="en-US" b="0" i="0" dirty="0">
              <a:solidFill>
                <a:srgbClr val="000000"/>
              </a:solidFill>
              <a:effectLst/>
              <a:latin typeface="system-ui"/>
            </a:endParaRPr>
          </a:p>
          <a:p>
            <a:br>
              <a:rPr lang="en-US" dirty="0"/>
            </a:br>
            <a:endParaRPr lang="en-US" dirty="0"/>
          </a:p>
        </p:txBody>
      </p:sp>
      <p:sp>
        <p:nvSpPr>
          <p:cNvPr id="4" name="Slide Number Placeholder 3"/>
          <p:cNvSpPr>
            <a:spLocks noGrp="1"/>
          </p:cNvSpPr>
          <p:nvPr>
            <p:ph type="sldNum" sz="quarter" idx="5"/>
          </p:nvPr>
        </p:nvSpPr>
        <p:spPr/>
        <p:txBody>
          <a:bodyPr/>
          <a:lstStyle/>
          <a:p>
            <a:fld id="{0F682C67-DAE3-C747-81DB-D0522D784CC6}" type="slidenum">
              <a:rPr lang="en-US" smtClean="0"/>
              <a:t>32</a:t>
            </a:fld>
            <a:endParaRPr lang="en-US"/>
          </a:p>
        </p:txBody>
      </p:sp>
    </p:spTree>
    <p:extLst>
      <p:ext uri="{BB962C8B-B14F-4D97-AF65-F5344CB8AC3E}">
        <p14:creationId xmlns:p14="http://schemas.microsoft.com/office/powerpoint/2010/main" val="239346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73"/>
            <a:ext cx="4608195" cy="122555"/>
          </a:xfrm>
          <a:custGeom>
            <a:avLst/>
            <a:gdLst/>
            <a:ahLst/>
            <a:cxnLst/>
            <a:rect l="l" t="t" r="r" b="b"/>
            <a:pathLst>
              <a:path w="4608195" h="122555">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2" name="Holder 2"/>
          <p:cNvSpPr>
            <a:spLocks noGrp="1"/>
          </p:cNvSpPr>
          <p:nvPr>
            <p:ph type="ctrTitle"/>
          </p:nvPr>
        </p:nvSpPr>
        <p:spPr>
          <a:xfrm>
            <a:off x="0" y="122567"/>
            <a:ext cx="4608195" cy="3505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10/31/24</a:t>
            </a:fld>
            <a:endParaRPr lang="en-US"/>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0"/>
              </a:lnSpc>
            </a:pPr>
            <a:fld id="{81D60167-4931-47E6-BA6A-407CBD079E47}" type="slidenum">
              <a:rPr spc="-20" dirty="0"/>
              <a:t>‹#›</a:t>
            </a:fld>
            <a:r>
              <a:rPr spc="-20" dirty="0"/>
              <a:t> </a:t>
            </a:r>
            <a:r>
              <a:rPr spc="150" dirty="0"/>
              <a:t>/</a:t>
            </a:r>
            <a:r>
              <a:rPr spc="40" dirty="0"/>
              <a:t> </a:t>
            </a:r>
            <a:r>
              <a:rPr spc="-20" dirty="0"/>
              <a:t>60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10/31/24</a:t>
            </a:fld>
            <a:endParaRPr lang="en-US"/>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0"/>
              </a:lnSpc>
            </a:pPr>
            <a:fld id="{81D60167-4931-47E6-BA6A-407CBD079E47}" type="slidenum">
              <a:rPr spc="-20" dirty="0"/>
              <a:t>‹#›</a:t>
            </a:fld>
            <a:r>
              <a:rPr spc="-20" dirty="0"/>
              <a:t> </a:t>
            </a:r>
            <a:r>
              <a:rPr spc="150" dirty="0"/>
              <a:t>/</a:t>
            </a:r>
            <a:r>
              <a:rPr spc="40" dirty="0"/>
              <a:t> </a:t>
            </a:r>
            <a:r>
              <a:rPr spc="-20" dirty="0"/>
              <a:t>60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10/31/24</a:t>
            </a:fld>
            <a:endParaRPr lang="en-US"/>
          </a:p>
        </p:txBody>
      </p:sp>
      <p:sp>
        <p:nvSpPr>
          <p:cNvPr id="7" name="Holder 7"/>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0"/>
              </a:lnSpc>
            </a:pPr>
            <a:fld id="{81D60167-4931-47E6-BA6A-407CBD079E47}" type="slidenum">
              <a:rPr spc="-20" dirty="0"/>
              <a:t>‹#›</a:t>
            </a:fld>
            <a:r>
              <a:rPr spc="-20" dirty="0"/>
              <a:t> </a:t>
            </a:r>
            <a:r>
              <a:rPr spc="150" dirty="0"/>
              <a:t>/</a:t>
            </a:r>
            <a:r>
              <a:rPr spc="40" dirty="0"/>
              <a:t> </a:t>
            </a:r>
            <a:r>
              <a:rPr spc="-20" dirty="0"/>
              <a:t>60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10/31/24</a:t>
            </a:fld>
            <a:endParaRPr lang="en-US"/>
          </a:p>
        </p:txBody>
      </p:sp>
      <p:sp>
        <p:nvSpPr>
          <p:cNvPr id="5" name="Holder 5"/>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0"/>
              </a:lnSpc>
            </a:pPr>
            <a:fld id="{81D60167-4931-47E6-BA6A-407CBD079E47}" type="slidenum">
              <a:rPr spc="-20" dirty="0"/>
              <a:t>‹#›</a:t>
            </a:fld>
            <a:r>
              <a:rPr spc="-20" dirty="0"/>
              <a:t> </a:t>
            </a:r>
            <a:r>
              <a:rPr spc="150" dirty="0"/>
              <a:t>/</a:t>
            </a:r>
            <a:r>
              <a:rPr spc="40" dirty="0"/>
              <a:t> </a:t>
            </a:r>
            <a:r>
              <a:rPr spc="-20" dirty="0"/>
              <a:t>60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10/31/24</a:t>
            </a:fld>
            <a:endParaRPr lang="en-US"/>
          </a:p>
        </p:txBody>
      </p:sp>
      <p:sp>
        <p:nvSpPr>
          <p:cNvPr id="4" name="Holder 4"/>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5400">
              <a:lnSpc>
                <a:spcPts val="670"/>
              </a:lnSpc>
            </a:pPr>
            <a:fld id="{81D60167-4931-47E6-BA6A-407CBD079E47}" type="slidenum">
              <a:rPr spc="-20" dirty="0"/>
              <a:t>‹#›</a:t>
            </a:fld>
            <a:r>
              <a:rPr spc="-20" dirty="0"/>
              <a:t> </a:t>
            </a:r>
            <a:r>
              <a:rPr spc="150" dirty="0"/>
              <a:t>/</a:t>
            </a:r>
            <a:r>
              <a:rPr spc="40" dirty="0"/>
              <a:t> </a:t>
            </a:r>
            <a:r>
              <a:rPr spc="-20" dirty="0"/>
              <a:t>60</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9478" y="789950"/>
            <a:ext cx="2768600" cy="244475"/>
          </a:xfrm>
          <a:prstGeom prst="rect">
            <a:avLst/>
          </a:prstGeom>
        </p:spPr>
        <p:txBody>
          <a:bodyPr wrap="square" lIns="0" tIns="0" rIns="0" bIns="0">
            <a:spAutoFit/>
          </a:bodyPr>
          <a:lstStyle>
            <a:lvl1pPr>
              <a:defRPr sz="1400" b="0" i="0">
                <a:solidFill>
                  <a:schemeClr val="bg1"/>
                </a:solidFill>
                <a:latin typeface="Arial"/>
                <a:cs typeface="Arial"/>
              </a:defRPr>
            </a:lvl1pPr>
          </a:lstStyle>
          <a:p>
            <a:endParaRPr/>
          </a:p>
        </p:txBody>
      </p:sp>
      <p:sp>
        <p:nvSpPr>
          <p:cNvPr id="3" name="Holder 3"/>
          <p:cNvSpPr>
            <a:spLocks noGrp="1"/>
          </p:cNvSpPr>
          <p:nvPr>
            <p:ph type="body" idx="1"/>
          </p:nvPr>
        </p:nvSpPr>
        <p:spPr>
          <a:xfrm>
            <a:off x="387146" y="900758"/>
            <a:ext cx="3835806" cy="1802130"/>
          </a:xfrm>
          <a:prstGeom prst="rect">
            <a:avLst/>
          </a:prstGeom>
        </p:spPr>
        <p:txBody>
          <a:bodyPr wrap="square" lIns="0" tIns="0" rIns="0" bIns="0">
            <a:spAutoFit/>
          </a:bodyPr>
          <a:lstStyle>
            <a:lvl1pPr>
              <a:defRPr sz="11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1567434" y="3218497"/>
            <a:ext cx="1475232"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505" y="3218497"/>
            <a:ext cx="1060323" cy="1730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10/31/24</a:t>
            </a:fld>
            <a:endParaRPr lang="en-US"/>
          </a:p>
        </p:txBody>
      </p:sp>
      <p:sp>
        <p:nvSpPr>
          <p:cNvPr id="6" name="Holder 6"/>
          <p:cNvSpPr>
            <a:spLocks noGrp="1"/>
          </p:cNvSpPr>
          <p:nvPr>
            <p:ph type="sldNum" sz="quarter" idx="7"/>
          </p:nvPr>
        </p:nvSpPr>
        <p:spPr>
          <a:xfrm>
            <a:off x="4219129" y="3348771"/>
            <a:ext cx="294004" cy="101600"/>
          </a:xfrm>
          <a:prstGeom prst="rect">
            <a:avLst/>
          </a:prstGeom>
        </p:spPr>
        <p:txBody>
          <a:bodyPr wrap="square" lIns="0" tIns="0" rIns="0" bIns="0">
            <a:spAutoFit/>
          </a:bodyPr>
          <a:lstStyle>
            <a:lvl1pPr>
              <a:defRPr sz="600" b="0" i="0">
                <a:solidFill>
                  <a:schemeClr val="bg1"/>
                </a:solidFill>
                <a:latin typeface="Arial"/>
                <a:cs typeface="Arial"/>
              </a:defRPr>
            </a:lvl1pPr>
          </a:lstStyle>
          <a:p>
            <a:pPr marL="25400">
              <a:lnSpc>
                <a:spcPts val="670"/>
              </a:lnSpc>
            </a:pPr>
            <a:fld id="{81D60167-4931-47E6-BA6A-407CBD079E47}" type="slidenum">
              <a:rPr spc="-20" dirty="0"/>
              <a:t>‹#›</a:t>
            </a:fld>
            <a:r>
              <a:rPr spc="-20" dirty="0"/>
              <a:t> </a:t>
            </a:r>
            <a:r>
              <a:rPr spc="150" dirty="0"/>
              <a:t>/</a:t>
            </a:r>
            <a:r>
              <a:rPr spc="40" dirty="0"/>
              <a:t> </a:t>
            </a:r>
            <a:r>
              <a:rPr spc="-20" dirty="0"/>
              <a:t>60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wholesaledaily.com/sales/nmd.htm" TargetMode="External"/><Relationship Id="rId2" Type="http://schemas.openxmlformats.org/officeDocument/2006/relationships/hyperlink" Target="mailto:takworlld@hotmail.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7.png"/><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0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9.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bject 7">
            <a:extLst>
              <a:ext uri="{FF2B5EF4-FFF2-40B4-BE49-F238E27FC236}">
                <a16:creationId xmlns:a16="http://schemas.microsoft.com/office/drawing/2014/main" id="{3EAA139E-E5E3-4A45-9872-1FA576D928DA}"/>
              </a:ext>
            </a:extLst>
          </p:cNvPr>
          <p:cNvSpPr>
            <a:spLocks noGrp="1" noChangeArrowheads="1"/>
          </p:cNvSpPr>
          <p:nvPr>
            <p:ph type="title"/>
          </p:nvPr>
        </p:nvSpPr>
        <p:spPr>
          <a:xfrm>
            <a:off x="171450" y="743439"/>
            <a:ext cx="3919385" cy="472301"/>
          </a:xfrm>
        </p:spPr>
        <p:txBody>
          <a:bodyPr wrap="square" lIns="0" tIns="6723" rIns="0" bIns="0">
            <a:spAutoFit/>
          </a:bodyPr>
          <a:lstStyle/>
          <a:p>
            <a:pPr marL="142474" indent="-136872">
              <a:spcBef>
                <a:spcPts val="50"/>
              </a:spcBef>
            </a:pPr>
            <a:r>
              <a:rPr lang="en-US" altLang="en-US" sz="3025"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DATA MINING</a:t>
            </a:r>
          </a:p>
        </p:txBody>
      </p:sp>
      <p:grpSp>
        <p:nvGrpSpPr>
          <p:cNvPr id="3" name="object 3">
            <a:extLst>
              <a:ext uri="{FF2B5EF4-FFF2-40B4-BE49-F238E27FC236}">
                <a16:creationId xmlns:a16="http://schemas.microsoft.com/office/drawing/2014/main" id="{46494953-EA8D-8F41-B2C8-D873D32681CB}"/>
              </a:ext>
            </a:extLst>
          </p:cNvPr>
          <p:cNvGrpSpPr/>
          <p:nvPr/>
        </p:nvGrpSpPr>
        <p:grpSpPr>
          <a:xfrm>
            <a:off x="0" y="3596872"/>
            <a:ext cx="4610101" cy="447564"/>
            <a:chOff x="0" y="5970587"/>
            <a:chExt cx="9144001" cy="887730"/>
          </a:xfrm>
          <a:solidFill>
            <a:schemeClr val="accent1"/>
          </a:solidFill>
        </p:grpSpPr>
        <p:sp>
          <p:nvSpPr>
            <p:cNvPr id="4" name="object 4">
              <a:extLst>
                <a:ext uri="{FF2B5EF4-FFF2-40B4-BE49-F238E27FC236}">
                  <a16:creationId xmlns:a16="http://schemas.microsoft.com/office/drawing/2014/main" id="{D1C8B926-6B07-0940-97D3-A1D533F40115}"/>
                </a:ext>
              </a:extLst>
            </p:cNvPr>
            <p:cNvSpPr/>
            <p:nvPr/>
          </p:nvSpPr>
          <p:spPr>
            <a:xfrm>
              <a:off x="0" y="5970587"/>
              <a:ext cx="9144000" cy="887730"/>
            </a:xfrm>
            <a:custGeom>
              <a:avLst/>
              <a:gdLst/>
              <a:ahLst/>
              <a:cxnLst/>
              <a:rect l="l" t="t" r="r" b="b"/>
              <a:pathLst>
                <a:path w="9144000" h="887729">
                  <a:moveTo>
                    <a:pt x="9144000" y="0"/>
                  </a:moveTo>
                  <a:lnTo>
                    <a:pt x="0" y="0"/>
                  </a:lnTo>
                  <a:lnTo>
                    <a:pt x="0" y="887412"/>
                  </a:lnTo>
                  <a:lnTo>
                    <a:pt x="9144000" y="887412"/>
                  </a:lnTo>
                  <a:lnTo>
                    <a:pt x="9144000" y="0"/>
                  </a:lnTo>
                  <a:close/>
                </a:path>
              </a:pathLst>
            </a:custGeom>
            <a:grpFill/>
          </p:spPr>
          <p:txBody>
            <a:bodyPr lIns="0" tIns="0" rIns="0" bIns="0"/>
            <a:lstStyle/>
            <a:p>
              <a:pPr eaLnBrk="1" hangingPunct="1">
                <a:defRPr/>
              </a:pPr>
              <a:endParaRPr sz="908">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A50C3F15-9670-654B-9D4A-67CF6084D06F}"/>
                </a:ext>
              </a:extLst>
            </p:cNvPr>
            <p:cNvSpPr/>
            <p:nvPr/>
          </p:nvSpPr>
          <p:spPr>
            <a:xfrm>
              <a:off x="1" y="6043612"/>
              <a:ext cx="9144000" cy="714375"/>
            </a:xfrm>
            <a:custGeom>
              <a:avLst/>
              <a:gdLst/>
              <a:ahLst/>
              <a:cxnLst/>
              <a:rect l="l" t="t" r="r" b="b"/>
              <a:pathLst>
                <a:path w="6784975" h="714375">
                  <a:moveTo>
                    <a:pt x="6784975" y="0"/>
                  </a:moveTo>
                  <a:lnTo>
                    <a:pt x="0" y="0"/>
                  </a:lnTo>
                  <a:lnTo>
                    <a:pt x="0" y="714375"/>
                  </a:lnTo>
                  <a:lnTo>
                    <a:pt x="6784975" y="714375"/>
                  </a:lnTo>
                  <a:lnTo>
                    <a:pt x="6784975" y="0"/>
                  </a:lnTo>
                  <a:close/>
                </a:path>
              </a:pathLst>
            </a:custGeom>
            <a:grpFill/>
          </p:spPr>
          <p:txBody>
            <a:bodyPr lIns="0" tIns="0" rIns="0" bIns="0"/>
            <a:lstStyle/>
            <a:p>
              <a:pPr eaLnBrk="1" hangingPunct="1">
                <a:defRPr/>
              </a:pPr>
              <a:endParaRPr sz="908" dirty="0">
                <a:latin typeface="Arial" panose="020B0604020202020204" pitchFamily="34" charset="0"/>
                <a:cs typeface="Arial" panose="020B0604020202020204" pitchFamily="34" charset="0"/>
              </a:endParaRPr>
            </a:p>
          </p:txBody>
        </p:sp>
      </p:grpSp>
      <p:sp>
        <p:nvSpPr>
          <p:cNvPr id="9" name="object 9">
            <a:extLst>
              <a:ext uri="{FF2B5EF4-FFF2-40B4-BE49-F238E27FC236}">
                <a16:creationId xmlns:a16="http://schemas.microsoft.com/office/drawing/2014/main" id="{714D2736-9D45-0F42-B2E4-B84E444385C1}"/>
              </a:ext>
            </a:extLst>
          </p:cNvPr>
          <p:cNvSpPr txBox="1"/>
          <p:nvPr/>
        </p:nvSpPr>
        <p:spPr>
          <a:xfrm>
            <a:off x="40018" y="3595238"/>
            <a:ext cx="4570082" cy="600090"/>
          </a:xfrm>
          <a:prstGeom prst="rect">
            <a:avLst/>
          </a:prstGeom>
        </p:spPr>
        <p:txBody>
          <a:bodyPr lIns="0" tIns="6403" rIns="0" bIns="0">
            <a:spAutoFit/>
          </a:bodyPr>
          <a:lstStyle/>
          <a:p>
            <a:pPr algn="ctr" eaLnBrk="1" hangingPunct="1">
              <a:lnSpc>
                <a:spcPct val="110000"/>
              </a:lnSpc>
              <a:buFont typeface="Wingdings" pitchFamily="2" charset="2"/>
              <a:buNone/>
              <a:defRPr/>
            </a:pPr>
            <a:r>
              <a:rPr lang="en-US" sz="1200" dirty="0">
                <a:latin typeface="Arial" panose="020B0604020202020204" pitchFamily="34" charset="0"/>
                <a:cs typeface="Arial" panose="020B0604020202020204" pitchFamily="34" charset="0"/>
              </a:rPr>
              <a:t>Lecture </a:t>
            </a:r>
            <a:r>
              <a:rPr lang="en-US" sz="1200">
                <a:latin typeface="Arial" panose="020B0604020202020204" pitchFamily="34" charset="0"/>
                <a:cs typeface="Arial" panose="020B0604020202020204" pitchFamily="34" charset="0"/>
              </a:rPr>
              <a:t>15 – 19</a:t>
            </a:r>
            <a:r>
              <a:rPr lang="en-US" sz="1200" dirty="0">
                <a:latin typeface="Arial" panose="020B0604020202020204" pitchFamily="34" charset="0"/>
                <a:cs typeface="Arial" panose="020B0604020202020204" pitchFamily="34" charset="0"/>
              </a:rPr>
              <a:t>: Text Mining</a:t>
            </a:r>
          </a:p>
          <a:p>
            <a:pPr algn="ctr">
              <a:lnSpc>
                <a:spcPct val="110000"/>
              </a:lnSpc>
              <a:defRPr/>
            </a:pPr>
            <a:r>
              <a:rPr lang="en-US" sz="1200" b="1" dirty="0">
                <a:latin typeface="Arial" panose="020B0604020202020204" pitchFamily="34" charset="0"/>
                <a:cs typeface="Arial" panose="020B0604020202020204" pitchFamily="34" charset="0"/>
              </a:rPr>
              <a:t>Adopted: </a:t>
            </a:r>
            <a:r>
              <a:rPr lang="en-US" sz="1200" spc="-20" dirty="0">
                <a:latin typeface="Arial" panose="020B0604020202020204" pitchFamily="34" charset="0"/>
                <a:cs typeface="Arial" panose="020B0604020202020204" pitchFamily="34" charset="0"/>
              </a:rPr>
              <a:t>Introduction </a:t>
            </a:r>
            <a:r>
              <a:rPr lang="en-US" sz="1200" spc="20" dirty="0">
                <a:latin typeface="Arial" panose="020B0604020202020204" pitchFamily="34" charset="0"/>
                <a:cs typeface="Arial" panose="020B0604020202020204" pitchFamily="34" charset="0"/>
              </a:rPr>
              <a:t>to </a:t>
            </a:r>
            <a:r>
              <a:rPr lang="en-US" sz="1200" spc="-30" dirty="0">
                <a:latin typeface="Arial" panose="020B0604020202020204" pitchFamily="34" charset="0"/>
                <a:cs typeface="Arial" panose="020B0604020202020204" pitchFamily="34" charset="0"/>
              </a:rPr>
              <a:t>Information</a:t>
            </a:r>
            <a:r>
              <a:rPr lang="en-US" sz="1200" spc="235" dirty="0">
                <a:latin typeface="Arial" panose="020B0604020202020204" pitchFamily="34" charset="0"/>
                <a:cs typeface="Arial" panose="020B0604020202020204" pitchFamily="34" charset="0"/>
              </a:rPr>
              <a:t> </a:t>
            </a:r>
            <a:r>
              <a:rPr lang="en-US" sz="1200" spc="-50" dirty="0">
                <a:latin typeface="Arial" panose="020B0604020202020204" pitchFamily="34" charset="0"/>
                <a:cs typeface="Arial" panose="020B0604020202020204" pitchFamily="34" charset="0"/>
              </a:rPr>
              <a:t>Retrieval  by </a:t>
            </a:r>
            <a:r>
              <a:rPr lang="en-US" sz="1200" spc="-25" dirty="0">
                <a:latin typeface="Arial" panose="020B0604020202020204" pitchFamily="34" charset="0"/>
                <a:cs typeface="Arial" panose="020B0604020202020204" pitchFamily="34" charset="0"/>
              </a:rPr>
              <a:t>Hinrich</a:t>
            </a:r>
            <a:r>
              <a:rPr lang="en-US" sz="1200" spc="50" dirty="0">
                <a:latin typeface="Arial" panose="020B0604020202020204" pitchFamily="34" charset="0"/>
                <a:cs typeface="Arial" panose="020B0604020202020204" pitchFamily="34" charset="0"/>
              </a:rPr>
              <a:t> </a:t>
            </a:r>
            <a:r>
              <a:rPr lang="en-US" sz="1200" spc="-100" dirty="0" err="1">
                <a:latin typeface="Arial" panose="020B0604020202020204" pitchFamily="34" charset="0"/>
                <a:cs typeface="Arial" panose="020B0604020202020204" pitchFamily="34" charset="0"/>
              </a:rPr>
              <a:t>Schu¨tze</a:t>
            </a:r>
            <a:endParaRPr lang="en-US" sz="1200" dirty="0">
              <a:latin typeface="Arial" panose="020B0604020202020204" pitchFamily="34" charset="0"/>
              <a:cs typeface="Arial" panose="020B0604020202020204" pitchFamily="34" charset="0"/>
            </a:endParaRPr>
          </a:p>
          <a:p>
            <a:pPr algn="ctr">
              <a:lnSpc>
                <a:spcPct val="110000"/>
              </a:lnSpc>
              <a:defRPr/>
            </a:pPr>
            <a:r>
              <a:rPr lang="en-US" sz="1200" dirty="0">
                <a:latin typeface="Arial" panose="020B0604020202020204" pitchFamily="34" charset="0"/>
                <a:cs typeface="Arial" panose="020B0604020202020204" pitchFamily="34" charset="0"/>
              </a:rPr>
              <a:t> </a:t>
            </a:r>
            <a:endParaRPr lang="en-US" altLang="en-US" sz="1200" dirty="0">
              <a:latin typeface="Arial" panose="020B0604020202020204" pitchFamily="34" charset="0"/>
              <a:cs typeface="Arial" panose="020B0604020202020204" pitchFamily="34" charset="0"/>
            </a:endParaRPr>
          </a:p>
        </p:txBody>
      </p:sp>
      <p:graphicFrame>
        <p:nvGraphicFramePr>
          <p:cNvPr id="15" name="object 8">
            <a:extLst>
              <a:ext uri="{FF2B5EF4-FFF2-40B4-BE49-F238E27FC236}">
                <a16:creationId xmlns:a16="http://schemas.microsoft.com/office/drawing/2014/main" id="{B605CE55-5D90-3A40-BE7C-AC0950540E7E}"/>
              </a:ext>
            </a:extLst>
          </p:cNvPr>
          <p:cNvGraphicFramePr/>
          <p:nvPr>
            <p:extLst>
              <p:ext uri="{D42A27DB-BD31-4B8C-83A1-F6EECF244321}">
                <p14:modId xmlns:p14="http://schemas.microsoft.com/office/powerpoint/2010/main" val="4216485364"/>
              </p:ext>
            </p:extLst>
          </p:nvPr>
        </p:nvGraphicFramePr>
        <p:xfrm>
          <a:off x="95807" y="1559139"/>
          <a:ext cx="4418013" cy="182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5" dirty="0"/>
              <a:t>Query-document </a:t>
            </a:r>
            <a:r>
              <a:rPr spc="-40" dirty="0"/>
              <a:t>matching</a:t>
            </a:r>
            <a:r>
              <a:rPr spc="-125" dirty="0"/>
              <a:t> </a:t>
            </a:r>
            <a:r>
              <a:rPr spc="-114" dirty="0"/>
              <a:t>scores</a:t>
            </a:r>
          </a:p>
        </p:txBody>
      </p:sp>
      <p:sp>
        <p:nvSpPr>
          <p:cNvPr id="4" name="object 4"/>
          <p:cNvSpPr/>
          <p:nvPr/>
        </p:nvSpPr>
        <p:spPr>
          <a:xfrm>
            <a:off x="499854" y="1181144"/>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391227"/>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01311"/>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1983416"/>
            <a:ext cx="70032" cy="70053"/>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168605" rIns="0" bIns="0" rtlCol="0">
            <a:spAutoFit/>
          </a:bodyPr>
          <a:lstStyle/>
          <a:p>
            <a:pPr marL="249554" marR="5080">
              <a:lnSpc>
                <a:spcPct val="125299"/>
              </a:lnSpc>
              <a:spcBef>
                <a:spcPts val="100"/>
              </a:spcBef>
            </a:pPr>
            <a:r>
              <a:rPr spc="-90" dirty="0"/>
              <a:t>We need a </a:t>
            </a:r>
            <a:r>
              <a:rPr spc="-85" dirty="0"/>
              <a:t>way </a:t>
            </a:r>
            <a:r>
              <a:rPr spc="-25" dirty="0"/>
              <a:t>of </a:t>
            </a:r>
            <a:r>
              <a:rPr spc="-65" dirty="0"/>
              <a:t>assigning </a:t>
            </a:r>
            <a:r>
              <a:rPr spc="-90" dirty="0"/>
              <a:t>a </a:t>
            </a:r>
            <a:r>
              <a:rPr spc="-85" dirty="0"/>
              <a:t>score </a:t>
            </a:r>
            <a:r>
              <a:rPr spc="10" dirty="0"/>
              <a:t>to </a:t>
            </a:r>
            <a:r>
              <a:rPr spc="-90" dirty="0"/>
              <a:t>a </a:t>
            </a:r>
            <a:r>
              <a:rPr spc="-30" dirty="0"/>
              <a:t>query/document </a:t>
            </a:r>
            <a:r>
              <a:rPr spc="-25" dirty="0"/>
              <a:t>pair.  </a:t>
            </a:r>
            <a:r>
              <a:rPr spc="-30" dirty="0"/>
              <a:t>Let’s </a:t>
            </a:r>
            <a:r>
              <a:rPr spc="-15" dirty="0"/>
              <a:t>start </a:t>
            </a:r>
            <a:r>
              <a:rPr spc="-5" dirty="0"/>
              <a:t>with </a:t>
            </a:r>
            <a:r>
              <a:rPr spc="-90" dirty="0"/>
              <a:t>a </a:t>
            </a:r>
            <a:r>
              <a:rPr spc="-45" dirty="0"/>
              <a:t>one-term</a:t>
            </a:r>
            <a:r>
              <a:rPr spc="-80" dirty="0"/>
              <a:t> </a:t>
            </a:r>
            <a:r>
              <a:rPr spc="-65" dirty="0"/>
              <a:t>query.</a:t>
            </a:r>
          </a:p>
          <a:p>
            <a:pPr marL="249554" marR="337820">
              <a:lnSpc>
                <a:spcPct val="102600"/>
              </a:lnSpc>
              <a:spcBef>
                <a:spcPts val="300"/>
              </a:spcBef>
            </a:pPr>
            <a:r>
              <a:rPr spc="10" dirty="0"/>
              <a:t>If </a:t>
            </a:r>
            <a:r>
              <a:rPr spc="-30" dirty="0"/>
              <a:t>the </a:t>
            </a:r>
            <a:r>
              <a:rPr spc="-55" dirty="0"/>
              <a:t>query </a:t>
            </a:r>
            <a:r>
              <a:rPr spc="-25" dirty="0"/>
              <a:t>term </a:t>
            </a:r>
            <a:r>
              <a:rPr spc="-90" dirty="0"/>
              <a:t>does </a:t>
            </a:r>
            <a:r>
              <a:rPr spc="-15" dirty="0"/>
              <a:t>not </a:t>
            </a:r>
            <a:r>
              <a:rPr spc="-45" dirty="0"/>
              <a:t>occur </a:t>
            </a:r>
            <a:r>
              <a:rPr spc="-20" dirty="0"/>
              <a:t>in </a:t>
            </a:r>
            <a:r>
              <a:rPr spc="-30" dirty="0"/>
              <a:t>the </a:t>
            </a:r>
            <a:r>
              <a:rPr spc="-40" dirty="0"/>
              <a:t>document: </a:t>
            </a:r>
            <a:r>
              <a:rPr spc="-85" dirty="0"/>
              <a:t>score  </a:t>
            </a:r>
            <a:r>
              <a:rPr spc="-60" dirty="0"/>
              <a:t>should </a:t>
            </a:r>
            <a:r>
              <a:rPr spc="-75" dirty="0"/>
              <a:t>be</a:t>
            </a:r>
            <a:r>
              <a:rPr spc="-80" dirty="0"/>
              <a:t> </a:t>
            </a:r>
            <a:r>
              <a:rPr spc="-40" dirty="0"/>
              <a:t>0.</a:t>
            </a:r>
          </a:p>
          <a:p>
            <a:pPr marL="249554" marR="361950">
              <a:lnSpc>
                <a:spcPct val="102600"/>
              </a:lnSpc>
              <a:spcBef>
                <a:spcPts val="300"/>
              </a:spcBef>
            </a:pPr>
            <a:r>
              <a:rPr spc="-40" dirty="0"/>
              <a:t>The </a:t>
            </a:r>
            <a:r>
              <a:rPr spc="-70" dirty="0"/>
              <a:t>more </a:t>
            </a:r>
            <a:r>
              <a:rPr spc="-40" dirty="0"/>
              <a:t>frequent </a:t>
            </a:r>
            <a:r>
              <a:rPr spc="-30" dirty="0"/>
              <a:t>the </a:t>
            </a:r>
            <a:r>
              <a:rPr spc="-55" dirty="0"/>
              <a:t>query </a:t>
            </a:r>
            <a:r>
              <a:rPr spc="-25" dirty="0"/>
              <a:t>term </a:t>
            </a:r>
            <a:r>
              <a:rPr spc="-20" dirty="0"/>
              <a:t>in </a:t>
            </a:r>
            <a:r>
              <a:rPr spc="-30" dirty="0"/>
              <a:t>the </a:t>
            </a:r>
            <a:r>
              <a:rPr spc="-40" dirty="0"/>
              <a:t>document, </a:t>
            </a:r>
            <a:r>
              <a:rPr spc="-30" dirty="0"/>
              <a:t>the  </a:t>
            </a:r>
            <a:r>
              <a:rPr spc="-50" dirty="0"/>
              <a:t>higher </a:t>
            </a:r>
            <a:r>
              <a:rPr spc="-30" dirty="0"/>
              <a:t>the</a:t>
            </a:r>
            <a:r>
              <a:rPr spc="-100" dirty="0"/>
              <a:t> </a:t>
            </a:r>
            <a:r>
              <a:rPr spc="-85" dirty="0"/>
              <a:t>score</a:t>
            </a:r>
          </a:p>
        </p:txBody>
      </p:sp>
      <p:sp>
        <p:nvSpPr>
          <p:cNvPr id="9" name="object 9"/>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0" name="object 10"/>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13 </a:t>
            </a:r>
            <a:r>
              <a:rPr spc="150" dirty="0"/>
              <a:t>/</a:t>
            </a:r>
            <a:r>
              <a:rPr spc="40" dirty="0"/>
              <a:t> </a:t>
            </a:r>
            <a:r>
              <a:rPr spc="-20" dirty="0"/>
              <a:t>53</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From </a:t>
            </a:r>
            <a:r>
              <a:rPr spc="-80" dirty="0"/>
              <a:t>now </a:t>
            </a:r>
            <a:r>
              <a:rPr spc="-45" dirty="0"/>
              <a:t>on, </a:t>
            </a:r>
            <a:r>
              <a:rPr spc="-130" dirty="0"/>
              <a:t>we </a:t>
            </a:r>
            <a:r>
              <a:rPr spc="-5" dirty="0"/>
              <a:t>will </a:t>
            </a:r>
            <a:r>
              <a:rPr spc="-130" dirty="0"/>
              <a:t>use </a:t>
            </a:r>
            <a:r>
              <a:rPr spc="-35" dirty="0"/>
              <a:t>the </a:t>
            </a:r>
            <a:r>
              <a:rPr spc="-75" dirty="0"/>
              <a:t>frequencies </a:t>
            </a:r>
            <a:r>
              <a:rPr spc="-20" dirty="0"/>
              <a:t>of</a:t>
            </a:r>
            <a:r>
              <a:rPr spc="-235" dirty="0"/>
              <a:t> </a:t>
            </a:r>
            <a:r>
              <a:rPr spc="-50" dirty="0"/>
              <a:t>terms</a:t>
            </a:r>
          </a:p>
        </p:txBody>
      </p:sp>
      <p:graphicFrame>
        <p:nvGraphicFramePr>
          <p:cNvPr id="4" name="object 4"/>
          <p:cNvGraphicFramePr>
            <a:graphicFrameLocks noGrp="1"/>
          </p:cNvGraphicFramePr>
          <p:nvPr/>
        </p:nvGraphicFramePr>
        <p:xfrm>
          <a:off x="328295" y="532305"/>
          <a:ext cx="4088129" cy="1704754"/>
        </p:xfrm>
        <a:graphic>
          <a:graphicData uri="http://schemas.openxmlformats.org/drawingml/2006/table">
            <a:tbl>
              <a:tblPr firstRow="1" bandRow="1">
                <a:tableStyleId>{2D5ABB26-0587-4C30-8999-92F81FD0307C}</a:tableStyleId>
              </a:tblPr>
              <a:tblGrid>
                <a:gridCol w="724535">
                  <a:extLst>
                    <a:ext uri="{9D8B030D-6E8A-4147-A177-3AD203B41FA5}">
                      <a16:colId xmlns:a16="http://schemas.microsoft.com/office/drawing/2014/main" val="20000"/>
                    </a:ext>
                  </a:extLst>
                </a:gridCol>
                <a:gridCol w="600075">
                  <a:extLst>
                    <a:ext uri="{9D8B030D-6E8A-4147-A177-3AD203B41FA5}">
                      <a16:colId xmlns:a16="http://schemas.microsoft.com/office/drawing/2014/main" val="20001"/>
                    </a:ext>
                  </a:extLst>
                </a:gridCol>
                <a:gridCol w="451484">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484505">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560070">
                  <a:extLst>
                    <a:ext uri="{9D8B030D-6E8A-4147-A177-3AD203B41FA5}">
                      <a16:colId xmlns:a16="http://schemas.microsoft.com/office/drawing/2014/main" val="20006"/>
                    </a:ext>
                  </a:extLst>
                </a:gridCol>
                <a:gridCol w="233045">
                  <a:extLst>
                    <a:ext uri="{9D8B030D-6E8A-4147-A177-3AD203B41FA5}">
                      <a16:colId xmlns:a16="http://schemas.microsoft.com/office/drawing/2014/main" val="20007"/>
                    </a:ext>
                  </a:extLst>
                </a:gridCol>
              </a:tblGrid>
              <a:tr h="419705">
                <a:tc>
                  <a:txBody>
                    <a:bodyPr/>
                    <a:lstStyle/>
                    <a:p>
                      <a:pPr>
                        <a:lnSpc>
                          <a:spcPct val="100000"/>
                        </a:lnSpc>
                      </a:pPr>
                      <a:endParaRPr sz="800">
                        <a:latin typeface="Times New Roman"/>
                        <a:cs typeface="Times New Roman"/>
                      </a:endParaRPr>
                    </a:p>
                  </a:txBody>
                  <a:tcPr marL="0" marR="0" marT="0" marB="0"/>
                </a:tc>
                <a:tc>
                  <a:txBody>
                    <a:bodyPr/>
                    <a:lstStyle/>
                    <a:p>
                      <a:pPr algn="ctr">
                        <a:lnSpc>
                          <a:spcPts val="875"/>
                        </a:lnSpc>
                      </a:pPr>
                      <a:r>
                        <a:rPr sz="900" spc="-5" dirty="0">
                          <a:latin typeface="Arial"/>
                          <a:cs typeface="Arial"/>
                        </a:rPr>
                        <a:t>Anthony</a:t>
                      </a:r>
                      <a:endParaRPr sz="900">
                        <a:latin typeface="Arial"/>
                        <a:cs typeface="Arial"/>
                      </a:endParaRPr>
                    </a:p>
                    <a:p>
                      <a:pPr marL="64135" marR="56515" algn="ctr">
                        <a:lnSpc>
                          <a:spcPct val="106700"/>
                        </a:lnSpc>
                      </a:pPr>
                      <a:r>
                        <a:rPr sz="900" spc="-35" dirty="0">
                          <a:latin typeface="Arial"/>
                          <a:cs typeface="Arial"/>
                        </a:rPr>
                        <a:t>and  </a:t>
                      </a:r>
                      <a:r>
                        <a:rPr sz="900" dirty="0">
                          <a:latin typeface="Arial"/>
                          <a:cs typeface="Arial"/>
                        </a:rPr>
                        <a:t>Cleo</a:t>
                      </a:r>
                      <a:r>
                        <a:rPr sz="900" spc="-5" dirty="0">
                          <a:latin typeface="Arial"/>
                          <a:cs typeface="Arial"/>
                        </a:rPr>
                        <a:t>p</a:t>
                      </a:r>
                      <a:r>
                        <a:rPr sz="900" dirty="0">
                          <a:latin typeface="Arial"/>
                          <a:cs typeface="Arial"/>
                        </a:rPr>
                        <a:t>atra</a:t>
                      </a:r>
                      <a:endParaRPr sz="900">
                        <a:latin typeface="Arial"/>
                        <a:cs typeface="Arial"/>
                      </a:endParaRPr>
                    </a:p>
                  </a:txBody>
                  <a:tcPr marL="0" marR="0" marT="0" marB="0"/>
                </a:tc>
                <a:tc>
                  <a:txBody>
                    <a:bodyPr/>
                    <a:lstStyle/>
                    <a:p>
                      <a:pPr marL="86360">
                        <a:lnSpc>
                          <a:spcPts val="875"/>
                        </a:lnSpc>
                      </a:pPr>
                      <a:r>
                        <a:rPr sz="900" spc="-20" dirty="0">
                          <a:latin typeface="Arial"/>
                          <a:cs typeface="Arial"/>
                        </a:rPr>
                        <a:t>Julius</a:t>
                      </a:r>
                      <a:endParaRPr sz="900">
                        <a:latin typeface="Arial"/>
                        <a:cs typeface="Arial"/>
                      </a:endParaRPr>
                    </a:p>
                    <a:p>
                      <a:pPr marL="64135">
                        <a:lnSpc>
                          <a:spcPct val="100000"/>
                        </a:lnSpc>
                        <a:spcBef>
                          <a:spcPts val="70"/>
                        </a:spcBef>
                      </a:pPr>
                      <a:r>
                        <a:rPr sz="900" spc="-65" dirty="0">
                          <a:latin typeface="Arial"/>
                          <a:cs typeface="Arial"/>
                        </a:rPr>
                        <a:t>Caesar</a:t>
                      </a:r>
                      <a:endParaRPr sz="900">
                        <a:latin typeface="Arial"/>
                        <a:cs typeface="Arial"/>
                      </a:endParaRPr>
                    </a:p>
                  </a:txBody>
                  <a:tcPr marL="0" marR="0" marT="0" marB="0"/>
                </a:tc>
                <a:tc>
                  <a:txBody>
                    <a:bodyPr/>
                    <a:lstStyle/>
                    <a:p>
                      <a:pPr algn="ctr">
                        <a:lnSpc>
                          <a:spcPts val="875"/>
                        </a:lnSpc>
                      </a:pPr>
                      <a:r>
                        <a:rPr sz="900" spc="-10" dirty="0">
                          <a:latin typeface="Arial"/>
                          <a:cs typeface="Arial"/>
                        </a:rPr>
                        <a:t>The</a:t>
                      </a:r>
                      <a:endParaRPr sz="900">
                        <a:latin typeface="Arial"/>
                        <a:cs typeface="Arial"/>
                      </a:endParaRPr>
                    </a:p>
                    <a:p>
                      <a:pPr algn="ctr">
                        <a:lnSpc>
                          <a:spcPct val="100000"/>
                        </a:lnSpc>
                        <a:spcBef>
                          <a:spcPts val="70"/>
                        </a:spcBef>
                      </a:pPr>
                      <a:r>
                        <a:rPr sz="900" spc="-30" dirty="0">
                          <a:latin typeface="Arial"/>
                          <a:cs typeface="Arial"/>
                        </a:rPr>
                        <a:t>Tempest</a:t>
                      </a:r>
                      <a:endParaRPr sz="900">
                        <a:latin typeface="Arial"/>
                        <a:cs typeface="Arial"/>
                      </a:endParaRPr>
                    </a:p>
                  </a:txBody>
                  <a:tcPr marL="0" marR="0" marT="0" marB="0"/>
                </a:tc>
                <a:tc>
                  <a:txBody>
                    <a:bodyPr/>
                    <a:lstStyle/>
                    <a:p>
                      <a:pPr algn="ctr">
                        <a:lnSpc>
                          <a:spcPts val="875"/>
                        </a:lnSpc>
                      </a:pPr>
                      <a:r>
                        <a:rPr sz="900" spc="-10" dirty="0">
                          <a:latin typeface="Arial"/>
                          <a:cs typeface="Arial"/>
                        </a:rPr>
                        <a:t>Hamlet</a:t>
                      </a:r>
                      <a:endParaRPr sz="900">
                        <a:latin typeface="Arial"/>
                        <a:cs typeface="Arial"/>
                      </a:endParaRPr>
                    </a:p>
                  </a:txBody>
                  <a:tcPr marL="0" marR="0" marT="0" marB="0"/>
                </a:tc>
                <a:tc>
                  <a:txBody>
                    <a:bodyPr/>
                    <a:lstStyle/>
                    <a:p>
                      <a:pPr algn="ctr">
                        <a:lnSpc>
                          <a:spcPts val="875"/>
                        </a:lnSpc>
                      </a:pPr>
                      <a:r>
                        <a:rPr sz="900" spc="-10" dirty="0">
                          <a:latin typeface="Arial"/>
                          <a:cs typeface="Arial"/>
                        </a:rPr>
                        <a:t>Othello</a:t>
                      </a:r>
                      <a:endParaRPr sz="900">
                        <a:latin typeface="Arial"/>
                        <a:cs typeface="Arial"/>
                      </a:endParaRPr>
                    </a:p>
                  </a:txBody>
                  <a:tcPr marL="0" marR="0" marT="0" marB="0"/>
                </a:tc>
                <a:tc>
                  <a:txBody>
                    <a:bodyPr/>
                    <a:lstStyle/>
                    <a:p>
                      <a:pPr algn="ctr">
                        <a:lnSpc>
                          <a:spcPts val="875"/>
                        </a:lnSpc>
                      </a:pPr>
                      <a:r>
                        <a:rPr sz="900" spc="-10" dirty="0">
                          <a:latin typeface="Arial"/>
                          <a:cs typeface="Arial"/>
                        </a:rPr>
                        <a:t>Macbeth</a:t>
                      </a:r>
                      <a:endParaRPr sz="900">
                        <a:latin typeface="Arial"/>
                        <a:cs typeface="Arial"/>
                      </a:endParaRPr>
                    </a:p>
                  </a:txBody>
                  <a:tcPr marL="0" marR="0" marT="0" marB="0"/>
                </a:tc>
                <a:tc>
                  <a:txBody>
                    <a:bodyPr/>
                    <a:lstStyle/>
                    <a:p>
                      <a:pPr marL="64135">
                        <a:lnSpc>
                          <a:spcPts val="875"/>
                        </a:lnSpc>
                      </a:pPr>
                      <a:r>
                        <a:rPr sz="900" spc="5" dirty="0">
                          <a:latin typeface="Arial"/>
                          <a:cs typeface="Arial"/>
                        </a:rPr>
                        <a:t>.</a:t>
                      </a:r>
                      <a:r>
                        <a:rPr sz="900" spc="-130" dirty="0">
                          <a:latin typeface="Arial"/>
                          <a:cs typeface="Arial"/>
                        </a:rPr>
                        <a:t> </a:t>
                      </a:r>
                      <a:r>
                        <a:rPr sz="900" spc="5" dirty="0">
                          <a:latin typeface="Arial"/>
                          <a:cs typeface="Arial"/>
                        </a:rPr>
                        <a:t>.</a:t>
                      </a:r>
                      <a:r>
                        <a:rPr sz="900" spc="-120" dirty="0">
                          <a:latin typeface="Arial"/>
                          <a:cs typeface="Arial"/>
                        </a:rPr>
                        <a:t> </a:t>
                      </a:r>
                      <a:r>
                        <a:rPr sz="900" spc="5" dirty="0">
                          <a:latin typeface="Arial"/>
                          <a:cs typeface="Arial"/>
                        </a:rPr>
                        <a:t>.</a:t>
                      </a:r>
                      <a:endParaRPr sz="900">
                        <a:latin typeface="Arial"/>
                        <a:cs typeface="Arial"/>
                      </a:endParaRPr>
                    </a:p>
                  </a:txBody>
                  <a:tcPr marL="0" marR="0" marT="0" marB="0"/>
                </a:tc>
                <a:extLst>
                  <a:ext uri="{0D108BD9-81ED-4DB2-BD59-A6C34878D82A}">
                    <a16:rowId xmlns:a16="http://schemas.microsoft.com/office/drawing/2014/main" val="10000"/>
                  </a:ext>
                </a:extLst>
              </a:tr>
              <a:tr h="146282">
                <a:tc>
                  <a:txBody>
                    <a:bodyPr/>
                    <a:lstStyle/>
                    <a:p>
                      <a:pPr marL="31750">
                        <a:lnSpc>
                          <a:spcPts val="1025"/>
                        </a:lnSpc>
                      </a:pPr>
                      <a:r>
                        <a:rPr sz="900" spc="170" dirty="0">
                          <a:latin typeface="PMingLiU"/>
                          <a:cs typeface="PMingLiU"/>
                        </a:rPr>
                        <a:t>Anthony</a:t>
                      </a:r>
                      <a:endParaRPr sz="900">
                        <a:latin typeface="PMingLiU"/>
                        <a:cs typeface="PMingLiU"/>
                      </a:endParaRPr>
                    </a:p>
                  </a:txBody>
                  <a:tcPr marL="0" marR="0" marT="0" marB="0"/>
                </a:tc>
                <a:tc>
                  <a:txBody>
                    <a:bodyPr/>
                    <a:lstStyle/>
                    <a:p>
                      <a:pPr marL="211454">
                        <a:lnSpc>
                          <a:spcPts val="1025"/>
                        </a:lnSpc>
                      </a:pPr>
                      <a:r>
                        <a:rPr sz="900" spc="-40" dirty="0">
                          <a:latin typeface="Arial"/>
                          <a:cs typeface="Arial"/>
                        </a:rPr>
                        <a:t>157</a:t>
                      </a:r>
                      <a:endParaRPr sz="900">
                        <a:latin typeface="Arial"/>
                        <a:cs typeface="Arial"/>
                      </a:endParaRPr>
                    </a:p>
                  </a:txBody>
                  <a:tcPr marL="0" marR="0" marT="0" marB="0"/>
                </a:tc>
                <a:tc>
                  <a:txBody>
                    <a:bodyPr/>
                    <a:lstStyle/>
                    <a:p>
                      <a:pPr marR="159385" algn="r">
                        <a:lnSpc>
                          <a:spcPts val="1025"/>
                        </a:lnSpc>
                      </a:pPr>
                      <a:r>
                        <a:rPr sz="900" dirty="0">
                          <a:latin typeface="Arial"/>
                          <a:cs typeface="Arial"/>
                        </a:rPr>
                        <a:t>73</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solidFill>
                            <a:srgbClr val="FF0000"/>
                          </a:solidFill>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1</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1"/>
                  </a:ext>
                </a:extLst>
              </a:tr>
              <a:tr h="146282">
                <a:tc>
                  <a:txBody>
                    <a:bodyPr/>
                    <a:lstStyle/>
                    <a:p>
                      <a:pPr marL="31750">
                        <a:lnSpc>
                          <a:spcPts val="1025"/>
                        </a:lnSpc>
                      </a:pPr>
                      <a:r>
                        <a:rPr sz="900" spc="180" dirty="0">
                          <a:latin typeface="PMingLiU"/>
                          <a:cs typeface="PMingLiU"/>
                        </a:rPr>
                        <a:t>Brutus</a:t>
                      </a:r>
                      <a:endParaRPr sz="900">
                        <a:latin typeface="PMingLiU"/>
                        <a:cs typeface="PMingLiU"/>
                      </a:endParaRPr>
                    </a:p>
                  </a:txBody>
                  <a:tcPr marL="0" marR="0" marT="0" marB="0"/>
                </a:tc>
                <a:tc>
                  <a:txBody>
                    <a:bodyPr/>
                    <a:lstStyle/>
                    <a:p>
                      <a:pPr algn="ctr">
                        <a:lnSpc>
                          <a:spcPts val="1025"/>
                        </a:lnSpc>
                      </a:pPr>
                      <a:r>
                        <a:rPr sz="900" dirty="0">
                          <a:latin typeface="Arial"/>
                          <a:cs typeface="Arial"/>
                        </a:rPr>
                        <a:t>4</a:t>
                      </a:r>
                      <a:endParaRPr sz="900">
                        <a:latin typeface="Arial"/>
                        <a:cs typeface="Arial"/>
                      </a:endParaRPr>
                    </a:p>
                  </a:txBody>
                  <a:tcPr marL="0" marR="0" marT="0" marB="0"/>
                </a:tc>
                <a:tc>
                  <a:txBody>
                    <a:bodyPr/>
                    <a:lstStyle/>
                    <a:p>
                      <a:pPr marR="129539" algn="r">
                        <a:lnSpc>
                          <a:spcPts val="1025"/>
                        </a:lnSpc>
                      </a:pPr>
                      <a:r>
                        <a:rPr sz="900" dirty="0">
                          <a:latin typeface="Arial"/>
                          <a:cs typeface="Arial"/>
                        </a:rPr>
                        <a:t>157</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solidFill>
                            <a:srgbClr val="FF0000"/>
                          </a:solidFill>
                          <a:latin typeface="Arial"/>
                          <a:cs typeface="Arial"/>
                        </a:rPr>
                        <a:t>2</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2"/>
                  </a:ext>
                </a:extLst>
              </a:tr>
              <a:tr h="146277">
                <a:tc>
                  <a:txBody>
                    <a:bodyPr/>
                    <a:lstStyle/>
                    <a:p>
                      <a:pPr marL="31750">
                        <a:lnSpc>
                          <a:spcPts val="1025"/>
                        </a:lnSpc>
                      </a:pPr>
                      <a:r>
                        <a:rPr sz="900" spc="175" dirty="0">
                          <a:latin typeface="PMingLiU"/>
                          <a:cs typeface="PMingLiU"/>
                        </a:rPr>
                        <a:t>Caesar</a:t>
                      </a:r>
                      <a:endParaRPr sz="900">
                        <a:latin typeface="PMingLiU"/>
                        <a:cs typeface="PMingLiU"/>
                      </a:endParaRPr>
                    </a:p>
                  </a:txBody>
                  <a:tcPr marL="0" marR="0" marT="0" marB="0"/>
                </a:tc>
                <a:tc>
                  <a:txBody>
                    <a:bodyPr/>
                    <a:lstStyle/>
                    <a:p>
                      <a:pPr marL="211454">
                        <a:lnSpc>
                          <a:spcPts val="1025"/>
                        </a:lnSpc>
                      </a:pPr>
                      <a:r>
                        <a:rPr sz="900" spc="-40" dirty="0">
                          <a:latin typeface="Arial"/>
                          <a:cs typeface="Arial"/>
                        </a:rPr>
                        <a:t>232</a:t>
                      </a:r>
                      <a:endParaRPr sz="900">
                        <a:latin typeface="Arial"/>
                        <a:cs typeface="Arial"/>
                      </a:endParaRPr>
                    </a:p>
                  </a:txBody>
                  <a:tcPr marL="0" marR="0" marT="0" marB="0"/>
                </a:tc>
                <a:tc>
                  <a:txBody>
                    <a:bodyPr/>
                    <a:lstStyle/>
                    <a:p>
                      <a:pPr marR="129539" algn="r">
                        <a:lnSpc>
                          <a:spcPts val="1025"/>
                        </a:lnSpc>
                      </a:pPr>
                      <a:r>
                        <a:rPr sz="900" dirty="0">
                          <a:latin typeface="Arial"/>
                          <a:cs typeface="Arial"/>
                        </a:rPr>
                        <a:t>227</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solidFill>
                            <a:srgbClr val="FF0000"/>
                          </a:solidFill>
                          <a:latin typeface="Arial"/>
                          <a:cs typeface="Arial"/>
                        </a:rPr>
                        <a:t>2</a:t>
                      </a:r>
                      <a:endParaRPr sz="900">
                        <a:latin typeface="Arial"/>
                        <a:cs typeface="Arial"/>
                      </a:endParaRPr>
                    </a:p>
                  </a:txBody>
                  <a:tcPr marL="0" marR="0" marT="0" marB="0"/>
                </a:tc>
                <a:tc>
                  <a:txBody>
                    <a:bodyPr/>
                    <a:lstStyle/>
                    <a:p>
                      <a:pPr algn="ctr">
                        <a:lnSpc>
                          <a:spcPts val="1025"/>
                        </a:lnSpc>
                      </a:pPr>
                      <a:r>
                        <a:rPr sz="900" dirty="0">
                          <a:latin typeface="Arial"/>
                          <a:cs typeface="Arial"/>
                        </a:rPr>
                        <a:t>1</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3"/>
                  </a:ext>
                </a:extLst>
              </a:tr>
              <a:tr h="146279">
                <a:tc>
                  <a:txBody>
                    <a:bodyPr/>
                    <a:lstStyle/>
                    <a:p>
                      <a:pPr marL="31750">
                        <a:lnSpc>
                          <a:spcPts val="1025"/>
                        </a:lnSpc>
                      </a:pPr>
                      <a:r>
                        <a:rPr sz="900" spc="165" dirty="0">
                          <a:latin typeface="PMingLiU"/>
                          <a:cs typeface="PMingLiU"/>
                        </a:rPr>
                        <a:t>Calpurnia</a:t>
                      </a:r>
                      <a:endParaRPr sz="900">
                        <a:latin typeface="PMingLiU"/>
                        <a:cs typeface="PMingLiU"/>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marR="159385" algn="r">
                        <a:lnSpc>
                          <a:spcPts val="1025"/>
                        </a:lnSpc>
                      </a:pPr>
                      <a:r>
                        <a:rPr sz="900" dirty="0">
                          <a:latin typeface="Arial"/>
                          <a:cs typeface="Arial"/>
                        </a:rPr>
                        <a:t>10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solidFill>
                            <a:srgbClr val="FF0000"/>
                          </a:solidFill>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4"/>
                  </a:ext>
                </a:extLst>
              </a:tr>
              <a:tr h="146277">
                <a:tc>
                  <a:txBody>
                    <a:bodyPr/>
                    <a:lstStyle/>
                    <a:p>
                      <a:pPr marL="31750">
                        <a:lnSpc>
                          <a:spcPts val="1025"/>
                        </a:lnSpc>
                      </a:pPr>
                      <a:r>
                        <a:rPr sz="900" spc="180" dirty="0">
                          <a:latin typeface="PMingLiU"/>
                          <a:cs typeface="PMingLiU"/>
                        </a:rPr>
                        <a:t>Cleopatra</a:t>
                      </a:r>
                      <a:endParaRPr sz="900">
                        <a:latin typeface="PMingLiU"/>
                        <a:cs typeface="PMingLiU"/>
                      </a:endParaRPr>
                    </a:p>
                  </a:txBody>
                  <a:tcPr marL="0" marR="0" marT="0" marB="0"/>
                </a:tc>
                <a:tc>
                  <a:txBody>
                    <a:bodyPr/>
                    <a:lstStyle/>
                    <a:p>
                      <a:pPr marL="241300">
                        <a:lnSpc>
                          <a:spcPts val="1025"/>
                        </a:lnSpc>
                      </a:pPr>
                      <a:r>
                        <a:rPr sz="900" spc="-40" dirty="0">
                          <a:latin typeface="Arial"/>
                          <a:cs typeface="Arial"/>
                        </a:rPr>
                        <a:t>57</a:t>
                      </a:r>
                      <a:endParaRPr sz="900">
                        <a:latin typeface="Arial"/>
                        <a:cs typeface="Arial"/>
                      </a:endParaRPr>
                    </a:p>
                  </a:txBody>
                  <a:tcPr marL="0" marR="0" marT="0" marB="0"/>
                </a:tc>
                <a:tc>
                  <a:txBody>
                    <a:bodyPr/>
                    <a:lstStyle/>
                    <a:p>
                      <a:pPr marR="188595" algn="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solidFill>
                            <a:srgbClr val="FF0000"/>
                          </a:solidFill>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5"/>
                  </a:ext>
                </a:extLst>
              </a:tr>
              <a:tr h="146279">
                <a:tc>
                  <a:txBody>
                    <a:bodyPr/>
                    <a:lstStyle/>
                    <a:p>
                      <a:pPr marL="31750">
                        <a:lnSpc>
                          <a:spcPts val="1025"/>
                        </a:lnSpc>
                      </a:pPr>
                      <a:r>
                        <a:rPr sz="900" spc="145" dirty="0">
                          <a:latin typeface="PMingLiU"/>
                          <a:cs typeface="PMingLiU"/>
                        </a:rPr>
                        <a:t>mercy</a:t>
                      </a:r>
                      <a:endParaRPr sz="900">
                        <a:latin typeface="PMingLiU"/>
                        <a:cs typeface="PMingLiU"/>
                      </a:endParaRPr>
                    </a:p>
                  </a:txBody>
                  <a:tcPr marL="0" marR="0" marT="0" marB="0"/>
                </a:tc>
                <a:tc>
                  <a:txBody>
                    <a:bodyPr/>
                    <a:lstStyle/>
                    <a:p>
                      <a:pPr algn="ctr">
                        <a:lnSpc>
                          <a:spcPts val="1025"/>
                        </a:lnSpc>
                      </a:pPr>
                      <a:r>
                        <a:rPr sz="900" dirty="0">
                          <a:latin typeface="Arial"/>
                          <a:cs typeface="Arial"/>
                        </a:rPr>
                        <a:t>2</a:t>
                      </a:r>
                      <a:endParaRPr sz="900">
                        <a:latin typeface="Arial"/>
                        <a:cs typeface="Arial"/>
                      </a:endParaRPr>
                    </a:p>
                  </a:txBody>
                  <a:tcPr marL="0" marR="0" marT="0" marB="0"/>
                </a:tc>
                <a:tc>
                  <a:txBody>
                    <a:bodyPr/>
                    <a:lstStyle/>
                    <a:p>
                      <a:pPr marR="188595" algn="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3</a:t>
                      </a:r>
                      <a:endParaRPr sz="900">
                        <a:latin typeface="Arial"/>
                        <a:cs typeface="Arial"/>
                      </a:endParaRPr>
                    </a:p>
                  </a:txBody>
                  <a:tcPr marL="0" marR="0" marT="0" marB="0"/>
                </a:tc>
                <a:tc>
                  <a:txBody>
                    <a:bodyPr/>
                    <a:lstStyle/>
                    <a:p>
                      <a:pPr algn="ctr">
                        <a:lnSpc>
                          <a:spcPts val="1025"/>
                        </a:lnSpc>
                      </a:pPr>
                      <a:r>
                        <a:rPr sz="900" dirty="0">
                          <a:solidFill>
                            <a:srgbClr val="FF0000"/>
                          </a:solidFill>
                          <a:latin typeface="Arial"/>
                          <a:cs typeface="Arial"/>
                        </a:rPr>
                        <a:t>8</a:t>
                      </a:r>
                      <a:endParaRPr sz="900">
                        <a:latin typeface="Arial"/>
                        <a:cs typeface="Arial"/>
                      </a:endParaRPr>
                    </a:p>
                  </a:txBody>
                  <a:tcPr marL="0" marR="0" marT="0" marB="0"/>
                </a:tc>
                <a:tc>
                  <a:txBody>
                    <a:bodyPr/>
                    <a:lstStyle/>
                    <a:p>
                      <a:pPr algn="ctr">
                        <a:lnSpc>
                          <a:spcPts val="1025"/>
                        </a:lnSpc>
                      </a:pPr>
                      <a:r>
                        <a:rPr sz="900" dirty="0">
                          <a:latin typeface="Arial"/>
                          <a:cs typeface="Arial"/>
                        </a:rPr>
                        <a:t>5</a:t>
                      </a:r>
                      <a:endParaRPr sz="900">
                        <a:latin typeface="Arial"/>
                        <a:cs typeface="Arial"/>
                      </a:endParaRPr>
                    </a:p>
                  </a:txBody>
                  <a:tcPr marL="0" marR="0" marT="0" marB="0"/>
                </a:tc>
                <a:tc>
                  <a:txBody>
                    <a:bodyPr/>
                    <a:lstStyle/>
                    <a:p>
                      <a:pPr algn="ctr">
                        <a:lnSpc>
                          <a:spcPts val="1025"/>
                        </a:lnSpc>
                      </a:pPr>
                      <a:r>
                        <a:rPr sz="900" dirty="0">
                          <a:latin typeface="Arial"/>
                          <a:cs typeface="Arial"/>
                        </a:rPr>
                        <a:t>8</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6"/>
                  </a:ext>
                </a:extLst>
              </a:tr>
              <a:tr h="151149">
                <a:tc>
                  <a:txBody>
                    <a:bodyPr/>
                    <a:lstStyle/>
                    <a:p>
                      <a:pPr marL="31750">
                        <a:lnSpc>
                          <a:spcPts val="1025"/>
                        </a:lnSpc>
                      </a:pPr>
                      <a:r>
                        <a:rPr sz="900" spc="180" dirty="0">
                          <a:latin typeface="PMingLiU"/>
                          <a:cs typeface="PMingLiU"/>
                        </a:rPr>
                        <a:t>worser</a:t>
                      </a:r>
                      <a:endParaRPr sz="900">
                        <a:latin typeface="PMingLiU"/>
                        <a:cs typeface="PMingLiU"/>
                      </a:endParaRPr>
                    </a:p>
                  </a:txBody>
                  <a:tcPr marL="0" marR="0" marT="0" marB="0"/>
                </a:tc>
                <a:tc>
                  <a:txBody>
                    <a:bodyPr/>
                    <a:lstStyle/>
                    <a:p>
                      <a:pPr algn="ctr">
                        <a:lnSpc>
                          <a:spcPts val="1025"/>
                        </a:lnSpc>
                      </a:pPr>
                      <a:r>
                        <a:rPr sz="900" dirty="0">
                          <a:latin typeface="Arial"/>
                          <a:cs typeface="Arial"/>
                        </a:rPr>
                        <a:t>2</a:t>
                      </a:r>
                      <a:endParaRPr sz="900">
                        <a:latin typeface="Arial"/>
                        <a:cs typeface="Arial"/>
                      </a:endParaRPr>
                    </a:p>
                  </a:txBody>
                  <a:tcPr marL="0" marR="0" marT="0" marB="0"/>
                </a:tc>
                <a:tc>
                  <a:txBody>
                    <a:bodyPr/>
                    <a:lstStyle/>
                    <a:p>
                      <a:pPr marR="188595" algn="r">
                        <a:lnSpc>
                          <a:spcPts val="1025"/>
                        </a:lnSpc>
                      </a:pPr>
                      <a:r>
                        <a:rPr sz="900" dirty="0">
                          <a:latin typeface="Arial"/>
                          <a:cs typeface="Arial"/>
                        </a:rPr>
                        <a:t>0</a:t>
                      </a:r>
                      <a:endParaRPr sz="900">
                        <a:latin typeface="Arial"/>
                        <a:cs typeface="Arial"/>
                      </a:endParaRPr>
                    </a:p>
                  </a:txBody>
                  <a:tcPr marL="0" marR="0" marT="0" marB="0"/>
                </a:tc>
                <a:tc>
                  <a:txBody>
                    <a:bodyPr/>
                    <a:lstStyle/>
                    <a:p>
                      <a:pPr algn="ctr">
                        <a:lnSpc>
                          <a:spcPts val="1025"/>
                        </a:lnSpc>
                      </a:pPr>
                      <a:r>
                        <a:rPr sz="900" dirty="0">
                          <a:latin typeface="Arial"/>
                          <a:cs typeface="Arial"/>
                        </a:rPr>
                        <a:t>1</a:t>
                      </a:r>
                      <a:endParaRPr sz="900">
                        <a:latin typeface="Arial"/>
                        <a:cs typeface="Arial"/>
                      </a:endParaRPr>
                    </a:p>
                  </a:txBody>
                  <a:tcPr marL="0" marR="0" marT="0" marB="0"/>
                </a:tc>
                <a:tc>
                  <a:txBody>
                    <a:bodyPr/>
                    <a:lstStyle/>
                    <a:p>
                      <a:pPr algn="ctr">
                        <a:lnSpc>
                          <a:spcPts val="1025"/>
                        </a:lnSpc>
                      </a:pPr>
                      <a:r>
                        <a:rPr sz="900" dirty="0">
                          <a:solidFill>
                            <a:srgbClr val="FF0000"/>
                          </a:solidFill>
                          <a:latin typeface="Arial"/>
                          <a:cs typeface="Arial"/>
                        </a:rPr>
                        <a:t>1</a:t>
                      </a:r>
                      <a:endParaRPr sz="900">
                        <a:latin typeface="Arial"/>
                        <a:cs typeface="Arial"/>
                      </a:endParaRPr>
                    </a:p>
                  </a:txBody>
                  <a:tcPr marL="0" marR="0" marT="0" marB="0"/>
                </a:tc>
                <a:tc>
                  <a:txBody>
                    <a:bodyPr/>
                    <a:lstStyle/>
                    <a:p>
                      <a:pPr algn="ctr">
                        <a:lnSpc>
                          <a:spcPts val="1025"/>
                        </a:lnSpc>
                      </a:pPr>
                      <a:r>
                        <a:rPr sz="900" dirty="0">
                          <a:latin typeface="Arial"/>
                          <a:cs typeface="Arial"/>
                        </a:rPr>
                        <a:t>1</a:t>
                      </a:r>
                      <a:endParaRPr sz="900">
                        <a:latin typeface="Arial"/>
                        <a:cs typeface="Arial"/>
                      </a:endParaRPr>
                    </a:p>
                  </a:txBody>
                  <a:tcPr marL="0" marR="0" marT="0" marB="0"/>
                </a:tc>
                <a:tc>
                  <a:txBody>
                    <a:bodyPr/>
                    <a:lstStyle/>
                    <a:p>
                      <a:pPr algn="ctr">
                        <a:lnSpc>
                          <a:spcPts val="1025"/>
                        </a:lnSpc>
                      </a:pPr>
                      <a:r>
                        <a:rPr sz="900" dirty="0">
                          <a:latin typeface="Arial"/>
                          <a:cs typeface="Arial"/>
                        </a:rPr>
                        <a:t>5</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7"/>
                  </a:ext>
                </a:extLst>
              </a:tr>
              <a:tr h="132051">
                <a:tc>
                  <a:txBody>
                    <a:bodyPr/>
                    <a:lstStyle/>
                    <a:p>
                      <a:pPr marL="31750">
                        <a:lnSpc>
                          <a:spcPts val="940"/>
                        </a:lnSpc>
                      </a:pPr>
                      <a:r>
                        <a:rPr sz="900" spc="5" dirty="0">
                          <a:latin typeface="Arial"/>
                          <a:cs typeface="Arial"/>
                        </a:rPr>
                        <a:t>.</a:t>
                      </a:r>
                      <a:r>
                        <a:rPr sz="900" spc="-105" dirty="0">
                          <a:latin typeface="Arial"/>
                          <a:cs typeface="Arial"/>
                        </a:rPr>
                        <a:t> </a:t>
                      </a:r>
                      <a:r>
                        <a:rPr sz="900" spc="5" dirty="0">
                          <a:latin typeface="Arial"/>
                          <a:cs typeface="Arial"/>
                        </a:rPr>
                        <a:t>.</a:t>
                      </a:r>
                      <a:r>
                        <a:rPr sz="900" spc="-100" dirty="0">
                          <a:latin typeface="Arial"/>
                          <a:cs typeface="Arial"/>
                        </a:rPr>
                        <a:t> </a:t>
                      </a:r>
                      <a:r>
                        <a:rPr sz="900" spc="5" dirty="0">
                          <a:latin typeface="Arial"/>
                          <a:cs typeface="Arial"/>
                        </a:rPr>
                        <a:t>.</a:t>
                      </a:r>
                      <a:endParaRPr sz="900">
                        <a:latin typeface="Arial"/>
                        <a:cs typeface="Arial"/>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8"/>
                  </a:ext>
                </a:extLst>
              </a:tr>
            </a:tbl>
          </a:graphicData>
        </a:graphic>
      </p:graphicFrame>
      <p:sp>
        <p:nvSpPr>
          <p:cNvPr id="5" name="object 5"/>
          <p:cNvSpPr txBox="1"/>
          <p:nvPr/>
        </p:nvSpPr>
        <p:spPr>
          <a:xfrm>
            <a:off x="321945" y="2243880"/>
            <a:ext cx="2847340" cy="167005"/>
          </a:xfrm>
          <a:prstGeom prst="rect">
            <a:avLst/>
          </a:prstGeom>
        </p:spPr>
        <p:txBody>
          <a:bodyPr vert="horz" wrap="square" lIns="0" tIns="15875" rIns="0" bIns="0" rtlCol="0">
            <a:spAutoFit/>
          </a:bodyPr>
          <a:lstStyle/>
          <a:p>
            <a:pPr marL="38100">
              <a:lnSpc>
                <a:spcPct val="100000"/>
              </a:lnSpc>
              <a:spcBef>
                <a:spcPts val="125"/>
              </a:spcBef>
            </a:pPr>
            <a:r>
              <a:rPr sz="900" spc="-45" dirty="0">
                <a:latin typeface="Arial"/>
                <a:cs typeface="Arial"/>
              </a:rPr>
              <a:t>Each </a:t>
            </a:r>
            <a:r>
              <a:rPr sz="900" spc="-20" dirty="0">
                <a:latin typeface="Arial"/>
                <a:cs typeface="Arial"/>
              </a:rPr>
              <a:t>document </a:t>
            </a:r>
            <a:r>
              <a:rPr sz="900" spc="-40" dirty="0">
                <a:latin typeface="Arial"/>
                <a:cs typeface="Arial"/>
              </a:rPr>
              <a:t>is represented by</a:t>
            </a:r>
            <a:r>
              <a:rPr sz="900" spc="-160" dirty="0">
                <a:latin typeface="Arial"/>
                <a:cs typeface="Arial"/>
              </a:rPr>
              <a:t> </a:t>
            </a:r>
            <a:r>
              <a:rPr sz="900" spc="-60" dirty="0">
                <a:latin typeface="Arial"/>
                <a:cs typeface="Arial"/>
              </a:rPr>
              <a:t>a </a:t>
            </a:r>
            <a:r>
              <a:rPr sz="900" spc="-10" dirty="0">
                <a:solidFill>
                  <a:srgbClr val="FF0000"/>
                </a:solidFill>
                <a:latin typeface="Arial"/>
                <a:cs typeface="Arial"/>
              </a:rPr>
              <a:t>count </a:t>
            </a:r>
            <a:r>
              <a:rPr sz="900" spc="-20" dirty="0">
                <a:solidFill>
                  <a:srgbClr val="FF0000"/>
                </a:solidFill>
                <a:latin typeface="Arial"/>
                <a:cs typeface="Arial"/>
              </a:rPr>
              <a:t>vector </a:t>
            </a:r>
            <a:r>
              <a:rPr sz="900" spc="-100" dirty="0">
                <a:latin typeface="Lucida Sans Unicode"/>
                <a:cs typeface="Lucida Sans Unicode"/>
              </a:rPr>
              <a:t>∈ </a:t>
            </a:r>
            <a:r>
              <a:rPr sz="900" dirty="0">
                <a:latin typeface="Arial"/>
                <a:cs typeface="Arial"/>
              </a:rPr>
              <a:t>N</a:t>
            </a:r>
            <a:r>
              <a:rPr sz="975" baseline="29914" dirty="0">
                <a:latin typeface="Lucida Sans Unicode"/>
                <a:cs typeface="Lucida Sans Unicode"/>
              </a:rPr>
              <a:t>|</a:t>
            </a:r>
            <a:r>
              <a:rPr sz="975" i="1" baseline="29914" dirty="0">
                <a:latin typeface="Lucida Sans"/>
                <a:cs typeface="Lucida Sans"/>
              </a:rPr>
              <a:t>V </a:t>
            </a:r>
            <a:r>
              <a:rPr sz="975" baseline="29914" dirty="0">
                <a:latin typeface="Lucida Sans Unicode"/>
                <a:cs typeface="Lucida Sans Unicode"/>
              </a:rPr>
              <a:t>|</a:t>
            </a:r>
            <a:r>
              <a:rPr sz="900" dirty="0">
                <a:latin typeface="Arial"/>
                <a:cs typeface="Arial"/>
              </a:rPr>
              <a:t>.</a:t>
            </a:r>
            <a:endParaRPr sz="900">
              <a:latin typeface="Arial"/>
              <a:cs typeface="Arial"/>
            </a:endParaRPr>
          </a:p>
        </p:txBody>
      </p:sp>
      <p:sp>
        <p:nvSpPr>
          <p:cNvPr id="6" name="object 6"/>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7" name="object 7"/>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18 </a:t>
            </a:r>
            <a:r>
              <a:rPr spc="150" dirty="0"/>
              <a:t>/</a:t>
            </a:r>
            <a:r>
              <a:rPr spc="40" dirty="0"/>
              <a:t> </a:t>
            </a:r>
            <a:r>
              <a:rPr spc="-20" dirty="0"/>
              <a:t>53</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5" dirty="0"/>
              <a:t>Bag </a:t>
            </a:r>
            <a:r>
              <a:rPr spc="-20" dirty="0"/>
              <a:t>of </a:t>
            </a:r>
            <a:r>
              <a:rPr spc="-85" dirty="0"/>
              <a:t>words</a:t>
            </a:r>
            <a:r>
              <a:rPr spc="-15" dirty="0"/>
              <a:t> </a:t>
            </a:r>
            <a:r>
              <a:rPr spc="-60" dirty="0"/>
              <a:t>model</a:t>
            </a:r>
          </a:p>
        </p:txBody>
      </p:sp>
      <p:sp>
        <p:nvSpPr>
          <p:cNvPr id="4" name="object 4"/>
          <p:cNvSpPr/>
          <p:nvPr/>
        </p:nvSpPr>
        <p:spPr>
          <a:xfrm>
            <a:off x="499854" y="1028325"/>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238408"/>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20513"/>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24408" y="903844"/>
            <a:ext cx="3574415" cy="828040"/>
          </a:xfrm>
          <a:prstGeom prst="rect">
            <a:avLst/>
          </a:prstGeom>
        </p:spPr>
        <p:txBody>
          <a:bodyPr vert="horz" wrap="square" lIns="0" tIns="55244" rIns="0" bIns="0" rtlCol="0">
            <a:spAutoFit/>
          </a:bodyPr>
          <a:lstStyle/>
          <a:p>
            <a:pPr marL="12700">
              <a:lnSpc>
                <a:spcPct val="100000"/>
              </a:lnSpc>
              <a:spcBef>
                <a:spcPts val="434"/>
              </a:spcBef>
            </a:pPr>
            <a:r>
              <a:rPr sz="1100" spc="-90" dirty="0">
                <a:latin typeface="Arial"/>
                <a:cs typeface="Arial"/>
              </a:rPr>
              <a:t>We </a:t>
            </a:r>
            <a:r>
              <a:rPr sz="1100" spc="-60" dirty="0">
                <a:latin typeface="Arial"/>
                <a:cs typeface="Arial"/>
              </a:rPr>
              <a:t>do </a:t>
            </a:r>
            <a:r>
              <a:rPr sz="1100" spc="-15" dirty="0">
                <a:latin typeface="Arial"/>
                <a:cs typeface="Arial"/>
              </a:rPr>
              <a:t>not </a:t>
            </a:r>
            <a:r>
              <a:rPr sz="1100" spc="-60" dirty="0">
                <a:latin typeface="Arial"/>
                <a:cs typeface="Arial"/>
              </a:rPr>
              <a:t>consider </a:t>
            </a:r>
            <a:r>
              <a:rPr sz="1100" spc="-30" dirty="0">
                <a:latin typeface="Arial"/>
                <a:cs typeface="Arial"/>
              </a:rPr>
              <a:t>the </a:t>
            </a:r>
            <a:r>
              <a:rPr sz="1100" spc="-55" dirty="0">
                <a:solidFill>
                  <a:srgbClr val="0000FF"/>
                </a:solidFill>
                <a:latin typeface="Arial"/>
                <a:cs typeface="Arial"/>
              </a:rPr>
              <a:t>order </a:t>
            </a:r>
            <a:r>
              <a:rPr sz="1100" spc="-25" dirty="0">
                <a:latin typeface="Arial"/>
                <a:cs typeface="Arial"/>
              </a:rPr>
              <a:t>of </a:t>
            </a:r>
            <a:r>
              <a:rPr sz="1100" spc="-75" dirty="0">
                <a:latin typeface="Arial"/>
                <a:cs typeface="Arial"/>
              </a:rPr>
              <a:t>words </a:t>
            </a:r>
            <a:r>
              <a:rPr sz="1100" spc="-20" dirty="0">
                <a:latin typeface="Arial"/>
                <a:cs typeface="Arial"/>
              </a:rPr>
              <a:t>in </a:t>
            </a:r>
            <a:r>
              <a:rPr sz="1100" spc="-90" dirty="0">
                <a:latin typeface="Arial"/>
                <a:cs typeface="Arial"/>
              </a:rPr>
              <a:t>a</a:t>
            </a:r>
            <a:r>
              <a:rPr sz="1100" spc="35" dirty="0">
                <a:latin typeface="Arial"/>
                <a:cs typeface="Arial"/>
              </a:rPr>
              <a:t> </a:t>
            </a:r>
            <a:r>
              <a:rPr sz="1100" spc="-40" dirty="0">
                <a:latin typeface="Arial"/>
                <a:cs typeface="Arial"/>
              </a:rPr>
              <a:t>document.</a:t>
            </a:r>
            <a:endParaRPr sz="1100">
              <a:latin typeface="Arial"/>
              <a:cs typeface="Arial"/>
            </a:endParaRPr>
          </a:p>
          <a:p>
            <a:pPr marL="12700" marR="5080" indent="-635">
              <a:lnSpc>
                <a:spcPct val="102600"/>
              </a:lnSpc>
              <a:spcBef>
                <a:spcPts val="300"/>
              </a:spcBef>
            </a:pPr>
            <a:r>
              <a:rPr sz="1100" i="1" spc="-55" dirty="0">
                <a:latin typeface="Arial"/>
                <a:cs typeface="Arial"/>
              </a:rPr>
              <a:t>John </a:t>
            </a:r>
            <a:r>
              <a:rPr sz="1100" i="1" spc="-60" dirty="0">
                <a:latin typeface="Arial"/>
                <a:cs typeface="Arial"/>
              </a:rPr>
              <a:t>is </a:t>
            </a:r>
            <a:r>
              <a:rPr sz="1100" i="1" spc="-50" dirty="0">
                <a:latin typeface="Arial"/>
                <a:cs typeface="Arial"/>
              </a:rPr>
              <a:t>quicker </a:t>
            </a:r>
            <a:r>
              <a:rPr sz="1100" i="1" spc="-25" dirty="0">
                <a:latin typeface="Arial"/>
                <a:cs typeface="Arial"/>
              </a:rPr>
              <a:t>than </a:t>
            </a:r>
            <a:r>
              <a:rPr sz="1100" i="1" spc="-35" dirty="0">
                <a:latin typeface="Arial"/>
                <a:cs typeface="Arial"/>
              </a:rPr>
              <a:t>Mary </a:t>
            </a:r>
            <a:r>
              <a:rPr sz="1100" spc="-65" dirty="0">
                <a:latin typeface="Arial"/>
                <a:cs typeface="Arial"/>
              </a:rPr>
              <a:t>and </a:t>
            </a:r>
            <a:r>
              <a:rPr sz="1100" i="1" spc="-35" dirty="0">
                <a:latin typeface="Arial"/>
                <a:cs typeface="Arial"/>
              </a:rPr>
              <a:t>Mary </a:t>
            </a:r>
            <a:r>
              <a:rPr sz="1100" i="1" spc="-60" dirty="0">
                <a:latin typeface="Arial"/>
                <a:cs typeface="Arial"/>
              </a:rPr>
              <a:t>is </a:t>
            </a:r>
            <a:r>
              <a:rPr sz="1100" i="1" spc="-50" dirty="0">
                <a:latin typeface="Arial"/>
                <a:cs typeface="Arial"/>
              </a:rPr>
              <a:t>quicker </a:t>
            </a:r>
            <a:r>
              <a:rPr sz="1100" i="1" spc="-25" dirty="0">
                <a:latin typeface="Arial"/>
                <a:cs typeface="Arial"/>
              </a:rPr>
              <a:t>than </a:t>
            </a:r>
            <a:r>
              <a:rPr sz="1100" i="1" spc="-55" dirty="0">
                <a:latin typeface="Arial"/>
                <a:cs typeface="Arial"/>
              </a:rPr>
              <a:t>John </a:t>
            </a:r>
            <a:r>
              <a:rPr sz="1100" spc="-80" dirty="0">
                <a:latin typeface="Arial"/>
                <a:cs typeface="Arial"/>
              </a:rPr>
              <a:t>are  </a:t>
            </a:r>
            <a:r>
              <a:rPr sz="1100" spc="-70" dirty="0">
                <a:latin typeface="Arial"/>
                <a:cs typeface="Arial"/>
              </a:rPr>
              <a:t>represented </a:t>
            </a:r>
            <a:r>
              <a:rPr sz="1100" spc="-30" dirty="0">
                <a:latin typeface="Arial"/>
                <a:cs typeface="Arial"/>
              </a:rPr>
              <a:t>the </a:t>
            </a:r>
            <a:r>
              <a:rPr sz="1100" spc="-100" dirty="0">
                <a:latin typeface="Arial"/>
                <a:cs typeface="Arial"/>
              </a:rPr>
              <a:t>same</a:t>
            </a:r>
            <a:r>
              <a:rPr sz="1100" spc="25" dirty="0">
                <a:latin typeface="Arial"/>
                <a:cs typeface="Arial"/>
              </a:rPr>
              <a:t> </a:t>
            </a:r>
            <a:r>
              <a:rPr sz="1100" spc="-90" dirty="0">
                <a:latin typeface="Arial"/>
                <a:cs typeface="Arial"/>
              </a:rPr>
              <a:t>way.</a:t>
            </a:r>
            <a:endParaRPr sz="1100">
              <a:latin typeface="Arial"/>
              <a:cs typeface="Arial"/>
            </a:endParaRPr>
          </a:p>
          <a:p>
            <a:pPr marL="12700">
              <a:lnSpc>
                <a:spcPct val="100000"/>
              </a:lnSpc>
              <a:spcBef>
                <a:spcPts val="335"/>
              </a:spcBef>
            </a:pPr>
            <a:r>
              <a:rPr sz="1100" spc="-25" dirty="0">
                <a:latin typeface="Arial"/>
                <a:cs typeface="Arial"/>
              </a:rPr>
              <a:t>This </a:t>
            </a:r>
            <a:r>
              <a:rPr sz="1100" spc="-60" dirty="0">
                <a:latin typeface="Arial"/>
                <a:cs typeface="Arial"/>
              </a:rPr>
              <a:t>is </a:t>
            </a:r>
            <a:r>
              <a:rPr sz="1100" spc="-50" dirty="0">
                <a:latin typeface="Arial"/>
                <a:cs typeface="Arial"/>
              </a:rPr>
              <a:t>called </a:t>
            </a:r>
            <a:r>
              <a:rPr sz="1100" spc="-90" dirty="0">
                <a:latin typeface="Arial"/>
                <a:cs typeface="Arial"/>
              </a:rPr>
              <a:t>a </a:t>
            </a:r>
            <a:r>
              <a:rPr sz="1100" spc="-70" dirty="0">
                <a:solidFill>
                  <a:srgbClr val="0000FF"/>
                </a:solidFill>
                <a:latin typeface="Arial"/>
                <a:cs typeface="Arial"/>
              </a:rPr>
              <a:t>bag </a:t>
            </a:r>
            <a:r>
              <a:rPr sz="1100" spc="-25" dirty="0">
                <a:solidFill>
                  <a:srgbClr val="0000FF"/>
                </a:solidFill>
                <a:latin typeface="Arial"/>
                <a:cs typeface="Arial"/>
              </a:rPr>
              <a:t>of </a:t>
            </a:r>
            <a:r>
              <a:rPr sz="1100" spc="-75" dirty="0">
                <a:solidFill>
                  <a:srgbClr val="0000FF"/>
                </a:solidFill>
                <a:latin typeface="Arial"/>
                <a:cs typeface="Arial"/>
              </a:rPr>
              <a:t>words</a:t>
            </a:r>
            <a:r>
              <a:rPr sz="1100" dirty="0">
                <a:solidFill>
                  <a:srgbClr val="0000FF"/>
                </a:solidFill>
                <a:latin typeface="Arial"/>
                <a:cs typeface="Arial"/>
              </a:rPr>
              <a:t> </a:t>
            </a:r>
            <a:r>
              <a:rPr sz="1100" spc="-45" dirty="0">
                <a:solidFill>
                  <a:srgbClr val="0000FF"/>
                </a:solidFill>
                <a:latin typeface="Arial"/>
                <a:cs typeface="Arial"/>
              </a:rPr>
              <a:t>model</a:t>
            </a:r>
            <a:r>
              <a:rPr sz="1100" spc="-45" dirty="0">
                <a:latin typeface="Arial"/>
                <a:cs typeface="Arial"/>
              </a:rPr>
              <a:t>.</a:t>
            </a:r>
            <a:endParaRPr sz="1100">
              <a:latin typeface="Arial"/>
              <a:cs typeface="Arial"/>
            </a:endParaRPr>
          </a:p>
        </p:txBody>
      </p:sp>
      <p:sp>
        <p:nvSpPr>
          <p:cNvPr id="8" name="object 8"/>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9" name="object 9"/>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19 </a:t>
            </a:r>
            <a:r>
              <a:rPr spc="150" dirty="0"/>
              <a:t>/</a:t>
            </a:r>
            <a:r>
              <a:rPr spc="40" dirty="0"/>
              <a:t> </a:t>
            </a:r>
            <a:r>
              <a:rPr spc="-20" dirty="0"/>
              <a:t>53</a:t>
            </a: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5" dirty="0"/>
              <a:t>Term </a:t>
            </a:r>
            <a:r>
              <a:rPr spc="-65" dirty="0"/>
              <a:t>frequency</a:t>
            </a:r>
            <a:r>
              <a:rPr spc="-135" dirty="0"/>
              <a:t> </a:t>
            </a:r>
            <a:r>
              <a:rPr spc="75" dirty="0"/>
              <a:t>tf</a:t>
            </a:r>
          </a:p>
        </p:txBody>
      </p:sp>
      <p:sp>
        <p:nvSpPr>
          <p:cNvPr id="4" name="object 4"/>
          <p:cNvSpPr/>
          <p:nvPr/>
        </p:nvSpPr>
        <p:spPr>
          <a:xfrm>
            <a:off x="499854" y="875506"/>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257611"/>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39715"/>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99008" y="794853"/>
            <a:ext cx="3573145" cy="956310"/>
          </a:xfrm>
          <a:prstGeom prst="rect">
            <a:avLst/>
          </a:prstGeom>
        </p:spPr>
        <p:txBody>
          <a:bodyPr vert="horz" wrap="square" lIns="0" tIns="6985" rIns="0" bIns="0" rtlCol="0">
            <a:spAutoFit/>
          </a:bodyPr>
          <a:lstStyle/>
          <a:p>
            <a:pPr marL="38100" marR="30480">
              <a:lnSpc>
                <a:spcPct val="102699"/>
              </a:lnSpc>
              <a:spcBef>
                <a:spcPts val="55"/>
              </a:spcBef>
            </a:pPr>
            <a:r>
              <a:rPr sz="1100" spc="-40" dirty="0">
                <a:latin typeface="Arial"/>
                <a:cs typeface="Arial"/>
              </a:rPr>
              <a:t>The </a:t>
            </a:r>
            <a:r>
              <a:rPr sz="1100" spc="-25" dirty="0">
                <a:latin typeface="Arial"/>
                <a:cs typeface="Arial"/>
              </a:rPr>
              <a:t>term </a:t>
            </a:r>
            <a:r>
              <a:rPr sz="1100" spc="-55" dirty="0">
                <a:latin typeface="Arial"/>
                <a:cs typeface="Arial"/>
              </a:rPr>
              <a:t>frequency </a:t>
            </a:r>
            <a:r>
              <a:rPr sz="1100" spc="20" dirty="0">
                <a:latin typeface="Arial"/>
                <a:cs typeface="Arial"/>
              </a:rPr>
              <a:t>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 </a:t>
            </a:r>
            <a:r>
              <a:rPr sz="1100" spc="-25" dirty="0">
                <a:latin typeface="Arial"/>
                <a:cs typeface="Arial"/>
              </a:rPr>
              <a:t>of term </a:t>
            </a:r>
            <a:r>
              <a:rPr sz="1100" i="1" spc="85" dirty="0">
                <a:latin typeface="Arial"/>
                <a:cs typeface="Arial"/>
              </a:rPr>
              <a:t>t </a:t>
            </a:r>
            <a:r>
              <a:rPr sz="1100" spc="-20" dirty="0">
                <a:latin typeface="Arial"/>
                <a:cs typeface="Arial"/>
              </a:rPr>
              <a:t>in </a:t>
            </a:r>
            <a:r>
              <a:rPr sz="1100" spc="-45" dirty="0">
                <a:latin typeface="Arial"/>
                <a:cs typeface="Arial"/>
              </a:rPr>
              <a:t>document </a:t>
            </a:r>
            <a:r>
              <a:rPr sz="1100" i="1" spc="-50" dirty="0">
                <a:latin typeface="Arial"/>
                <a:cs typeface="Arial"/>
              </a:rPr>
              <a:t>d </a:t>
            </a:r>
            <a:r>
              <a:rPr sz="1100" spc="-60" dirty="0">
                <a:latin typeface="Arial"/>
                <a:cs typeface="Arial"/>
              </a:rPr>
              <a:t>is </a:t>
            </a:r>
            <a:r>
              <a:rPr sz="1100" spc="-55" dirty="0">
                <a:latin typeface="Arial"/>
                <a:cs typeface="Arial"/>
              </a:rPr>
              <a:t>defined  </a:t>
            </a:r>
            <a:r>
              <a:rPr sz="1100" spc="-114" dirty="0">
                <a:latin typeface="Arial"/>
                <a:cs typeface="Arial"/>
              </a:rPr>
              <a:t>as </a:t>
            </a:r>
            <a:r>
              <a:rPr sz="1100" spc="-30" dirty="0">
                <a:latin typeface="Arial"/>
                <a:cs typeface="Arial"/>
              </a:rPr>
              <a:t>the </a:t>
            </a:r>
            <a:r>
              <a:rPr sz="1100" spc="-50" dirty="0">
                <a:solidFill>
                  <a:srgbClr val="0000FF"/>
                </a:solidFill>
                <a:latin typeface="Arial"/>
                <a:cs typeface="Arial"/>
              </a:rPr>
              <a:t>number </a:t>
            </a:r>
            <a:r>
              <a:rPr sz="1100" spc="-25" dirty="0">
                <a:solidFill>
                  <a:srgbClr val="0000FF"/>
                </a:solidFill>
                <a:latin typeface="Arial"/>
                <a:cs typeface="Arial"/>
              </a:rPr>
              <a:t>of </a:t>
            </a:r>
            <a:r>
              <a:rPr sz="1100" spc="-45" dirty="0">
                <a:solidFill>
                  <a:srgbClr val="0000FF"/>
                </a:solidFill>
                <a:latin typeface="Arial"/>
                <a:cs typeface="Arial"/>
              </a:rPr>
              <a:t>times </a:t>
            </a:r>
            <a:r>
              <a:rPr sz="1100" spc="5" dirty="0">
                <a:solidFill>
                  <a:srgbClr val="0000FF"/>
                </a:solidFill>
                <a:latin typeface="Arial"/>
                <a:cs typeface="Arial"/>
              </a:rPr>
              <a:t>that </a:t>
            </a:r>
            <a:r>
              <a:rPr sz="1100" i="1" spc="85" dirty="0">
                <a:solidFill>
                  <a:srgbClr val="0000FF"/>
                </a:solidFill>
                <a:latin typeface="Arial"/>
                <a:cs typeface="Arial"/>
              </a:rPr>
              <a:t>t </a:t>
            </a:r>
            <a:r>
              <a:rPr sz="1100" spc="-60" dirty="0">
                <a:solidFill>
                  <a:srgbClr val="0000FF"/>
                </a:solidFill>
                <a:latin typeface="Arial"/>
                <a:cs typeface="Arial"/>
              </a:rPr>
              <a:t>occurs </a:t>
            </a:r>
            <a:r>
              <a:rPr sz="1100" spc="-20" dirty="0">
                <a:solidFill>
                  <a:srgbClr val="0000FF"/>
                </a:solidFill>
                <a:latin typeface="Arial"/>
                <a:cs typeface="Arial"/>
              </a:rPr>
              <a:t>in</a:t>
            </a:r>
            <a:r>
              <a:rPr sz="1100" spc="220" dirty="0">
                <a:solidFill>
                  <a:srgbClr val="0000FF"/>
                </a:solidFill>
                <a:latin typeface="Arial"/>
                <a:cs typeface="Arial"/>
              </a:rPr>
              <a:t> </a:t>
            </a:r>
            <a:r>
              <a:rPr sz="1100" i="1" spc="-50" dirty="0">
                <a:solidFill>
                  <a:srgbClr val="0000FF"/>
                </a:solidFill>
                <a:latin typeface="Arial"/>
                <a:cs typeface="Arial"/>
              </a:rPr>
              <a:t>d </a:t>
            </a:r>
            <a:r>
              <a:rPr sz="1100" spc="-5" dirty="0">
                <a:latin typeface="Arial"/>
                <a:cs typeface="Arial"/>
              </a:rPr>
              <a:t>.</a:t>
            </a:r>
            <a:endParaRPr sz="1100">
              <a:latin typeface="Arial"/>
              <a:cs typeface="Arial"/>
            </a:endParaRPr>
          </a:p>
          <a:p>
            <a:pPr marL="38100" marR="92075">
              <a:lnSpc>
                <a:spcPct val="102699"/>
              </a:lnSpc>
              <a:spcBef>
                <a:spcPts val="295"/>
              </a:spcBef>
            </a:pPr>
            <a:r>
              <a:rPr sz="1100" spc="-90" dirty="0">
                <a:latin typeface="Arial"/>
                <a:cs typeface="Arial"/>
              </a:rPr>
              <a:t>We </a:t>
            </a:r>
            <a:r>
              <a:rPr sz="1100" spc="-35" dirty="0">
                <a:latin typeface="Arial"/>
                <a:cs typeface="Arial"/>
              </a:rPr>
              <a:t>want </a:t>
            </a:r>
            <a:r>
              <a:rPr sz="1100" spc="10" dirty="0">
                <a:latin typeface="Arial"/>
                <a:cs typeface="Arial"/>
              </a:rPr>
              <a:t>to </a:t>
            </a:r>
            <a:r>
              <a:rPr sz="1100" spc="-105" dirty="0">
                <a:latin typeface="Arial"/>
                <a:cs typeface="Arial"/>
              </a:rPr>
              <a:t>use </a:t>
            </a:r>
            <a:r>
              <a:rPr sz="1100" spc="55" dirty="0">
                <a:latin typeface="Arial"/>
                <a:cs typeface="Arial"/>
              </a:rPr>
              <a:t>tf </a:t>
            </a:r>
            <a:r>
              <a:rPr sz="1100" spc="-70" dirty="0">
                <a:latin typeface="Arial"/>
                <a:cs typeface="Arial"/>
              </a:rPr>
              <a:t>when </a:t>
            </a:r>
            <a:r>
              <a:rPr sz="1100" spc="-35" dirty="0">
                <a:latin typeface="Arial"/>
                <a:cs typeface="Arial"/>
              </a:rPr>
              <a:t>computing </a:t>
            </a:r>
            <a:r>
              <a:rPr sz="1100" spc="-45" dirty="0">
                <a:latin typeface="Arial"/>
                <a:cs typeface="Arial"/>
              </a:rPr>
              <a:t>query-document </a:t>
            </a:r>
            <a:r>
              <a:rPr sz="1100" spc="-35" dirty="0">
                <a:latin typeface="Arial"/>
                <a:cs typeface="Arial"/>
              </a:rPr>
              <a:t>match  </a:t>
            </a:r>
            <a:r>
              <a:rPr sz="1100" spc="-80" dirty="0">
                <a:latin typeface="Arial"/>
                <a:cs typeface="Arial"/>
              </a:rPr>
              <a:t>scores.</a:t>
            </a:r>
            <a:endParaRPr sz="1100">
              <a:latin typeface="Arial"/>
              <a:cs typeface="Arial"/>
            </a:endParaRPr>
          </a:p>
          <a:p>
            <a:pPr marL="38100">
              <a:lnSpc>
                <a:spcPct val="100000"/>
              </a:lnSpc>
              <a:spcBef>
                <a:spcPts val="335"/>
              </a:spcBef>
            </a:pPr>
            <a:r>
              <a:rPr sz="1100" spc="10" dirty="0">
                <a:latin typeface="Arial"/>
                <a:cs typeface="Arial"/>
              </a:rPr>
              <a:t>But</a:t>
            </a:r>
            <a:r>
              <a:rPr sz="1100" spc="50" dirty="0">
                <a:latin typeface="Arial"/>
                <a:cs typeface="Arial"/>
              </a:rPr>
              <a:t> </a:t>
            </a:r>
            <a:r>
              <a:rPr sz="1100" spc="-80" dirty="0">
                <a:latin typeface="Arial"/>
                <a:cs typeface="Arial"/>
              </a:rPr>
              <a:t>how?</a:t>
            </a:r>
            <a:endParaRPr sz="1100">
              <a:latin typeface="Arial"/>
              <a:cs typeface="Arial"/>
            </a:endParaRPr>
          </a:p>
        </p:txBody>
      </p:sp>
      <p:sp>
        <p:nvSpPr>
          <p:cNvPr id="8" name="object 8"/>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9" name="object 9"/>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0" name="object 10"/>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20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5" dirty="0"/>
              <a:t>Term </a:t>
            </a:r>
            <a:r>
              <a:rPr spc="-65" dirty="0"/>
              <a:t>frequency</a:t>
            </a:r>
            <a:r>
              <a:rPr spc="-135" dirty="0"/>
              <a:t> </a:t>
            </a:r>
            <a:r>
              <a:rPr spc="75" dirty="0"/>
              <a:t>tf</a:t>
            </a:r>
          </a:p>
        </p:txBody>
      </p:sp>
      <p:sp>
        <p:nvSpPr>
          <p:cNvPr id="4" name="object 4"/>
          <p:cNvSpPr/>
          <p:nvPr/>
        </p:nvSpPr>
        <p:spPr>
          <a:xfrm>
            <a:off x="499854" y="875506"/>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257611"/>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39715"/>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1849799"/>
            <a:ext cx="70032" cy="7005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99854" y="2059768"/>
            <a:ext cx="70032" cy="7005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99854" y="2441872"/>
            <a:ext cx="70032" cy="7005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99854" y="2651953"/>
            <a:ext cx="70032" cy="70053"/>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599008" y="794853"/>
            <a:ext cx="3651250" cy="2140585"/>
          </a:xfrm>
          <a:prstGeom prst="rect">
            <a:avLst/>
          </a:prstGeom>
        </p:spPr>
        <p:txBody>
          <a:bodyPr vert="horz" wrap="square" lIns="0" tIns="6985" rIns="0" bIns="0" rtlCol="0">
            <a:spAutoFit/>
          </a:bodyPr>
          <a:lstStyle/>
          <a:p>
            <a:pPr marL="38100" marR="108585">
              <a:lnSpc>
                <a:spcPct val="102699"/>
              </a:lnSpc>
              <a:spcBef>
                <a:spcPts val="55"/>
              </a:spcBef>
            </a:pPr>
            <a:r>
              <a:rPr sz="1100" spc="-40" dirty="0">
                <a:latin typeface="Arial"/>
                <a:cs typeface="Arial"/>
              </a:rPr>
              <a:t>The </a:t>
            </a:r>
            <a:r>
              <a:rPr sz="1100" spc="-25" dirty="0">
                <a:latin typeface="Arial"/>
                <a:cs typeface="Arial"/>
              </a:rPr>
              <a:t>term </a:t>
            </a:r>
            <a:r>
              <a:rPr sz="1100" spc="-55" dirty="0">
                <a:latin typeface="Arial"/>
                <a:cs typeface="Arial"/>
              </a:rPr>
              <a:t>frequency </a:t>
            </a:r>
            <a:r>
              <a:rPr sz="1100" spc="20" dirty="0">
                <a:latin typeface="Arial"/>
                <a:cs typeface="Arial"/>
              </a:rPr>
              <a:t>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 </a:t>
            </a:r>
            <a:r>
              <a:rPr sz="1100" spc="-25" dirty="0">
                <a:latin typeface="Arial"/>
                <a:cs typeface="Arial"/>
              </a:rPr>
              <a:t>of term </a:t>
            </a:r>
            <a:r>
              <a:rPr sz="1100" i="1" spc="85" dirty="0">
                <a:latin typeface="Arial"/>
                <a:cs typeface="Arial"/>
              </a:rPr>
              <a:t>t </a:t>
            </a:r>
            <a:r>
              <a:rPr sz="1100" spc="-20" dirty="0">
                <a:latin typeface="Arial"/>
                <a:cs typeface="Arial"/>
              </a:rPr>
              <a:t>in </a:t>
            </a:r>
            <a:r>
              <a:rPr sz="1100" spc="-45" dirty="0">
                <a:latin typeface="Arial"/>
                <a:cs typeface="Arial"/>
              </a:rPr>
              <a:t>document </a:t>
            </a:r>
            <a:r>
              <a:rPr sz="1100" i="1" spc="-50" dirty="0">
                <a:latin typeface="Arial"/>
                <a:cs typeface="Arial"/>
              </a:rPr>
              <a:t>d </a:t>
            </a:r>
            <a:r>
              <a:rPr sz="1100" spc="-60" dirty="0">
                <a:latin typeface="Arial"/>
                <a:cs typeface="Arial"/>
              </a:rPr>
              <a:t>is </a:t>
            </a:r>
            <a:r>
              <a:rPr sz="1100" spc="-55" dirty="0">
                <a:latin typeface="Arial"/>
                <a:cs typeface="Arial"/>
              </a:rPr>
              <a:t>defined  </a:t>
            </a:r>
            <a:r>
              <a:rPr sz="1100" spc="-114" dirty="0">
                <a:latin typeface="Arial"/>
                <a:cs typeface="Arial"/>
              </a:rPr>
              <a:t>as </a:t>
            </a:r>
            <a:r>
              <a:rPr sz="1100" spc="-30" dirty="0">
                <a:latin typeface="Arial"/>
                <a:cs typeface="Arial"/>
              </a:rPr>
              <a:t>the </a:t>
            </a:r>
            <a:r>
              <a:rPr sz="1100" spc="-50" dirty="0">
                <a:solidFill>
                  <a:srgbClr val="0000FF"/>
                </a:solidFill>
                <a:latin typeface="Arial"/>
                <a:cs typeface="Arial"/>
              </a:rPr>
              <a:t>number </a:t>
            </a:r>
            <a:r>
              <a:rPr sz="1100" spc="-25" dirty="0">
                <a:solidFill>
                  <a:srgbClr val="0000FF"/>
                </a:solidFill>
                <a:latin typeface="Arial"/>
                <a:cs typeface="Arial"/>
              </a:rPr>
              <a:t>of </a:t>
            </a:r>
            <a:r>
              <a:rPr sz="1100" spc="-45" dirty="0">
                <a:solidFill>
                  <a:srgbClr val="0000FF"/>
                </a:solidFill>
                <a:latin typeface="Arial"/>
                <a:cs typeface="Arial"/>
              </a:rPr>
              <a:t>times </a:t>
            </a:r>
            <a:r>
              <a:rPr sz="1100" spc="5" dirty="0">
                <a:solidFill>
                  <a:srgbClr val="0000FF"/>
                </a:solidFill>
                <a:latin typeface="Arial"/>
                <a:cs typeface="Arial"/>
              </a:rPr>
              <a:t>that </a:t>
            </a:r>
            <a:r>
              <a:rPr sz="1100" i="1" spc="85" dirty="0">
                <a:solidFill>
                  <a:srgbClr val="0000FF"/>
                </a:solidFill>
                <a:latin typeface="Arial"/>
                <a:cs typeface="Arial"/>
              </a:rPr>
              <a:t>t </a:t>
            </a:r>
            <a:r>
              <a:rPr sz="1100" spc="-60" dirty="0">
                <a:solidFill>
                  <a:srgbClr val="0000FF"/>
                </a:solidFill>
                <a:latin typeface="Arial"/>
                <a:cs typeface="Arial"/>
              </a:rPr>
              <a:t>occurs </a:t>
            </a:r>
            <a:r>
              <a:rPr sz="1100" spc="-20" dirty="0">
                <a:solidFill>
                  <a:srgbClr val="0000FF"/>
                </a:solidFill>
                <a:latin typeface="Arial"/>
                <a:cs typeface="Arial"/>
              </a:rPr>
              <a:t>in</a:t>
            </a:r>
            <a:r>
              <a:rPr sz="1100" spc="220" dirty="0">
                <a:solidFill>
                  <a:srgbClr val="0000FF"/>
                </a:solidFill>
                <a:latin typeface="Arial"/>
                <a:cs typeface="Arial"/>
              </a:rPr>
              <a:t> </a:t>
            </a:r>
            <a:r>
              <a:rPr sz="1100" i="1" spc="-50" dirty="0">
                <a:solidFill>
                  <a:srgbClr val="0000FF"/>
                </a:solidFill>
                <a:latin typeface="Arial"/>
                <a:cs typeface="Arial"/>
              </a:rPr>
              <a:t>d </a:t>
            </a:r>
            <a:r>
              <a:rPr sz="1100" spc="-5" dirty="0">
                <a:latin typeface="Arial"/>
                <a:cs typeface="Arial"/>
              </a:rPr>
              <a:t>.</a:t>
            </a:r>
            <a:endParaRPr sz="1100">
              <a:latin typeface="Arial"/>
              <a:cs typeface="Arial"/>
            </a:endParaRPr>
          </a:p>
          <a:p>
            <a:pPr marL="38100" marR="170180">
              <a:lnSpc>
                <a:spcPct val="102699"/>
              </a:lnSpc>
              <a:spcBef>
                <a:spcPts val="295"/>
              </a:spcBef>
            </a:pPr>
            <a:r>
              <a:rPr sz="1100" spc="-90" dirty="0">
                <a:latin typeface="Arial"/>
                <a:cs typeface="Arial"/>
              </a:rPr>
              <a:t>We </a:t>
            </a:r>
            <a:r>
              <a:rPr sz="1100" spc="-35" dirty="0">
                <a:latin typeface="Arial"/>
                <a:cs typeface="Arial"/>
              </a:rPr>
              <a:t>want </a:t>
            </a:r>
            <a:r>
              <a:rPr sz="1100" spc="10" dirty="0">
                <a:latin typeface="Arial"/>
                <a:cs typeface="Arial"/>
              </a:rPr>
              <a:t>to </a:t>
            </a:r>
            <a:r>
              <a:rPr sz="1100" spc="-105" dirty="0">
                <a:latin typeface="Arial"/>
                <a:cs typeface="Arial"/>
              </a:rPr>
              <a:t>use </a:t>
            </a:r>
            <a:r>
              <a:rPr sz="1100" spc="55" dirty="0">
                <a:latin typeface="Arial"/>
                <a:cs typeface="Arial"/>
              </a:rPr>
              <a:t>tf </a:t>
            </a:r>
            <a:r>
              <a:rPr sz="1100" spc="-70" dirty="0">
                <a:latin typeface="Arial"/>
                <a:cs typeface="Arial"/>
              </a:rPr>
              <a:t>when </a:t>
            </a:r>
            <a:r>
              <a:rPr sz="1100" spc="-35" dirty="0">
                <a:latin typeface="Arial"/>
                <a:cs typeface="Arial"/>
              </a:rPr>
              <a:t>computing </a:t>
            </a:r>
            <a:r>
              <a:rPr sz="1100" spc="-45" dirty="0">
                <a:latin typeface="Arial"/>
                <a:cs typeface="Arial"/>
              </a:rPr>
              <a:t>query-document </a:t>
            </a:r>
            <a:r>
              <a:rPr sz="1100" spc="-35" dirty="0">
                <a:latin typeface="Arial"/>
                <a:cs typeface="Arial"/>
              </a:rPr>
              <a:t>match  </a:t>
            </a:r>
            <a:r>
              <a:rPr sz="1100" spc="-80" dirty="0">
                <a:latin typeface="Arial"/>
                <a:cs typeface="Arial"/>
              </a:rPr>
              <a:t>scores.</a:t>
            </a:r>
            <a:endParaRPr sz="1100">
              <a:latin typeface="Arial"/>
              <a:cs typeface="Arial"/>
            </a:endParaRPr>
          </a:p>
          <a:p>
            <a:pPr marL="38100">
              <a:lnSpc>
                <a:spcPct val="100000"/>
              </a:lnSpc>
              <a:spcBef>
                <a:spcPts val="335"/>
              </a:spcBef>
            </a:pPr>
            <a:r>
              <a:rPr sz="1100" spc="10" dirty="0">
                <a:latin typeface="Arial"/>
                <a:cs typeface="Arial"/>
              </a:rPr>
              <a:t>But</a:t>
            </a:r>
            <a:r>
              <a:rPr sz="1100" spc="50" dirty="0">
                <a:latin typeface="Arial"/>
                <a:cs typeface="Arial"/>
              </a:rPr>
              <a:t> </a:t>
            </a:r>
            <a:r>
              <a:rPr sz="1100" spc="-80" dirty="0">
                <a:latin typeface="Arial"/>
                <a:cs typeface="Arial"/>
              </a:rPr>
              <a:t>how?</a:t>
            </a:r>
            <a:endParaRPr sz="1100">
              <a:latin typeface="Arial"/>
              <a:cs typeface="Arial"/>
            </a:endParaRPr>
          </a:p>
          <a:p>
            <a:pPr marL="38100">
              <a:lnSpc>
                <a:spcPct val="100000"/>
              </a:lnSpc>
              <a:spcBef>
                <a:spcPts val="335"/>
              </a:spcBef>
            </a:pPr>
            <a:r>
              <a:rPr sz="1100" spc="-90" dirty="0">
                <a:latin typeface="Arial"/>
                <a:cs typeface="Arial"/>
              </a:rPr>
              <a:t>Raw </a:t>
            </a:r>
            <a:r>
              <a:rPr sz="1100" spc="-25" dirty="0">
                <a:latin typeface="Arial"/>
                <a:cs typeface="Arial"/>
              </a:rPr>
              <a:t>term </a:t>
            </a:r>
            <a:r>
              <a:rPr sz="1100" spc="-55" dirty="0">
                <a:latin typeface="Arial"/>
                <a:cs typeface="Arial"/>
              </a:rPr>
              <a:t>frequency </a:t>
            </a:r>
            <a:r>
              <a:rPr sz="1100" spc="-60" dirty="0">
                <a:latin typeface="Arial"/>
                <a:cs typeface="Arial"/>
              </a:rPr>
              <a:t>is </a:t>
            </a:r>
            <a:r>
              <a:rPr sz="1100" spc="-15" dirty="0">
                <a:latin typeface="Arial"/>
                <a:cs typeface="Arial"/>
              </a:rPr>
              <a:t>not </a:t>
            </a:r>
            <a:r>
              <a:rPr sz="1100" spc="-30" dirty="0">
                <a:latin typeface="Arial"/>
                <a:cs typeface="Arial"/>
              </a:rPr>
              <a:t>what </a:t>
            </a:r>
            <a:r>
              <a:rPr sz="1100" spc="-110" dirty="0">
                <a:latin typeface="Arial"/>
                <a:cs typeface="Arial"/>
              </a:rPr>
              <a:t>we</a:t>
            </a:r>
            <a:r>
              <a:rPr sz="1100" spc="-45" dirty="0">
                <a:latin typeface="Arial"/>
                <a:cs typeface="Arial"/>
              </a:rPr>
              <a:t> </a:t>
            </a:r>
            <a:r>
              <a:rPr sz="1100" spc="-30" dirty="0">
                <a:latin typeface="Arial"/>
                <a:cs typeface="Arial"/>
              </a:rPr>
              <a:t>want.</a:t>
            </a:r>
            <a:endParaRPr sz="1100">
              <a:latin typeface="Arial"/>
              <a:cs typeface="Arial"/>
            </a:endParaRPr>
          </a:p>
          <a:p>
            <a:pPr marL="38100" marR="30480">
              <a:lnSpc>
                <a:spcPct val="102699"/>
              </a:lnSpc>
              <a:spcBef>
                <a:spcPts val="295"/>
              </a:spcBef>
            </a:pPr>
            <a:r>
              <a:rPr sz="1100" spc="-10" dirty="0">
                <a:latin typeface="Arial"/>
                <a:cs typeface="Arial"/>
              </a:rPr>
              <a:t>A </a:t>
            </a:r>
            <a:r>
              <a:rPr sz="1100" spc="-45" dirty="0">
                <a:latin typeface="Arial"/>
                <a:cs typeface="Arial"/>
              </a:rPr>
              <a:t>document </a:t>
            </a:r>
            <a:r>
              <a:rPr sz="1100" spc="-5" dirty="0">
                <a:latin typeface="Arial"/>
                <a:cs typeface="Arial"/>
              </a:rPr>
              <a:t>with </a:t>
            </a:r>
            <a:r>
              <a:rPr sz="1100" spc="-70" dirty="0">
                <a:latin typeface="Arial"/>
                <a:cs typeface="Arial"/>
              </a:rPr>
              <a:t>10 </a:t>
            </a:r>
            <a:r>
              <a:rPr sz="1100" spc="-65" dirty="0">
                <a:latin typeface="Arial"/>
                <a:cs typeface="Arial"/>
              </a:rPr>
              <a:t>occurrences </a:t>
            </a:r>
            <a:r>
              <a:rPr sz="1100" spc="-25" dirty="0">
                <a:latin typeface="Arial"/>
                <a:cs typeface="Arial"/>
              </a:rPr>
              <a:t>of </a:t>
            </a:r>
            <a:r>
              <a:rPr sz="1100" spc="-30" dirty="0">
                <a:latin typeface="Arial"/>
                <a:cs typeface="Arial"/>
              </a:rPr>
              <a:t>the </a:t>
            </a:r>
            <a:r>
              <a:rPr sz="1100" spc="-25" dirty="0">
                <a:latin typeface="Arial"/>
                <a:cs typeface="Arial"/>
              </a:rPr>
              <a:t>term </a:t>
            </a:r>
            <a:r>
              <a:rPr sz="1100" spc="-60" dirty="0">
                <a:latin typeface="Arial"/>
                <a:cs typeface="Arial"/>
              </a:rPr>
              <a:t>is </a:t>
            </a:r>
            <a:r>
              <a:rPr sz="1100" spc="-70" dirty="0">
                <a:latin typeface="Arial"/>
                <a:cs typeface="Arial"/>
              </a:rPr>
              <a:t>more </a:t>
            </a:r>
            <a:r>
              <a:rPr sz="1100" spc="-45" dirty="0">
                <a:latin typeface="Arial"/>
                <a:cs typeface="Arial"/>
              </a:rPr>
              <a:t>relevant  </a:t>
            </a:r>
            <a:r>
              <a:rPr sz="1100" spc="-25" dirty="0">
                <a:latin typeface="Arial"/>
                <a:cs typeface="Arial"/>
              </a:rPr>
              <a:t>than </a:t>
            </a:r>
            <a:r>
              <a:rPr sz="1100" spc="-90" dirty="0">
                <a:latin typeface="Arial"/>
                <a:cs typeface="Arial"/>
              </a:rPr>
              <a:t>a </a:t>
            </a:r>
            <a:r>
              <a:rPr sz="1100" spc="-45" dirty="0">
                <a:latin typeface="Arial"/>
                <a:cs typeface="Arial"/>
              </a:rPr>
              <a:t>document </a:t>
            </a:r>
            <a:r>
              <a:rPr sz="1100" spc="-5" dirty="0">
                <a:latin typeface="Arial"/>
                <a:cs typeface="Arial"/>
              </a:rPr>
              <a:t>with </a:t>
            </a:r>
            <a:r>
              <a:rPr sz="1100" spc="-85" dirty="0">
                <a:latin typeface="Arial"/>
                <a:cs typeface="Arial"/>
              </a:rPr>
              <a:t>one </a:t>
            </a:r>
            <a:r>
              <a:rPr sz="1100" spc="-60" dirty="0">
                <a:latin typeface="Arial"/>
                <a:cs typeface="Arial"/>
              </a:rPr>
              <a:t>occurrence </a:t>
            </a:r>
            <a:r>
              <a:rPr sz="1100" spc="-25" dirty="0">
                <a:latin typeface="Arial"/>
                <a:cs typeface="Arial"/>
              </a:rPr>
              <a:t>of </a:t>
            </a:r>
            <a:r>
              <a:rPr sz="1100" spc="-30" dirty="0">
                <a:latin typeface="Arial"/>
                <a:cs typeface="Arial"/>
              </a:rPr>
              <a:t>the</a:t>
            </a:r>
            <a:r>
              <a:rPr sz="1100" spc="-170" dirty="0">
                <a:latin typeface="Arial"/>
                <a:cs typeface="Arial"/>
              </a:rPr>
              <a:t> </a:t>
            </a:r>
            <a:r>
              <a:rPr sz="1100" spc="-20" dirty="0">
                <a:latin typeface="Arial"/>
                <a:cs typeface="Arial"/>
              </a:rPr>
              <a:t>term.</a:t>
            </a:r>
            <a:endParaRPr sz="1100">
              <a:latin typeface="Arial"/>
              <a:cs typeface="Arial"/>
            </a:endParaRPr>
          </a:p>
          <a:p>
            <a:pPr marL="38100">
              <a:lnSpc>
                <a:spcPct val="100000"/>
              </a:lnSpc>
              <a:spcBef>
                <a:spcPts val="335"/>
              </a:spcBef>
            </a:pPr>
            <a:r>
              <a:rPr sz="1100" spc="10" dirty="0">
                <a:latin typeface="Arial"/>
                <a:cs typeface="Arial"/>
              </a:rPr>
              <a:t>But </a:t>
            </a:r>
            <a:r>
              <a:rPr sz="1100" spc="-15" dirty="0">
                <a:latin typeface="Arial"/>
                <a:cs typeface="Arial"/>
              </a:rPr>
              <a:t>not </a:t>
            </a:r>
            <a:r>
              <a:rPr sz="1100" spc="-70" dirty="0">
                <a:latin typeface="Arial"/>
                <a:cs typeface="Arial"/>
              </a:rPr>
              <a:t>10 </a:t>
            </a:r>
            <a:r>
              <a:rPr sz="1100" spc="-45" dirty="0">
                <a:latin typeface="Arial"/>
                <a:cs typeface="Arial"/>
              </a:rPr>
              <a:t>times </a:t>
            </a:r>
            <a:r>
              <a:rPr sz="1100" spc="-70" dirty="0">
                <a:latin typeface="Arial"/>
                <a:cs typeface="Arial"/>
              </a:rPr>
              <a:t>more</a:t>
            </a:r>
            <a:r>
              <a:rPr sz="1100" spc="-110" dirty="0">
                <a:latin typeface="Arial"/>
                <a:cs typeface="Arial"/>
              </a:rPr>
              <a:t> </a:t>
            </a:r>
            <a:r>
              <a:rPr sz="1100" spc="-40" dirty="0">
                <a:latin typeface="Arial"/>
                <a:cs typeface="Arial"/>
              </a:rPr>
              <a:t>relevant.</a:t>
            </a:r>
            <a:endParaRPr sz="1100">
              <a:latin typeface="Arial"/>
              <a:cs typeface="Arial"/>
            </a:endParaRPr>
          </a:p>
          <a:p>
            <a:pPr marL="38100" marR="538480">
              <a:lnSpc>
                <a:spcPct val="102600"/>
              </a:lnSpc>
              <a:spcBef>
                <a:spcPts val="300"/>
              </a:spcBef>
            </a:pPr>
            <a:r>
              <a:rPr sz="1100" spc="-80" dirty="0">
                <a:latin typeface="Arial"/>
                <a:cs typeface="Arial"/>
              </a:rPr>
              <a:t>Relevance </a:t>
            </a:r>
            <a:r>
              <a:rPr sz="1100" spc="-90" dirty="0">
                <a:latin typeface="Arial"/>
                <a:cs typeface="Arial"/>
              </a:rPr>
              <a:t>does </a:t>
            </a:r>
            <a:r>
              <a:rPr sz="1100" spc="-15" dirty="0">
                <a:latin typeface="Arial"/>
                <a:cs typeface="Arial"/>
              </a:rPr>
              <a:t>not </a:t>
            </a:r>
            <a:r>
              <a:rPr sz="1100" spc="-75" dirty="0">
                <a:latin typeface="Arial"/>
                <a:cs typeface="Arial"/>
              </a:rPr>
              <a:t>increase </a:t>
            </a:r>
            <a:r>
              <a:rPr sz="1100" spc="-30" dirty="0">
                <a:latin typeface="Arial"/>
                <a:cs typeface="Arial"/>
              </a:rPr>
              <a:t>proportionally </a:t>
            </a:r>
            <a:r>
              <a:rPr sz="1100" spc="-5" dirty="0">
                <a:latin typeface="Arial"/>
                <a:cs typeface="Arial"/>
              </a:rPr>
              <a:t>with </a:t>
            </a:r>
            <a:r>
              <a:rPr sz="1100" spc="-25" dirty="0">
                <a:latin typeface="Arial"/>
                <a:cs typeface="Arial"/>
              </a:rPr>
              <a:t>term  </a:t>
            </a:r>
            <a:r>
              <a:rPr sz="1100" spc="-60" dirty="0">
                <a:latin typeface="Arial"/>
                <a:cs typeface="Arial"/>
              </a:rPr>
              <a:t>frequency.</a:t>
            </a:r>
            <a:endParaRPr sz="1100">
              <a:latin typeface="Arial"/>
              <a:cs typeface="Arial"/>
            </a:endParaRPr>
          </a:p>
        </p:txBody>
      </p:sp>
      <p:sp>
        <p:nvSpPr>
          <p:cNvPr id="12" name="object 12"/>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3" name="object 13"/>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4" name="object 14"/>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20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Log </a:t>
            </a:r>
            <a:r>
              <a:rPr spc="-65" dirty="0"/>
              <a:t>frequency</a:t>
            </a:r>
            <a:r>
              <a:rPr spc="-120" dirty="0"/>
              <a:t> </a:t>
            </a:r>
            <a:r>
              <a:rPr spc="-45" dirty="0"/>
              <a:t>weighting</a:t>
            </a:r>
          </a:p>
        </p:txBody>
      </p:sp>
      <p:sp>
        <p:nvSpPr>
          <p:cNvPr id="4" name="object 4"/>
          <p:cNvSpPr/>
          <p:nvPr/>
        </p:nvSpPr>
        <p:spPr>
          <a:xfrm>
            <a:off x="499854" y="984891"/>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408" y="904238"/>
            <a:ext cx="3547745" cy="191770"/>
          </a:xfrm>
          <a:prstGeom prst="rect">
            <a:avLst/>
          </a:prstGeom>
        </p:spPr>
        <p:txBody>
          <a:bodyPr vert="horz" wrap="square" lIns="0" tIns="11430" rIns="0" bIns="0" rtlCol="0">
            <a:spAutoFit/>
          </a:bodyPr>
          <a:lstStyle/>
          <a:p>
            <a:pPr marL="12700">
              <a:lnSpc>
                <a:spcPct val="100000"/>
              </a:lnSpc>
              <a:spcBef>
                <a:spcPts val="90"/>
              </a:spcBef>
            </a:pPr>
            <a:r>
              <a:rPr sz="1100" spc="-40" dirty="0">
                <a:latin typeface="Arial"/>
                <a:cs typeface="Arial"/>
              </a:rPr>
              <a:t>The </a:t>
            </a:r>
            <a:r>
              <a:rPr sz="1100" spc="-45" dirty="0">
                <a:latin typeface="Arial"/>
                <a:cs typeface="Arial"/>
              </a:rPr>
              <a:t>log </a:t>
            </a:r>
            <a:r>
              <a:rPr sz="1100" spc="-55" dirty="0">
                <a:latin typeface="Arial"/>
                <a:cs typeface="Arial"/>
              </a:rPr>
              <a:t>frequency </a:t>
            </a:r>
            <a:r>
              <a:rPr sz="1100" spc="-40" dirty="0">
                <a:latin typeface="Arial"/>
                <a:cs typeface="Arial"/>
              </a:rPr>
              <a:t>weight </a:t>
            </a:r>
            <a:r>
              <a:rPr sz="1100" spc="-25" dirty="0">
                <a:latin typeface="Arial"/>
                <a:cs typeface="Arial"/>
              </a:rPr>
              <a:t>of term </a:t>
            </a:r>
            <a:r>
              <a:rPr sz="1100" i="1" spc="85" dirty="0">
                <a:latin typeface="Arial"/>
                <a:cs typeface="Arial"/>
              </a:rPr>
              <a:t>t </a:t>
            </a:r>
            <a:r>
              <a:rPr sz="1100" spc="-20" dirty="0">
                <a:latin typeface="Arial"/>
                <a:cs typeface="Arial"/>
              </a:rPr>
              <a:t>in </a:t>
            </a:r>
            <a:r>
              <a:rPr sz="1100" i="1" spc="-50" dirty="0">
                <a:latin typeface="Arial"/>
                <a:cs typeface="Arial"/>
              </a:rPr>
              <a:t>d </a:t>
            </a:r>
            <a:r>
              <a:rPr sz="1100" spc="-60" dirty="0">
                <a:latin typeface="Arial"/>
                <a:cs typeface="Arial"/>
              </a:rPr>
              <a:t>is </a:t>
            </a:r>
            <a:r>
              <a:rPr sz="1100" spc="-55" dirty="0">
                <a:latin typeface="Arial"/>
                <a:cs typeface="Arial"/>
              </a:rPr>
              <a:t>defined </a:t>
            </a:r>
            <a:r>
              <a:rPr sz="1100" spc="-114" dirty="0">
                <a:latin typeface="Arial"/>
                <a:cs typeface="Arial"/>
              </a:rPr>
              <a:t>as</a:t>
            </a:r>
            <a:r>
              <a:rPr sz="1100" spc="-65" dirty="0">
                <a:latin typeface="Arial"/>
                <a:cs typeface="Arial"/>
              </a:rPr>
              <a:t> </a:t>
            </a:r>
            <a:r>
              <a:rPr sz="1100" spc="-45" dirty="0">
                <a:latin typeface="Arial"/>
                <a:cs typeface="Arial"/>
              </a:rPr>
              <a:t>follows</a:t>
            </a:r>
            <a:endParaRPr sz="1100">
              <a:latin typeface="Arial"/>
              <a:cs typeface="Arial"/>
            </a:endParaRPr>
          </a:p>
        </p:txBody>
      </p:sp>
      <p:sp>
        <p:nvSpPr>
          <p:cNvPr id="6" name="object 6"/>
          <p:cNvSpPr txBox="1"/>
          <p:nvPr/>
        </p:nvSpPr>
        <p:spPr>
          <a:xfrm>
            <a:off x="1303097" y="1312290"/>
            <a:ext cx="464820" cy="191770"/>
          </a:xfrm>
          <a:prstGeom prst="rect">
            <a:avLst/>
          </a:prstGeom>
        </p:spPr>
        <p:txBody>
          <a:bodyPr vert="horz" wrap="square" lIns="0" tIns="11430" rIns="0" bIns="0" rtlCol="0">
            <a:spAutoFit/>
          </a:bodyPr>
          <a:lstStyle/>
          <a:p>
            <a:pPr marL="38100">
              <a:lnSpc>
                <a:spcPct val="100000"/>
              </a:lnSpc>
              <a:spcBef>
                <a:spcPts val="90"/>
              </a:spcBef>
            </a:pPr>
            <a:r>
              <a:rPr sz="1650" spc="-22" baseline="10101" dirty="0">
                <a:latin typeface="Arial"/>
                <a:cs typeface="Arial"/>
              </a:rPr>
              <a:t>w</a:t>
            </a:r>
            <a:r>
              <a:rPr sz="800" i="1" spc="-15" dirty="0">
                <a:latin typeface="Lucida Sans"/>
                <a:cs typeface="Lucida Sans"/>
              </a:rPr>
              <a:t>t</a:t>
            </a:r>
            <a:r>
              <a:rPr sz="800" spc="-15" dirty="0">
                <a:latin typeface="Sitka Text"/>
                <a:cs typeface="Sitka Text"/>
              </a:rPr>
              <a:t>,</a:t>
            </a:r>
            <a:r>
              <a:rPr sz="800" i="1" spc="-15" dirty="0">
                <a:latin typeface="Lucida Sans"/>
                <a:cs typeface="Lucida Sans"/>
              </a:rPr>
              <a:t>d</a:t>
            </a:r>
            <a:r>
              <a:rPr sz="800" i="1" spc="120" dirty="0">
                <a:latin typeface="Lucida Sans"/>
                <a:cs typeface="Lucida Sans"/>
              </a:rPr>
              <a:t> </a:t>
            </a:r>
            <a:r>
              <a:rPr sz="1650" spc="307" baseline="10101" dirty="0">
                <a:latin typeface="Arial"/>
                <a:cs typeface="Arial"/>
              </a:rPr>
              <a:t>=</a:t>
            </a:r>
            <a:endParaRPr sz="1650" baseline="10101">
              <a:latin typeface="Arial"/>
              <a:cs typeface="Arial"/>
            </a:endParaRPr>
          </a:p>
        </p:txBody>
      </p:sp>
      <p:sp>
        <p:nvSpPr>
          <p:cNvPr id="7" name="object 7"/>
          <p:cNvSpPr txBox="1"/>
          <p:nvPr/>
        </p:nvSpPr>
        <p:spPr>
          <a:xfrm>
            <a:off x="2334451" y="1274065"/>
            <a:ext cx="133350" cy="147320"/>
          </a:xfrm>
          <a:prstGeom prst="rect">
            <a:avLst/>
          </a:prstGeom>
        </p:spPr>
        <p:txBody>
          <a:bodyPr vert="horz" wrap="square" lIns="0" tIns="12065" rIns="0" bIns="0" rtlCol="0">
            <a:spAutoFit/>
          </a:bodyPr>
          <a:lstStyle/>
          <a:p>
            <a:pPr marL="12700">
              <a:lnSpc>
                <a:spcPct val="100000"/>
              </a:lnSpc>
              <a:spcBef>
                <a:spcPts val="95"/>
              </a:spcBef>
            </a:pPr>
            <a:r>
              <a:rPr sz="800" spc="-30" dirty="0">
                <a:latin typeface="Arial"/>
                <a:cs typeface="Arial"/>
              </a:rPr>
              <a:t>1</a:t>
            </a:r>
            <a:r>
              <a:rPr sz="800" spc="-25" dirty="0">
                <a:latin typeface="Arial"/>
                <a:cs typeface="Arial"/>
              </a:rPr>
              <a:t>0</a:t>
            </a:r>
            <a:endParaRPr sz="800">
              <a:latin typeface="Arial"/>
              <a:cs typeface="Arial"/>
            </a:endParaRPr>
          </a:p>
        </p:txBody>
      </p:sp>
      <p:sp>
        <p:nvSpPr>
          <p:cNvPr id="8" name="object 8"/>
          <p:cNvSpPr txBox="1"/>
          <p:nvPr/>
        </p:nvSpPr>
        <p:spPr>
          <a:xfrm>
            <a:off x="2445983" y="1225994"/>
            <a:ext cx="300355" cy="191770"/>
          </a:xfrm>
          <a:prstGeom prst="rect">
            <a:avLst/>
          </a:prstGeom>
        </p:spPr>
        <p:txBody>
          <a:bodyPr vert="horz" wrap="square" lIns="0" tIns="11430" rIns="0" bIns="0" rtlCol="0">
            <a:spAutoFit/>
          </a:bodyPr>
          <a:lstStyle/>
          <a:p>
            <a:pPr marL="38100">
              <a:lnSpc>
                <a:spcPct val="100000"/>
              </a:lnSpc>
              <a:spcBef>
                <a:spcPts val="90"/>
              </a:spcBef>
            </a:pPr>
            <a:r>
              <a:rPr sz="1650" spc="30" baseline="10101" dirty="0">
                <a:latin typeface="Arial"/>
                <a:cs typeface="Arial"/>
              </a:rPr>
              <a:t>tf</a:t>
            </a:r>
            <a:r>
              <a:rPr sz="800" i="1" spc="20" dirty="0">
                <a:latin typeface="Lucida Sans"/>
                <a:cs typeface="Lucida Sans"/>
              </a:rPr>
              <a:t>t</a:t>
            </a:r>
            <a:r>
              <a:rPr sz="800" spc="20" dirty="0">
                <a:latin typeface="Sitka Text"/>
                <a:cs typeface="Sitka Text"/>
              </a:rPr>
              <a:t>,</a:t>
            </a:r>
            <a:r>
              <a:rPr sz="800" i="1" spc="20" dirty="0">
                <a:latin typeface="Lucida Sans"/>
                <a:cs typeface="Lucida Sans"/>
              </a:rPr>
              <a:t>d</a:t>
            </a:r>
            <a:endParaRPr sz="800">
              <a:latin typeface="Lucida Sans"/>
              <a:cs typeface="Lucida Sans"/>
            </a:endParaRPr>
          </a:p>
        </p:txBody>
      </p:sp>
      <p:sp>
        <p:nvSpPr>
          <p:cNvPr id="9" name="object 9"/>
          <p:cNvSpPr txBox="1"/>
          <p:nvPr/>
        </p:nvSpPr>
        <p:spPr>
          <a:xfrm>
            <a:off x="1729668" y="1203476"/>
            <a:ext cx="654050" cy="363855"/>
          </a:xfrm>
          <a:prstGeom prst="rect">
            <a:avLst/>
          </a:prstGeom>
        </p:spPr>
        <p:txBody>
          <a:bodyPr vert="horz" wrap="square" lIns="0" tIns="6985" rIns="0" bIns="0" rtlCol="0">
            <a:spAutoFit/>
          </a:bodyPr>
          <a:lstStyle/>
          <a:p>
            <a:pPr marL="205104" marR="30480" indent="-167640">
              <a:lnSpc>
                <a:spcPct val="102699"/>
              </a:lnSpc>
              <a:spcBef>
                <a:spcPts val="55"/>
              </a:spcBef>
            </a:pPr>
            <a:r>
              <a:rPr sz="1650" spc="765" baseline="42929" dirty="0">
                <a:latin typeface="Arial"/>
                <a:cs typeface="Arial"/>
              </a:rPr>
              <a:t>.</a:t>
            </a:r>
            <a:r>
              <a:rPr sz="1650" spc="-232" baseline="42929" dirty="0">
                <a:latin typeface="Arial"/>
                <a:cs typeface="Arial"/>
              </a:rPr>
              <a:t> </a:t>
            </a:r>
            <a:r>
              <a:rPr sz="1100" spc="-70" dirty="0">
                <a:latin typeface="Arial"/>
                <a:cs typeface="Arial"/>
              </a:rPr>
              <a:t>1 </a:t>
            </a:r>
            <a:r>
              <a:rPr sz="1100" spc="204" dirty="0">
                <a:latin typeface="Arial"/>
                <a:cs typeface="Arial"/>
              </a:rPr>
              <a:t>+ </a:t>
            </a:r>
            <a:r>
              <a:rPr sz="1100" spc="-45" dirty="0">
                <a:latin typeface="Arial"/>
                <a:cs typeface="Arial"/>
              </a:rPr>
              <a:t>log  </a:t>
            </a:r>
            <a:r>
              <a:rPr sz="1100" spc="-70" dirty="0">
                <a:latin typeface="Arial"/>
                <a:cs typeface="Arial"/>
              </a:rPr>
              <a:t>0</a:t>
            </a:r>
            <a:endParaRPr sz="1100">
              <a:latin typeface="Arial"/>
              <a:cs typeface="Arial"/>
            </a:endParaRPr>
          </a:p>
        </p:txBody>
      </p:sp>
      <p:sp>
        <p:nvSpPr>
          <p:cNvPr id="10" name="object 10"/>
          <p:cNvSpPr txBox="1"/>
          <p:nvPr/>
        </p:nvSpPr>
        <p:spPr>
          <a:xfrm>
            <a:off x="2812199" y="1203476"/>
            <a:ext cx="691515" cy="363855"/>
          </a:xfrm>
          <a:prstGeom prst="rect">
            <a:avLst/>
          </a:prstGeom>
        </p:spPr>
        <p:txBody>
          <a:bodyPr vert="horz" wrap="square" lIns="0" tIns="6985" rIns="0" bIns="0" rtlCol="0">
            <a:spAutoFit/>
          </a:bodyPr>
          <a:lstStyle/>
          <a:p>
            <a:pPr marL="38100" marR="30480">
              <a:lnSpc>
                <a:spcPct val="102699"/>
              </a:lnSpc>
              <a:spcBef>
                <a:spcPts val="55"/>
              </a:spcBef>
            </a:pPr>
            <a:r>
              <a:rPr sz="1100" spc="20" dirty="0">
                <a:latin typeface="Arial"/>
                <a:cs typeface="Arial"/>
              </a:rPr>
              <a:t>if 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 </a:t>
            </a:r>
            <a:r>
              <a:rPr sz="1100" spc="-30" dirty="0">
                <a:latin typeface="Lucida Sans Unicode"/>
                <a:cs typeface="Lucida Sans Unicode"/>
              </a:rPr>
              <a:t>&gt; </a:t>
            </a:r>
            <a:r>
              <a:rPr sz="1100" spc="-70" dirty="0">
                <a:latin typeface="Arial"/>
                <a:cs typeface="Arial"/>
              </a:rPr>
              <a:t>0  </a:t>
            </a:r>
            <a:r>
              <a:rPr sz="1100" spc="-55" dirty="0">
                <a:latin typeface="Arial"/>
                <a:cs typeface="Arial"/>
              </a:rPr>
              <a:t>otherwise</a:t>
            </a:r>
            <a:endParaRPr sz="1100">
              <a:latin typeface="Arial"/>
              <a:cs typeface="Arial"/>
            </a:endParaRPr>
          </a:p>
        </p:txBody>
      </p:sp>
      <p:sp>
        <p:nvSpPr>
          <p:cNvPr id="11" name="object 11"/>
          <p:cNvSpPr/>
          <p:nvPr/>
        </p:nvSpPr>
        <p:spPr>
          <a:xfrm>
            <a:off x="499854" y="1750472"/>
            <a:ext cx="70032" cy="70053"/>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624408" y="1669820"/>
            <a:ext cx="2892425" cy="191770"/>
          </a:xfrm>
          <a:prstGeom prst="rect">
            <a:avLst/>
          </a:prstGeom>
        </p:spPr>
        <p:txBody>
          <a:bodyPr vert="horz" wrap="square" lIns="0" tIns="11430" rIns="0" bIns="0" rtlCol="0">
            <a:spAutoFit/>
          </a:bodyPr>
          <a:lstStyle/>
          <a:p>
            <a:pPr marL="12700">
              <a:lnSpc>
                <a:spcPct val="100000"/>
              </a:lnSpc>
              <a:spcBef>
                <a:spcPts val="90"/>
              </a:spcBef>
            </a:pPr>
            <a:r>
              <a:rPr sz="1100" spc="-70" dirty="0">
                <a:latin typeface="Arial"/>
                <a:cs typeface="Arial"/>
              </a:rPr>
              <a:t>0 </a:t>
            </a:r>
            <a:r>
              <a:rPr sz="1100" spc="55" dirty="0">
                <a:latin typeface="Lucida Sans Unicode"/>
                <a:cs typeface="Lucida Sans Unicode"/>
              </a:rPr>
              <a:t>→ </a:t>
            </a:r>
            <a:r>
              <a:rPr sz="1100" spc="-40" dirty="0">
                <a:latin typeface="Arial"/>
                <a:cs typeface="Arial"/>
              </a:rPr>
              <a:t>0, </a:t>
            </a:r>
            <a:r>
              <a:rPr sz="1100" spc="-70" dirty="0">
                <a:latin typeface="Arial"/>
                <a:cs typeface="Arial"/>
              </a:rPr>
              <a:t>1 </a:t>
            </a:r>
            <a:r>
              <a:rPr sz="1100" spc="55" dirty="0">
                <a:latin typeface="Lucida Sans Unicode"/>
                <a:cs typeface="Lucida Sans Unicode"/>
              </a:rPr>
              <a:t>→ </a:t>
            </a:r>
            <a:r>
              <a:rPr sz="1100" spc="-40" dirty="0">
                <a:latin typeface="Arial"/>
                <a:cs typeface="Arial"/>
              </a:rPr>
              <a:t>1, </a:t>
            </a:r>
            <a:r>
              <a:rPr sz="1100" spc="-70" dirty="0">
                <a:latin typeface="Arial"/>
                <a:cs typeface="Arial"/>
              </a:rPr>
              <a:t>2 </a:t>
            </a:r>
            <a:r>
              <a:rPr sz="1100" spc="55" dirty="0">
                <a:latin typeface="Lucida Sans Unicode"/>
                <a:cs typeface="Lucida Sans Unicode"/>
              </a:rPr>
              <a:t>→ </a:t>
            </a:r>
            <a:r>
              <a:rPr sz="1100" spc="-40" dirty="0">
                <a:latin typeface="Arial"/>
                <a:cs typeface="Arial"/>
              </a:rPr>
              <a:t>1.3, </a:t>
            </a:r>
            <a:r>
              <a:rPr sz="1100" spc="-70" dirty="0">
                <a:latin typeface="Arial"/>
                <a:cs typeface="Arial"/>
              </a:rPr>
              <a:t>10 </a:t>
            </a:r>
            <a:r>
              <a:rPr sz="1100" spc="55" dirty="0">
                <a:latin typeface="Lucida Sans Unicode"/>
                <a:cs typeface="Lucida Sans Unicode"/>
              </a:rPr>
              <a:t>→ </a:t>
            </a:r>
            <a:r>
              <a:rPr sz="1100" spc="-40" dirty="0">
                <a:latin typeface="Arial"/>
                <a:cs typeface="Arial"/>
              </a:rPr>
              <a:t>2, </a:t>
            </a:r>
            <a:r>
              <a:rPr sz="1100" spc="-75" dirty="0">
                <a:latin typeface="Arial"/>
                <a:cs typeface="Arial"/>
              </a:rPr>
              <a:t>1000 </a:t>
            </a:r>
            <a:r>
              <a:rPr sz="1100" spc="55" dirty="0">
                <a:latin typeface="Lucida Sans Unicode"/>
                <a:cs typeface="Lucida Sans Unicode"/>
              </a:rPr>
              <a:t>→</a:t>
            </a:r>
            <a:r>
              <a:rPr sz="1100" spc="-225" dirty="0">
                <a:latin typeface="Lucida Sans Unicode"/>
                <a:cs typeface="Lucida Sans Unicode"/>
              </a:rPr>
              <a:t> </a:t>
            </a:r>
            <a:r>
              <a:rPr sz="1100" spc="-40" dirty="0">
                <a:latin typeface="Arial"/>
                <a:cs typeface="Arial"/>
              </a:rPr>
              <a:t>4, </a:t>
            </a:r>
            <a:r>
              <a:rPr sz="1100" spc="-30" dirty="0">
                <a:latin typeface="Arial"/>
                <a:cs typeface="Arial"/>
              </a:rPr>
              <a:t>etc.</a:t>
            </a:r>
            <a:endParaRPr sz="1100">
              <a:latin typeface="Arial"/>
              <a:cs typeface="Arial"/>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5" name="object 15"/>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21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Log </a:t>
            </a:r>
            <a:r>
              <a:rPr spc="-65" dirty="0"/>
              <a:t>frequency</a:t>
            </a:r>
            <a:r>
              <a:rPr spc="-120" dirty="0"/>
              <a:t> </a:t>
            </a:r>
            <a:r>
              <a:rPr spc="-45" dirty="0"/>
              <a:t>weighting</a:t>
            </a:r>
          </a:p>
        </p:txBody>
      </p:sp>
      <p:sp>
        <p:nvSpPr>
          <p:cNvPr id="4" name="object 4"/>
          <p:cNvSpPr/>
          <p:nvPr/>
        </p:nvSpPr>
        <p:spPr>
          <a:xfrm>
            <a:off x="499854" y="984891"/>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408" y="904238"/>
            <a:ext cx="3547745" cy="191770"/>
          </a:xfrm>
          <a:prstGeom prst="rect">
            <a:avLst/>
          </a:prstGeom>
        </p:spPr>
        <p:txBody>
          <a:bodyPr vert="horz" wrap="square" lIns="0" tIns="11430" rIns="0" bIns="0" rtlCol="0">
            <a:spAutoFit/>
          </a:bodyPr>
          <a:lstStyle/>
          <a:p>
            <a:pPr marL="12700">
              <a:lnSpc>
                <a:spcPct val="100000"/>
              </a:lnSpc>
              <a:spcBef>
                <a:spcPts val="90"/>
              </a:spcBef>
            </a:pPr>
            <a:r>
              <a:rPr sz="1100" spc="-40" dirty="0">
                <a:latin typeface="Arial"/>
                <a:cs typeface="Arial"/>
              </a:rPr>
              <a:t>The </a:t>
            </a:r>
            <a:r>
              <a:rPr sz="1100" spc="-45" dirty="0">
                <a:latin typeface="Arial"/>
                <a:cs typeface="Arial"/>
              </a:rPr>
              <a:t>log </a:t>
            </a:r>
            <a:r>
              <a:rPr sz="1100" spc="-55" dirty="0">
                <a:latin typeface="Arial"/>
                <a:cs typeface="Arial"/>
              </a:rPr>
              <a:t>frequency </a:t>
            </a:r>
            <a:r>
              <a:rPr sz="1100" spc="-40" dirty="0">
                <a:latin typeface="Arial"/>
                <a:cs typeface="Arial"/>
              </a:rPr>
              <a:t>weight </a:t>
            </a:r>
            <a:r>
              <a:rPr sz="1100" spc="-25" dirty="0">
                <a:latin typeface="Arial"/>
                <a:cs typeface="Arial"/>
              </a:rPr>
              <a:t>of term </a:t>
            </a:r>
            <a:r>
              <a:rPr sz="1100" i="1" spc="85" dirty="0">
                <a:latin typeface="Arial"/>
                <a:cs typeface="Arial"/>
              </a:rPr>
              <a:t>t </a:t>
            </a:r>
            <a:r>
              <a:rPr sz="1100" spc="-20" dirty="0">
                <a:latin typeface="Arial"/>
                <a:cs typeface="Arial"/>
              </a:rPr>
              <a:t>in </a:t>
            </a:r>
            <a:r>
              <a:rPr sz="1100" i="1" spc="-50" dirty="0">
                <a:latin typeface="Arial"/>
                <a:cs typeface="Arial"/>
              </a:rPr>
              <a:t>d </a:t>
            </a:r>
            <a:r>
              <a:rPr sz="1100" spc="-60" dirty="0">
                <a:latin typeface="Arial"/>
                <a:cs typeface="Arial"/>
              </a:rPr>
              <a:t>is </a:t>
            </a:r>
            <a:r>
              <a:rPr sz="1100" spc="-55" dirty="0">
                <a:latin typeface="Arial"/>
                <a:cs typeface="Arial"/>
              </a:rPr>
              <a:t>defined </a:t>
            </a:r>
            <a:r>
              <a:rPr sz="1100" spc="-114" dirty="0">
                <a:latin typeface="Arial"/>
                <a:cs typeface="Arial"/>
              </a:rPr>
              <a:t>as</a:t>
            </a:r>
            <a:r>
              <a:rPr sz="1100" spc="-65" dirty="0">
                <a:latin typeface="Arial"/>
                <a:cs typeface="Arial"/>
              </a:rPr>
              <a:t> </a:t>
            </a:r>
            <a:r>
              <a:rPr sz="1100" spc="-45" dirty="0">
                <a:latin typeface="Arial"/>
                <a:cs typeface="Arial"/>
              </a:rPr>
              <a:t>follows</a:t>
            </a:r>
            <a:endParaRPr sz="1100">
              <a:latin typeface="Arial"/>
              <a:cs typeface="Arial"/>
            </a:endParaRPr>
          </a:p>
        </p:txBody>
      </p:sp>
      <p:sp>
        <p:nvSpPr>
          <p:cNvPr id="6" name="object 6"/>
          <p:cNvSpPr txBox="1"/>
          <p:nvPr/>
        </p:nvSpPr>
        <p:spPr>
          <a:xfrm>
            <a:off x="1303097" y="1312290"/>
            <a:ext cx="464820" cy="191770"/>
          </a:xfrm>
          <a:prstGeom prst="rect">
            <a:avLst/>
          </a:prstGeom>
        </p:spPr>
        <p:txBody>
          <a:bodyPr vert="horz" wrap="square" lIns="0" tIns="11430" rIns="0" bIns="0" rtlCol="0">
            <a:spAutoFit/>
          </a:bodyPr>
          <a:lstStyle/>
          <a:p>
            <a:pPr marL="38100">
              <a:lnSpc>
                <a:spcPct val="100000"/>
              </a:lnSpc>
              <a:spcBef>
                <a:spcPts val="90"/>
              </a:spcBef>
            </a:pPr>
            <a:r>
              <a:rPr sz="1650" spc="-22" baseline="10101" dirty="0">
                <a:latin typeface="Arial"/>
                <a:cs typeface="Arial"/>
              </a:rPr>
              <a:t>w</a:t>
            </a:r>
            <a:r>
              <a:rPr sz="800" i="1" spc="-15" dirty="0">
                <a:latin typeface="Lucida Sans"/>
                <a:cs typeface="Lucida Sans"/>
              </a:rPr>
              <a:t>t</a:t>
            </a:r>
            <a:r>
              <a:rPr sz="800" spc="-15" dirty="0">
                <a:latin typeface="Sitka Text"/>
                <a:cs typeface="Sitka Text"/>
              </a:rPr>
              <a:t>,</a:t>
            </a:r>
            <a:r>
              <a:rPr sz="800" i="1" spc="-15" dirty="0">
                <a:latin typeface="Lucida Sans"/>
                <a:cs typeface="Lucida Sans"/>
              </a:rPr>
              <a:t>d</a:t>
            </a:r>
            <a:r>
              <a:rPr sz="800" i="1" spc="120" dirty="0">
                <a:latin typeface="Lucida Sans"/>
                <a:cs typeface="Lucida Sans"/>
              </a:rPr>
              <a:t> </a:t>
            </a:r>
            <a:r>
              <a:rPr sz="1650" spc="307" baseline="10101" dirty="0">
                <a:latin typeface="Arial"/>
                <a:cs typeface="Arial"/>
              </a:rPr>
              <a:t>=</a:t>
            </a:r>
            <a:endParaRPr sz="1650" baseline="10101">
              <a:latin typeface="Arial"/>
              <a:cs typeface="Arial"/>
            </a:endParaRPr>
          </a:p>
        </p:txBody>
      </p:sp>
      <p:sp>
        <p:nvSpPr>
          <p:cNvPr id="7" name="object 7"/>
          <p:cNvSpPr txBox="1"/>
          <p:nvPr/>
        </p:nvSpPr>
        <p:spPr>
          <a:xfrm>
            <a:off x="2334451" y="1274065"/>
            <a:ext cx="133350" cy="147320"/>
          </a:xfrm>
          <a:prstGeom prst="rect">
            <a:avLst/>
          </a:prstGeom>
        </p:spPr>
        <p:txBody>
          <a:bodyPr vert="horz" wrap="square" lIns="0" tIns="12065" rIns="0" bIns="0" rtlCol="0">
            <a:spAutoFit/>
          </a:bodyPr>
          <a:lstStyle/>
          <a:p>
            <a:pPr marL="12700">
              <a:lnSpc>
                <a:spcPct val="100000"/>
              </a:lnSpc>
              <a:spcBef>
                <a:spcPts val="95"/>
              </a:spcBef>
            </a:pPr>
            <a:r>
              <a:rPr sz="800" spc="-30" dirty="0">
                <a:latin typeface="Arial"/>
                <a:cs typeface="Arial"/>
              </a:rPr>
              <a:t>1</a:t>
            </a:r>
            <a:r>
              <a:rPr sz="800" spc="-25" dirty="0">
                <a:latin typeface="Arial"/>
                <a:cs typeface="Arial"/>
              </a:rPr>
              <a:t>0</a:t>
            </a:r>
            <a:endParaRPr sz="800">
              <a:latin typeface="Arial"/>
              <a:cs typeface="Arial"/>
            </a:endParaRPr>
          </a:p>
        </p:txBody>
      </p:sp>
      <p:sp>
        <p:nvSpPr>
          <p:cNvPr id="8" name="object 8"/>
          <p:cNvSpPr txBox="1"/>
          <p:nvPr/>
        </p:nvSpPr>
        <p:spPr>
          <a:xfrm>
            <a:off x="2445983" y="1225994"/>
            <a:ext cx="300355" cy="191770"/>
          </a:xfrm>
          <a:prstGeom prst="rect">
            <a:avLst/>
          </a:prstGeom>
        </p:spPr>
        <p:txBody>
          <a:bodyPr vert="horz" wrap="square" lIns="0" tIns="11430" rIns="0" bIns="0" rtlCol="0">
            <a:spAutoFit/>
          </a:bodyPr>
          <a:lstStyle/>
          <a:p>
            <a:pPr marL="38100">
              <a:lnSpc>
                <a:spcPct val="100000"/>
              </a:lnSpc>
              <a:spcBef>
                <a:spcPts val="90"/>
              </a:spcBef>
            </a:pPr>
            <a:r>
              <a:rPr sz="1650" spc="30" baseline="10101" dirty="0">
                <a:latin typeface="Arial"/>
                <a:cs typeface="Arial"/>
              </a:rPr>
              <a:t>tf</a:t>
            </a:r>
            <a:r>
              <a:rPr sz="800" i="1" spc="20" dirty="0">
                <a:latin typeface="Lucida Sans"/>
                <a:cs typeface="Lucida Sans"/>
              </a:rPr>
              <a:t>t</a:t>
            </a:r>
            <a:r>
              <a:rPr sz="800" spc="20" dirty="0">
                <a:latin typeface="Sitka Text"/>
                <a:cs typeface="Sitka Text"/>
              </a:rPr>
              <a:t>,</a:t>
            </a:r>
            <a:r>
              <a:rPr sz="800" i="1" spc="20" dirty="0">
                <a:latin typeface="Lucida Sans"/>
                <a:cs typeface="Lucida Sans"/>
              </a:rPr>
              <a:t>d</a:t>
            </a:r>
            <a:endParaRPr sz="800">
              <a:latin typeface="Lucida Sans"/>
              <a:cs typeface="Lucida Sans"/>
            </a:endParaRPr>
          </a:p>
        </p:txBody>
      </p:sp>
      <p:sp>
        <p:nvSpPr>
          <p:cNvPr id="9" name="object 9"/>
          <p:cNvSpPr txBox="1"/>
          <p:nvPr/>
        </p:nvSpPr>
        <p:spPr>
          <a:xfrm>
            <a:off x="1729668" y="1203476"/>
            <a:ext cx="654050" cy="363855"/>
          </a:xfrm>
          <a:prstGeom prst="rect">
            <a:avLst/>
          </a:prstGeom>
        </p:spPr>
        <p:txBody>
          <a:bodyPr vert="horz" wrap="square" lIns="0" tIns="6985" rIns="0" bIns="0" rtlCol="0">
            <a:spAutoFit/>
          </a:bodyPr>
          <a:lstStyle/>
          <a:p>
            <a:pPr marL="205104" marR="30480" indent="-167640">
              <a:lnSpc>
                <a:spcPct val="102699"/>
              </a:lnSpc>
              <a:spcBef>
                <a:spcPts val="55"/>
              </a:spcBef>
            </a:pPr>
            <a:r>
              <a:rPr sz="1650" spc="765" baseline="42929" dirty="0">
                <a:latin typeface="Arial"/>
                <a:cs typeface="Arial"/>
              </a:rPr>
              <a:t>.</a:t>
            </a:r>
            <a:r>
              <a:rPr sz="1650" spc="-232" baseline="42929" dirty="0">
                <a:latin typeface="Arial"/>
                <a:cs typeface="Arial"/>
              </a:rPr>
              <a:t> </a:t>
            </a:r>
            <a:r>
              <a:rPr sz="1100" spc="-70" dirty="0">
                <a:latin typeface="Arial"/>
                <a:cs typeface="Arial"/>
              </a:rPr>
              <a:t>1 </a:t>
            </a:r>
            <a:r>
              <a:rPr sz="1100" spc="204" dirty="0">
                <a:latin typeface="Arial"/>
                <a:cs typeface="Arial"/>
              </a:rPr>
              <a:t>+ </a:t>
            </a:r>
            <a:r>
              <a:rPr sz="1100" spc="-45" dirty="0">
                <a:latin typeface="Arial"/>
                <a:cs typeface="Arial"/>
              </a:rPr>
              <a:t>log  </a:t>
            </a:r>
            <a:r>
              <a:rPr sz="1100" spc="-70" dirty="0">
                <a:latin typeface="Arial"/>
                <a:cs typeface="Arial"/>
              </a:rPr>
              <a:t>0</a:t>
            </a:r>
            <a:endParaRPr sz="1100">
              <a:latin typeface="Arial"/>
              <a:cs typeface="Arial"/>
            </a:endParaRPr>
          </a:p>
        </p:txBody>
      </p:sp>
      <p:sp>
        <p:nvSpPr>
          <p:cNvPr id="10" name="object 10"/>
          <p:cNvSpPr txBox="1"/>
          <p:nvPr/>
        </p:nvSpPr>
        <p:spPr>
          <a:xfrm>
            <a:off x="2812199" y="1203476"/>
            <a:ext cx="691515" cy="363855"/>
          </a:xfrm>
          <a:prstGeom prst="rect">
            <a:avLst/>
          </a:prstGeom>
        </p:spPr>
        <p:txBody>
          <a:bodyPr vert="horz" wrap="square" lIns="0" tIns="6985" rIns="0" bIns="0" rtlCol="0">
            <a:spAutoFit/>
          </a:bodyPr>
          <a:lstStyle/>
          <a:p>
            <a:pPr marL="38100" marR="30480">
              <a:lnSpc>
                <a:spcPct val="102699"/>
              </a:lnSpc>
              <a:spcBef>
                <a:spcPts val="55"/>
              </a:spcBef>
            </a:pPr>
            <a:r>
              <a:rPr sz="1100" spc="20" dirty="0">
                <a:latin typeface="Arial"/>
                <a:cs typeface="Arial"/>
              </a:rPr>
              <a:t>if 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 </a:t>
            </a:r>
            <a:r>
              <a:rPr sz="1100" spc="-30" dirty="0">
                <a:latin typeface="Lucida Sans Unicode"/>
                <a:cs typeface="Lucida Sans Unicode"/>
              </a:rPr>
              <a:t>&gt; </a:t>
            </a:r>
            <a:r>
              <a:rPr sz="1100" spc="-70" dirty="0">
                <a:latin typeface="Arial"/>
                <a:cs typeface="Arial"/>
              </a:rPr>
              <a:t>0  </a:t>
            </a:r>
            <a:r>
              <a:rPr sz="1100" spc="-55" dirty="0">
                <a:latin typeface="Arial"/>
                <a:cs typeface="Arial"/>
              </a:rPr>
              <a:t>otherwise</a:t>
            </a:r>
            <a:endParaRPr sz="1100">
              <a:latin typeface="Arial"/>
              <a:cs typeface="Arial"/>
            </a:endParaRPr>
          </a:p>
        </p:txBody>
      </p:sp>
      <p:sp>
        <p:nvSpPr>
          <p:cNvPr id="11" name="object 11"/>
          <p:cNvSpPr/>
          <p:nvPr/>
        </p:nvSpPr>
        <p:spPr>
          <a:xfrm>
            <a:off x="499854" y="1750472"/>
            <a:ext cx="70032" cy="70053"/>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99854" y="1960556"/>
            <a:ext cx="70032" cy="70053"/>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624406" y="1625991"/>
            <a:ext cx="3575685" cy="617855"/>
          </a:xfrm>
          <a:prstGeom prst="rect">
            <a:avLst/>
          </a:prstGeom>
        </p:spPr>
        <p:txBody>
          <a:bodyPr vert="horz" wrap="square" lIns="0" tIns="55244" rIns="0" bIns="0" rtlCol="0">
            <a:spAutoFit/>
          </a:bodyPr>
          <a:lstStyle/>
          <a:p>
            <a:pPr marL="12700">
              <a:lnSpc>
                <a:spcPct val="100000"/>
              </a:lnSpc>
              <a:spcBef>
                <a:spcPts val="434"/>
              </a:spcBef>
            </a:pPr>
            <a:r>
              <a:rPr sz="1100" spc="-70" dirty="0">
                <a:latin typeface="Arial"/>
                <a:cs typeface="Arial"/>
              </a:rPr>
              <a:t>0 </a:t>
            </a:r>
            <a:r>
              <a:rPr sz="1100" spc="55" dirty="0">
                <a:latin typeface="Lucida Sans Unicode"/>
                <a:cs typeface="Lucida Sans Unicode"/>
              </a:rPr>
              <a:t>→ </a:t>
            </a:r>
            <a:r>
              <a:rPr sz="1100" spc="-40" dirty="0">
                <a:latin typeface="Arial"/>
                <a:cs typeface="Arial"/>
              </a:rPr>
              <a:t>0, </a:t>
            </a:r>
            <a:r>
              <a:rPr sz="1100" spc="-70" dirty="0">
                <a:latin typeface="Arial"/>
                <a:cs typeface="Arial"/>
              </a:rPr>
              <a:t>1 </a:t>
            </a:r>
            <a:r>
              <a:rPr sz="1100" spc="55" dirty="0">
                <a:latin typeface="Lucida Sans Unicode"/>
                <a:cs typeface="Lucida Sans Unicode"/>
              </a:rPr>
              <a:t>→ </a:t>
            </a:r>
            <a:r>
              <a:rPr sz="1100" spc="-40" dirty="0">
                <a:latin typeface="Arial"/>
                <a:cs typeface="Arial"/>
              </a:rPr>
              <a:t>1, </a:t>
            </a:r>
            <a:r>
              <a:rPr sz="1100" spc="-70" dirty="0">
                <a:latin typeface="Arial"/>
                <a:cs typeface="Arial"/>
              </a:rPr>
              <a:t>2 </a:t>
            </a:r>
            <a:r>
              <a:rPr sz="1100" spc="55" dirty="0">
                <a:latin typeface="Lucida Sans Unicode"/>
                <a:cs typeface="Lucida Sans Unicode"/>
              </a:rPr>
              <a:t>→ </a:t>
            </a:r>
            <a:r>
              <a:rPr sz="1100" spc="-40" dirty="0">
                <a:latin typeface="Arial"/>
                <a:cs typeface="Arial"/>
              </a:rPr>
              <a:t>1.3, </a:t>
            </a:r>
            <a:r>
              <a:rPr sz="1100" spc="-70" dirty="0">
                <a:latin typeface="Arial"/>
                <a:cs typeface="Arial"/>
              </a:rPr>
              <a:t>10 </a:t>
            </a:r>
            <a:r>
              <a:rPr sz="1100" spc="55" dirty="0">
                <a:latin typeface="Lucida Sans Unicode"/>
                <a:cs typeface="Lucida Sans Unicode"/>
              </a:rPr>
              <a:t>→ </a:t>
            </a:r>
            <a:r>
              <a:rPr sz="1100" spc="-40" dirty="0">
                <a:latin typeface="Arial"/>
                <a:cs typeface="Arial"/>
              </a:rPr>
              <a:t>2, </a:t>
            </a:r>
            <a:r>
              <a:rPr sz="1100" spc="-75" dirty="0">
                <a:latin typeface="Arial"/>
                <a:cs typeface="Arial"/>
              </a:rPr>
              <a:t>1000 </a:t>
            </a:r>
            <a:r>
              <a:rPr sz="1100" spc="55" dirty="0">
                <a:latin typeface="Lucida Sans Unicode"/>
                <a:cs typeface="Lucida Sans Unicode"/>
              </a:rPr>
              <a:t>→</a:t>
            </a:r>
            <a:r>
              <a:rPr sz="1100" spc="-220" dirty="0">
                <a:latin typeface="Lucida Sans Unicode"/>
                <a:cs typeface="Lucida Sans Unicode"/>
              </a:rPr>
              <a:t> </a:t>
            </a:r>
            <a:r>
              <a:rPr sz="1100" spc="-40" dirty="0">
                <a:latin typeface="Arial"/>
                <a:cs typeface="Arial"/>
              </a:rPr>
              <a:t>4, </a:t>
            </a:r>
            <a:r>
              <a:rPr sz="1100" spc="-30" dirty="0">
                <a:latin typeface="Arial"/>
                <a:cs typeface="Arial"/>
              </a:rPr>
              <a:t>etc.</a:t>
            </a:r>
            <a:endParaRPr sz="1100">
              <a:latin typeface="Arial"/>
              <a:cs typeface="Arial"/>
            </a:endParaRPr>
          </a:p>
          <a:p>
            <a:pPr marL="12700">
              <a:lnSpc>
                <a:spcPct val="100000"/>
              </a:lnSpc>
              <a:spcBef>
                <a:spcPts val="335"/>
              </a:spcBef>
            </a:pPr>
            <a:r>
              <a:rPr sz="1100" spc="-85" dirty="0">
                <a:latin typeface="Arial"/>
                <a:cs typeface="Arial"/>
              </a:rPr>
              <a:t>Score </a:t>
            </a:r>
            <a:r>
              <a:rPr sz="1100" spc="-25" dirty="0">
                <a:latin typeface="Arial"/>
                <a:cs typeface="Arial"/>
              </a:rPr>
              <a:t>for </a:t>
            </a:r>
            <a:r>
              <a:rPr sz="1100" spc="-90" dirty="0">
                <a:latin typeface="Arial"/>
                <a:cs typeface="Arial"/>
              </a:rPr>
              <a:t>a </a:t>
            </a:r>
            <a:r>
              <a:rPr sz="1100" spc="-45" dirty="0">
                <a:latin typeface="Arial"/>
                <a:cs typeface="Arial"/>
              </a:rPr>
              <a:t>document-query </a:t>
            </a:r>
            <a:r>
              <a:rPr sz="1100" spc="-25" dirty="0">
                <a:latin typeface="Arial"/>
                <a:cs typeface="Arial"/>
              </a:rPr>
              <a:t>pair: </a:t>
            </a:r>
            <a:r>
              <a:rPr sz="1100" spc="-80" dirty="0">
                <a:latin typeface="Arial"/>
                <a:cs typeface="Arial"/>
              </a:rPr>
              <a:t>sum </a:t>
            </a:r>
            <a:r>
              <a:rPr sz="1100" spc="-65" dirty="0">
                <a:latin typeface="Arial"/>
                <a:cs typeface="Arial"/>
              </a:rPr>
              <a:t>over </a:t>
            </a:r>
            <a:r>
              <a:rPr sz="1100" spc="-45" dirty="0">
                <a:latin typeface="Arial"/>
                <a:cs typeface="Arial"/>
              </a:rPr>
              <a:t>terms </a:t>
            </a:r>
            <a:r>
              <a:rPr sz="1100" i="1" spc="85" dirty="0">
                <a:latin typeface="Arial"/>
                <a:cs typeface="Arial"/>
              </a:rPr>
              <a:t>t </a:t>
            </a:r>
            <a:r>
              <a:rPr sz="1100" spc="-20" dirty="0">
                <a:latin typeface="Arial"/>
                <a:cs typeface="Arial"/>
              </a:rPr>
              <a:t>in </a:t>
            </a:r>
            <a:r>
              <a:rPr sz="1100" spc="-15" dirty="0">
                <a:latin typeface="Arial"/>
                <a:cs typeface="Arial"/>
              </a:rPr>
              <a:t>both</a:t>
            </a:r>
            <a:r>
              <a:rPr sz="1100" spc="10" dirty="0">
                <a:latin typeface="Arial"/>
                <a:cs typeface="Arial"/>
              </a:rPr>
              <a:t> </a:t>
            </a:r>
            <a:r>
              <a:rPr sz="1100" i="1" spc="-50" dirty="0">
                <a:latin typeface="Arial"/>
                <a:cs typeface="Arial"/>
              </a:rPr>
              <a:t>q</a:t>
            </a:r>
            <a:endParaRPr sz="1100">
              <a:latin typeface="Arial"/>
              <a:cs typeface="Arial"/>
            </a:endParaRPr>
          </a:p>
          <a:p>
            <a:pPr marL="12700">
              <a:lnSpc>
                <a:spcPct val="100000"/>
              </a:lnSpc>
              <a:spcBef>
                <a:spcPts val="35"/>
              </a:spcBef>
            </a:pPr>
            <a:r>
              <a:rPr sz="1100" spc="-65" dirty="0">
                <a:latin typeface="Arial"/>
                <a:cs typeface="Arial"/>
              </a:rPr>
              <a:t>and </a:t>
            </a:r>
            <a:r>
              <a:rPr sz="1100" i="1" spc="-50" dirty="0">
                <a:latin typeface="Arial"/>
                <a:cs typeface="Arial"/>
              </a:rPr>
              <a:t>d</a:t>
            </a:r>
            <a:r>
              <a:rPr sz="1100" i="1" spc="-90" dirty="0">
                <a:latin typeface="Arial"/>
                <a:cs typeface="Arial"/>
              </a:rPr>
              <a:t> </a:t>
            </a:r>
            <a:r>
              <a:rPr sz="1100" spc="-5" dirty="0">
                <a:latin typeface="Arial"/>
                <a:cs typeface="Arial"/>
              </a:rPr>
              <a:t>:</a:t>
            </a:r>
            <a:endParaRPr sz="1100">
              <a:latin typeface="Arial"/>
              <a:cs typeface="Arial"/>
            </a:endParaRPr>
          </a:p>
        </p:txBody>
      </p:sp>
      <p:sp>
        <p:nvSpPr>
          <p:cNvPr id="14" name="object 14"/>
          <p:cNvSpPr txBox="1"/>
          <p:nvPr/>
        </p:nvSpPr>
        <p:spPr>
          <a:xfrm>
            <a:off x="1678139" y="2120161"/>
            <a:ext cx="172085" cy="191770"/>
          </a:xfrm>
          <a:prstGeom prst="rect">
            <a:avLst/>
          </a:prstGeom>
        </p:spPr>
        <p:txBody>
          <a:bodyPr vert="horz" wrap="square" lIns="0" tIns="11430" rIns="0" bIns="0" rtlCol="0">
            <a:spAutoFit/>
          </a:bodyPr>
          <a:lstStyle/>
          <a:p>
            <a:pPr marL="12700">
              <a:lnSpc>
                <a:spcPct val="100000"/>
              </a:lnSpc>
              <a:spcBef>
                <a:spcPts val="90"/>
              </a:spcBef>
            </a:pPr>
            <a:r>
              <a:rPr sz="1100" spc="470" dirty="0">
                <a:latin typeface="Arial"/>
                <a:cs typeface="Arial"/>
              </a:rPr>
              <a:t>Σ</a:t>
            </a:r>
            <a:endParaRPr sz="1100">
              <a:latin typeface="Arial"/>
              <a:cs typeface="Arial"/>
            </a:endParaRPr>
          </a:p>
        </p:txBody>
      </p:sp>
      <p:sp>
        <p:nvSpPr>
          <p:cNvPr id="15" name="object 15"/>
          <p:cNvSpPr txBox="1"/>
          <p:nvPr/>
        </p:nvSpPr>
        <p:spPr>
          <a:xfrm>
            <a:off x="599006" y="2224058"/>
            <a:ext cx="2379345" cy="191770"/>
          </a:xfrm>
          <a:prstGeom prst="rect">
            <a:avLst/>
          </a:prstGeom>
        </p:spPr>
        <p:txBody>
          <a:bodyPr vert="horz" wrap="square" lIns="0" tIns="11430" rIns="0" bIns="0" rtlCol="0">
            <a:spAutoFit/>
          </a:bodyPr>
          <a:lstStyle/>
          <a:p>
            <a:pPr marL="38100">
              <a:lnSpc>
                <a:spcPct val="100000"/>
              </a:lnSpc>
              <a:spcBef>
                <a:spcPts val="90"/>
              </a:spcBef>
              <a:tabLst>
                <a:tab pos="1237615" algn="l"/>
              </a:tabLst>
            </a:pPr>
            <a:r>
              <a:rPr sz="1100" spc="-50" dirty="0">
                <a:latin typeface="Arial"/>
                <a:cs typeface="Arial"/>
              </a:rPr>
              <a:t>matching-score</a:t>
            </a:r>
            <a:r>
              <a:rPr sz="1100" spc="-5" dirty="0">
                <a:latin typeface="Arial"/>
                <a:cs typeface="Arial"/>
              </a:rPr>
              <a:t> </a:t>
            </a:r>
            <a:r>
              <a:rPr sz="1100" spc="204" dirty="0">
                <a:latin typeface="Arial"/>
                <a:cs typeface="Arial"/>
              </a:rPr>
              <a:t>=	</a:t>
            </a:r>
            <a:r>
              <a:rPr sz="1200" i="1" spc="-52" baseline="-20833" dirty="0">
                <a:latin typeface="Lucida Sans"/>
                <a:cs typeface="Lucida Sans"/>
              </a:rPr>
              <a:t>t</a:t>
            </a:r>
            <a:r>
              <a:rPr sz="1200" spc="-52" baseline="-20833" dirty="0">
                <a:latin typeface="Lucida Sans Unicode"/>
                <a:cs typeface="Lucida Sans Unicode"/>
              </a:rPr>
              <a:t>∈</a:t>
            </a:r>
            <a:r>
              <a:rPr sz="1200" i="1" spc="-52" baseline="-20833" dirty="0">
                <a:latin typeface="Lucida Sans"/>
                <a:cs typeface="Lucida Sans"/>
              </a:rPr>
              <a:t>q</a:t>
            </a:r>
            <a:r>
              <a:rPr sz="1200" spc="-52" baseline="-20833" dirty="0">
                <a:latin typeface="Lucida Sans Unicode"/>
                <a:cs typeface="Lucida Sans Unicode"/>
              </a:rPr>
              <a:t>∩</a:t>
            </a:r>
            <a:r>
              <a:rPr sz="1200" i="1" spc="-52" baseline="-20833" dirty="0">
                <a:latin typeface="Lucida Sans"/>
                <a:cs typeface="Lucida Sans"/>
              </a:rPr>
              <a:t>d</a:t>
            </a:r>
            <a:r>
              <a:rPr sz="1200" i="1" spc="-209" baseline="-20833" dirty="0">
                <a:latin typeface="Lucida Sans"/>
                <a:cs typeface="Lucida Sans"/>
              </a:rPr>
              <a:t> </a:t>
            </a:r>
            <a:r>
              <a:rPr sz="1100" spc="-5" dirty="0">
                <a:latin typeface="Arial"/>
                <a:cs typeface="Arial"/>
              </a:rPr>
              <a:t>(1</a:t>
            </a:r>
            <a:r>
              <a:rPr sz="1100" spc="-75" dirty="0">
                <a:latin typeface="Arial"/>
                <a:cs typeface="Arial"/>
              </a:rPr>
              <a:t> </a:t>
            </a:r>
            <a:r>
              <a:rPr sz="1100" spc="204" dirty="0">
                <a:latin typeface="Arial"/>
                <a:cs typeface="Arial"/>
              </a:rPr>
              <a:t>+</a:t>
            </a:r>
            <a:r>
              <a:rPr sz="1100" spc="-75" dirty="0">
                <a:latin typeface="Arial"/>
                <a:cs typeface="Arial"/>
              </a:rPr>
              <a:t> </a:t>
            </a:r>
            <a:r>
              <a:rPr sz="1100" spc="-45" dirty="0">
                <a:latin typeface="Arial"/>
                <a:cs typeface="Arial"/>
              </a:rPr>
              <a:t>log</a:t>
            </a:r>
            <a:r>
              <a:rPr sz="1100" spc="-120" dirty="0">
                <a:latin typeface="Arial"/>
                <a:cs typeface="Arial"/>
              </a:rPr>
              <a:t> </a:t>
            </a:r>
            <a:r>
              <a:rPr sz="1100" spc="20" dirty="0">
                <a:latin typeface="Arial"/>
                <a:cs typeface="Arial"/>
              </a:rPr>
              <a:t>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a:t>
            </a:r>
            <a:r>
              <a:rPr sz="1200" i="1" spc="-202" baseline="-13888" dirty="0">
                <a:latin typeface="Lucida Sans"/>
                <a:cs typeface="Lucida Sans"/>
              </a:rPr>
              <a:t> </a:t>
            </a:r>
            <a:r>
              <a:rPr sz="1100" spc="55" dirty="0">
                <a:latin typeface="Arial"/>
                <a:cs typeface="Arial"/>
              </a:rPr>
              <a:t>)</a:t>
            </a:r>
            <a:endParaRPr sz="1100">
              <a:latin typeface="Arial"/>
              <a:cs typeface="Arial"/>
            </a:endParaRPr>
          </a:p>
        </p:txBody>
      </p:sp>
      <p:sp>
        <p:nvSpPr>
          <p:cNvPr id="16" name="object 16"/>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7" name="object 17"/>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8" name="object 18"/>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21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Log </a:t>
            </a:r>
            <a:r>
              <a:rPr spc="-65" dirty="0"/>
              <a:t>frequency</a:t>
            </a:r>
            <a:r>
              <a:rPr spc="-120" dirty="0"/>
              <a:t> </a:t>
            </a:r>
            <a:r>
              <a:rPr spc="-45" dirty="0"/>
              <a:t>weighting</a:t>
            </a:r>
          </a:p>
        </p:txBody>
      </p:sp>
      <p:sp>
        <p:nvSpPr>
          <p:cNvPr id="4" name="object 4"/>
          <p:cNvSpPr/>
          <p:nvPr/>
        </p:nvSpPr>
        <p:spPr>
          <a:xfrm>
            <a:off x="499854" y="984891"/>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408" y="904238"/>
            <a:ext cx="3547745" cy="191770"/>
          </a:xfrm>
          <a:prstGeom prst="rect">
            <a:avLst/>
          </a:prstGeom>
        </p:spPr>
        <p:txBody>
          <a:bodyPr vert="horz" wrap="square" lIns="0" tIns="11430" rIns="0" bIns="0" rtlCol="0">
            <a:spAutoFit/>
          </a:bodyPr>
          <a:lstStyle/>
          <a:p>
            <a:pPr marL="12700">
              <a:lnSpc>
                <a:spcPct val="100000"/>
              </a:lnSpc>
              <a:spcBef>
                <a:spcPts val="90"/>
              </a:spcBef>
            </a:pPr>
            <a:r>
              <a:rPr sz="1100" spc="-40" dirty="0">
                <a:latin typeface="Arial"/>
                <a:cs typeface="Arial"/>
              </a:rPr>
              <a:t>The </a:t>
            </a:r>
            <a:r>
              <a:rPr sz="1100" spc="-45" dirty="0">
                <a:latin typeface="Arial"/>
                <a:cs typeface="Arial"/>
              </a:rPr>
              <a:t>log </a:t>
            </a:r>
            <a:r>
              <a:rPr sz="1100" spc="-55" dirty="0">
                <a:latin typeface="Arial"/>
                <a:cs typeface="Arial"/>
              </a:rPr>
              <a:t>frequency </a:t>
            </a:r>
            <a:r>
              <a:rPr sz="1100" spc="-40" dirty="0">
                <a:latin typeface="Arial"/>
                <a:cs typeface="Arial"/>
              </a:rPr>
              <a:t>weight </a:t>
            </a:r>
            <a:r>
              <a:rPr sz="1100" spc="-25" dirty="0">
                <a:latin typeface="Arial"/>
                <a:cs typeface="Arial"/>
              </a:rPr>
              <a:t>of term </a:t>
            </a:r>
            <a:r>
              <a:rPr sz="1100" i="1" spc="85" dirty="0">
                <a:latin typeface="Arial"/>
                <a:cs typeface="Arial"/>
              </a:rPr>
              <a:t>t </a:t>
            </a:r>
            <a:r>
              <a:rPr sz="1100" spc="-20" dirty="0">
                <a:latin typeface="Arial"/>
                <a:cs typeface="Arial"/>
              </a:rPr>
              <a:t>in </a:t>
            </a:r>
            <a:r>
              <a:rPr sz="1100" i="1" spc="-50" dirty="0">
                <a:latin typeface="Arial"/>
                <a:cs typeface="Arial"/>
              </a:rPr>
              <a:t>d </a:t>
            </a:r>
            <a:r>
              <a:rPr sz="1100" spc="-60" dirty="0">
                <a:latin typeface="Arial"/>
                <a:cs typeface="Arial"/>
              </a:rPr>
              <a:t>is </a:t>
            </a:r>
            <a:r>
              <a:rPr sz="1100" spc="-55" dirty="0">
                <a:latin typeface="Arial"/>
                <a:cs typeface="Arial"/>
              </a:rPr>
              <a:t>defined </a:t>
            </a:r>
            <a:r>
              <a:rPr sz="1100" spc="-114" dirty="0">
                <a:latin typeface="Arial"/>
                <a:cs typeface="Arial"/>
              </a:rPr>
              <a:t>as</a:t>
            </a:r>
            <a:r>
              <a:rPr sz="1100" spc="-65" dirty="0">
                <a:latin typeface="Arial"/>
                <a:cs typeface="Arial"/>
              </a:rPr>
              <a:t> </a:t>
            </a:r>
            <a:r>
              <a:rPr sz="1100" spc="-45" dirty="0">
                <a:latin typeface="Arial"/>
                <a:cs typeface="Arial"/>
              </a:rPr>
              <a:t>follows</a:t>
            </a:r>
            <a:endParaRPr sz="1100">
              <a:latin typeface="Arial"/>
              <a:cs typeface="Arial"/>
            </a:endParaRPr>
          </a:p>
        </p:txBody>
      </p:sp>
      <p:sp>
        <p:nvSpPr>
          <p:cNvPr id="6" name="object 6"/>
          <p:cNvSpPr txBox="1"/>
          <p:nvPr/>
        </p:nvSpPr>
        <p:spPr>
          <a:xfrm>
            <a:off x="1303097" y="1312290"/>
            <a:ext cx="464820" cy="191770"/>
          </a:xfrm>
          <a:prstGeom prst="rect">
            <a:avLst/>
          </a:prstGeom>
        </p:spPr>
        <p:txBody>
          <a:bodyPr vert="horz" wrap="square" lIns="0" tIns="11430" rIns="0" bIns="0" rtlCol="0">
            <a:spAutoFit/>
          </a:bodyPr>
          <a:lstStyle/>
          <a:p>
            <a:pPr marL="38100">
              <a:lnSpc>
                <a:spcPct val="100000"/>
              </a:lnSpc>
              <a:spcBef>
                <a:spcPts val="90"/>
              </a:spcBef>
            </a:pPr>
            <a:r>
              <a:rPr sz="1650" spc="-22" baseline="10101" dirty="0">
                <a:latin typeface="Arial"/>
                <a:cs typeface="Arial"/>
              </a:rPr>
              <a:t>w</a:t>
            </a:r>
            <a:r>
              <a:rPr sz="800" i="1" spc="-15" dirty="0">
                <a:latin typeface="Lucida Sans"/>
                <a:cs typeface="Lucida Sans"/>
              </a:rPr>
              <a:t>t</a:t>
            </a:r>
            <a:r>
              <a:rPr sz="800" spc="-15" dirty="0">
                <a:latin typeface="Sitka Text"/>
                <a:cs typeface="Sitka Text"/>
              </a:rPr>
              <a:t>,</a:t>
            </a:r>
            <a:r>
              <a:rPr sz="800" i="1" spc="-15" dirty="0">
                <a:latin typeface="Lucida Sans"/>
                <a:cs typeface="Lucida Sans"/>
              </a:rPr>
              <a:t>d</a:t>
            </a:r>
            <a:r>
              <a:rPr sz="800" i="1" spc="120" dirty="0">
                <a:latin typeface="Lucida Sans"/>
                <a:cs typeface="Lucida Sans"/>
              </a:rPr>
              <a:t> </a:t>
            </a:r>
            <a:r>
              <a:rPr sz="1650" spc="307" baseline="10101" dirty="0">
                <a:latin typeface="Arial"/>
                <a:cs typeface="Arial"/>
              </a:rPr>
              <a:t>=</a:t>
            </a:r>
            <a:endParaRPr sz="1650" baseline="10101">
              <a:latin typeface="Arial"/>
              <a:cs typeface="Arial"/>
            </a:endParaRPr>
          </a:p>
        </p:txBody>
      </p:sp>
      <p:sp>
        <p:nvSpPr>
          <p:cNvPr id="7" name="object 7"/>
          <p:cNvSpPr txBox="1"/>
          <p:nvPr/>
        </p:nvSpPr>
        <p:spPr>
          <a:xfrm>
            <a:off x="2334451" y="1274065"/>
            <a:ext cx="133350" cy="147320"/>
          </a:xfrm>
          <a:prstGeom prst="rect">
            <a:avLst/>
          </a:prstGeom>
        </p:spPr>
        <p:txBody>
          <a:bodyPr vert="horz" wrap="square" lIns="0" tIns="12065" rIns="0" bIns="0" rtlCol="0">
            <a:spAutoFit/>
          </a:bodyPr>
          <a:lstStyle/>
          <a:p>
            <a:pPr marL="12700">
              <a:lnSpc>
                <a:spcPct val="100000"/>
              </a:lnSpc>
              <a:spcBef>
                <a:spcPts val="95"/>
              </a:spcBef>
            </a:pPr>
            <a:r>
              <a:rPr sz="800" spc="-30" dirty="0">
                <a:latin typeface="Arial"/>
                <a:cs typeface="Arial"/>
              </a:rPr>
              <a:t>1</a:t>
            </a:r>
            <a:r>
              <a:rPr sz="800" spc="-25" dirty="0">
                <a:latin typeface="Arial"/>
                <a:cs typeface="Arial"/>
              </a:rPr>
              <a:t>0</a:t>
            </a:r>
            <a:endParaRPr sz="800">
              <a:latin typeface="Arial"/>
              <a:cs typeface="Arial"/>
            </a:endParaRPr>
          </a:p>
        </p:txBody>
      </p:sp>
      <p:sp>
        <p:nvSpPr>
          <p:cNvPr id="8" name="object 8"/>
          <p:cNvSpPr txBox="1"/>
          <p:nvPr/>
        </p:nvSpPr>
        <p:spPr>
          <a:xfrm>
            <a:off x="2445983" y="1225994"/>
            <a:ext cx="300355" cy="191770"/>
          </a:xfrm>
          <a:prstGeom prst="rect">
            <a:avLst/>
          </a:prstGeom>
        </p:spPr>
        <p:txBody>
          <a:bodyPr vert="horz" wrap="square" lIns="0" tIns="11430" rIns="0" bIns="0" rtlCol="0">
            <a:spAutoFit/>
          </a:bodyPr>
          <a:lstStyle/>
          <a:p>
            <a:pPr marL="38100">
              <a:lnSpc>
                <a:spcPct val="100000"/>
              </a:lnSpc>
              <a:spcBef>
                <a:spcPts val="90"/>
              </a:spcBef>
            </a:pPr>
            <a:r>
              <a:rPr sz="1650" spc="30" baseline="10101" dirty="0">
                <a:latin typeface="Arial"/>
                <a:cs typeface="Arial"/>
              </a:rPr>
              <a:t>tf</a:t>
            </a:r>
            <a:r>
              <a:rPr sz="800" i="1" spc="20" dirty="0">
                <a:latin typeface="Lucida Sans"/>
                <a:cs typeface="Lucida Sans"/>
              </a:rPr>
              <a:t>t</a:t>
            </a:r>
            <a:r>
              <a:rPr sz="800" spc="20" dirty="0">
                <a:latin typeface="Sitka Text"/>
                <a:cs typeface="Sitka Text"/>
              </a:rPr>
              <a:t>,</a:t>
            </a:r>
            <a:r>
              <a:rPr sz="800" i="1" spc="20" dirty="0">
                <a:latin typeface="Lucida Sans"/>
                <a:cs typeface="Lucida Sans"/>
              </a:rPr>
              <a:t>d</a:t>
            </a:r>
            <a:endParaRPr sz="800">
              <a:latin typeface="Lucida Sans"/>
              <a:cs typeface="Lucida Sans"/>
            </a:endParaRPr>
          </a:p>
        </p:txBody>
      </p:sp>
      <p:sp>
        <p:nvSpPr>
          <p:cNvPr id="9" name="object 9"/>
          <p:cNvSpPr txBox="1"/>
          <p:nvPr/>
        </p:nvSpPr>
        <p:spPr>
          <a:xfrm>
            <a:off x="1729668" y="1203476"/>
            <a:ext cx="654050" cy="363855"/>
          </a:xfrm>
          <a:prstGeom prst="rect">
            <a:avLst/>
          </a:prstGeom>
        </p:spPr>
        <p:txBody>
          <a:bodyPr vert="horz" wrap="square" lIns="0" tIns="6985" rIns="0" bIns="0" rtlCol="0">
            <a:spAutoFit/>
          </a:bodyPr>
          <a:lstStyle/>
          <a:p>
            <a:pPr marL="205104" marR="30480" indent="-167640">
              <a:lnSpc>
                <a:spcPct val="102699"/>
              </a:lnSpc>
              <a:spcBef>
                <a:spcPts val="55"/>
              </a:spcBef>
            </a:pPr>
            <a:r>
              <a:rPr sz="1650" spc="765" baseline="42929" dirty="0">
                <a:latin typeface="Arial"/>
                <a:cs typeface="Arial"/>
              </a:rPr>
              <a:t>.</a:t>
            </a:r>
            <a:r>
              <a:rPr sz="1650" spc="-232" baseline="42929" dirty="0">
                <a:latin typeface="Arial"/>
                <a:cs typeface="Arial"/>
              </a:rPr>
              <a:t> </a:t>
            </a:r>
            <a:r>
              <a:rPr sz="1100" spc="-70" dirty="0">
                <a:latin typeface="Arial"/>
                <a:cs typeface="Arial"/>
              </a:rPr>
              <a:t>1 </a:t>
            </a:r>
            <a:r>
              <a:rPr sz="1100" spc="204" dirty="0">
                <a:latin typeface="Arial"/>
                <a:cs typeface="Arial"/>
              </a:rPr>
              <a:t>+ </a:t>
            </a:r>
            <a:r>
              <a:rPr sz="1100" spc="-45" dirty="0">
                <a:latin typeface="Arial"/>
                <a:cs typeface="Arial"/>
              </a:rPr>
              <a:t>log  </a:t>
            </a:r>
            <a:r>
              <a:rPr sz="1100" spc="-70" dirty="0">
                <a:latin typeface="Arial"/>
                <a:cs typeface="Arial"/>
              </a:rPr>
              <a:t>0</a:t>
            </a:r>
            <a:endParaRPr sz="1100">
              <a:latin typeface="Arial"/>
              <a:cs typeface="Arial"/>
            </a:endParaRPr>
          </a:p>
        </p:txBody>
      </p:sp>
      <p:sp>
        <p:nvSpPr>
          <p:cNvPr id="10" name="object 10"/>
          <p:cNvSpPr txBox="1"/>
          <p:nvPr/>
        </p:nvSpPr>
        <p:spPr>
          <a:xfrm>
            <a:off x="2812199" y="1203476"/>
            <a:ext cx="691515" cy="363855"/>
          </a:xfrm>
          <a:prstGeom prst="rect">
            <a:avLst/>
          </a:prstGeom>
        </p:spPr>
        <p:txBody>
          <a:bodyPr vert="horz" wrap="square" lIns="0" tIns="6985" rIns="0" bIns="0" rtlCol="0">
            <a:spAutoFit/>
          </a:bodyPr>
          <a:lstStyle/>
          <a:p>
            <a:pPr marL="38100" marR="30480">
              <a:lnSpc>
                <a:spcPct val="102699"/>
              </a:lnSpc>
              <a:spcBef>
                <a:spcPts val="55"/>
              </a:spcBef>
            </a:pPr>
            <a:r>
              <a:rPr sz="1100" spc="20" dirty="0">
                <a:latin typeface="Arial"/>
                <a:cs typeface="Arial"/>
              </a:rPr>
              <a:t>if 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 </a:t>
            </a:r>
            <a:r>
              <a:rPr sz="1100" spc="-30" dirty="0">
                <a:latin typeface="Lucida Sans Unicode"/>
                <a:cs typeface="Lucida Sans Unicode"/>
              </a:rPr>
              <a:t>&gt; </a:t>
            </a:r>
            <a:r>
              <a:rPr sz="1100" spc="-70" dirty="0">
                <a:latin typeface="Arial"/>
                <a:cs typeface="Arial"/>
              </a:rPr>
              <a:t>0  </a:t>
            </a:r>
            <a:r>
              <a:rPr sz="1100" spc="-55" dirty="0">
                <a:latin typeface="Arial"/>
                <a:cs typeface="Arial"/>
              </a:rPr>
              <a:t>otherwise</a:t>
            </a:r>
            <a:endParaRPr sz="1100">
              <a:latin typeface="Arial"/>
              <a:cs typeface="Arial"/>
            </a:endParaRPr>
          </a:p>
        </p:txBody>
      </p:sp>
      <p:sp>
        <p:nvSpPr>
          <p:cNvPr id="11" name="object 11"/>
          <p:cNvSpPr/>
          <p:nvPr/>
        </p:nvSpPr>
        <p:spPr>
          <a:xfrm>
            <a:off x="499854" y="1750472"/>
            <a:ext cx="70032" cy="70053"/>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99854" y="1960556"/>
            <a:ext cx="70032" cy="70053"/>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624406" y="1625991"/>
            <a:ext cx="3575685" cy="617855"/>
          </a:xfrm>
          <a:prstGeom prst="rect">
            <a:avLst/>
          </a:prstGeom>
        </p:spPr>
        <p:txBody>
          <a:bodyPr vert="horz" wrap="square" lIns="0" tIns="55244" rIns="0" bIns="0" rtlCol="0">
            <a:spAutoFit/>
          </a:bodyPr>
          <a:lstStyle/>
          <a:p>
            <a:pPr marL="12700">
              <a:lnSpc>
                <a:spcPct val="100000"/>
              </a:lnSpc>
              <a:spcBef>
                <a:spcPts val="434"/>
              </a:spcBef>
            </a:pPr>
            <a:r>
              <a:rPr sz="1100" spc="-70" dirty="0">
                <a:latin typeface="Arial"/>
                <a:cs typeface="Arial"/>
              </a:rPr>
              <a:t>0 </a:t>
            </a:r>
            <a:r>
              <a:rPr sz="1100" spc="55" dirty="0">
                <a:latin typeface="Lucida Sans Unicode"/>
                <a:cs typeface="Lucida Sans Unicode"/>
              </a:rPr>
              <a:t>→ </a:t>
            </a:r>
            <a:r>
              <a:rPr sz="1100" spc="-40" dirty="0">
                <a:latin typeface="Arial"/>
                <a:cs typeface="Arial"/>
              </a:rPr>
              <a:t>0, </a:t>
            </a:r>
            <a:r>
              <a:rPr sz="1100" spc="-70" dirty="0">
                <a:latin typeface="Arial"/>
                <a:cs typeface="Arial"/>
              </a:rPr>
              <a:t>1 </a:t>
            </a:r>
            <a:r>
              <a:rPr sz="1100" spc="55" dirty="0">
                <a:latin typeface="Lucida Sans Unicode"/>
                <a:cs typeface="Lucida Sans Unicode"/>
              </a:rPr>
              <a:t>→ </a:t>
            </a:r>
            <a:r>
              <a:rPr sz="1100" spc="-40" dirty="0">
                <a:latin typeface="Arial"/>
                <a:cs typeface="Arial"/>
              </a:rPr>
              <a:t>1, </a:t>
            </a:r>
            <a:r>
              <a:rPr sz="1100" spc="-70" dirty="0">
                <a:latin typeface="Arial"/>
                <a:cs typeface="Arial"/>
              </a:rPr>
              <a:t>2 </a:t>
            </a:r>
            <a:r>
              <a:rPr sz="1100" spc="55" dirty="0">
                <a:latin typeface="Lucida Sans Unicode"/>
                <a:cs typeface="Lucida Sans Unicode"/>
              </a:rPr>
              <a:t>→ </a:t>
            </a:r>
            <a:r>
              <a:rPr sz="1100" spc="-40" dirty="0">
                <a:latin typeface="Arial"/>
                <a:cs typeface="Arial"/>
              </a:rPr>
              <a:t>1.3, </a:t>
            </a:r>
            <a:r>
              <a:rPr sz="1100" spc="-70" dirty="0">
                <a:latin typeface="Arial"/>
                <a:cs typeface="Arial"/>
              </a:rPr>
              <a:t>10 </a:t>
            </a:r>
            <a:r>
              <a:rPr sz="1100" spc="55" dirty="0">
                <a:latin typeface="Lucida Sans Unicode"/>
                <a:cs typeface="Lucida Sans Unicode"/>
              </a:rPr>
              <a:t>→ </a:t>
            </a:r>
            <a:r>
              <a:rPr sz="1100" spc="-40" dirty="0">
                <a:latin typeface="Arial"/>
                <a:cs typeface="Arial"/>
              </a:rPr>
              <a:t>2, </a:t>
            </a:r>
            <a:r>
              <a:rPr sz="1100" spc="-75" dirty="0">
                <a:latin typeface="Arial"/>
                <a:cs typeface="Arial"/>
              </a:rPr>
              <a:t>1000 </a:t>
            </a:r>
            <a:r>
              <a:rPr sz="1100" spc="55" dirty="0">
                <a:latin typeface="Lucida Sans Unicode"/>
                <a:cs typeface="Lucida Sans Unicode"/>
              </a:rPr>
              <a:t>→</a:t>
            </a:r>
            <a:r>
              <a:rPr sz="1100" spc="-220" dirty="0">
                <a:latin typeface="Lucida Sans Unicode"/>
                <a:cs typeface="Lucida Sans Unicode"/>
              </a:rPr>
              <a:t> </a:t>
            </a:r>
            <a:r>
              <a:rPr sz="1100" spc="-40" dirty="0">
                <a:latin typeface="Arial"/>
                <a:cs typeface="Arial"/>
              </a:rPr>
              <a:t>4, </a:t>
            </a:r>
            <a:r>
              <a:rPr sz="1100" spc="-30" dirty="0">
                <a:latin typeface="Arial"/>
                <a:cs typeface="Arial"/>
              </a:rPr>
              <a:t>etc.</a:t>
            </a:r>
            <a:endParaRPr sz="1100">
              <a:latin typeface="Arial"/>
              <a:cs typeface="Arial"/>
            </a:endParaRPr>
          </a:p>
          <a:p>
            <a:pPr marL="12700">
              <a:lnSpc>
                <a:spcPct val="100000"/>
              </a:lnSpc>
              <a:spcBef>
                <a:spcPts val="335"/>
              </a:spcBef>
            </a:pPr>
            <a:r>
              <a:rPr sz="1100" spc="-85" dirty="0">
                <a:latin typeface="Arial"/>
                <a:cs typeface="Arial"/>
              </a:rPr>
              <a:t>Score </a:t>
            </a:r>
            <a:r>
              <a:rPr sz="1100" spc="-25" dirty="0">
                <a:latin typeface="Arial"/>
                <a:cs typeface="Arial"/>
              </a:rPr>
              <a:t>for </a:t>
            </a:r>
            <a:r>
              <a:rPr sz="1100" spc="-90" dirty="0">
                <a:latin typeface="Arial"/>
                <a:cs typeface="Arial"/>
              </a:rPr>
              <a:t>a </a:t>
            </a:r>
            <a:r>
              <a:rPr sz="1100" spc="-45" dirty="0">
                <a:latin typeface="Arial"/>
                <a:cs typeface="Arial"/>
              </a:rPr>
              <a:t>document-query </a:t>
            </a:r>
            <a:r>
              <a:rPr sz="1100" spc="-25" dirty="0">
                <a:latin typeface="Arial"/>
                <a:cs typeface="Arial"/>
              </a:rPr>
              <a:t>pair: </a:t>
            </a:r>
            <a:r>
              <a:rPr sz="1100" spc="-80" dirty="0">
                <a:latin typeface="Arial"/>
                <a:cs typeface="Arial"/>
              </a:rPr>
              <a:t>sum </a:t>
            </a:r>
            <a:r>
              <a:rPr sz="1100" spc="-65" dirty="0">
                <a:latin typeface="Arial"/>
                <a:cs typeface="Arial"/>
              </a:rPr>
              <a:t>over </a:t>
            </a:r>
            <a:r>
              <a:rPr sz="1100" spc="-45" dirty="0">
                <a:latin typeface="Arial"/>
                <a:cs typeface="Arial"/>
              </a:rPr>
              <a:t>terms </a:t>
            </a:r>
            <a:r>
              <a:rPr sz="1100" i="1" spc="85" dirty="0">
                <a:latin typeface="Arial"/>
                <a:cs typeface="Arial"/>
              </a:rPr>
              <a:t>t </a:t>
            </a:r>
            <a:r>
              <a:rPr sz="1100" spc="-20" dirty="0">
                <a:latin typeface="Arial"/>
                <a:cs typeface="Arial"/>
              </a:rPr>
              <a:t>in </a:t>
            </a:r>
            <a:r>
              <a:rPr sz="1100" spc="-15" dirty="0">
                <a:latin typeface="Arial"/>
                <a:cs typeface="Arial"/>
              </a:rPr>
              <a:t>both</a:t>
            </a:r>
            <a:r>
              <a:rPr sz="1100" spc="10" dirty="0">
                <a:latin typeface="Arial"/>
                <a:cs typeface="Arial"/>
              </a:rPr>
              <a:t> </a:t>
            </a:r>
            <a:r>
              <a:rPr sz="1100" i="1" spc="-50" dirty="0">
                <a:latin typeface="Arial"/>
                <a:cs typeface="Arial"/>
              </a:rPr>
              <a:t>q</a:t>
            </a:r>
            <a:endParaRPr sz="1100">
              <a:latin typeface="Arial"/>
              <a:cs typeface="Arial"/>
            </a:endParaRPr>
          </a:p>
          <a:p>
            <a:pPr marL="12700">
              <a:lnSpc>
                <a:spcPct val="100000"/>
              </a:lnSpc>
              <a:spcBef>
                <a:spcPts val="35"/>
              </a:spcBef>
            </a:pPr>
            <a:r>
              <a:rPr sz="1100" spc="-65" dirty="0">
                <a:latin typeface="Arial"/>
                <a:cs typeface="Arial"/>
              </a:rPr>
              <a:t>and </a:t>
            </a:r>
            <a:r>
              <a:rPr sz="1100" i="1" spc="-50" dirty="0">
                <a:latin typeface="Arial"/>
                <a:cs typeface="Arial"/>
              </a:rPr>
              <a:t>d</a:t>
            </a:r>
            <a:r>
              <a:rPr sz="1100" i="1" spc="-90" dirty="0">
                <a:latin typeface="Arial"/>
                <a:cs typeface="Arial"/>
              </a:rPr>
              <a:t> </a:t>
            </a:r>
            <a:r>
              <a:rPr sz="1100" spc="-5" dirty="0">
                <a:latin typeface="Arial"/>
                <a:cs typeface="Arial"/>
              </a:rPr>
              <a:t>:</a:t>
            </a:r>
            <a:endParaRPr sz="1100">
              <a:latin typeface="Arial"/>
              <a:cs typeface="Arial"/>
            </a:endParaRPr>
          </a:p>
        </p:txBody>
      </p:sp>
      <p:sp>
        <p:nvSpPr>
          <p:cNvPr id="14" name="object 14"/>
          <p:cNvSpPr txBox="1"/>
          <p:nvPr/>
        </p:nvSpPr>
        <p:spPr>
          <a:xfrm>
            <a:off x="1678139" y="2120161"/>
            <a:ext cx="172085" cy="191770"/>
          </a:xfrm>
          <a:prstGeom prst="rect">
            <a:avLst/>
          </a:prstGeom>
        </p:spPr>
        <p:txBody>
          <a:bodyPr vert="horz" wrap="square" lIns="0" tIns="11430" rIns="0" bIns="0" rtlCol="0">
            <a:spAutoFit/>
          </a:bodyPr>
          <a:lstStyle/>
          <a:p>
            <a:pPr marL="12700">
              <a:lnSpc>
                <a:spcPct val="100000"/>
              </a:lnSpc>
              <a:spcBef>
                <a:spcPts val="90"/>
              </a:spcBef>
            </a:pPr>
            <a:r>
              <a:rPr sz="1100" spc="470" dirty="0">
                <a:latin typeface="Arial"/>
                <a:cs typeface="Arial"/>
              </a:rPr>
              <a:t>Σ</a:t>
            </a:r>
            <a:endParaRPr sz="1100">
              <a:latin typeface="Arial"/>
              <a:cs typeface="Arial"/>
            </a:endParaRPr>
          </a:p>
        </p:txBody>
      </p:sp>
      <p:sp>
        <p:nvSpPr>
          <p:cNvPr id="15" name="object 15"/>
          <p:cNvSpPr/>
          <p:nvPr/>
        </p:nvSpPr>
        <p:spPr>
          <a:xfrm>
            <a:off x="499854" y="2514678"/>
            <a:ext cx="70032" cy="70053"/>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599006" y="2180338"/>
            <a:ext cx="3418204" cy="617855"/>
          </a:xfrm>
          <a:prstGeom prst="rect">
            <a:avLst/>
          </a:prstGeom>
        </p:spPr>
        <p:txBody>
          <a:bodyPr vert="horz" wrap="square" lIns="0" tIns="55244" rIns="0" bIns="0" rtlCol="0">
            <a:spAutoFit/>
          </a:bodyPr>
          <a:lstStyle/>
          <a:p>
            <a:pPr marL="38100">
              <a:lnSpc>
                <a:spcPct val="100000"/>
              </a:lnSpc>
              <a:spcBef>
                <a:spcPts val="434"/>
              </a:spcBef>
              <a:tabLst>
                <a:tab pos="1237615" algn="l"/>
              </a:tabLst>
            </a:pPr>
            <a:r>
              <a:rPr sz="1100" spc="-50" dirty="0">
                <a:latin typeface="Arial"/>
                <a:cs typeface="Arial"/>
              </a:rPr>
              <a:t>matching-score</a:t>
            </a:r>
            <a:r>
              <a:rPr sz="1100" spc="-5" dirty="0">
                <a:latin typeface="Arial"/>
                <a:cs typeface="Arial"/>
              </a:rPr>
              <a:t> </a:t>
            </a:r>
            <a:r>
              <a:rPr sz="1100" spc="204" dirty="0">
                <a:latin typeface="Arial"/>
                <a:cs typeface="Arial"/>
              </a:rPr>
              <a:t>=	</a:t>
            </a:r>
            <a:r>
              <a:rPr sz="1200" i="1" spc="-52" baseline="-20833" dirty="0">
                <a:latin typeface="Lucida Sans"/>
                <a:cs typeface="Lucida Sans"/>
              </a:rPr>
              <a:t>t</a:t>
            </a:r>
            <a:r>
              <a:rPr sz="1200" spc="-52" baseline="-20833" dirty="0">
                <a:latin typeface="Lucida Sans Unicode"/>
                <a:cs typeface="Lucida Sans Unicode"/>
              </a:rPr>
              <a:t>∈</a:t>
            </a:r>
            <a:r>
              <a:rPr sz="1200" i="1" spc="-52" baseline="-20833" dirty="0">
                <a:latin typeface="Lucida Sans"/>
                <a:cs typeface="Lucida Sans"/>
              </a:rPr>
              <a:t>q</a:t>
            </a:r>
            <a:r>
              <a:rPr sz="1200" spc="-52" baseline="-20833" dirty="0">
                <a:latin typeface="Lucida Sans Unicode"/>
                <a:cs typeface="Lucida Sans Unicode"/>
              </a:rPr>
              <a:t>∩</a:t>
            </a:r>
            <a:r>
              <a:rPr sz="1200" i="1" spc="-52" baseline="-20833" dirty="0">
                <a:latin typeface="Lucida Sans"/>
                <a:cs typeface="Lucida Sans"/>
              </a:rPr>
              <a:t>d</a:t>
            </a:r>
            <a:r>
              <a:rPr sz="1200" i="1" spc="-202" baseline="-20833" dirty="0">
                <a:latin typeface="Lucida Sans"/>
                <a:cs typeface="Lucida Sans"/>
              </a:rPr>
              <a:t> </a:t>
            </a:r>
            <a:r>
              <a:rPr sz="1100" spc="-5" dirty="0">
                <a:latin typeface="Arial"/>
                <a:cs typeface="Arial"/>
              </a:rPr>
              <a:t>(1</a:t>
            </a:r>
            <a:r>
              <a:rPr sz="1100" spc="-65" dirty="0">
                <a:latin typeface="Arial"/>
                <a:cs typeface="Arial"/>
              </a:rPr>
              <a:t> </a:t>
            </a:r>
            <a:r>
              <a:rPr sz="1100" spc="204" dirty="0">
                <a:latin typeface="Arial"/>
                <a:cs typeface="Arial"/>
              </a:rPr>
              <a:t>+</a:t>
            </a:r>
            <a:r>
              <a:rPr sz="1100" spc="-65" dirty="0">
                <a:latin typeface="Arial"/>
                <a:cs typeface="Arial"/>
              </a:rPr>
              <a:t> </a:t>
            </a:r>
            <a:r>
              <a:rPr sz="1100" spc="-45" dirty="0">
                <a:latin typeface="Arial"/>
                <a:cs typeface="Arial"/>
              </a:rPr>
              <a:t>log</a:t>
            </a:r>
            <a:r>
              <a:rPr sz="1100" spc="-110" dirty="0">
                <a:latin typeface="Arial"/>
                <a:cs typeface="Arial"/>
              </a:rPr>
              <a:t> </a:t>
            </a:r>
            <a:r>
              <a:rPr sz="1100" spc="20" dirty="0">
                <a:latin typeface="Arial"/>
                <a:cs typeface="Arial"/>
              </a:rPr>
              <a:t>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a:t>
            </a:r>
            <a:r>
              <a:rPr sz="1200" i="1" spc="-202" baseline="-13888" dirty="0">
                <a:latin typeface="Lucida Sans"/>
                <a:cs typeface="Lucida Sans"/>
              </a:rPr>
              <a:t> </a:t>
            </a:r>
            <a:r>
              <a:rPr sz="1100" spc="55" dirty="0">
                <a:latin typeface="Arial"/>
                <a:cs typeface="Arial"/>
              </a:rPr>
              <a:t>)</a:t>
            </a:r>
            <a:endParaRPr sz="1100">
              <a:latin typeface="Arial"/>
              <a:cs typeface="Arial"/>
            </a:endParaRPr>
          </a:p>
          <a:p>
            <a:pPr marL="38100" marR="30480">
              <a:lnSpc>
                <a:spcPct val="102699"/>
              </a:lnSpc>
              <a:spcBef>
                <a:spcPts val="295"/>
              </a:spcBef>
            </a:pPr>
            <a:r>
              <a:rPr sz="1100" spc="-40" dirty="0">
                <a:latin typeface="Arial"/>
                <a:cs typeface="Arial"/>
              </a:rPr>
              <a:t>The </a:t>
            </a:r>
            <a:r>
              <a:rPr sz="1100" spc="-85" dirty="0">
                <a:latin typeface="Arial"/>
                <a:cs typeface="Arial"/>
              </a:rPr>
              <a:t>score </a:t>
            </a:r>
            <a:r>
              <a:rPr sz="1100" spc="-60" dirty="0">
                <a:latin typeface="Arial"/>
                <a:cs typeface="Arial"/>
              </a:rPr>
              <a:t>is </a:t>
            </a:r>
            <a:r>
              <a:rPr sz="1100" spc="-70" dirty="0">
                <a:latin typeface="Arial"/>
                <a:cs typeface="Arial"/>
              </a:rPr>
              <a:t>0 </a:t>
            </a:r>
            <a:r>
              <a:rPr sz="1100" spc="20" dirty="0">
                <a:latin typeface="Arial"/>
                <a:cs typeface="Arial"/>
              </a:rPr>
              <a:t>if </a:t>
            </a:r>
            <a:r>
              <a:rPr sz="1100" spc="-75" dirty="0">
                <a:latin typeface="Arial"/>
                <a:cs typeface="Arial"/>
              </a:rPr>
              <a:t>none </a:t>
            </a:r>
            <a:r>
              <a:rPr sz="1100" spc="-25" dirty="0">
                <a:latin typeface="Arial"/>
                <a:cs typeface="Arial"/>
              </a:rPr>
              <a:t>of </a:t>
            </a:r>
            <a:r>
              <a:rPr sz="1100" spc="-30" dirty="0">
                <a:latin typeface="Arial"/>
                <a:cs typeface="Arial"/>
              </a:rPr>
              <a:t>the </a:t>
            </a:r>
            <a:r>
              <a:rPr sz="1100" spc="-55" dirty="0">
                <a:latin typeface="Arial"/>
                <a:cs typeface="Arial"/>
              </a:rPr>
              <a:t>query </a:t>
            </a:r>
            <a:r>
              <a:rPr sz="1100" spc="-45" dirty="0">
                <a:latin typeface="Arial"/>
                <a:cs typeface="Arial"/>
              </a:rPr>
              <a:t>terms </a:t>
            </a:r>
            <a:r>
              <a:rPr sz="1100" spc="-60" dirty="0">
                <a:latin typeface="Arial"/>
                <a:cs typeface="Arial"/>
              </a:rPr>
              <a:t>is </a:t>
            </a:r>
            <a:r>
              <a:rPr sz="1100" spc="-65" dirty="0">
                <a:latin typeface="Arial"/>
                <a:cs typeface="Arial"/>
              </a:rPr>
              <a:t>present </a:t>
            </a:r>
            <a:r>
              <a:rPr sz="1100" spc="-20" dirty="0">
                <a:latin typeface="Arial"/>
                <a:cs typeface="Arial"/>
              </a:rPr>
              <a:t>in </a:t>
            </a:r>
            <a:r>
              <a:rPr sz="1100" spc="-30" dirty="0">
                <a:latin typeface="Arial"/>
                <a:cs typeface="Arial"/>
              </a:rPr>
              <a:t>the  </a:t>
            </a:r>
            <a:r>
              <a:rPr sz="1100" spc="-40" dirty="0">
                <a:latin typeface="Arial"/>
                <a:cs typeface="Arial"/>
              </a:rPr>
              <a:t>document.</a:t>
            </a:r>
            <a:endParaRPr sz="1100">
              <a:latin typeface="Arial"/>
              <a:cs typeface="Arial"/>
            </a:endParaRPr>
          </a:p>
        </p:txBody>
      </p:sp>
      <p:sp>
        <p:nvSpPr>
          <p:cNvPr id="17" name="object 1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8" name="object 18"/>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9" name="object 19"/>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21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0" dirty="0"/>
              <a:t>Outline</a:t>
            </a:r>
          </a:p>
        </p:txBody>
      </p:sp>
      <p:sp>
        <p:nvSpPr>
          <p:cNvPr id="4" name="object 4"/>
          <p:cNvSpPr/>
          <p:nvPr/>
        </p:nvSpPr>
        <p:spPr>
          <a:xfrm>
            <a:off x="308956" y="1052861"/>
            <a:ext cx="158894" cy="1588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51199" y="105445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1</a:t>
            </a:r>
            <a:endParaRPr sz="800">
              <a:latin typeface="Arial"/>
              <a:cs typeface="Arial"/>
            </a:endParaRPr>
          </a:p>
        </p:txBody>
      </p:sp>
      <p:sp>
        <p:nvSpPr>
          <p:cNvPr id="6" name="object 6"/>
          <p:cNvSpPr txBox="1"/>
          <p:nvPr/>
        </p:nvSpPr>
        <p:spPr>
          <a:xfrm>
            <a:off x="516622" y="1026997"/>
            <a:ext cx="376555" cy="191770"/>
          </a:xfrm>
          <a:prstGeom prst="rect">
            <a:avLst/>
          </a:prstGeom>
        </p:spPr>
        <p:txBody>
          <a:bodyPr vert="horz" wrap="square" lIns="0" tIns="11430" rIns="0" bIns="0" rtlCol="0">
            <a:spAutoFit/>
          </a:bodyPr>
          <a:lstStyle/>
          <a:p>
            <a:pPr marL="12700">
              <a:lnSpc>
                <a:spcPct val="100000"/>
              </a:lnSpc>
              <a:spcBef>
                <a:spcPts val="90"/>
              </a:spcBef>
            </a:pPr>
            <a:r>
              <a:rPr sz="1100" spc="-95" dirty="0">
                <a:solidFill>
                  <a:srgbClr val="D6D6EF"/>
                </a:solidFill>
                <a:latin typeface="Arial"/>
                <a:cs typeface="Arial"/>
              </a:rPr>
              <a:t>R</a:t>
            </a:r>
            <a:r>
              <a:rPr sz="1100" spc="-130" dirty="0">
                <a:solidFill>
                  <a:srgbClr val="D6D6EF"/>
                </a:solidFill>
                <a:latin typeface="Arial"/>
                <a:cs typeface="Arial"/>
              </a:rPr>
              <a:t>e</a:t>
            </a:r>
            <a:r>
              <a:rPr sz="1100" spc="-70" dirty="0">
                <a:solidFill>
                  <a:srgbClr val="D6D6EF"/>
                </a:solidFill>
                <a:latin typeface="Arial"/>
                <a:cs typeface="Arial"/>
              </a:rPr>
              <a:t>c</a:t>
            </a:r>
            <a:r>
              <a:rPr sz="1100" spc="-90" dirty="0">
                <a:solidFill>
                  <a:srgbClr val="D6D6EF"/>
                </a:solidFill>
                <a:latin typeface="Arial"/>
                <a:cs typeface="Arial"/>
              </a:rPr>
              <a:t>a</a:t>
            </a:r>
            <a:r>
              <a:rPr sz="1100" spc="-50" dirty="0">
                <a:solidFill>
                  <a:srgbClr val="D6D6EF"/>
                </a:solidFill>
                <a:latin typeface="Arial"/>
                <a:cs typeface="Arial"/>
              </a:rPr>
              <a:t>p</a:t>
            </a:r>
            <a:endParaRPr sz="1100">
              <a:latin typeface="Arial"/>
              <a:cs typeface="Arial"/>
            </a:endParaRPr>
          </a:p>
        </p:txBody>
      </p:sp>
      <p:sp>
        <p:nvSpPr>
          <p:cNvPr id="7" name="object 7"/>
          <p:cNvSpPr/>
          <p:nvPr/>
        </p:nvSpPr>
        <p:spPr>
          <a:xfrm>
            <a:off x="308956" y="1508918"/>
            <a:ext cx="158894" cy="15888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51199" y="1510511"/>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2</a:t>
            </a:r>
            <a:endParaRPr sz="800">
              <a:latin typeface="Arial"/>
              <a:cs typeface="Arial"/>
            </a:endParaRPr>
          </a:p>
        </p:txBody>
      </p:sp>
      <p:sp>
        <p:nvSpPr>
          <p:cNvPr id="9" name="object 9"/>
          <p:cNvSpPr txBox="1"/>
          <p:nvPr/>
        </p:nvSpPr>
        <p:spPr>
          <a:xfrm>
            <a:off x="516622" y="1483053"/>
            <a:ext cx="926465" cy="191770"/>
          </a:xfrm>
          <a:prstGeom prst="rect">
            <a:avLst/>
          </a:prstGeom>
        </p:spPr>
        <p:txBody>
          <a:bodyPr vert="horz" wrap="square" lIns="0" tIns="11430" rIns="0" bIns="0" rtlCol="0">
            <a:spAutoFit/>
          </a:bodyPr>
          <a:lstStyle/>
          <a:p>
            <a:pPr marL="12700">
              <a:lnSpc>
                <a:spcPct val="100000"/>
              </a:lnSpc>
              <a:spcBef>
                <a:spcPts val="90"/>
              </a:spcBef>
            </a:pPr>
            <a:r>
              <a:rPr sz="1100" spc="-50" dirty="0">
                <a:solidFill>
                  <a:srgbClr val="D6D6EF"/>
                </a:solidFill>
                <a:latin typeface="Arial"/>
                <a:cs typeface="Arial"/>
              </a:rPr>
              <a:t>Term</a:t>
            </a:r>
            <a:r>
              <a:rPr sz="1100" spc="-10" dirty="0">
                <a:solidFill>
                  <a:srgbClr val="D6D6EF"/>
                </a:solidFill>
                <a:latin typeface="Arial"/>
                <a:cs typeface="Arial"/>
              </a:rPr>
              <a:t> </a:t>
            </a:r>
            <a:r>
              <a:rPr sz="1100" spc="-55" dirty="0">
                <a:solidFill>
                  <a:srgbClr val="D6D6EF"/>
                </a:solidFill>
                <a:latin typeface="Arial"/>
                <a:cs typeface="Arial"/>
              </a:rPr>
              <a:t>frequency</a:t>
            </a:r>
            <a:endParaRPr sz="1100">
              <a:latin typeface="Arial"/>
              <a:cs typeface="Arial"/>
            </a:endParaRPr>
          </a:p>
        </p:txBody>
      </p:sp>
      <p:sp>
        <p:nvSpPr>
          <p:cNvPr id="10" name="object 10"/>
          <p:cNvSpPr/>
          <p:nvPr/>
        </p:nvSpPr>
        <p:spPr>
          <a:xfrm>
            <a:off x="308956" y="1965090"/>
            <a:ext cx="158894" cy="15888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08956" y="2421134"/>
            <a:ext cx="158894" cy="15889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351199" y="1939225"/>
            <a:ext cx="1175385" cy="648335"/>
          </a:xfrm>
          <a:prstGeom prst="rect">
            <a:avLst/>
          </a:prstGeom>
        </p:spPr>
        <p:txBody>
          <a:bodyPr vert="horz" wrap="square" lIns="0" tIns="11430" rIns="0" bIns="0" rtlCol="0">
            <a:spAutoFit/>
          </a:bodyPr>
          <a:lstStyle/>
          <a:p>
            <a:pPr marL="177800" indent="-165735">
              <a:lnSpc>
                <a:spcPct val="100000"/>
              </a:lnSpc>
              <a:spcBef>
                <a:spcPts val="90"/>
              </a:spcBef>
              <a:buClr>
                <a:srgbClr val="EAEAF7"/>
              </a:buClr>
              <a:buSzPct val="72727"/>
              <a:buAutoNum type="arabicPlain" startAt="3"/>
              <a:tabLst>
                <a:tab pos="178435" algn="l"/>
              </a:tabLst>
            </a:pPr>
            <a:r>
              <a:rPr sz="1100" spc="15" dirty="0">
                <a:solidFill>
                  <a:srgbClr val="3232B2"/>
                </a:solidFill>
                <a:latin typeface="Arial"/>
                <a:cs typeface="Arial"/>
              </a:rPr>
              <a:t>tf-idf</a:t>
            </a:r>
            <a:r>
              <a:rPr sz="1100" spc="35" dirty="0">
                <a:solidFill>
                  <a:srgbClr val="3232B2"/>
                </a:solidFill>
                <a:latin typeface="Arial"/>
                <a:cs typeface="Arial"/>
              </a:rPr>
              <a:t> </a:t>
            </a:r>
            <a:r>
              <a:rPr sz="1100" spc="-40" dirty="0">
                <a:solidFill>
                  <a:srgbClr val="3232B2"/>
                </a:solidFill>
                <a:latin typeface="Arial"/>
                <a:cs typeface="Arial"/>
              </a:rPr>
              <a:t>weighting</a:t>
            </a:r>
            <a:endParaRPr sz="1100">
              <a:latin typeface="Arial"/>
              <a:cs typeface="Arial"/>
            </a:endParaRPr>
          </a:p>
          <a:p>
            <a:pPr>
              <a:lnSpc>
                <a:spcPct val="100000"/>
              </a:lnSpc>
              <a:buAutoNum type="arabicPlain" startAt="3"/>
            </a:pPr>
            <a:endParaRPr sz="1100">
              <a:latin typeface="Times New Roman"/>
              <a:cs typeface="Times New Roman"/>
            </a:endParaRPr>
          </a:p>
          <a:p>
            <a:pPr>
              <a:lnSpc>
                <a:spcPct val="100000"/>
              </a:lnSpc>
              <a:spcBef>
                <a:spcPts val="25"/>
              </a:spcBef>
              <a:buAutoNum type="arabicPlain" startAt="3"/>
            </a:pPr>
            <a:endParaRPr sz="850">
              <a:latin typeface="Times New Roman"/>
              <a:cs typeface="Times New Roman"/>
            </a:endParaRPr>
          </a:p>
          <a:p>
            <a:pPr marL="177800" indent="-165735">
              <a:lnSpc>
                <a:spcPct val="100000"/>
              </a:lnSpc>
              <a:spcBef>
                <a:spcPts val="5"/>
              </a:spcBef>
              <a:buClr>
                <a:srgbClr val="FBFBFD"/>
              </a:buClr>
              <a:buSzPct val="72727"/>
              <a:buAutoNum type="arabicPlain" startAt="3"/>
              <a:tabLst>
                <a:tab pos="178435" algn="l"/>
              </a:tabLst>
            </a:pPr>
            <a:r>
              <a:rPr sz="1100" spc="-40" dirty="0">
                <a:solidFill>
                  <a:srgbClr val="D6D6EF"/>
                </a:solidFill>
                <a:latin typeface="Arial"/>
                <a:cs typeface="Arial"/>
              </a:rPr>
              <a:t>The </a:t>
            </a:r>
            <a:r>
              <a:rPr sz="1100" spc="-45" dirty="0">
                <a:solidFill>
                  <a:srgbClr val="D6D6EF"/>
                </a:solidFill>
                <a:latin typeface="Arial"/>
                <a:cs typeface="Arial"/>
              </a:rPr>
              <a:t>vector</a:t>
            </a:r>
            <a:r>
              <a:rPr sz="1100" spc="100" dirty="0">
                <a:solidFill>
                  <a:srgbClr val="D6D6EF"/>
                </a:solidFill>
                <a:latin typeface="Arial"/>
                <a:cs typeface="Arial"/>
              </a:rPr>
              <a:t> </a:t>
            </a:r>
            <a:r>
              <a:rPr sz="1100" spc="-95" dirty="0">
                <a:solidFill>
                  <a:srgbClr val="D6D6EF"/>
                </a:solidFill>
                <a:latin typeface="Arial"/>
                <a:cs typeface="Arial"/>
              </a:rPr>
              <a:t>space</a:t>
            </a:r>
            <a:endParaRPr sz="1100">
              <a:latin typeface="Arial"/>
              <a:cs typeface="Arial"/>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22 </a:t>
            </a:r>
            <a:r>
              <a:rPr spc="150" dirty="0"/>
              <a:t>/</a:t>
            </a:r>
            <a:r>
              <a:rPr spc="40" dirty="0"/>
              <a:t> </a:t>
            </a:r>
            <a:r>
              <a:rPr spc="-20" dirty="0"/>
              <a:t>53</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5" dirty="0"/>
              <a:t>Document</a:t>
            </a:r>
            <a:r>
              <a:rPr spc="70" dirty="0"/>
              <a:t> </a:t>
            </a:r>
            <a:r>
              <a:rPr spc="-65" dirty="0"/>
              <a:t>frequency</a:t>
            </a:r>
          </a:p>
        </p:txBody>
      </p:sp>
      <p:sp>
        <p:nvSpPr>
          <p:cNvPr id="4" name="object 4"/>
          <p:cNvSpPr/>
          <p:nvPr/>
        </p:nvSpPr>
        <p:spPr>
          <a:xfrm>
            <a:off x="483617" y="663003"/>
            <a:ext cx="50165" cy="50165"/>
          </a:xfrm>
          <a:custGeom>
            <a:avLst/>
            <a:gdLst/>
            <a:ahLst/>
            <a:cxnLst/>
            <a:rect l="l" t="t" r="r" b="b"/>
            <a:pathLst>
              <a:path w="50165" h="50165">
                <a:moveTo>
                  <a:pt x="50090" y="25044"/>
                </a:moveTo>
                <a:lnTo>
                  <a:pt x="48122" y="15296"/>
                </a:lnTo>
                <a:lnTo>
                  <a:pt x="42755" y="7335"/>
                </a:lnTo>
                <a:lnTo>
                  <a:pt x="34795" y="1968"/>
                </a:lnTo>
                <a:lnTo>
                  <a:pt x="25046" y="0"/>
                </a:lnTo>
                <a:lnTo>
                  <a:pt x="15298" y="1968"/>
                </a:lnTo>
                <a:lnTo>
                  <a:pt x="7337" y="7335"/>
                </a:lnTo>
                <a:lnTo>
                  <a:pt x="1968" y="15296"/>
                </a:lnTo>
                <a:lnTo>
                  <a:pt x="0" y="25044"/>
                </a:lnTo>
                <a:lnTo>
                  <a:pt x="1968" y="34794"/>
                </a:lnTo>
                <a:lnTo>
                  <a:pt x="7337" y="42759"/>
                </a:lnTo>
                <a:lnTo>
                  <a:pt x="15298" y="48131"/>
                </a:lnTo>
                <a:lnTo>
                  <a:pt x="25046" y="50101"/>
                </a:lnTo>
                <a:lnTo>
                  <a:pt x="34795" y="48131"/>
                </a:lnTo>
                <a:lnTo>
                  <a:pt x="42755" y="42759"/>
                </a:lnTo>
                <a:lnTo>
                  <a:pt x="48122" y="34794"/>
                </a:lnTo>
                <a:lnTo>
                  <a:pt x="50090" y="25044"/>
                </a:lnTo>
              </a:path>
            </a:pathLst>
          </a:custGeom>
          <a:ln w="9446">
            <a:solidFill>
              <a:srgbClr val="D1D1DD"/>
            </a:solidFill>
          </a:ln>
        </p:spPr>
        <p:txBody>
          <a:bodyPr wrap="square" lIns="0" tIns="0" rIns="0" bIns="0" rtlCol="0"/>
          <a:lstStyle/>
          <a:p>
            <a:endParaRPr/>
          </a:p>
        </p:txBody>
      </p:sp>
      <p:sp>
        <p:nvSpPr>
          <p:cNvPr id="5" name="object 5"/>
          <p:cNvSpPr/>
          <p:nvPr/>
        </p:nvSpPr>
        <p:spPr>
          <a:xfrm>
            <a:off x="486032" y="665365"/>
            <a:ext cx="45085" cy="45085"/>
          </a:xfrm>
          <a:custGeom>
            <a:avLst/>
            <a:gdLst/>
            <a:ahLst/>
            <a:cxnLst/>
            <a:rect l="l" t="t" r="r" b="b"/>
            <a:pathLst>
              <a:path w="45084" h="45084">
                <a:moveTo>
                  <a:pt x="44688" y="22339"/>
                </a:moveTo>
                <a:lnTo>
                  <a:pt x="42932" y="13640"/>
                </a:lnTo>
                <a:lnTo>
                  <a:pt x="38143" y="6540"/>
                </a:lnTo>
                <a:lnTo>
                  <a:pt x="31040" y="1754"/>
                </a:lnTo>
                <a:lnTo>
                  <a:pt x="22344" y="0"/>
                </a:lnTo>
                <a:lnTo>
                  <a:pt x="13647" y="1754"/>
                </a:lnTo>
                <a:lnTo>
                  <a:pt x="6545" y="6540"/>
                </a:lnTo>
                <a:lnTo>
                  <a:pt x="1756" y="13640"/>
                </a:lnTo>
                <a:lnTo>
                  <a:pt x="0" y="22339"/>
                </a:lnTo>
                <a:lnTo>
                  <a:pt x="1756" y="31032"/>
                </a:lnTo>
                <a:lnTo>
                  <a:pt x="6545" y="38133"/>
                </a:lnTo>
                <a:lnTo>
                  <a:pt x="13647" y="42922"/>
                </a:lnTo>
                <a:lnTo>
                  <a:pt x="22344" y="44678"/>
                </a:lnTo>
                <a:lnTo>
                  <a:pt x="31040" y="42922"/>
                </a:lnTo>
                <a:lnTo>
                  <a:pt x="38143" y="38133"/>
                </a:lnTo>
                <a:lnTo>
                  <a:pt x="42932" y="31032"/>
                </a:lnTo>
                <a:lnTo>
                  <a:pt x="44688" y="22339"/>
                </a:lnTo>
              </a:path>
            </a:pathLst>
          </a:custGeom>
          <a:ln w="9446">
            <a:solidFill>
              <a:srgbClr val="A3A3BC"/>
            </a:solidFill>
          </a:ln>
        </p:spPr>
        <p:txBody>
          <a:bodyPr wrap="square" lIns="0" tIns="0" rIns="0" bIns="0" rtlCol="0"/>
          <a:lstStyle/>
          <a:p>
            <a:endParaRPr/>
          </a:p>
        </p:txBody>
      </p:sp>
      <p:sp>
        <p:nvSpPr>
          <p:cNvPr id="6" name="object 6"/>
          <p:cNvSpPr/>
          <p:nvPr/>
        </p:nvSpPr>
        <p:spPr>
          <a:xfrm>
            <a:off x="488444" y="667715"/>
            <a:ext cx="39370" cy="39370"/>
          </a:xfrm>
          <a:custGeom>
            <a:avLst/>
            <a:gdLst/>
            <a:ahLst/>
            <a:cxnLst/>
            <a:rect l="l" t="t" r="r" b="b"/>
            <a:pathLst>
              <a:path w="39370" h="39370">
                <a:moveTo>
                  <a:pt x="39289" y="19646"/>
                </a:moveTo>
                <a:lnTo>
                  <a:pt x="37746" y="11996"/>
                </a:lnTo>
                <a:lnTo>
                  <a:pt x="33535" y="5751"/>
                </a:lnTo>
                <a:lnTo>
                  <a:pt x="27291" y="1542"/>
                </a:lnTo>
                <a:lnTo>
                  <a:pt x="19644" y="0"/>
                </a:lnTo>
                <a:lnTo>
                  <a:pt x="11997" y="1542"/>
                </a:lnTo>
                <a:lnTo>
                  <a:pt x="5753" y="5751"/>
                </a:lnTo>
                <a:lnTo>
                  <a:pt x="1543" y="11996"/>
                </a:lnTo>
                <a:lnTo>
                  <a:pt x="0" y="19646"/>
                </a:lnTo>
                <a:lnTo>
                  <a:pt x="1543" y="27290"/>
                </a:lnTo>
                <a:lnTo>
                  <a:pt x="5753" y="33531"/>
                </a:lnTo>
                <a:lnTo>
                  <a:pt x="11997" y="37738"/>
                </a:lnTo>
                <a:lnTo>
                  <a:pt x="19644" y="39281"/>
                </a:lnTo>
                <a:lnTo>
                  <a:pt x="27291" y="37738"/>
                </a:lnTo>
                <a:lnTo>
                  <a:pt x="33535" y="33531"/>
                </a:lnTo>
                <a:lnTo>
                  <a:pt x="37746" y="27290"/>
                </a:lnTo>
                <a:lnTo>
                  <a:pt x="39289" y="19646"/>
                </a:lnTo>
              </a:path>
            </a:pathLst>
          </a:custGeom>
          <a:ln w="9446">
            <a:solidFill>
              <a:srgbClr val="75759B"/>
            </a:solidFill>
          </a:ln>
        </p:spPr>
        <p:txBody>
          <a:bodyPr wrap="square" lIns="0" tIns="0" rIns="0" bIns="0" rtlCol="0"/>
          <a:lstStyle/>
          <a:p>
            <a:endParaRPr/>
          </a:p>
        </p:txBody>
      </p:sp>
      <p:sp>
        <p:nvSpPr>
          <p:cNvPr id="7" name="object 7"/>
          <p:cNvSpPr/>
          <p:nvPr/>
        </p:nvSpPr>
        <p:spPr>
          <a:xfrm>
            <a:off x="490860" y="670052"/>
            <a:ext cx="34290" cy="34290"/>
          </a:xfrm>
          <a:custGeom>
            <a:avLst/>
            <a:gdLst/>
            <a:ahLst/>
            <a:cxnLst/>
            <a:rect l="l" t="t" r="r" b="b"/>
            <a:pathLst>
              <a:path w="34290" h="34290">
                <a:moveTo>
                  <a:pt x="33892" y="16954"/>
                </a:moveTo>
                <a:lnTo>
                  <a:pt x="33892" y="7594"/>
                </a:lnTo>
                <a:lnTo>
                  <a:pt x="26302" y="0"/>
                </a:lnTo>
                <a:lnTo>
                  <a:pt x="16946" y="0"/>
                </a:lnTo>
                <a:lnTo>
                  <a:pt x="7589" y="0"/>
                </a:lnTo>
                <a:lnTo>
                  <a:pt x="0" y="7594"/>
                </a:lnTo>
                <a:lnTo>
                  <a:pt x="0" y="16954"/>
                </a:lnTo>
                <a:lnTo>
                  <a:pt x="0" y="26314"/>
                </a:lnTo>
                <a:lnTo>
                  <a:pt x="7589" y="33896"/>
                </a:lnTo>
                <a:lnTo>
                  <a:pt x="16946" y="33896"/>
                </a:lnTo>
                <a:lnTo>
                  <a:pt x="26302" y="33896"/>
                </a:lnTo>
                <a:lnTo>
                  <a:pt x="33892" y="26314"/>
                </a:lnTo>
                <a:lnTo>
                  <a:pt x="33892" y="16954"/>
                </a:lnTo>
              </a:path>
            </a:pathLst>
          </a:custGeom>
          <a:ln w="9446">
            <a:solidFill>
              <a:srgbClr val="47477A"/>
            </a:solidFill>
          </a:ln>
        </p:spPr>
        <p:txBody>
          <a:bodyPr wrap="square" lIns="0" tIns="0" rIns="0" bIns="0" rtlCol="0"/>
          <a:lstStyle/>
          <a:p>
            <a:endParaRPr/>
          </a:p>
        </p:txBody>
      </p:sp>
      <p:sp>
        <p:nvSpPr>
          <p:cNvPr id="8" name="object 8"/>
          <p:cNvSpPr/>
          <p:nvPr/>
        </p:nvSpPr>
        <p:spPr>
          <a:xfrm>
            <a:off x="483854" y="662990"/>
            <a:ext cx="47625" cy="47625"/>
          </a:xfrm>
          <a:custGeom>
            <a:avLst/>
            <a:gdLst/>
            <a:ahLst/>
            <a:cxnLst/>
            <a:rect l="l" t="t" r="r" b="b"/>
            <a:pathLst>
              <a:path w="47625" h="47625">
                <a:moveTo>
                  <a:pt x="47327" y="23672"/>
                </a:moveTo>
                <a:lnTo>
                  <a:pt x="45467" y="14460"/>
                </a:lnTo>
                <a:lnTo>
                  <a:pt x="40396" y="6935"/>
                </a:lnTo>
                <a:lnTo>
                  <a:pt x="32874" y="1861"/>
                </a:lnTo>
                <a:lnTo>
                  <a:pt x="23663" y="0"/>
                </a:lnTo>
                <a:lnTo>
                  <a:pt x="14453" y="1861"/>
                </a:lnTo>
                <a:lnTo>
                  <a:pt x="6931" y="6935"/>
                </a:lnTo>
                <a:lnTo>
                  <a:pt x="1859" y="14460"/>
                </a:lnTo>
                <a:lnTo>
                  <a:pt x="0" y="23672"/>
                </a:lnTo>
                <a:lnTo>
                  <a:pt x="1859" y="32877"/>
                </a:lnTo>
                <a:lnTo>
                  <a:pt x="6931" y="40398"/>
                </a:lnTo>
                <a:lnTo>
                  <a:pt x="14453" y="45471"/>
                </a:lnTo>
                <a:lnTo>
                  <a:pt x="23663" y="47332"/>
                </a:lnTo>
                <a:lnTo>
                  <a:pt x="32874" y="45471"/>
                </a:lnTo>
                <a:lnTo>
                  <a:pt x="40396" y="40398"/>
                </a:lnTo>
                <a:lnTo>
                  <a:pt x="45467" y="32877"/>
                </a:lnTo>
                <a:lnTo>
                  <a:pt x="47327" y="23672"/>
                </a:lnTo>
              </a:path>
            </a:pathLst>
          </a:custGeom>
          <a:ln w="9446">
            <a:solidFill>
              <a:srgbClr val="191959"/>
            </a:solidFill>
          </a:ln>
        </p:spPr>
        <p:txBody>
          <a:bodyPr wrap="square" lIns="0" tIns="0" rIns="0" bIns="0" rtlCol="0"/>
          <a:lstStyle/>
          <a:p>
            <a:endParaRPr/>
          </a:p>
        </p:txBody>
      </p:sp>
      <p:sp>
        <p:nvSpPr>
          <p:cNvPr id="9" name="object 9"/>
          <p:cNvSpPr/>
          <p:nvPr/>
        </p:nvSpPr>
        <p:spPr>
          <a:xfrm>
            <a:off x="488052" y="666686"/>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10" name="object 10"/>
          <p:cNvSpPr/>
          <p:nvPr/>
        </p:nvSpPr>
        <p:spPr>
          <a:xfrm>
            <a:off x="490145" y="668655"/>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06"/>
                </a:lnTo>
                <a:lnTo>
                  <a:pt x="14511" y="29006"/>
                </a:lnTo>
                <a:lnTo>
                  <a:pt x="22523" y="29006"/>
                </a:lnTo>
                <a:lnTo>
                  <a:pt x="29022" y="22517"/>
                </a:lnTo>
                <a:lnTo>
                  <a:pt x="29022" y="14503"/>
                </a:lnTo>
              </a:path>
            </a:pathLst>
          </a:custGeom>
          <a:ln w="9446">
            <a:solidFill>
              <a:srgbClr val="30308B"/>
            </a:solidFill>
          </a:ln>
        </p:spPr>
        <p:txBody>
          <a:bodyPr wrap="square" lIns="0" tIns="0" rIns="0" bIns="0" rtlCol="0"/>
          <a:lstStyle/>
          <a:p>
            <a:endParaRPr/>
          </a:p>
        </p:txBody>
      </p:sp>
      <p:sp>
        <p:nvSpPr>
          <p:cNvPr id="11" name="object 11"/>
          <p:cNvSpPr/>
          <p:nvPr/>
        </p:nvSpPr>
        <p:spPr>
          <a:xfrm>
            <a:off x="492244" y="670610"/>
            <a:ext cx="24130" cy="24130"/>
          </a:xfrm>
          <a:custGeom>
            <a:avLst/>
            <a:gdLst/>
            <a:ahLst/>
            <a:cxnLst/>
            <a:rect l="l" t="t" r="r" b="b"/>
            <a:pathLst>
              <a:path w="24129" h="24129">
                <a:moveTo>
                  <a:pt x="23618" y="11811"/>
                </a:moveTo>
                <a:lnTo>
                  <a:pt x="23618" y="5295"/>
                </a:lnTo>
                <a:lnTo>
                  <a:pt x="18329" y="0"/>
                </a:lnTo>
                <a:lnTo>
                  <a:pt x="11812" y="0"/>
                </a:lnTo>
                <a:lnTo>
                  <a:pt x="5293" y="0"/>
                </a:lnTo>
                <a:lnTo>
                  <a:pt x="0" y="5295"/>
                </a:lnTo>
                <a:lnTo>
                  <a:pt x="0" y="11811"/>
                </a:lnTo>
                <a:lnTo>
                  <a:pt x="0" y="18326"/>
                </a:lnTo>
                <a:lnTo>
                  <a:pt x="5293" y="23622"/>
                </a:lnTo>
                <a:lnTo>
                  <a:pt x="11812" y="23622"/>
                </a:lnTo>
                <a:lnTo>
                  <a:pt x="18329" y="23622"/>
                </a:lnTo>
                <a:lnTo>
                  <a:pt x="23618" y="18326"/>
                </a:lnTo>
                <a:lnTo>
                  <a:pt x="23618" y="11811"/>
                </a:lnTo>
              </a:path>
            </a:pathLst>
          </a:custGeom>
          <a:ln w="9446">
            <a:solidFill>
              <a:srgbClr val="3E3E99"/>
            </a:solidFill>
          </a:ln>
        </p:spPr>
        <p:txBody>
          <a:bodyPr wrap="square" lIns="0" tIns="0" rIns="0" bIns="0" rtlCol="0"/>
          <a:lstStyle/>
          <a:p>
            <a:endParaRPr/>
          </a:p>
        </p:txBody>
      </p:sp>
      <p:sp>
        <p:nvSpPr>
          <p:cNvPr id="12" name="object 12"/>
          <p:cNvSpPr/>
          <p:nvPr/>
        </p:nvSpPr>
        <p:spPr>
          <a:xfrm>
            <a:off x="494337" y="672579"/>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11"/>
                </a:lnTo>
                <a:lnTo>
                  <a:pt x="9113" y="18211"/>
                </a:lnTo>
                <a:lnTo>
                  <a:pt x="14143" y="18211"/>
                </a:lnTo>
                <a:lnTo>
                  <a:pt x="18227" y="14135"/>
                </a:lnTo>
                <a:lnTo>
                  <a:pt x="18227" y="9105"/>
                </a:lnTo>
              </a:path>
            </a:pathLst>
          </a:custGeom>
          <a:ln w="9446">
            <a:solidFill>
              <a:srgbClr val="4B4BA8"/>
            </a:solidFill>
          </a:ln>
        </p:spPr>
        <p:txBody>
          <a:bodyPr wrap="square" lIns="0" tIns="0" rIns="0" bIns="0" rtlCol="0"/>
          <a:lstStyle/>
          <a:p>
            <a:endParaRPr/>
          </a:p>
        </p:txBody>
      </p:sp>
      <p:sp>
        <p:nvSpPr>
          <p:cNvPr id="13" name="object 13"/>
          <p:cNvSpPr/>
          <p:nvPr/>
        </p:nvSpPr>
        <p:spPr>
          <a:xfrm>
            <a:off x="496436" y="674535"/>
            <a:ext cx="13335" cy="13335"/>
          </a:xfrm>
          <a:custGeom>
            <a:avLst/>
            <a:gdLst/>
            <a:ahLst/>
            <a:cxnLst/>
            <a:rect l="l" t="t" r="r" b="b"/>
            <a:pathLst>
              <a:path w="13334" h="13334">
                <a:moveTo>
                  <a:pt x="12823" y="6413"/>
                </a:moveTo>
                <a:lnTo>
                  <a:pt x="12823" y="2870"/>
                </a:lnTo>
                <a:lnTo>
                  <a:pt x="9950" y="0"/>
                </a:lnTo>
                <a:lnTo>
                  <a:pt x="6413" y="0"/>
                </a:lnTo>
                <a:lnTo>
                  <a:pt x="2876" y="0"/>
                </a:lnTo>
                <a:lnTo>
                  <a:pt x="0" y="2870"/>
                </a:lnTo>
                <a:lnTo>
                  <a:pt x="0" y="6413"/>
                </a:lnTo>
                <a:lnTo>
                  <a:pt x="0" y="9944"/>
                </a:lnTo>
                <a:lnTo>
                  <a:pt x="2876" y="12827"/>
                </a:lnTo>
                <a:lnTo>
                  <a:pt x="6413" y="12827"/>
                </a:lnTo>
                <a:lnTo>
                  <a:pt x="9950" y="12827"/>
                </a:lnTo>
                <a:lnTo>
                  <a:pt x="12823" y="9944"/>
                </a:lnTo>
                <a:lnTo>
                  <a:pt x="12823" y="6413"/>
                </a:lnTo>
              </a:path>
            </a:pathLst>
          </a:custGeom>
          <a:ln w="9446">
            <a:solidFill>
              <a:srgbClr val="5858B7"/>
            </a:solidFill>
          </a:ln>
        </p:spPr>
        <p:txBody>
          <a:bodyPr wrap="square" lIns="0" tIns="0" rIns="0" bIns="0" rtlCol="0"/>
          <a:lstStyle/>
          <a:p>
            <a:endParaRPr/>
          </a:p>
        </p:txBody>
      </p:sp>
      <p:sp>
        <p:nvSpPr>
          <p:cNvPr id="14" name="object 14"/>
          <p:cNvSpPr/>
          <p:nvPr/>
        </p:nvSpPr>
        <p:spPr>
          <a:xfrm>
            <a:off x="493642" y="671601"/>
            <a:ext cx="17780" cy="17780"/>
          </a:xfrm>
          <a:custGeom>
            <a:avLst/>
            <a:gdLst/>
            <a:ahLst/>
            <a:cxnLst/>
            <a:rect l="l" t="t" r="r" b="b"/>
            <a:pathLst>
              <a:path w="17779" h="17779">
                <a:moveTo>
                  <a:pt x="17209" y="8610"/>
                </a:moveTo>
                <a:lnTo>
                  <a:pt x="17209" y="3860"/>
                </a:lnTo>
                <a:lnTo>
                  <a:pt x="13350" y="0"/>
                </a:lnTo>
                <a:lnTo>
                  <a:pt x="8602" y="0"/>
                </a:lnTo>
                <a:lnTo>
                  <a:pt x="3854" y="0"/>
                </a:lnTo>
                <a:lnTo>
                  <a:pt x="0" y="3860"/>
                </a:lnTo>
                <a:lnTo>
                  <a:pt x="0" y="8610"/>
                </a:lnTo>
                <a:lnTo>
                  <a:pt x="0" y="13360"/>
                </a:lnTo>
                <a:lnTo>
                  <a:pt x="3854" y="17208"/>
                </a:lnTo>
                <a:lnTo>
                  <a:pt x="8602" y="17208"/>
                </a:lnTo>
                <a:lnTo>
                  <a:pt x="13350" y="17208"/>
                </a:lnTo>
                <a:lnTo>
                  <a:pt x="17209" y="13360"/>
                </a:lnTo>
                <a:lnTo>
                  <a:pt x="17209" y="8610"/>
                </a:lnTo>
              </a:path>
            </a:pathLst>
          </a:custGeom>
          <a:ln w="9446">
            <a:solidFill>
              <a:srgbClr val="6565C5"/>
            </a:solidFill>
          </a:ln>
        </p:spPr>
        <p:txBody>
          <a:bodyPr wrap="square" lIns="0" tIns="0" rIns="0" bIns="0" rtlCol="0"/>
          <a:lstStyle/>
          <a:p>
            <a:endParaRPr/>
          </a:p>
        </p:txBody>
      </p:sp>
      <p:sp>
        <p:nvSpPr>
          <p:cNvPr id="15" name="object 15"/>
          <p:cNvSpPr/>
          <p:nvPr/>
        </p:nvSpPr>
        <p:spPr>
          <a:xfrm>
            <a:off x="495736" y="673569"/>
            <a:ext cx="12065" cy="12065"/>
          </a:xfrm>
          <a:custGeom>
            <a:avLst/>
            <a:gdLst/>
            <a:ahLst/>
            <a:cxnLst/>
            <a:rect l="l" t="t" r="r" b="b"/>
            <a:pathLst>
              <a:path w="12065" h="12065">
                <a:moveTo>
                  <a:pt x="11812" y="5905"/>
                </a:moveTo>
                <a:lnTo>
                  <a:pt x="11812" y="2641"/>
                </a:lnTo>
                <a:lnTo>
                  <a:pt x="9166" y="0"/>
                </a:lnTo>
                <a:lnTo>
                  <a:pt x="5908" y="0"/>
                </a:lnTo>
                <a:lnTo>
                  <a:pt x="2649" y="0"/>
                </a:lnTo>
                <a:lnTo>
                  <a:pt x="0" y="2641"/>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16" name="object 16"/>
          <p:cNvSpPr/>
          <p:nvPr/>
        </p:nvSpPr>
        <p:spPr>
          <a:xfrm>
            <a:off x="497834" y="675525"/>
            <a:ext cx="6985" cy="6985"/>
          </a:xfrm>
          <a:custGeom>
            <a:avLst/>
            <a:gdLst/>
            <a:ahLst/>
            <a:cxnLst/>
            <a:rect l="l" t="t" r="r" b="b"/>
            <a:pathLst>
              <a:path w="6984" h="6984">
                <a:moveTo>
                  <a:pt x="6409" y="3213"/>
                </a:moveTo>
                <a:lnTo>
                  <a:pt x="6409" y="1447"/>
                </a:lnTo>
                <a:lnTo>
                  <a:pt x="4970" y="0"/>
                </a:lnTo>
                <a:lnTo>
                  <a:pt x="3205" y="0"/>
                </a:lnTo>
                <a:lnTo>
                  <a:pt x="1438" y="0"/>
                </a:lnTo>
                <a:lnTo>
                  <a:pt x="0" y="1447"/>
                </a:lnTo>
                <a:lnTo>
                  <a:pt x="0" y="3213"/>
                </a:lnTo>
                <a:lnTo>
                  <a:pt x="0" y="4978"/>
                </a:lnTo>
                <a:lnTo>
                  <a:pt x="1438" y="6413"/>
                </a:lnTo>
                <a:lnTo>
                  <a:pt x="3205" y="6413"/>
                </a:lnTo>
                <a:lnTo>
                  <a:pt x="4970" y="6413"/>
                </a:lnTo>
                <a:lnTo>
                  <a:pt x="6409" y="4978"/>
                </a:lnTo>
                <a:lnTo>
                  <a:pt x="6409" y="3213"/>
                </a:lnTo>
              </a:path>
            </a:pathLst>
          </a:custGeom>
          <a:ln w="9446">
            <a:solidFill>
              <a:srgbClr val="9696D8"/>
            </a:solidFill>
          </a:ln>
        </p:spPr>
        <p:txBody>
          <a:bodyPr wrap="square" lIns="0" tIns="0" rIns="0" bIns="0" rtlCol="0"/>
          <a:lstStyle/>
          <a:p>
            <a:endParaRPr/>
          </a:p>
        </p:txBody>
      </p:sp>
      <p:sp>
        <p:nvSpPr>
          <p:cNvPr id="17" name="object 17"/>
          <p:cNvSpPr/>
          <p:nvPr/>
        </p:nvSpPr>
        <p:spPr>
          <a:xfrm>
            <a:off x="499929" y="677494"/>
            <a:ext cx="1270" cy="1270"/>
          </a:xfrm>
          <a:custGeom>
            <a:avLst/>
            <a:gdLst/>
            <a:ahLst/>
            <a:cxnLst/>
            <a:rect l="l" t="t" r="r" b="b"/>
            <a:pathLst>
              <a:path w="1270" h="1270">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18" name="object 18"/>
          <p:cNvSpPr/>
          <p:nvPr/>
        </p:nvSpPr>
        <p:spPr>
          <a:xfrm>
            <a:off x="497641" y="675068"/>
            <a:ext cx="4445" cy="4445"/>
          </a:xfrm>
          <a:custGeom>
            <a:avLst/>
            <a:gdLst/>
            <a:ahLst/>
            <a:cxnLst/>
            <a:rect l="l" t="t" r="r" b="b"/>
            <a:pathLst>
              <a:path w="4445" h="4445">
                <a:moveTo>
                  <a:pt x="0" y="2197"/>
                </a:moveTo>
                <a:lnTo>
                  <a:pt x="0" y="3403"/>
                </a:lnTo>
                <a:lnTo>
                  <a:pt x="986" y="4381"/>
                </a:lnTo>
                <a:lnTo>
                  <a:pt x="2192" y="4381"/>
                </a:lnTo>
                <a:lnTo>
                  <a:pt x="3398" y="4381"/>
                </a:lnTo>
                <a:lnTo>
                  <a:pt x="4385" y="3403"/>
                </a:lnTo>
                <a:lnTo>
                  <a:pt x="4385" y="2197"/>
                </a:lnTo>
                <a:lnTo>
                  <a:pt x="4385" y="990"/>
                </a:lnTo>
                <a:lnTo>
                  <a:pt x="3398" y="0"/>
                </a:lnTo>
                <a:lnTo>
                  <a:pt x="2192" y="0"/>
                </a:lnTo>
                <a:lnTo>
                  <a:pt x="986" y="0"/>
                </a:lnTo>
                <a:lnTo>
                  <a:pt x="0" y="990"/>
                </a:lnTo>
                <a:lnTo>
                  <a:pt x="0" y="2197"/>
                </a:lnTo>
              </a:path>
            </a:pathLst>
          </a:custGeom>
          <a:ln w="9446">
            <a:solidFill>
              <a:srgbClr val="C7C7EA"/>
            </a:solidFill>
          </a:ln>
        </p:spPr>
        <p:txBody>
          <a:bodyPr wrap="square" lIns="0" tIns="0" rIns="0" bIns="0" rtlCol="0"/>
          <a:lstStyle/>
          <a:p>
            <a:endParaRPr/>
          </a:p>
        </p:txBody>
      </p:sp>
      <p:sp>
        <p:nvSpPr>
          <p:cNvPr id="19" name="object 19"/>
          <p:cNvSpPr/>
          <p:nvPr/>
        </p:nvSpPr>
        <p:spPr>
          <a:xfrm>
            <a:off x="493836" y="671131"/>
            <a:ext cx="10795" cy="10795"/>
          </a:xfrm>
          <a:custGeom>
            <a:avLst/>
            <a:gdLst/>
            <a:ahLst/>
            <a:cxnLst/>
            <a:rect l="l" t="t" r="r" b="b"/>
            <a:pathLst>
              <a:path w="10795" h="10795">
                <a:moveTo>
                  <a:pt x="8373" y="0"/>
                </a:moveTo>
                <a:lnTo>
                  <a:pt x="2420" y="0"/>
                </a:lnTo>
                <a:lnTo>
                  <a:pt x="0" y="2413"/>
                </a:lnTo>
                <a:lnTo>
                  <a:pt x="0" y="8369"/>
                </a:lnTo>
                <a:lnTo>
                  <a:pt x="2420" y="10795"/>
                </a:lnTo>
                <a:lnTo>
                  <a:pt x="8373" y="10795"/>
                </a:lnTo>
                <a:lnTo>
                  <a:pt x="10795" y="8369"/>
                </a:lnTo>
                <a:lnTo>
                  <a:pt x="10795" y="2413"/>
                </a:lnTo>
                <a:lnTo>
                  <a:pt x="8373" y="0"/>
                </a:lnTo>
                <a:close/>
              </a:path>
            </a:pathLst>
          </a:custGeom>
          <a:solidFill>
            <a:srgbClr val="E0E0F3"/>
          </a:solidFill>
        </p:spPr>
        <p:txBody>
          <a:bodyPr wrap="square" lIns="0" tIns="0" rIns="0" bIns="0" rtlCol="0"/>
          <a:lstStyle/>
          <a:p>
            <a:endParaRPr/>
          </a:p>
        </p:txBody>
      </p:sp>
      <p:sp>
        <p:nvSpPr>
          <p:cNvPr id="20" name="object 20"/>
          <p:cNvSpPr/>
          <p:nvPr/>
        </p:nvSpPr>
        <p:spPr>
          <a:xfrm>
            <a:off x="483617" y="792048"/>
            <a:ext cx="50165" cy="50165"/>
          </a:xfrm>
          <a:custGeom>
            <a:avLst/>
            <a:gdLst/>
            <a:ahLst/>
            <a:cxnLst/>
            <a:rect l="l" t="t" r="r" b="b"/>
            <a:pathLst>
              <a:path w="50165" h="50165">
                <a:moveTo>
                  <a:pt x="50090" y="25031"/>
                </a:moveTo>
                <a:lnTo>
                  <a:pt x="48122" y="15285"/>
                </a:lnTo>
                <a:lnTo>
                  <a:pt x="42755" y="7329"/>
                </a:lnTo>
                <a:lnTo>
                  <a:pt x="34795" y="1966"/>
                </a:lnTo>
                <a:lnTo>
                  <a:pt x="25046" y="0"/>
                </a:lnTo>
                <a:lnTo>
                  <a:pt x="15298" y="1966"/>
                </a:lnTo>
                <a:lnTo>
                  <a:pt x="7337" y="7329"/>
                </a:lnTo>
                <a:lnTo>
                  <a:pt x="1968" y="15285"/>
                </a:lnTo>
                <a:lnTo>
                  <a:pt x="0" y="25031"/>
                </a:lnTo>
                <a:lnTo>
                  <a:pt x="1968" y="34781"/>
                </a:lnTo>
                <a:lnTo>
                  <a:pt x="7337" y="42746"/>
                </a:lnTo>
                <a:lnTo>
                  <a:pt x="15298" y="48118"/>
                </a:lnTo>
                <a:lnTo>
                  <a:pt x="25046" y="50088"/>
                </a:lnTo>
                <a:lnTo>
                  <a:pt x="34795" y="48118"/>
                </a:lnTo>
                <a:lnTo>
                  <a:pt x="42755" y="42746"/>
                </a:lnTo>
                <a:lnTo>
                  <a:pt x="48122" y="34781"/>
                </a:lnTo>
                <a:lnTo>
                  <a:pt x="50090" y="25031"/>
                </a:lnTo>
              </a:path>
            </a:pathLst>
          </a:custGeom>
          <a:ln w="9446">
            <a:solidFill>
              <a:srgbClr val="D1D1DD"/>
            </a:solidFill>
          </a:ln>
        </p:spPr>
        <p:txBody>
          <a:bodyPr wrap="square" lIns="0" tIns="0" rIns="0" bIns="0" rtlCol="0"/>
          <a:lstStyle/>
          <a:p>
            <a:endParaRPr/>
          </a:p>
        </p:txBody>
      </p:sp>
      <p:sp>
        <p:nvSpPr>
          <p:cNvPr id="21" name="object 21"/>
          <p:cNvSpPr/>
          <p:nvPr/>
        </p:nvSpPr>
        <p:spPr>
          <a:xfrm>
            <a:off x="486032" y="794397"/>
            <a:ext cx="45085" cy="45085"/>
          </a:xfrm>
          <a:custGeom>
            <a:avLst/>
            <a:gdLst/>
            <a:ahLst/>
            <a:cxnLst/>
            <a:rect l="l" t="t" r="r" b="b"/>
            <a:pathLst>
              <a:path w="45084" h="45084">
                <a:moveTo>
                  <a:pt x="44688" y="22339"/>
                </a:moveTo>
                <a:lnTo>
                  <a:pt x="42932" y="13646"/>
                </a:lnTo>
                <a:lnTo>
                  <a:pt x="38143" y="6545"/>
                </a:lnTo>
                <a:lnTo>
                  <a:pt x="31040" y="1756"/>
                </a:lnTo>
                <a:lnTo>
                  <a:pt x="22344" y="0"/>
                </a:lnTo>
                <a:lnTo>
                  <a:pt x="13647" y="1756"/>
                </a:lnTo>
                <a:lnTo>
                  <a:pt x="6545" y="6545"/>
                </a:lnTo>
                <a:lnTo>
                  <a:pt x="1756" y="13646"/>
                </a:lnTo>
                <a:lnTo>
                  <a:pt x="0" y="22339"/>
                </a:lnTo>
                <a:lnTo>
                  <a:pt x="1756" y="31037"/>
                </a:lnTo>
                <a:lnTo>
                  <a:pt x="6545" y="38138"/>
                </a:lnTo>
                <a:lnTo>
                  <a:pt x="13647" y="42924"/>
                </a:lnTo>
                <a:lnTo>
                  <a:pt x="22344" y="44678"/>
                </a:lnTo>
                <a:lnTo>
                  <a:pt x="31040" y="42924"/>
                </a:lnTo>
                <a:lnTo>
                  <a:pt x="38143" y="38138"/>
                </a:lnTo>
                <a:lnTo>
                  <a:pt x="42932" y="31037"/>
                </a:lnTo>
                <a:lnTo>
                  <a:pt x="44688" y="22339"/>
                </a:lnTo>
              </a:path>
            </a:pathLst>
          </a:custGeom>
          <a:ln w="9446">
            <a:solidFill>
              <a:srgbClr val="A3A3BC"/>
            </a:solidFill>
          </a:ln>
        </p:spPr>
        <p:txBody>
          <a:bodyPr wrap="square" lIns="0" tIns="0" rIns="0" bIns="0" rtlCol="0"/>
          <a:lstStyle/>
          <a:p>
            <a:endParaRPr/>
          </a:p>
        </p:txBody>
      </p:sp>
      <p:sp>
        <p:nvSpPr>
          <p:cNvPr id="22" name="object 22"/>
          <p:cNvSpPr/>
          <p:nvPr/>
        </p:nvSpPr>
        <p:spPr>
          <a:xfrm>
            <a:off x="488444" y="796747"/>
            <a:ext cx="39370" cy="39370"/>
          </a:xfrm>
          <a:custGeom>
            <a:avLst/>
            <a:gdLst/>
            <a:ahLst/>
            <a:cxnLst/>
            <a:rect l="l" t="t" r="r" b="b"/>
            <a:pathLst>
              <a:path w="39370" h="39369">
                <a:moveTo>
                  <a:pt x="39289" y="19646"/>
                </a:moveTo>
                <a:lnTo>
                  <a:pt x="37746" y="11996"/>
                </a:lnTo>
                <a:lnTo>
                  <a:pt x="33535" y="5751"/>
                </a:lnTo>
                <a:lnTo>
                  <a:pt x="27291" y="1542"/>
                </a:lnTo>
                <a:lnTo>
                  <a:pt x="19644" y="0"/>
                </a:lnTo>
                <a:lnTo>
                  <a:pt x="11997" y="1542"/>
                </a:lnTo>
                <a:lnTo>
                  <a:pt x="5753" y="5751"/>
                </a:lnTo>
                <a:lnTo>
                  <a:pt x="1543" y="11996"/>
                </a:lnTo>
                <a:lnTo>
                  <a:pt x="0" y="19646"/>
                </a:lnTo>
                <a:lnTo>
                  <a:pt x="1543" y="27292"/>
                </a:lnTo>
                <a:lnTo>
                  <a:pt x="5753" y="33537"/>
                </a:lnTo>
                <a:lnTo>
                  <a:pt x="11997" y="37749"/>
                </a:lnTo>
                <a:lnTo>
                  <a:pt x="19644" y="39293"/>
                </a:lnTo>
                <a:lnTo>
                  <a:pt x="27291" y="37749"/>
                </a:lnTo>
                <a:lnTo>
                  <a:pt x="33535" y="33537"/>
                </a:lnTo>
                <a:lnTo>
                  <a:pt x="37746" y="27292"/>
                </a:lnTo>
                <a:lnTo>
                  <a:pt x="39289" y="19646"/>
                </a:lnTo>
              </a:path>
            </a:pathLst>
          </a:custGeom>
          <a:ln w="9446">
            <a:solidFill>
              <a:srgbClr val="75759B"/>
            </a:solidFill>
          </a:ln>
        </p:spPr>
        <p:txBody>
          <a:bodyPr wrap="square" lIns="0" tIns="0" rIns="0" bIns="0" rtlCol="0"/>
          <a:lstStyle/>
          <a:p>
            <a:endParaRPr/>
          </a:p>
        </p:txBody>
      </p:sp>
      <p:sp>
        <p:nvSpPr>
          <p:cNvPr id="23" name="object 23"/>
          <p:cNvSpPr/>
          <p:nvPr/>
        </p:nvSpPr>
        <p:spPr>
          <a:xfrm>
            <a:off x="490860" y="799096"/>
            <a:ext cx="34290" cy="34290"/>
          </a:xfrm>
          <a:custGeom>
            <a:avLst/>
            <a:gdLst/>
            <a:ahLst/>
            <a:cxnLst/>
            <a:rect l="l" t="t" r="r" b="b"/>
            <a:pathLst>
              <a:path w="34290" h="34290">
                <a:moveTo>
                  <a:pt x="33892" y="16941"/>
                </a:moveTo>
                <a:lnTo>
                  <a:pt x="33892" y="7581"/>
                </a:lnTo>
                <a:lnTo>
                  <a:pt x="26302" y="0"/>
                </a:lnTo>
                <a:lnTo>
                  <a:pt x="16946" y="0"/>
                </a:lnTo>
                <a:lnTo>
                  <a:pt x="7589" y="0"/>
                </a:lnTo>
                <a:lnTo>
                  <a:pt x="0" y="7581"/>
                </a:lnTo>
                <a:lnTo>
                  <a:pt x="0" y="16941"/>
                </a:lnTo>
                <a:lnTo>
                  <a:pt x="0" y="26301"/>
                </a:lnTo>
                <a:lnTo>
                  <a:pt x="7589" y="33883"/>
                </a:lnTo>
                <a:lnTo>
                  <a:pt x="16946" y="33883"/>
                </a:lnTo>
                <a:lnTo>
                  <a:pt x="26302" y="33883"/>
                </a:lnTo>
                <a:lnTo>
                  <a:pt x="33892" y="26301"/>
                </a:lnTo>
                <a:lnTo>
                  <a:pt x="33892" y="16941"/>
                </a:lnTo>
              </a:path>
            </a:pathLst>
          </a:custGeom>
          <a:ln w="9446">
            <a:solidFill>
              <a:srgbClr val="47477A"/>
            </a:solidFill>
          </a:ln>
        </p:spPr>
        <p:txBody>
          <a:bodyPr wrap="square" lIns="0" tIns="0" rIns="0" bIns="0" rtlCol="0"/>
          <a:lstStyle/>
          <a:p>
            <a:endParaRPr/>
          </a:p>
        </p:txBody>
      </p:sp>
      <p:sp>
        <p:nvSpPr>
          <p:cNvPr id="24" name="object 24"/>
          <p:cNvSpPr/>
          <p:nvPr/>
        </p:nvSpPr>
        <p:spPr>
          <a:xfrm>
            <a:off x="483854" y="792022"/>
            <a:ext cx="47625" cy="47625"/>
          </a:xfrm>
          <a:custGeom>
            <a:avLst/>
            <a:gdLst/>
            <a:ahLst/>
            <a:cxnLst/>
            <a:rect l="l" t="t" r="r" b="b"/>
            <a:pathLst>
              <a:path w="47625" h="47625">
                <a:moveTo>
                  <a:pt x="47327" y="23672"/>
                </a:moveTo>
                <a:lnTo>
                  <a:pt x="45467" y="14460"/>
                </a:lnTo>
                <a:lnTo>
                  <a:pt x="40396" y="6935"/>
                </a:lnTo>
                <a:lnTo>
                  <a:pt x="32874" y="1861"/>
                </a:lnTo>
                <a:lnTo>
                  <a:pt x="23663" y="0"/>
                </a:lnTo>
                <a:lnTo>
                  <a:pt x="14453" y="1861"/>
                </a:lnTo>
                <a:lnTo>
                  <a:pt x="6931" y="6935"/>
                </a:lnTo>
                <a:lnTo>
                  <a:pt x="1859" y="14460"/>
                </a:lnTo>
                <a:lnTo>
                  <a:pt x="0" y="23672"/>
                </a:lnTo>
                <a:lnTo>
                  <a:pt x="1859" y="32882"/>
                </a:lnTo>
                <a:lnTo>
                  <a:pt x="6931" y="40403"/>
                </a:lnTo>
                <a:lnTo>
                  <a:pt x="14453" y="45473"/>
                </a:lnTo>
                <a:lnTo>
                  <a:pt x="23663" y="47332"/>
                </a:lnTo>
                <a:lnTo>
                  <a:pt x="32874" y="45473"/>
                </a:lnTo>
                <a:lnTo>
                  <a:pt x="40396" y="40403"/>
                </a:lnTo>
                <a:lnTo>
                  <a:pt x="45467" y="32882"/>
                </a:lnTo>
                <a:lnTo>
                  <a:pt x="47327" y="23672"/>
                </a:lnTo>
              </a:path>
            </a:pathLst>
          </a:custGeom>
          <a:ln w="9446">
            <a:solidFill>
              <a:srgbClr val="191959"/>
            </a:solidFill>
          </a:ln>
        </p:spPr>
        <p:txBody>
          <a:bodyPr wrap="square" lIns="0" tIns="0" rIns="0" bIns="0" rtlCol="0"/>
          <a:lstStyle/>
          <a:p>
            <a:endParaRPr/>
          </a:p>
        </p:txBody>
      </p:sp>
      <p:sp>
        <p:nvSpPr>
          <p:cNvPr id="25" name="object 25"/>
          <p:cNvSpPr/>
          <p:nvPr/>
        </p:nvSpPr>
        <p:spPr>
          <a:xfrm>
            <a:off x="488052" y="795718"/>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26" name="object 26"/>
          <p:cNvSpPr/>
          <p:nvPr/>
        </p:nvSpPr>
        <p:spPr>
          <a:xfrm>
            <a:off x="490145" y="797687"/>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06"/>
                </a:lnTo>
                <a:lnTo>
                  <a:pt x="14511" y="29006"/>
                </a:lnTo>
                <a:lnTo>
                  <a:pt x="22523" y="29006"/>
                </a:lnTo>
                <a:lnTo>
                  <a:pt x="29022" y="22517"/>
                </a:lnTo>
                <a:lnTo>
                  <a:pt x="29022" y="14503"/>
                </a:lnTo>
              </a:path>
            </a:pathLst>
          </a:custGeom>
          <a:ln w="9446">
            <a:solidFill>
              <a:srgbClr val="30308B"/>
            </a:solidFill>
          </a:ln>
        </p:spPr>
        <p:txBody>
          <a:bodyPr wrap="square" lIns="0" tIns="0" rIns="0" bIns="0" rtlCol="0"/>
          <a:lstStyle/>
          <a:p>
            <a:endParaRPr/>
          </a:p>
        </p:txBody>
      </p:sp>
      <p:sp>
        <p:nvSpPr>
          <p:cNvPr id="27" name="object 27"/>
          <p:cNvSpPr/>
          <p:nvPr/>
        </p:nvSpPr>
        <p:spPr>
          <a:xfrm>
            <a:off x="492244" y="799642"/>
            <a:ext cx="24130" cy="24130"/>
          </a:xfrm>
          <a:custGeom>
            <a:avLst/>
            <a:gdLst/>
            <a:ahLst/>
            <a:cxnLst/>
            <a:rect l="l" t="t" r="r" b="b"/>
            <a:pathLst>
              <a:path w="24129" h="24130">
                <a:moveTo>
                  <a:pt x="23618" y="11811"/>
                </a:moveTo>
                <a:lnTo>
                  <a:pt x="23618" y="5295"/>
                </a:lnTo>
                <a:lnTo>
                  <a:pt x="18329" y="0"/>
                </a:lnTo>
                <a:lnTo>
                  <a:pt x="11812" y="0"/>
                </a:lnTo>
                <a:lnTo>
                  <a:pt x="5293" y="0"/>
                </a:lnTo>
                <a:lnTo>
                  <a:pt x="0" y="5295"/>
                </a:lnTo>
                <a:lnTo>
                  <a:pt x="0" y="11811"/>
                </a:lnTo>
                <a:lnTo>
                  <a:pt x="0" y="18326"/>
                </a:lnTo>
                <a:lnTo>
                  <a:pt x="5293" y="23622"/>
                </a:lnTo>
                <a:lnTo>
                  <a:pt x="11812" y="23622"/>
                </a:lnTo>
                <a:lnTo>
                  <a:pt x="18329" y="23622"/>
                </a:lnTo>
                <a:lnTo>
                  <a:pt x="23618" y="18326"/>
                </a:lnTo>
                <a:lnTo>
                  <a:pt x="23618" y="11811"/>
                </a:lnTo>
              </a:path>
            </a:pathLst>
          </a:custGeom>
          <a:ln w="9446">
            <a:solidFill>
              <a:srgbClr val="3E3E99"/>
            </a:solidFill>
          </a:ln>
        </p:spPr>
        <p:txBody>
          <a:bodyPr wrap="square" lIns="0" tIns="0" rIns="0" bIns="0" rtlCol="0"/>
          <a:lstStyle/>
          <a:p>
            <a:endParaRPr/>
          </a:p>
        </p:txBody>
      </p:sp>
      <p:sp>
        <p:nvSpPr>
          <p:cNvPr id="28" name="object 28"/>
          <p:cNvSpPr/>
          <p:nvPr/>
        </p:nvSpPr>
        <p:spPr>
          <a:xfrm>
            <a:off x="494337" y="801611"/>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11"/>
                </a:lnTo>
                <a:lnTo>
                  <a:pt x="9113" y="18211"/>
                </a:lnTo>
                <a:lnTo>
                  <a:pt x="14143" y="18211"/>
                </a:lnTo>
                <a:lnTo>
                  <a:pt x="18227" y="14135"/>
                </a:lnTo>
                <a:lnTo>
                  <a:pt x="18227" y="9105"/>
                </a:lnTo>
              </a:path>
            </a:pathLst>
          </a:custGeom>
          <a:ln w="9446">
            <a:solidFill>
              <a:srgbClr val="4B4BA8"/>
            </a:solidFill>
          </a:ln>
        </p:spPr>
        <p:txBody>
          <a:bodyPr wrap="square" lIns="0" tIns="0" rIns="0" bIns="0" rtlCol="0"/>
          <a:lstStyle/>
          <a:p>
            <a:endParaRPr/>
          </a:p>
        </p:txBody>
      </p:sp>
      <p:sp>
        <p:nvSpPr>
          <p:cNvPr id="29" name="object 29"/>
          <p:cNvSpPr/>
          <p:nvPr/>
        </p:nvSpPr>
        <p:spPr>
          <a:xfrm>
            <a:off x="496436" y="803567"/>
            <a:ext cx="13335" cy="13335"/>
          </a:xfrm>
          <a:custGeom>
            <a:avLst/>
            <a:gdLst/>
            <a:ahLst/>
            <a:cxnLst/>
            <a:rect l="l" t="t" r="r" b="b"/>
            <a:pathLst>
              <a:path w="13334" h="13334">
                <a:moveTo>
                  <a:pt x="12823" y="6413"/>
                </a:moveTo>
                <a:lnTo>
                  <a:pt x="12823" y="2882"/>
                </a:lnTo>
                <a:lnTo>
                  <a:pt x="9950" y="0"/>
                </a:lnTo>
                <a:lnTo>
                  <a:pt x="6413" y="0"/>
                </a:lnTo>
                <a:lnTo>
                  <a:pt x="2876" y="0"/>
                </a:lnTo>
                <a:lnTo>
                  <a:pt x="0" y="2882"/>
                </a:lnTo>
                <a:lnTo>
                  <a:pt x="0" y="6413"/>
                </a:lnTo>
                <a:lnTo>
                  <a:pt x="0" y="9956"/>
                </a:lnTo>
                <a:lnTo>
                  <a:pt x="2876" y="12827"/>
                </a:lnTo>
                <a:lnTo>
                  <a:pt x="6413" y="12827"/>
                </a:lnTo>
                <a:lnTo>
                  <a:pt x="9950" y="12827"/>
                </a:lnTo>
                <a:lnTo>
                  <a:pt x="12823" y="9956"/>
                </a:lnTo>
                <a:lnTo>
                  <a:pt x="12823" y="6413"/>
                </a:lnTo>
              </a:path>
            </a:pathLst>
          </a:custGeom>
          <a:ln w="9446">
            <a:solidFill>
              <a:srgbClr val="5858B7"/>
            </a:solidFill>
          </a:ln>
        </p:spPr>
        <p:txBody>
          <a:bodyPr wrap="square" lIns="0" tIns="0" rIns="0" bIns="0" rtlCol="0"/>
          <a:lstStyle/>
          <a:p>
            <a:endParaRPr/>
          </a:p>
        </p:txBody>
      </p:sp>
      <p:sp>
        <p:nvSpPr>
          <p:cNvPr id="30" name="object 30"/>
          <p:cNvSpPr/>
          <p:nvPr/>
        </p:nvSpPr>
        <p:spPr>
          <a:xfrm>
            <a:off x="493642" y="800633"/>
            <a:ext cx="17780" cy="17780"/>
          </a:xfrm>
          <a:custGeom>
            <a:avLst/>
            <a:gdLst/>
            <a:ahLst/>
            <a:cxnLst/>
            <a:rect l="l" t="t" r="r" b="b"/>
            <a:pathLst>
              <a:path w="17779" h="17780">
                <a:moveTo>
                  <a:pt x="17209" y="8610"/>
                </a:moveTo>
                <a:lnTo>
                  <a:pt x="17209" y="3860"/>
                </a:lnTo>
                <a:lnTo>
                  <a:pt x="13350" y="0"/>
                </a:lnTo>
                <a:lnTo>
                  <a:pt x="8602" y="0"/>
                </a:lnTo>
                <a:lnTo>
                  <a:pt x="3854" y="0"/>
                </a:lnTo>
                <a:lnTo>
                  <a:pt x="0" y="3860"/>
                </a:lnTo>
                <a:lnTo>
                  <a:pt x="0" y="8610"/>
                </a:lnTo>
                <a:lnTo>
                  <a:pt x="0" y="13360"/>
                </a:lnTo>
                <a:lnTo>
                  <a:pt x="3854" y="17221"/>
                </a:lnTo>
                <a:lnTo>
                  <a:pt x="8602" y="17221"/>
                </a:lnTo>
                <a:lnTo>
                  <a:pt x="13350" y="17221"/>
                </a:lnTo>
                <a:lnTo>
                  <a:pt x="17209" y="13360"/>
                </a:lnTo>
                <a:lnTo>
                  <a:pt x="17209" y="8610"/>
                </a:lnTo>
              </a:path>
            </a:pathLst>
          </a:custGeom>
          <a:ln w="9446">
            <a:solidFill>
              <a:srgbClr val="6565C5"/>
            </a:solidFill>
          </a:ln>
        </p:spPr>
        <p:txBody>
          <a:bodyPr wrap="square" lIns="0" tIns="0" rIns="0" bIns="0" rtlCol="0"/>
          <a:lstStyle/>
          <a:p>
            <a:endParaRPr/>
          </a:p>
        </p:txBody>
      </p:sp>
      <p:sp>
        <p:nvSpPr>
          <p:cNvPr id="31" name="object 31"/>
          <p:cNvSpPr/>
          <p:nvPr/>
        </p:nvSpPr>
        <p:spPr>
          <a:xfrm>
            <a:off x="495736" y="802601"/>
            <a:ext cx="12065" cy="12065"/>
          </a:xfrm>
          <a:custGeom>
            <a:avLst/>
            <a:gdLst/>
            <a:ahLst/>
            <a:cxnLst/>
            <a:rect l="l" t="t" r="r" b="b"/>
            <a:pathLst>
              <a:path w="12065" h="12065">
                <a:moveTo>
                  <a:pt x="11812" y="5905"/>
                </a:moveTo>
                <a:lnTo>
                  <a:pt x="11812" y="2641"/>
                </a:lnTo>
                <a:lnTo>
                  <a:pt x="9166" y="0"/>
                </a:lnTo>
                <a:lnTo>
                  <a:pt x="5908" y="0"/>
                </a:lnTo>
                <a:lnTo>
                  <a:pt x="2649" y="0"/>
                </a:lnTo>
                <a:lnTo>
                  <a:pt x="0" y="2641"/>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32" name="object 32"/>
          <p:cNvSpPr/>
          <p:nvPr/>
        </p:nvSpPr>
        <p:spPr>
          <a:xfrm>
            <a:off x="497834" y="804557"/>
            <a:ext cx="6985" cy="6985"/>
          </a:xfrm>
          <a:custGeom>
            <a:avLst/>
            <a:gdLst/>
            <a:ahLst/>
            <a:cxnLst/>
            <a:rect l="l" t="t" r="r" b="b"/>
            <a:pathLst>
              <a:path w="6984" h="6984">
                <a:moveTo>
                  <a:pt x="6409" y="3213"/>
                </a:moveTo>
                <a:lnTo>
                  <a:pt x="6409" y="1447"/>
                </a:lnTo>
                <a:lnTo>
                  <a:pt x="4970" y="0"/>
                </a:lnTo>
                <a:lnTo>
                  <a:pt x="3205" y="0"/>
                </a:lnTo>
                <a:lnTo>
                  <a:pt x="1438" y="0"/>
                </a:lnTo>
                <a:lnTo>
                  <a:pt x="0" y="1447"/>
                </a:lnTo>
                <a:lnTo>
                  <a:pt x="0" y="3213"/>
                </a:lnTo>
                <a:lnTo>
                  <a:pt x="0" y="4978"/>
                </a:lnTo>
                <a:lnTo>
                  <a:pt x="1438" y="6426"/>
                </a:lnTo>
                <a:lnTo>
                  <a:pt x="3205" y="6426"/>
                </a:lnTo>
                <a:lnTo>
                  <a:pt x="4970" y="6426"/>
                </a:lnTo>
                <a:lnTo>
                  <a:pt x="6409" y="4978"/>
                </a:lnTo>
                <a:lnTo>
                  <a:pt x="6409" y="3213"/>
                </a:lnTo>
              </a:path>
            </a:pathLst>
          </a:custGeom>
          <a:ln w="9446">
            <a:solidFill>
              <a:srgbClr val="9696D8"/>
            </a:solidFill>
          </a:ln>
        </p:spPr>
        <p:txBody>
          <a:bodyPr wrap="square" lIns="0" tIns="0" rIns="0" bIns="0" rtlCol="0"/>
          <a:lstStyle/>
          <a:p>
            <a:endParaRPr/>
          </a:p>
        </p:txBody>
      </p:sp>
      <p:sp>
        <p:nvSpPr>
          <p:cNvPr id="33" name="object 33"/>
          <p:cNvSpPr/>
          <p:nvPr/>
        </p:nvSpPr>
        <p:spPr>
          <a:xfrm>
            <a:off x="499929" y="806526"/>
            <a:ext cx="1270" cy="1270"/>
          </a:xfrm>
          <a:custGeom>
            <a:avLst/>
            <a:gdLst/>
            <a:ahLst/>
            <a:cxnLst/>
            <a:rect l="l" t="t" r="r" b="b"/>
            <a:pathLst>
              <a:path w="1270" h="1270">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34" name="object 34"/>
          <p:cNvSpPr/>
          <p:nvPr/>
        </p:nvSpPr>
        <p:spPr>
          <a:xfrm>
            <a:off x="497641" y="804113"/>
            <a:ext cx="4445" cy="4445"/>
          </a:xfrm>
          <a:custGeom>
            <a:avLst/>
            <a:gdLst/>
            <a:ahLst/>
            <a:cxnLst/>
            <a:rect l="l" t="t" r="r" b="b"/>
            <a:pathLst>
              <a:path w="4445" h="4445">
                <a:moveTo>
                  <a:pt x="0" y="2184"/>
                </a:moveTo>
                <a:lnTo>
                  <a:pt x="0" y="3390"/>
                </a:lnTo>
                <a:lnTo>
                  <a:pt x="986" y="4368"/>
                </a:lnTo>
                <a:lnTo>
                  <a:pt x="2192" y="4368"/>
                </a:lnTo>
                <a:lnTo>
                  <a:pt x="3398" y="4368"/>
                </a:lnTo>
                <a:lnTo>
                  <a:pt x="4385" y="3390"/>
                </a:lnTo>
                <a:lnTo>
                  <a:pt x="4385" y="2184"/>
                </a:lnTo>
                <a:lnTo>
                  <a:pt x="4385" y="977"/>
                </a:lnTo>
                <a:lnTo>
                  <a:pt x="3398" y="0"/>
                </a:lnTo>
                <a:lnTo>
                  <a:pt x="2192" y="0"/>
                </a:lnTo>
                <a:lnTo>
                  <a:pt x="986" y="0"/>
                </a:lnTo>
                <a:lnTo>
                  <a:pt x="0" y="977"/>
                </a:lnTo>
                <a:lnTo>
                  <a:pt x="0" y="2184"/>
                </a:lnTo>
              </a:path>
            </a:pathLst>
          </a:custGeom>
          <a:ln w="9446">
            <a:solidFill>
              <a:srgbClr val="C7C7EA"/>
            </a:solidFill>
          </a:ln>
        </p:spPr>
        <p:txBody>
          <a:bodyPr wrap="square" lIns="0" tIns="0" rIns="0" bIns="0" rtlCol="0"/>
          <a:lstStyle/>
          <a:p>
            <a:endParaRPr/>
          </a:p>
        </p:txBody>
      </p:sp>
      <p:sp>
        <p:nvSpPr>
          <p:cNvPr id="35" name="object 35"/>
          <p:cNvSpPr/>
          <p:nvPr/>
        </p:nvSpPr>
        <p:spPr>
          <a:xfrm>
            <a:off x="493836" y="800163"/>
            <a:ext cx="10795" cy="10795"/>
          </a:xfrm>
          <a:custGeom>
            <a:avLst/>
            <a:gdLst/>
            <a:ahLst/>
            <a:cxnLst/>
            <a:rect l="l" t="t" r="r" b="b"/>
            <a:pathLst>
              <a:path w="10795" h="10795">
                <a:moveTo>
                  <a:pt x="8373" y="0"/>
                </a:moveTo>
                <a:lnTo>
                  <a:pt x="2420" y="0"/>
                </a:lnTo>
                <a:lnTo>
                  <a:pt x="0" y="2425"/>
                </a:lnTo>
                <a:lnTo>
                  <a:pt x="0" y="8369"/>
                </a:lnTo>
                <a:lnTo>
                  <a:pt x="2420" y="10795"/>
                </a:lnTo>
                <a:lnTo>
                  <a:pt x="8373" y="10795"/>
                </a:lnTo>
                <a:lnTo>
                  <a:pt x="10795" y="8369"/>
                </a:lnTo>
                <a:lnTo>
                  <a:pt x="10795" y="2425"/>
                </a:lnTo>
                <a:lnTo>
                  <a:pt x="8373" y="0"/>
                </a:lnTo>
                <a:close/>
              </a:path>
            </a:pathLst>
          </a:custGeom>
          <a:solidFill>
            <a:srgbClr val="E0E0F3"/>
          </a:solidFill>
        </p:spPr>
        <p:txBody>
          <a:bodyPr wrap="square" lIns="0" tIns="0" rIns="0" bIns="0" rtlCol="0"/>
          <a:lstStyle/>
          <a:p>
            <a:endParaRPr/>
          </a:p>
        </p:txBody>
      </p:sp>
      <p:sp>
        <p:nvSpPr>
          <p:cNvPr id="36" name="object 36"/>
          <p:cNvSpPr/>
          <p:nvPr/>
        </p:nvSpPr>
        <p:spPr>
          <a:xfrm>
            <a:off x="729748" y="1082166"/>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1"/>
                </a:lnTo>
                <a:lnTo>
                  <a:pt x="5545" y="32310"/>
                </a:lnTo>
                <a:lnTo>
                  <a:pt x="11563" y="36369"/>
                </a:lnTo>
                <a:lnTo>
                  <a:pt x="18931" y="37858"/>
                </a:lnTo>
                <a:lnTo>
                  <a:pt x="26298" y="36369"/>
                </a:lnTo>
                <a:lnTo>
                  <a:pt x="32314" y="32310"/>
                </a:lnTo>
                <a:lnTo>
                  <a:pt x="36370" y="26291"/>
                </a:lnTo>
                <a:lnTo>
                  <a:pt x="37857" y="18923"/>
                </a:lnTo>
              </a:path>
            </a:pathLst>
          </a:custGeom>
          <a:ln w="9446">
            <a:solidFill>
              <a:srgbClr val="191959"/>
            </a:solidFill>
          </a:ln>
        </p:spPr>
        <p:txBody>
          <a:bodyPr wrap="square" lIns="0" tIns="0" rIns="0" bIns="0" rtlCol="0"/>
          <a:lstStyle/>
          <a:p>
            <a:endParaRPr/>
          </a:p>
        </p:txBody>
      </p:sp>
      <p:sp>
        <p:nvSpPr>
          <p:cNvPr id="37" name="object 37"/>
          <p:cNvSpPr/>
          <p:nvPr/>
        </p:nvSpPr>
        <p:spPr>
          <a:xfrm>
            <a:off x="732085" y="1084414"/>
            <a:ext cx="33020" cy="33020"/>
          </a:xfrm>
          <a:custGeom>
            <a:avLst/>
            <a:gdLst/>
            <a:ahLst/>
            <a:cxnLst/>
            <a:rect l="l" t="t" r="r" b="b"/>
            <a:pathLst>
              <a:path w="33020" h="33019">
                <a:moveTo>
                  <a:pt x="32465" y="16243"/>
                </a:moveTo>
                <a:lnTo>
                  <a:pt x="32465" y="7277"/>
                </a:lnTo>
                <a:lnTo>
                  <a:pt x="25191" y="0"/>
                </a:lnTo>
                <a:lnTo>
                  <a:pt x="16233" y="0"/>
                </a:lnTo>
                <a:lnTo>
                  <a:pt x="7273" y="0"/>
                </a:lnTo>
                <a:lnTo>
                  <a:pt x="0" y="7277"/>
                </a:lnTo>
                <a:lnTo>
                  <a:pt x="0" y="16243"/>
                </a:lnTo>
                <a:lnTo>
                  <a:pt x="0" y="25196"/>
                </a:lnTo>
                <a:lnTo>
                  <a:pt x="7273" y="32461"/>
                </a:lnTo>
                <a:lnTo>
                  <a:pt x="16233" y="32461"/>
                </a:lnTo>
                <a:lnTo>
                  <a:pt x="25191" y="32461"/>
                </a:lnTo>
                <a:lnTo>
                  <a:pt x="32465" y="25196"/>
                </a:lnTo>
                <a:lnTo>
                  <a:pt x="32465" y="16243"/>
                </a:lnTo>
              </a:path>
            </a:pathLst>
          </a:custGeom>
          <a:ln w="9446">
            <a:solidFill>
              <a:srgbClr val="1B1B60"/>
            </a:solidFill>
          </a:ln>
        </p:spPr>
        <p:txBody>
          <a:bodyPr wrap="square" lIns="0" tIns="0" rIns="0" bIns="0" rtlCol="0"/>
          <a:lstStyle/>
          <a:p>
            <a:endParaRPr/>
          </a:p>
        </p:txBody>
      </p:sp>
      <p:sp>
        <p:nvSpPr>
          <p:cNvPr id="38" name="object 38"/>
          <p:cNvSpPr/>
          <p:nvPr/>
        </p:nvSpPr>
        <p:spPr>
          <a:xfrm>
            <a:off x="734427" y="1086675"/>
            <a:ext cx="27305" cy="27305"/>
          </a:xfrm>
          <a:custGeom>
            <a:avLst/>
            <a:gdLst/>
            <a:ahLst/>
            <a:cxnLst/>
            <a:rect l="l" t="t" r="r" b="b"/>
            <a:pathLst>
              <a:path w="27304" h="27305">
                <a:moveTo>
                  <a:pt x="27067" y="13525"/>
                </a:moveTo>
                <a:lnTo>
                  <a:pt x="27067" y="6057"/>
                </a:lnTo>
                <a:lnTo>
                  <a:pt x="21004" y="0"/>
                </a:lnTo>
                <a:lnTo>
                  <a:pt x="13533" y="0"/>
                </a:lnTo>
                <a:lnTo>
                  <a:pt x="6061" y="0"/>
                </a:lnTo>
                <a:lnTo>
                  <a:pt x="0" y="6057"/>
                </a:lnTo>
                <a:lnTo>
                  <a:pt x="0" y="13525"/>
                </a:lnTo>
                <a:lnTo>
                  <a:pt x="0" y="21005"/>
                </a:lnTo>
                <a:lnTo>
                  <a:pt x="6061" y="27063"/>
                </a:lnTo>
                <a:lnTo>
                  <a:pt x="13533" y="27063"/>
                </a:lnTo>
                <a:lnTo>
                  <a:pt x="21004" y="27063"/>
                </a:lnTo>
                <a:lnTo>
                  <a:pt x="27067" y="21005"/>
                </a:lnTo>
                <a:lnTo>
                  <a:pt x="27067" y="13525"/>
                </a:lnTo>
              </a:path>
            </a:pathLst>
          </a:custGeom>
          <a:ln w="9446">
            <a:solidFill>
              <a:srgbClr val="1D1D67"/>
            </a:solidFill>
          </a:ln>
        </p:spPr>
        <p:txBody>
          <a:bodyPr wrap="square" lIns="0" tIns="0" rIns="0" bIns="0" rtlCol="0"/>
          <a:lstStyle/>
          <a:p>
            <a:endParaRPr/>
          </a:p>
        </p:txBody>
      </p:sp>
      <p:sp>
        <p:nvSpPr>
          <p:cNvPr id="39" name="object 39"/>
          <p:cNvSpPr/>
          <p:nvPr/>
        </p:nvSpPr>
        <p:spPr>
          <a:xfrm>
            <a:off x="736768" y="1088923"/>
            <a:ext cx="22225" cy="22225"/>
          </a:xfrm>
          <a:custGeom>
            <a:avLst/>
            <a:gdLst/>
            <a:ahLst/>
            <a:cxnLst/>
            <a:rect l="l" t="t" r="r" b="b"/>
            <a:pathLst>
              <a:path w="22225" h="22225">
                <a:moveTo>
                  <a:pt x="21663" y="10845"/>
                </a:moveTo>
                <a:lnTo>
                  <a:pt x="21663" y="4864"/>
                </a:lnTo>
                <a:lnTo>
                  <a:pt x="16812" y="0"/>
                </a:lnTo>
                <a:lnTo>
                  <a:pt x="10829" y="0"/>
                </a:lnTo>
                <a:lnTo>
                  <a:pt x="4846" y="0"/>
                </a:lnTo>
                <a:lnTo>
                  <a:pt x="0" y="4864"/>
                </a:lnTo>
                <a:lnTo>
                  <a:pt x="0" y="10845"/>
                </a:lnTo>
                <a:lnTo>
                  <a:pt x="0" y="16827"/>
                </a:lnTo>
                <a:lnTo>
                  <a:pt x="4846" y="21666"/>
                </a:lnTo>
                <a:lnTo>
                  <a:pt x="10829" y="21666"/>
                </a:lnTo>
                <a:lnTo>
                  <a:pt x="16812" y="21666"/>
                </a:lnTo>
                <a:lnTo>
                  <a:pt x="21663" y="16827"/>
                </a:lnTo>
                <a:lnTo>
                  <a:pt x="21663" y="10845"/>
                </a:lnTo>
              </a:path>
            </a:pathLst>
          </a:custGeom>
          <a:ln w="9446">
            <a:solidFill>
              <a:srgbClr val="1F1F6E"/>
            </a:solidFill>
          </a:ln>
        </p:spPr>
        <p:txBody>
          <a:bodyPr wrap="square" lIns="0" tIns="0" rIns="0" bIns="0" rtlCol="0"/>
          <a:lstStyle/>
          <a:p>
            <a:endParaRPr/>
          </a:p>
        </p:txBody>
      </p:sp>
      <p:sp>
        <p:nvSpPr>
          <p:cNvPr id="40" name="object 40"/>
          <p:cNvSpPr/>
          <p:nvPr/>
        </p:nvSpPr>
        <p:spPr>
          <a:xfrm>
            <a:off x="739105" y="1091184"/>
            <a:ext cx="16510" cy="16510"/>
          </a:xfrm>
          <a:custGeom>
            <a:avLst/>
            <a:gdLst/>
            <a:ahLst/>
            <a:cxnLst/>
            <a:rect l="l" t="t" r="r" b="b"/>
            <a:pathLst>
              <a:path w="16509" h="16509">
                <a:moveTo>
                  <a:pt x="16271" y="8128"/>
                </a:moveTo>
                <a:lnTo>
                  <a:pt x="16271" y="3644"/>
                </a:lnTo>
                <a:lnTo>
                  <a:pt x="12625" y="0"/>
                </a:lnTo>
                <a:lnTo>
                  <a:pt x="8135" y="0"/>
                </a:lnTo>
                <a:lnTo>
                  <a:pt x="3646" y="0"/>
                </a:lnTo>
                <a:lnTo>
                  <a:pt x="0" y="3644"/>
                </a:lnTo>
                <a:lnTo>
                  <a:pt x="0" y="8128"/>
                </a:lnTo>
                <a:lnTo>
                  <a:pt x="0" y="12623"/>
                </a:lnTo>
                <a:lnTo>
                  <a:pt x="3646" y="16268"/>
                </a:lnTo>
                <a:lnTo>
                  <a:pt x="8135" y="16268"/>
                </a:lnTo>
                <a:lnTo>
                  <a:pt x="12625" y="16268"/>
                </a:lnTo>
                <a:lnTo>
                  <a:pt x="16271" y="12623"/>
                </a:lnTo>
                <a:lnTo>
                  <a:pt x="16271" y="8128"/>
                </a:lnTo>
              </a:path>
            </a:pathLst>
          </a:custGeom>
          <a:ln w="9446">
            <a:solidFill>
              <a:srgbClr val="212175"/>
            </a:solidFill>
          </a:ln>
        </p:spPr>
        <p:txBody>
          <a:bodyPr wrap="square" lIns="0" tIns="0" rIns="0" bIns="0" rtlCol="0"/>
          <a:lstStyle/>
          <a:p>
            <a:endParaRPr/>
          </a:p>
        </p:txBody>
      </p:sp>
      <p:sp>
        <p:nvSpPr>
          <p:cNvPr id="41" name="object 41"/>
          <p:cNvSpPr/>
          <p:nvPr/>
        </p:nvSpPr>
        <p:spPr>
          <a:xfrm>
            <a:off x="733117" y="1085113"/>
            <a:ext cx="27940" cy="27940"/>
          </a:xfrm>
          <a:custGeom>
            <a:avLst/>
            <a:gdLst/>
            <a:ahLst/>
            <a:cxnLst/>
            <a:rect l="l" t="t" r="r" b="b"/>
            <a:pathLst>
              <a:path w="27940" h="27940">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42" name="object 42"/>
          <p:cNvSpPr/>
          <p:nvPr/>
        </p:nvSpPr>
        <p:spPr>
          <a:xfrm>
            <a:off x="737607" y="1089037"/>
            <a:ext cx="13970" cy="13970"/>
          </a:xfrm>
          <a:custGeom>
            <a:avLst/>
            <a:gdLst/>
            <a:ahLst/>
            <a:cxnLst/>
            <a:rect l="l" t="t" r="r" b="b"/>
            <a:pathLst>
              <a:path w="13970" h="13969">
                <a:moveTo>
                  <a:pt x="13766" y="6870"/>
                </a:moveTo>
                <a:lnTo>
                  <a:pt x="13766" y="3073"/>
                </a:lnTo>
                <a:lnTo>
                  <a:pt x="10680" y="0"/>
                </a:lnTo>
                <a:lnTo>
                  <a:pt x="6880" y="0"/>
                </a:lnTo>
                <a:lnTo>
                  <a:pt x="3081" y="0"/>
                </a:lnTo>
                <a:lnTo>
                  <a:pt x="0" y="3073"/>
                </a:lnTo>
                <a:lnTo>
                  <a:pt x="0" y="6870"/>
                </a:lnTo>
                <a:lnTo>
                  <a:pt x="0" y="10680"/>
                </a:lnTo>
                <a:lnTo>
                  <a:pt x="3081" y="13766"/>
                </a:lnTo>
                <a:lnTo>
                  <a:pt x="6880" y="13766"/>
                </a:lnTo>
                <a:lnTo>
                  <a:pt x="10680" y="13766"/>
                </a:lnTo>
                <a:lnTo>
                  <a:pt x="13766" y="10680"/>
                </a:lnTo>
                <a:lnTo>
                  <a:pt x="13766" y="6870"/>
                </a:lnTo>
              </a:path>
            </a:pathLst>
          </a:custGeom>
          <a:ln w="9446">
            <a:solidFill>
              <a:srgbClr val="6565C5"/>
            </a:solidFill>
          </a:ln>
        </p:spPr>
        <p:txBody>
          <a:bodyPr wrap="square" lIns="0" tIns="0" rIns="0" bIns="0" rtlCol="0"/>
          <a:lstStyle/>
          <a:p>
            <a:endParaRPr/>
          </a:p>
        </p:txBody>
      </p:sp>
      <p:sp>
        <p:nvSpPr>
          <p:cNvPr id="43" name="object 43"/>
          <p:cNvSpPr/>
          <p:nvPr/>
        </p:nvSpPr>
        <p:spPr>
          <a:xfrm>
            <a:off x="739824" y="1091145"/>
            <a:ext cx="8890" cy="8890"/>
          </a:xfrm>
          <a:custGeom>
            <a:avLst/>
            <a:gdLst/>
            <a:ahLst/>
            <a:cxnLst/>
            <a:rect l="l" t="t" r="r" b="b"/>
            <a:pathLst>
              <a:path w="8890" h="8890">
                <a:moveTo>
                  <a:pt x="8369" y="4178"/>
                </a:moveTo>
                <a:lnTo>
                  <a:pt x="8369" y="1866"/>
                </a:lnTo>
                <a:lnTo>
                  <a:pt x="6493" y="0"/>
                </a:lnTo>
                <a:lnTo>
                  <a:pt x="4187" y="0"/>
                </a:lnTo>
                <a:lnTo>
                  <a:pt x="1880" y="0"/>
                </a:lnTo>
                <a:lnTo>
                  <a:pt x="0" y="1866"/>
                </a:lnTo>
                <a:lnTo>
                  <a:pt x="0" y="4178"/>
                </a:lnTo>
                <a:lnTo>
                  <a:pt x="0" y="6489"/>
                </a:lnTo>
                <a:lnTo>
                  <a:pt x="1880" y="8356"/>
                </a:lnTo>
                <a:lnTo>
                  <a:pt x="4187" y="8356"/>
                </a:lnTo>
                <a:lnTo>
                  <a:pt x="6493" y="8356"/>
                </a:lnTo>
                <a:lnTo>
                  <a:pt x="8369" y="6489"/>
                </a:lnTo>
                <a:lnTo>
                  <a:pt x="8369" y="4178"/>
                </a:lnTo>
              </a:path>
            </a:pathLst>
          </a:custGeom>
          <a:ln w="9446">
            <a:solidFill>
              <a:srgbClr val="7E7ECE"/>
            </a:solidFill>
          </a:ln>
        </p:spPr>
        <p:txBody>
          <a:bodyPr wrap="square" lIns="0" tIns="0" rIns="0" bIns="0" rtlCol="0"/>
          <a:lstStyle/>
          <a:p>
            <a:endParaRPr/>
          </a:p>
        </p:txBody>
      </p:sp>
      <p:sp>
        <p:nvSpPr>
          <p:cNvPr id="44" name="object 44"/>
          <p:cNvSpPr/>
          <p:nvPr/>
        </p:nvSpPr>
        <p:spPr>
          <a:xfrm>
            <a:off x="742047" y="1093241"/>
            <a:ext cx="3175" cy="3175"/>
          </a:xfrm>
          <a:custGeom>
            <a:avLst/>
            <a:gdLst/>
            <a:ahLst/>
            <a:cxnLst/>
            <a:rect l="l" t="t" r="r" b="b"/>
            <a:pathLst>
              <a:path w="3175" h="3175">
                <a:moveTo>
                  <a:pt x="2966" y="1498"/>
                </a:moveTo>
                <a:lnTo>
                  <a:pt x="2966" y="673"/>
                </a:lnTo>
                <a:lnTo>
                  <a:pt x="2302" y="0"/>
                </a:lnTo>
                <a:lnTo>
                  <a:pt x="1483" y="0"/>
                </a:lnTo>
                <a:lnTo>
                  <a:pt x="664" y="0"/>
                </a:lnTo>
                <a:lnTo>
                  <a:pt x="0" y="673"/>
                </a:lnTo>
                <a:lnTo>
                  <a:pt x="0" y="1498"/>
                </a:lnTo>
                <a:lnTo>
                  <a:pt x="0" y="2311"/>
                </a:lnTo>
                <a:lnTo>
                  <a:pt x="664" y="2971"/>
                </a:lnTo>
                <a:lnTo>
                  <a:pt x="1483" y="2971"/>
                </a:lnTo>
                <a:lnTo>
                  <a:pt x="2302" y="2971"/>
                </a:lnTo>
                <a:lnTo>
                  <a:pt x="2966" y="2311"/>
                </a:lnTo>
                <a:lnTo>
                  <a:pt x="2966" y="1498"/>
                </a:lnTo>
              </a:path>
            </a:pathLst>
          </a:custGeom>
          <a:ln w="9446">
            <a:solidFill>
              <a:srgbClr val="9696D8"/>
            </a:solidFill>
          </a:ln>
        </p:spPr>
        <p:txBody>
          <a:bodyPr wrap="square" lIns="0" tIns="0" rIns="0" bIns="0" rtlCol="0"/>
          <a:lstStyle/>
          <a:p>
            <a:endParaRPr/>
          </a:p>
        </p:txBody>
      </p:sp>
      <p:sp>
        <p:nvSpPr>
          <p:cNvPr id="45" name="object 45"/>
          <p:cNvSpPr/>
          <p:nvPr/>
        </p:nvSpPr>
        <p:spPr>
          <a:xfrm>
            <a:off x="741838" y="1092923"/>
            <a:ext cx="2540" cy="2540"/>
          </a:xfrm>
          <a:custGeom>
            <a:avLst/>
            <a:gdLst/>
            <a:ahLst/>
            <a:cxnLst/>
            <a:rect l="l" t="t" r="r" b="b"/>
            <a:pathLst>
              <a:path w="2540" h="2540">
                <a:moveTo>
                  <a:pt x="0" y="1219"/>
                </a:moveTo>
                <a:lnTo>
                  <a:pt x="0" y="1879"/>
                </a:lnTo>
                <a:lnTo>
                  <a:pt x="546" y="2425"/>
                </a:lnTo>
                <a:lnTo>
                  <a:pt x="1215" y="2425"/>
                </a:lnTo>
                <a:lnTo>
                  <a:pt x="1884" y="2425"/>
                </a:lnTo>
                <a:lnTo>
                  <a:pt x="2425" y="1879"/>
                </a:lnTo>
                <a:lnTo>
                  <a:pt x="2425" y="1219"/>
                </a:lnTo>
                <a:lnTo>
                  <a:pt x="2425" y="546"/>
                </a:lnTo>
                <a:lnTo>
                  <a:pt x="1884" y="0"/>
                </a:lnTo>
                <a:lnTo>
                  <a:pt x="1215" y="0"/>
                </a:lnTo>
                <a:lnTo>
                  <a:pt x="546" y="0"/>
                </a:lnTo>
                <a:lnTo>
                  <a:pt x="0" y="546"/>
                </a:lnTo>
                <a:lnTo>
                  <a:pt x="0" y="1219"/>
                </a:lnTo>
              </a:path>
            </a:pathLst>
          </a:custGeom>
          <a:ln w="9446">
            <a:solidFill>
              <a:srgbClr val="AFAFE1"/>
            </a:solidFill>
          </a:ln>
        </p:spPr>
        <p:txBody>
          <a:bodyPr wrap="square" lIns="0" tIns="0" rIns="0" bIns="0" rtlCol="0"/>
          <a:lstStyle/>
          <a:p>
            <a:endParaRPr/>
          </a:p>
        </p:txBody>
      </p:sp>
      <p:sp>
        <p:nvSpPr>
          <p:cNvPr id="46" name="object 46"/>
          <p:cNvSpPr/>
          <p:nvPr/>
        </p:nvSpPr>
        <p:spPr>
          <a:xfrm>
            <a:off x="738658" y="1089634"/>
            <a:ext cx="8255" cy="8255"/>
          </a:xfrm>
          <a:custGeom>
            <a:avLst/>
            <a:gdLst/>
            <a:ahLst/>
            <a:cxnLst/>
            <a:rect l="l" t="t" r="r" b="b"/>
            <a:pathLst>
              <a:path w="8254" h="8255">
                <a:moveTo>
                  <a:pt x="0" y="3911"/>
                </a:moveTo>
                <a:lnTo>
                  <a:pt x="0" y="6070"/>
                </a:lnTo>
                <a:lnTo>
                  <a:pt x="1756" y="7823"/>
                </a:lnTo>
                <a:lnTo>
                  <a:pt x="3914" y="7823"/>
                </a:lnTo>
                <a:lnTo>
                  <a:pt x="6071" y="7823"/>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47" name="object 47"/>
          <p:cNvSpPr/>
          <p:nvPr/>
        </p:nvSpPr>
        <p:spPr>
          <a:xfrm>
            <a:off x="736693" y="1087564"/>
            <a:ext cx="10795" cy="10795"/>
          </a:xfrm>
          <a:custGeom>
            <a:avLst/>
            <a:gdLst/>
            <a:ahLst/>
            <a:cxnLst/>
            <a:rect l="l" t="t" r="r" b="b"/>
            <a:pathLst>
              <a:path w="10795" h="10794">
                <a:moveTo>
                  <a:pt x="8379" y="0"/>
                </a:moveTo>
                <a:lnTo>
                  <a:pt x="2425" y="0"/>
                </a:lnTo>
                <a:lnTo>
                  <a:pt x="0" y="2413"/>
                </a:lnTo>
                <a:lnTo>
                  <a:pt x="0" y="8369"/>
                </a:lnTo>
                <a:lnTo>
                  <a:pt x="2425" y="10795"/>
                </a:lnTo>
                <a:lnTo>
                  <a:pt x="8379" y="10795"/>
                </a:lnTo>
                <a:lnTo>
                  <a:pt x="10800" y="8369"/>
                </a:lnTo>
                <a:lnTo>
                  <a:pt x="10800" y="2413"/>
                </a:lnTo>
                <a:lnTo>
                  <a:pt x="8379" y="0"/>
                </a:lnTo>
                <a:close/>
              </a:path>
            </a:pathLst>
          </a:custGeom>
          <a:solidFill>
            <a:srgbClr val="E0E0F3"/>
          </a:solidFill>
        </p:spPr>
        <p:txBody>
          <a:bodyPr wrap="square" lIns="0" tIns="0" rIns="0" bIns="0" rtlCol="0"/>
          <a:lstStyle/>
          <a:p>
            <a:endParaRPr/>
          </a:p>
        </p:txBody>
      </p:sp>
      <p:sp>
        <p:nvSpPr>
          <p:cNvPr id="48" name="object 48"/>
          <p:cNvSpPr/>
          <p:nvPr/>
        </p:nvSpPr>
        <p:spPr>
          <a:xfrm>
            <a:off x="729748" y="1211199"/>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6"/>
                </a:lnTo>
                <a:lnTo>
                  <a:pt x="5545" y="32315"/>
                </a:lnTo>
                <a:lnTo>
                  <a:pt x="11563" y="36371"/>
                </a:lnTo>
                <a:lnTo>
                  <a:pt x="18931" y="37858"/>
                </a:lnTo>
                <a:lnTo>
                  <a:pt x="26298" y="36371"/>
                </a:lnTo>
                <a:lnTo>
                  <a:pt x="32314" y="32315"/>
                </a:lnTo>
                <a:lnTo>
                  <a:pt x="36370" y="26296"/>
                </a:lnTo>
                <a:lnTo>
                  <a:pt x="37857" y="18923"/>
                </a:lnTo>
              </a:path>
            </a:pathLst>
          </a:custGeom>
          <a:ln w="9446">
            <a:solidFill>
              <a:srgbClr val="191959"/>
            </a:solidFill>
          </a:ln>
        </p:spPr>
        <p:txBody>
          <a:bodyPr wrap="square" lIns="0" tIns="0" rIns="0" bIns="0" rtlCol="0"/>
          <a:lstStyle/>
          <a:p>
            <a:endParaRPr/>
          </a:p>
        </p:txBody>
      </p:sp>
      <p:sp>
        <p:nvSpPr>
          <p:cNvPr id="49" name="object 49"/>
          <p:cNvSpPr/>
          <p:nvPr/>
        </p:nvSpPr>
        <p:spPr>
          <a:xfrm>
            <a:off x="732085" y="1213459"/>
            <a:ext cx="33020" cy="33020"/>
          </a:xfrm>
          <a:custGeom>
            <a:avLst/>
            <a:gdLst/>
            <a:ahLst/>
            <a:cxnLst/>
            <a:rect l="l" t="t" r="r" b="b"/>
            <a:pathLst>
              <a:path w="33020" h="33019">
                <a:moveTo>
                  <a:pt x="32465" y="16230"/>
                </a:moveTo>
                <a:lnTo>
                  <a:pt x="32465" y="7264"/>
                </a:lnTo>
                <a:lnTo>
                  <a:pt x="25191" y="0"/>
                </a:lnTo>
                <a:lnTo>
                  <a:pt x="16233" y="0"/>
                </a:lnTo>
                <a:lnTo>
                  <a:pt x="7273" y="0"/>
                </a:lnTo>
                <a:lnTo>
                  <a:pt x="0" y="7264"/>
                </a:lnTo>
                <a:lnTo>
                  <a:pt x="0" y="16230"/>
                </a:lnTo>
                <a:lnTo>
                  <a:pt x="0" y="25184"/>
                </a:lnTo>
                <a:lnTo>
                  <a:pt x="7273" y="32448"/>
                </a:lnTo>
                <a:lnTo>
                  <a:pt x="16233" y="32448"/>
                </a:lnTo>
                <a:lnTo>
                  <a:pt x="25191" y="32448"/>
                </a:lnTo>
                <a:lnTo>
                  <a:pt x="32465" y="25184"/>
                </a:lnTo>
                <a:lnTo>
                  <a:pt x="32465" y="16230"/>
                </a:lnTo>
              </a:path>
            </a:pathLst>
          </a:custGeom>
          <a:ln w="9446">
            <a:solidFill>
              <a:srgbClr val="1B1B60"/>
            </a:solidFill>
          </a:ln>
        </p:spPr>
        <p:txBody>
          <a:bodyPr wrap="square" lIns="0" tIns="0" rIns="0" bIns="0" rtlCol="0"/>
          <a:lstStyle/>
          <a:p>
            <a:endParaRPr/>
          </a:p>
        </p:txBody>
      </p:sp>
      <p:sp>
        <p:nvSpPr>
          <p:cNvPr id="50" name="object 50"/>
          <p:cNvSpPr/>
          <p:nvPr/>
        </p:nvSpPr>
        <p:spPr>
          <a:xfrm>
            <a:off x="734427" y="1215707"/>
            <a:ext cx="27305" cy="27305"/>
          </a:xfrm>
          <a:custGeom>
            <a:avLst/>
            <a:gdLst/>
            <a:ahLst/>
            <a:cxnLst/>
            <a:rect l="l" t="t" r="r" b="b"/>
            <a:pathLst>
              <a:path w="27304" h="27305">
                <a:moveTo>
                  <a:pt x="27067" y="13538"/>
                </a:moveTo>
                <a:lnTo>
                  <a:pt x="27067" y="6057"/>
                </a:lnTo>
                <a:lnTo>
                  <a:pt x="21004" y="0"/>
                </a:lnTo>
                <a:lnTo>
                  <a:pt x="13533" y="0"/>
                </a:lnTo>
                <a:lnTo>
                  <a:pt x="6061" y="0"/>
                </a:lnTo>
                <a:lnTo>
                  <a:pt x="0" y="6057"/>
                </a:lnTo>
                <a:lnTo>
                  <a:pt x="0" y="13538"/>
                </a:lnTo>
                <a:lnTo>
                  <a:pt x="0" y="21005"/>
                </a:lnTo>
                <a:lnTo>
                  <a:pt x="6061" y="27063"/>
                </a:lnTo>
                <a:lnTo>
                  <a:pt x="13533" y="27063"/>
                </a:lnTo>
                <a:lnTo>
                  <a:pt x="21004" y="27063"/>
                </a:lnTo>
                <a:lnTo>
                  <a:pt x="27067" y="21005"/>
                </a:lnTo>
                <a:lnTo>
                  <a:pt x="27067" y="13538"/>
                </a:lnTo>
              </a:path>
            </a:pathLst>
          </a:custGeom>
          <a:ln w="9446">
            <a:solidFill>
              <a:srgbClr val="1D1D67"/>
            </a:solidFill>
          </a:ln>
        </p:spPr>
        <p:txBody>
          <a:bodyPr wrap="square" lIns="0" tIns="0" rIns="0" bIns="0" rtlCol="0"/>
          <a:lstStyle/>
          <a:p>
            <a:endParaRPr/>
          </a:p>
        </p:txBody>
      </p:sp>
      <p:sp>
        <p:nvSpPr>
          <p:cNvPr id="51" name="object 51"/>
          <p:cNvSpPr/>
          <p:nvPr/>
        </p:nvSpPr>
        <p:spPr>
          <a:xfrm>
            <a:off x="736768" y="1217968"/>
            <a:ext cx="22225" cy="22225"/>
          </a:xfrm>
          <a:custGeom>
            <a:avLst/>
            <a:gdLst/>
            <a:ahLst/>
            <a:cxnLst/>
            <a:rect l="l" t="t" r="r" b="b"/>
            <a:pathLst>
              <a:path w="22225" h="22225">
                <a:moveTo>
                  <a:pt x="21663" y="10833"/>
                </a:moveTo>
                <a:lnTo>
                  <a:pt x="21663" y="4851"/>
                </a:lnTo>
                <a:lnTo>
                  <a:pt x="16812" y="0"/>
                </a:lnTo>
                <a:lnTo>
                  <a:pt x="10829" y="0"/>
                </a:lnTo>
                <a:lnTo>
                  <a:pt x="4846" y="0"/>
                </a:lnTo>
                <a:lnTo>
                  <a:pt x="0" y="4851"/>
                </a:lnTo>
                <a:lnTo>
                  <a:pt x="0" y="10833"/>
                </a:lnTo>
                <a:lnTo>
                  <a:pt x="0" y="16814"/>
                </a:lnTo>
                <a:lnTo>
                  <a:pt x="4846" y="21666"/>
                </a:lnTo>
                <a:lnTo>
                  <a:pt x="10829" y="21666"/>
                </a:lnTo>
                <a:lnTo>
                  <a:pt x="16812" y="21666"/>
                </a:lnTo>
                <a:lnTo>
                  <a:pt x="21663" y="16814"/>
                </a:lnTo>
                <a:lnTo>
                  <a:pt x="21663" y="10833"/>
                </a:lnTo>
              </a:path>
            </a:pathLst>
          </a:custGeom>
          <a:ln w="9446">
            <a:solidFill>
              <a:srgbClr val="1F1F6E"/>
            </a:solidFill>
          </a:ln>
        </p:spPr>
        <p:txBody>
          <a:bodyPr wrap="square" lIns="0" tIns="0" rIns="0" bIns="0" rtlCol="0"/>
          <a:lstStyle/>
          <a:p>
            <a:endParaRPr/>
          </a:p>
        </p:txBody>
      </p:sp>
      <p:sp>
        <p:nvSpPr>
          <p:cNvPr id="52" name="object 52"/>
          <p:cNvSpPr/>
          <p:nvPr/>
        </p:nvSpPr>
        <p:spPr>
          <a:xfrm>
            <a:off x="739105" y="1220216"/>
            <a:ext cx="16510" cy="16510"/>
          </a:xfrm>
          <a:custGeom>
            <a:avLst/>
            <a:gdLst/>
            <a:ahLst/>
            <a:cxnLst/>
            <a:rect l="l" t="t" r="r" b="b"/>
            <a:pathLst>
              <a:path w="16509" h="16509">
                <a:moveTo>
                  <a:pt x="16271" y="8140"/>
                </a:moveTo>
                <a:lnTo>
                  <a:pt x="16271" y="3644"/>
                </a:lnTo>
                <a:lnTo>
                  <a:pt x="12625" y="0"/>
                </a:lnTo>
                <a:lnTo>
                  <a:pt x="8135" y="0"/>
                </a:lnTo>
                <a:lnTo>
                  <a:pt x="3646" y="0"/>
                </a:lnTo>
                <a:lnTo>
                  <a:pt x="0" y="3644"/>
                </a:lnTo>
                <a:lnTo>
                  <a:pt x="0" y="8140"/>
                </a:lnTo>
                <a:lnTo>
                  <a:pt x="0" y="12623"/>
                </a:lnTo>
                <a:lnTo>
                  <a:pt x="3646" y="16268"/>
                </a:lnTo>
                <a:lnTo>
                  <a:pt x="8135" y="16268"/>
                </a:lnTo>
                <a:lnTo>
                  <a:pt x="12625" y="16268"/>
                </a:lnTo>
                <a:lnTo>
                  <a:pt x="16271" y="12623"/>
                </a:lnTo>
                <a:lnTo>
                  <a:pt x="16271" y="8140"/>
                </a:lnTo>
              </a:path>
            </a:pathLst>
          </a:custGeom>
          <a:ln w="9446">
            <a:solidFill>
              <a:srgbClr val="212175"/>
            </a:solidFill>
          </a:ln>
        </p:spPr>
        <p:txBody>
          <a:bodyPr wrap="square" lIns="0" tIns="0" rIns="0" bIns="0" rtlCol="0"/>
          <a:lstStyle/>
          <a:p>
            <a:endParaRPr/>
          </a:p>
        </p:txBody>
      </p:sp>
      <p:sp>
        <p:nvSpPr>
          <p:cNvPr id="53" name="object 53"/>
          <p:cNvSpPr/>
          <p:nvPr/>
        </p:nvSpPr>
        <p:spPr>
          <a:xfrm>
            <a:off x="733117" y="1214145"/>
            <a:ext cx="27940" cy="27940"/>
          </a:xfrm>
          <a:custGeom>
            <a:avLst/>
            <a:gdLst/>
            <a:ahLst/>
            <a:cxnLst/>
            <a:rect l="l" t="t" r="r" b="b"/>
            <a:pathLst>
              <a:path w="27940" h="27940">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54" name="object 54"/>
          <p:cNvSpPr/>
          <p:nvPr/>
        </p:nvSpPr>
        <p:spPr>
          <a:xfrm>
            <a:off x="737607" y="1218069"/>
            <a:ext cx="13970" cy="13970"/>
          </a:xfrm>
          <a:custGeom>
            <a:avLst/>
            <a:gdLst/>
            <a:ahLst/>
            <a:cxnLst/>
            <a:rect l="l" t="t" r="r" b="b"/>
            <a:pathLst>
              <a:path w="13970" h="13969">
                <a:moveTo>
                  <a:pt x="13766" y="6883"/>
                </a:moveTo>
                <a:lnTo>
                  <a:pt x="13766" y="3073"/>
                </a:lnTo>
                <a:lnTo>
                  <a:pt x="10680" y="0"/>
                </a:lnTo>
                <a:lnTo>
                  <a:pt x="6880" y="0"/>
                </a:lnTo>
                <a:lnTo>
                  <a:pt x="3081" y="0"/>
                </a:lnTo>
                <a:lnTo>
                  <a:pt x="0" y="3073"/>
                </a:lnTo>
                <a:lnTo>
                  <a:pt x="0" y="6883"/>
                </a:lnTo>
                <a:lnTo>
                  <a:pt x="0" y="10680"/>
                </a:lnTo>
                <a:lnTo>
                  <a:pt x="3081" y="13766"/>
                </a:lnTo>
                <a:lnTo>
                  <a:pt x="6880" y="13766"/>
                </a:lnTo>
                <a:lnTo>
                  <a:pt x="10680" y="13766"/>
                </a:lnTo>
                <a:lnTo>
                  <a:pt x="13766" y="10680"/>
                </a:lnTo>
                <a:lnTo>
                  <a:pt x="13766" y="6883"/>
                </a:lnTo>
              </a:path>
            </a:pathLst>
          </a:custGeom>
          <a:ln w="9446">
            <a:solidFill>
              <a:srgbClr val="6565C5"/>
            </a:solidFill>
          </a:ln>
        </p:spPr>
        <p:txBody>
          <a:bodyPr wrap="square" lIns="0" tIns="0" rIns="0" bIns="0" rtlCol="0"/>
          <a:lstStyle/>
          <a:p>
            <a:endParaRPr/>
          </a:p>
        </p:txBody>
      </p:sp>
      <p:sp>
        <p:nvSpPr>
          <p:cNvPr id="55" name="object 55"/>
          <p:cNvSpPr/>
          <p:nvPr/>
        </p:nvSpPr>
        <p:spPr>
          <a:xfrm>
            <a:off x="739824" y="1220177"/>
            <a:ext cx="8890" cy="8890"/>
          </a:xfrm>
          <a:custGeom>
            <a:avLst/>
            <a:gdLst/>
            <a:ahLst/>
            <a:cxnLst/>
            <a:rect l="l" t="t" r="r" b="b"/>
            <a:pathLst>
              <a:path w="8890" h="8890">
                <a:moveTo>
                  <a:pt x="8369" y="4178"/>
                </a:moveTo>
                <a:lnTo>
                  <a:pt x="8369" y="1879"/>
                </a:lnTo>
                <a:lnTo>
                  <a:pt x="6493" y="0"/>
                </a:lnTo>
                <a:lnTo>
                  <a:pt x="4187" y="0"/>
                </a:lnTo>
                <a:lnTo>
                  <a:pt x="1880" y="0"/>
                </a:lnTo>
                <a:lnTo>
                  <a:pt x="0" y="1879"/>
                </a:lnTo>
                <a:lnTo>
                  <a:pt x="0" y="4178"/>
                </a:lnTo>
                <a:lnTo>
                  <a:pt x="0" y="6489"/>
                </a:lnTo>
                <a:lnTo>
                  <a:pt x="1880" y="8356"/>
                </a:lnTo>
                <a:lnTo>
                  <a:pt x="4187" y="8356"/>
                </a:lnTo>
                <a:lnTo>
                  <a:pt x="6493" y="8356"/>
                </a:lnTo>
                <a:lnTo>
                  <a:pt x="8369" y="6489"/>
                </a:lnTo>
                <a:lnTo>
                  <a:pt x="8369" y="4178"/>
                </a:lnTo>
              </a:path>
            </a:pathLst>
          </a:custGeom>
          <a:ln w="9446">
            <a:solidFill>
              <a:srgbClr val="7E7ECE"/>
            </a:solidFill>
          </a:ln>
        </p:spPr>
        <p:txBody>
          <a:bodyPr wrap="square" lIns="0" tIns="0" rIns="0" bIns="0" rtlCol="0"/>
          <a:lstStyle/>
          <a:p>
            <a:endParaRPr/>
          </a:p>
        </p:txBody>
      </p:sp>
      <p:sp>
        <p:nvSpPr>
          <p:cNvPr id="56" name="object 56"/>
          <p:cNvSpPr/>
          <p:nvPr/>
        </p:nvSpPr>
        <p:spPr>
          <a:xfrm>
            <a:off x="742047" y="1222273"/>
            <a:ext cx="3175" cy="3175"/>
          </a:xfrm>
          <a:custGeom>
            <a:avLst/>
            <a:gdLst/>
            <a:ahLst/>
            <a:cxnLst/>
            <a:rect l="l" t="t" r="r" b="b"/>
            <a:pathLst>
              <a:path w="3175" h="3175">
                <a:moveTo>
                  <a:pt x="2966" y="1498"/>
                </a:moveTo>
                <a:lnTo>
                  <a:pt x="2966" y="673"/>
                </a:lnTo>
                <a:lnTo>
                  <a:pt x="2302" y="0"/>
                </a:lnTo>
                <a:lnTo>
                  <a:pt x="1483" y="0"/>
                </a:lnTo>
                <a:lnTo>
                  <a:pt x="664" y="0"/>
                </a:lnTo>
                <a:lnTo>
                  <a:pt x="0" y="673"/>
                </a:lnTo>
                <a:lnTo>
                  <a:pt x="0" y="1498"/>
                </a:lnTo>
                <a:lnTo>
                  <a:pt x="0" y="2311"/>
                </a:lnTo>
                <a:lnTo>
                  <a:pt x="664" y="2971"/>
                </a:lnTo>
                <a:lnTo>
                  <a:pt x="1483" y="2971"/>
                </a:lnTo>
                <a:lnTo>
                  <a:pt x="2302" y="2971"/>
                </a:lnTo>
                <a:lnTo>
                  <a:pt x="2966" y="2311"/>
                </a:lnTo>
                <a:lnTo>
                  <a:pt x="2966" y="1498"/>
                </a:lnTo>
              </a:path>
            </a:pathLst>
          </a:custGeom>
          <a:ln w="9446">
            <a:solidFill>
              <a:srgbClr val="9696D8"/>
            </a:solidFill>
          </a:ln>
        </p:spPr>
        <p:txBody>
          <a:bodyPr wrap="square" lIns="0" tIns="0" rIns="0" bIns="0" rtlCol="0"/>
          <a:lstStyle/>
          <a:p>
            <a:endParaRPr/>
          </a:p>
        </p:txBody>
      </p:sp>
      <p:sp>
        <p:nvSpPr>
          <p:cNvPr id="57" name="object 57"/>
          <p:cNvSpPr/>
          <p:nvPr/>
        </p:nvSpPr>
        <p:spPr>
          <a:xfrm>
            <a:off x="741838" y="1221968"/>
            <a:ext cx="2540" cy="2540"/>
          </a:xfrm>
          <a:custGeom>
            <a:avLst/>
            <a:gdLst/>
            <a:ahLst/>
            <a:cxnLst/>
            <a:rect l="l" t="t" r="r" b="b"/>
            <a:pathLst>
              <a:path w="2540" h="2540">
                <a:moveTo>
                  <a:pt x="0" y="1206"/>
                </a:moveTo>
                <a:lnTo>
                  <a:pt x="0" y="1879"/>
                </a:lnTo>
                <a:lnTo>
                  <a:pt x="546" y="2425"/>
                </a:lnTo>
                <a:lnTo>
                  <a:pt x="1215" y="2425"/>
                </a:lnTo>
                <a:lnTo>
                  <a:pt x="1884" y="2425"/>
                </a:lnTo>
                <a:lnTo>
                  <a:pt x="2425" y="1879"/>
                </a:lnTo>
                <a:lnTo>
                  <a:pt x="2425" y="1206"/>
                </a:lnTo>
                <a:lnTo>
                  <a:pt x="2425" y="533"/>
                </a:lnTo>
                <a:lnTo>
                  <a:pt x="1884" y="0"/>
                </a:lnTo>
                <a:lnTo>
                  <a:pt x="1215" y="0"/>
                </a:lnTo>
                <a:lnTo>
                  <a:pt x="546" y="0"/>
                </a:lnTo>
                <a:lnTo>
                  <a:pt x="0" y="533"/>
                </a:lnTo>
                <a:lnTo>
                  <a:pt x="0" y="1206"/>
                </a:lnTo>
              </a:path>
            </a:pathLst>
          </a:custGeom>
          <a:ln w="9446">
            <a:solidFill>
              <a:srgbClr val="AFAFE1"/>
            </a:solidFill>
          </a:ln>
        </p:spPr>
        <p:txBody>
          <a:bodyPr wrap="square" lIns="0" tIns="0" rIns="0" bIns="0" rtlCol="0"/>
          <a:lstStyle/>
          <a:p>
            <a:endParaRPr/>
          </a:p>
        </p:txBody>
      </p:sp>
      <p:sp>
        <p:nvSpPr>
          <p:cNvPr id="58" name="object 58"/>
          <p:cNvSpPr/>
          <p:nvPr/>
        </p:nvSpPr>
        <p:spPr>
          <a:xfrm>
            <a:off x="738658" y="1218666"/>
            <a:ext cx="8255" cy="8255"/>
          </a:xfrm>
          <a:custGeom>
            <a:avLst/>
            <a:gdLst/>
            <a:ahLst/>
            <a:cxnLst/>
            <a:rect l="l" t="t" r="r" b="b"/>
            <a:pathLst>
              <a:path w="8254" h="8255">
                <a:moveTo>
                  <a:pt x="0" y="3911"/>
                </a:moveTo>
                <a:lnTo>
                  <a:pt x="0" y="6070"/>
                </a:lnTo>
                <a:lnTo>
                  <a:pt x="1756" y="7835"/>
                </a:lnTo>
                <a:lnTo>
                  <a:pt x="3914" y="7835"/>
                </a:lnTo>
                <a:lnTo>
                  <a:pt x="6071" y="7835"/>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59" name="object 59"/>
          <p:cNvSpPr/>
          <p:nvPr/>
        </p:nvSpPr>
        <p:spPr>
          <a:xfrm>
            <a:off x="736693" y="1216596"/>
            <a:ext cx="10795" cy="10795"/>
          </a:xfrm>
          <a:custGeom>
            <a:avLst/>
            <a:gdLst/>
            <a:ahLst/>
            <a:cxnLst/>
            <a:rect l="l" t="t" r="r" b="b"/>
            <a:pathLst>
              <a:path w="10795" h="10794">
                <a:moveTo>
                  <a:pt x="8379" y="0"/>
                </a:moveTo>
                <a:lnTo>
                  <a:pt x="2425" y="0"/>
                </a:lnTo>
                <a:lnTo>
                  <a:pt x="0" y="2413"/>
                </a:lnTo>
                <a:lnTo>
                  <a:pt x="0" y="8369"/>
                </a:lnTo>
                <a:lnTo>
                  <a:pt x="2425" y="10795"/>
                </a:lnTo>
                <a:lnTo>
                  <a:pt x="8379" y="10795"/>
                </a:lnTo>
                <a:lnTo>
                  <a:pt x="10800" y="8369"/>
                </a:lnTo>
                <a:lnTo>
                  <a:pt x="10800" y="2413"/>
                </a:lnTo>
                <a:lnTo>
                  <a:pt x="8379" y="0"/>
                </a:lnTo>
                <a:close/>
              </a:path>
            </a:pathLst>
          </a:custGeom>
          <a:solidFill>
            <a:srgbClr val="E0E0F3"/>
          </a:solidFill>
        </p:spPr>
        <p:txBody>
          <a:bodyPr wrap="square" lIns="0" tIns="0" rIns="0" bIns="0" rtlCol="0"/>
          <a:lstStyle/>
          <a:p>
            <a:endParaRPr/>
          </a:p>
        </p:txBody>
      </p:sp>
      <p:sp>
        <p:nvSpPr>
          <p:cNvPr id="60" name="object 60"/>
          <p:cNvSpPr txBox="1"/>
          <p:nvPr/>
        </p:nvSpPr>
        <p:spPr>
          <a:xfrm>
            <a:off x="582866" y="587799"/>
            <a:ext cx="3216275" cy="702945"/>
          </a:xfrm>
          <a:prstGeom prst="rect">
            <a:avLst/>
          </a:prstGeom>
        </p:spPr>
        <p:txBody>
          <a:bodyPr vert="horz" wrap="square" lIns="0" tIns="15875" rIns="0" bIns="0" rtlCol="0">
            <a:spAutoFit/>
          </a:bodyPr>
          <a:lstStyle/>
          <a:p>
            <a:pPr marL="12700">
              <a:lnSpc>
                <a:spcPts val="1050"/>
              </a:lnSpc>
              <a:spcBef>
                <a:spcPts val="125"/>
              </a:spcBef>
            </a:pPr>
            <a:r>
              <a:rPr sz="900" spc="-55" dirty="0">
                <a:latin typeface="Arial"/>
                <a:cs typeface="Arial"/>
              </a:rPr>
              <a:t>Rare </a:t>
            </a:r>
            <a:r>
              <a:rPr sz="900" spc="-20" dirty="0">
                <a:latin typeface="Arial"/>
                <a:cs typeface="Arial"/>
              </a:rPr>
              <a:t>terms </a:t>
            </a:r>
            <a:r>
              <a:rPr sz="900" spc="-55" dirty="0">
                <a:latin typeface="Arial"/>
                <a:cs typeface="Arial"/>
              </a:rPr>
              <a:t>are </a:t>
            </a:r>
            <a:r>
              <a:rPr sz="900" spc="-40" dirty="0">
                <a:latin typeface="Arial"/>
                <a:cs typeface="Arial"/>
              </a:rPr>
              <a:t>more </a:t>
            </a:r>
            <a:r>
              <a:rPr sz="900" spc="-10" dirty="0">
                <a:latin typeface="Arial"/>
                <a:cs typeface="Arial"/>
              </a:rPr>
              <a:t>informative </a:t>
            </a:r>
            <a:r>
              <a:rPr sz="900" spc="-5" dirty="0">
                <a:latin typeface="Arial"/>
                <a:cs typeface="Arial"/>
              </a:rPr>
              <a:t>than </a:t>
            </a:r>
            <a:r>
              <a:rPr sz="900" spc="-15" dirty="0">
                <a:latin typeface="Arial"/>
                <a:cs typeface="Arial"/>
              </a:rPr>
              <a:t>frequent</a:t>
            </a:r>
            <a:r>
              <a:rPr sz="900" spc="-35" dirty="0">
                <a:latin typeface="Arial"/>
                <a:cs typeface="Arial"/>
              </a:rPr>
              <a:t> </a:t>
            </a:r>
            <a:r>
              <a:rPr sz="900" spc="-15" dirty="0">
                <a:latin typeface="Arial"/>
                <a:cs typeface="Arial"/>
              </a:rPr>
              <a:t>terms.</a:t>
            </a:r>
            <a:endParaRPr sz="900">
              <a:latin typeface="Arial"/>
              <a:cs typeface="Arial"/>
            </a:endParaRPr>
          </a:p>
          <a:p>
            <a:pPr marL="12700">
              <a:lnSpc>
                <a:spcPts val="1015"/>
              </a:lnSpc>
            </a:pPr>
            <a:r>
              <a:rPr sz="900" spc="-40" dirty="0">
                <a:latin typeface="Arial"/>
                <a:cs typeface="Arial"/>
              </a:rPr>
              <a:t>Consider </a:t>
            </a:r>
            <a:r>
              <a:rPr sz="900" spc="-60" dirty="0">
                <a:latin typeface="Arial"/>
                <a:cs typeface="Arial"/>
              </a:rPr>
              <a:t>a </a:t>
            </a:r>
            <a:r>
              <a:rPr sz="900" spc="-5" dirty="0">
                <a:latin typeface="Arial"/>
                <a:cs typeface="Arial"/>
              </a:rPr>
              <a:t>term in </a:t>
            </a:r>
            <a:r>
              <a:rPr sz="900" spc="-10" dirty="0">
                <a:latin typeface="Arial"/>
                <a:cs typeface="Arial"/>
              </a:rPr>
              <a:t>the </a:t>
            </a:r>
            <a:r>
              <a:rPr sz="900" spc="-30" dirty="0">
                <a:latin typeface="Arial"/>
                <a:cs typeface="Arial"/>
              </a:rPr>
              <a:t>query </a:t>
            </a:r>
            <a:r>
              <a:rPr sz="900" spc="20" dirty="0">
                <a:latin typeface="Arial"/>
                <a:cs typeface="Arial"/>
              </a:rPr>
              <a:t>that </a:t>
            </a:r>
            <a:r>
              <a:rPr sz="900" spc="-40" dirty="0">
                <a:latin typeface="Arial"/>
                <a:cs typeface="Arial"/>
              </a:rPr>
              <a:t>is </a:t>
            </a:r>
            <a:r>
              <a:rPr sz="900" spc="-40" dirty="0">
                <a:solidFill>
                  <a:srgbClr val="0000FF"/>
                </a:solidFill>
                <a:latin typeface="Arial"/>
                <a:cs typeface="Arial"/>
              </a:rPr>
              <a:t>rare </a:t>
            </a:r>
            <a:r>
              <a:rPr sz="900" spc="-5" dirty="0">
                <a:latin typeface="Arial"/>
                <a:cs typeface="Arial"/>
              </a:rPr>
              <a:t>in </a:t>
            </a:r>
            <a:r>
              <a:rPr sz="900" spc="-10" dirty="0">
                <a:latin typeface="Arial"/>
                <a:cs typeface="Arial"/>
              </a:rPr>
              <a:t>the </a:t>
            </a:r>
            <a:r>
              <a:rPr sz="900" spc="-15" dirty="0">
                <a:latin typeface="Arial"/>
                <a:cs typeface="Arial"/>
              </a:rPr>
              <a:t>collection</a:t>
            </a:r>
            <a:r>
              <a:rPr sz="900" spc="-85" dirty="0">
                <a:latin typeface="Arial"/>
                <a:cs typeface="Arial"/>
              </a:rPr>
              <a:t> </a:t>
            </a:r>
            <a:r>
              <a:rPr sz="900" spc="-10" dirty="0">
                <a:latin typeface="Arial"/>
                <a:cs typeface="Arial"/>
              </a:rPr>
              <a:t>(e.g.,</a:t>
            </a:r>
            <a:endParaRPr sz="900">
              <a:latin typeface="Arial"/>
              <a:cs typeface="Arial"/>
            </a:endParaRPr>
          </a:p>
          <a:p>
            <a:pPr marL="12700">
              <a:lnSpc>
                <a:spcPts val="1050"/>
              </a:lnSpc>
            </a:pPr>
            <a:r>
              <a:rPr sz="900" spc="170" dirty="0">
                <a:latin typeface="PMingLiU"/>
                <a:cs typeface="PMingLiU"/>
              </a:rPr>
              <a:t>arachnocentric</a:t>
            </a:r>
            <a:r>
              <a:rPr sz="900" spc="170" dirty="0">
                <a:latin typeface="Arial"/>
                <a:cs typeface="Arial"/>
              </a:rPr>
              <a:t>)</a:t>
            </a:r>
            <a:endParaRPr sz="900">
              <a:latin typeface="Arial"/>
              <a:cs typeface="Arial"/>
            </a:endParaRPr>
          </a:p>
          <a:p>
            <a:pPr marL="247650">
              <a:lnSpc>
                <a:spcPts val="1019"/>
              </a:lnSpc>
              <a:spcBef>
                <a:spcPts val="155"/>
              </a:spcBef>
            </a:pPr>
            <a:r>
              <a:rPr sz="850" spc="-5" dirty="0">
                <a:latin typeface="Arial"/>
                <a:cs typeface="Arial"/>
              </a:rPr>
              <a:t>A </a:t>
            </a:r>
            <a:r>
              <a:rPr sz="850" spc="-35" dirty="0">
                <a:latin typeface="Arial"/>
                <a:cs typeface="Arial"/>
              </a:rPr>
              <a:t>document </a:t>
            </a:r>
            <a:r>
              <a:rPr sz="850" spc="-25" dirty="0">
                <a:latin typeface="Arial"/>
                <a:cs typeface="Arial"/>
              </a:rPr>
              <a:t>containing </a:t>
            </a:r>
            <a:r>
              <a:rPr sz="850" spc="-15" dirty="0">
                <a:latin typeface="Arial"/>
                <a:cs typeface="Arial"/>
              </a:rPr>
              <a:t>this </a:t>
            </a:r>
            <a:r>
              <a:rPr sz="850" spc="-20" dirty="0">
                <a:latin typeface="Arial"/>
                <a:cs typeface="Arial"/>
              </a:rPr>
              <a:t>term </a:t>
            </a:r>
            <a:r>
              <a:rPr sz="850" spc="-45" dirty="0">
                <a:latin typeface="Arial"/>
                <a:cs typeface="Arial"/>
              </a:rPr>
              <a:t>is very </a:t>
            </a:r>
            <a:r>
              <a:rPr sz="850" spc="-25" dirty="0">
                <a:latin typeface="Arial"/>
                <a:cs typeface="Arial"/>
              </a:rPr>
              <a:t>likely </a:t>
            </a:r>
            <a:r>
              <a:rPr sz="850" spc="5" dirty="0">
                <a:latin typeface="Arial"/>
                <a:cs typeface="Arial"/>
              </a:rPr>
              <a:t>to </a:t>
            </a:r>
            <a:r>
              <a:rPr sz="850" spc="-60" dirty="0">
                <a:latin typeface="Arial"/>
                <a:cs typeface="Arial"/>
              </a:rPr>
              <a:t>be</a:t>
            </a:r>
            <a:r>
              <a:rPr sz="850" spc="95" dirty="0">
                <a:latin typeface="Arial"/>
                <a:cs typeface="Arial"/>
              </a:rPr>
              <a:t> </a:t>
            </a:r>
            <a:r>
              <a:rPr sz="850" spc="-30" dirty="0">
                <a:latin typeface="Arial"/>
                <a:cs typeface="Arial"/>
              </a:rPr>
              <a:t>relevant.</a:t>
            </a:r>
            <a:endParaRPr sz="850">
              <a:latin typeface="Arial"/>
              <a:cs typeface="Arial"/>
            </a:endParaRPr>
          </a:p>
          <a:p>
            <a:pPr marL="247650">
              <a:lnSpc>
                <a:spcPts val="1019"/>
              </a:lnSpc>
            </a:pPr>
            <a:r>
              <a:rPr sz="850" spc="45" dirty="0">
                <a:latin typeface="Lucida Sans Unicode"/>
                <a:cs typeface="Lucida Sans Unicode"/>
              </a:rPr>
              <a:t>→ </a:t>
            </a:r>
            <a:r>
              <a:rPr sz="850" spc="-65" dirty="0">
                <a:latin typeface="Arial"/>
                <a:cs typeface="Arial"/>
              </a:rPr>
              <a:t>We </a:t>
            </a:r>
            <a:r>
              <a:rPr sz="850" spc="-25" dirty="0">
                <a:latin typeface="Arial"/>
                <a:cs typeface="Arial"/>
              </a:rPr>
              <a:t>want </a:t>
            </a:r>
            <a:r>
              <a:rPr sz="850" spc="-70" dirty="0">
                <a:latin typeface="Arial"/>
                <a:cs typeface="Arial"/>
              </a:rPr>
              <a:t>a </a:t>
            </a:r>
            <a:r>
              <a:rPr sz="850" spc="-30" dirty="0">
                <a:solidFill>
                  <a:srgbClr val="0000FF"/>
                </a:solidFill>
                <a:latin typeface="Arial"/>
                <a:cs typeface="Arial"/>
              </a:rPr>
              <a:t>high weight </a:t>
            </a:r>
            <a:r>
              <a:rPr sz="850" spc="-20" dirty="0">
                <a:solidFill>
                  <a:srgbClr val="0000FF"/>
                </a:solidFill>
                <a:latin typeface="Arial"/>
                <a:cs typeface="Arial"/>
              </a:rPr>
              <a:t>for </a:t>
            </a:r>
            <a:r>
              <a:rPr sz="850" spc="-45" dirty="0">
                <a:solidFill>
                  <a:srgbClr val="0000FF"/>
                </a:solidFill>
                <a:latin typeface="Arial"/>
                <a:cs typeface="Arial"/>
              </a:rPr>
              <a:t>rare </a:t>
            </a:r>
            <a:r>
              <a:rPr sz="850" spc="-35" dirty="0">
                <a:solidFill>
                  <a:srgbClr val="0000FF"/>
                </a:solidFill>
                <a:latin typeface="Arial"/>
                <a:cs typeface="Arial"/>
              </a:rPr>
              <a:t>terms </a:t>
            </a:r>
            <a:r>
              <a:rPr sz="850" spc="-30" dirty="0">
                <a:latin typeface="Arial"/>
                <a:cs typeface="Arial"/>
              </a:rPr>
              <a:t>like</a:t>
            </a:r>
            <a:r>
              <a:rPr sz="850" spc="-20" dirty="0">
                <a:latin typeface="Arial"/>
                <a:cs typeface="Arial"/>
              </a:rPr>
              <a:t> </a:t>
            </a:r>
            <a:r>
              <a:rPr sz="850" spc="140" dirty="0">
                <a:latin typeface="PMingLiU"/>
                <a:cs typeface="PMingLiU"/>
              </a:rPr>
              <a:t>arachnocentric</a:t>
            </a:r>
            <a:r>
              <a:rPr sz="850" spc="140" dirty="0">
                <a:latin typeface="Arial"/>
                <a:cs typeface="Arial"/>
              </a:rPr>
              <a:t>.</a:t>
            </a:r>
            <a:endParaRPr sz="850">
              <a:latin typeface="Arial"/>
              <a:cs typeface="Arial"/>
            </a:endParaRPr>
          </a:p>
        </p:txBody>
      </p:sp>
      <p:sp>
        <p:nvSpPr>
          <p:cNvPr id="61" name="object 61"/>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62" name="object 62"/>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63" name="object 63"/>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23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a:t>
            </a:r>
            <a:r>
              <a:rPr sz="600" spc="145" dirty="0">
                <a:solidFill>
                  <a:srgbClr val="FFFFFF"/>
                </a:solidFill>
                <a:latin typeface="Arial"/>
                <a:cs typeface="Arial"/>
              </a:rPr>
              <a:t> </a:t>
            </a:r>
            <a:r>
              <a:rPr sz="600" spc="-10" dirty="0">
                <a:solidFill>
                  <a:srgbClr val="7F7F7F"/>
                </a:solidFill>
                <a:latin typeface="Arial"/>
                <a:cs typeface="Arial"/>
              </a:rPr>
              <a:t>Skip </a:t>
            </a:r>
            <a:r>
              <a:rPr sz="600" spc="-5" dirty="0">
                <a:solidFill>
                  <a:srgbClr val="7F7F7F"/>
                </a:solidFill>
                <a:latin typeface="Arial"/>
                <a:cs typeface="Arial"/>
              </a:rPr>
              <a:t>pointers </a:t>
            </a:r>
            <a:r>
              <a:rPr sz="600" spc="-25" dirty="0">
                <a:solidFill>
                  <a:srgbClr val="7F7F7F"/>
                </a:solidFill>
                <a:latin typeface="Arial"/>
                <a:cs typeface="Arial"/>
              </a:rPr>
              <a:t>Phrase</a:t>
            </a:r>
            <a:r>
              <a:rPr sz="600" spc="10" dirty="0">
                <a:solidFill>
                  <a:srgbClr val="7F7F7F"/>
                </a:solidFill>
                <a:latin typeface="Arial"/>
                <a:cs typeface="Arial"/>
              </a:rPr>
              <a:t> </a:t>
            </a:r>
            <a:r>
              <a:rPr sz="600" spc="-20" dirty="0">
                <a:solidFill>
                  <a:srgbClr val="7F7F7F"/>
                </a:solidFill>
                <a:latin typeface="Arial"/>
                <a:cs typeface="Arial"/>
              </a:rPr>
              <a:t>queries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0" dirty="0"/>
              <a:t>Definitions</a:t>
            </a:r>
          </a:p>
        </p:txBody>
      </p:sp>
      <p:sp>
        <p:nvSpPr>
          <p:cNvPr id="4" name="object 4"/>
          <p:cNvSpPr/>
          <p:nvPr/>
        </p:nvSpPr>
        <p:spPr>
          <a:xfrm>
            <a:off x="499854" y="1138281"/>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520386"/>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902491"/>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2284595"/>
            <a:ext cx="70032" cy="70053"/>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163856" rIns="0" bIns="0" rtlCol="0">
            <a:spAutoFit/>
          </a:bodyPr>
          <a:lstStyle/>
          <a:p>
            <a:pPr marL="249554" marR="145415">
              <a:lnSpc>
                <a:spcPct val="102699"/>
              </a:lnSpc>
              <a:spcBef>
                <a:spcPts val="55"/>
              </a:spcBef>
            </a:pPr>
            <a:r>
              <a:rPr spc="-50" dirty="0">
                <a:solidFill>
                  <a:srgbClr val="0000FF"/>
                </a:solidFill>
              </a:rPr>
              <a:t>Word </a:t>
            </a:r>
            <a:r>
              <a:rPr spc="-70" dirty="0"/>
              <a:t>– </a:t>
            </a:r>
            <a:r>
              <a:rPr spc="-10" dirty="0"/>
              <a:t>A </a:t>
            </a:r>
            <a:r>
              <a:rPr spc="-30" dirty="0"/>
              <a:t>delimited </a:t>
            </a:r>
            <a:r>
              <a:rPr spc="-25" dirty="0"/>
              <a:t>string of </a:t>
            </a:r>
            <a:r>
              <a:rPr spc="-55" dirty="0"/>
              <a:t>characters </a:t>
            </a:r>
            <a:r>
              <a:rPr spc="-114" dirty="0"/>
              <a:t>as </a:t>
            </a:r>
            <a:r>
              <a:rPr spc="50" dirty="0"/>
              <a:t>it </a:t>
            </a:r>
            <a:r>
              <a:rPr spc="-80" dirty="0"/>
              <a:t>appears </a:t>
            </a:r>
            <a:r>
              <a:rPr spc="-20" dirty="0"/>
              <a:t>in </a:t>
            </a:r>
            <a:r>
              <a:rPr spc="-30" dirty="0"/>
              <a:t>the  </a:t>
            </a:r>
            <a:r>
              <a:rPr spc="-5" dirty="0"/>
              <a:t>text.</a:t>
            </a:r>
          </a:p>
          <a:p>
            <a:pPr marL="249554" marR="5080">
              <a:lnSpc>
                <a:spcPct val="102699"/>
              </a:lnSpc>
              <a:spcBef>
                <a:spcPts val="295"/>
              </a:spcBef>
            </a:pPr>
            <a:r>
              <a:rPr spc="-50" dirty="0">
                <a:solidFill>
                  <a:srgbClr val="0000FF"/>
                </a:solidFill>
              </a:rPr>
              <a:t>Term </a:t>
            </a:r>
            <a:r>
              <a:rPr spc="-70" dirty="0"/>
              <a:t>– </a:t>
            </a:r>
            <a:r>
              <a:rPr spc="-10" dirty="0"/>
              <a:t>A </a:t>
            </a:r>
            <a:r>
              <a:rPr spc="-15" dirty="0"/>
              <a:t>“normalized” </a:t>
            </a:r>
            <a:r>
              <a:rPr spc="-60" dirty="0"/>
              <a:t>word (case, </a:t>
            </a:r>
            <a:r>
              <a:rPr spc="-55" dirty="0"/>
              <a:t>morphology, </a:t>
            </a:r>
            <a:r>
              <a:rPr spc="-45" dirty="0"/>
              <a:t>spelling </a:t>
            </a:r>
            <a:r>
              <a:rPr spc="-15" dirty="0"/>
              <a:t>etc);  </a:t>
            </a:r>
            <a:r>
              <a:rPr spc="-70" dirty="0"/>
              <a:t>an </a:t>
            </a:r>
            <a:r>
              <a:rPr spc="-65" dirty="0"/>
              <a:t>equivalence </a:t>
            </a:r>
            <a:r>
              <a:rPr spc="-85" dirty="0"/>
              <a:t>class </a:t>
            </a:r>
            <a:r>
              <a:rPr spc="-25" dirty="0"/>
              <a:t>of</a:t>
            </a:r>
            <a:r>
              <a:rPr spc="-20" dirty="0"/>
              <a:t> </a:t>
            </a:r>
            <a:r>
              <a:rPr spc="-65" dirty="0"/>
              <a:t>words.</a:t>
            </a:r>
          </a:p>
          <a:p>
            <a:pPr marL="249554" marR="497840">
              <a:lnSpc>
                <a:spcPct val="102699"/>
              </a:lnSpc>
              <a:spcBef>
                <a:spcPts val="300"/>
              </a:spcBef>
            </a:pPr>
            <a:r>
              <a:rPr spc="-65" dirty="0">
                <a:solidFill>
                  <a:srgbClr val="0000FF"/>
                </a:solidFill>
              </a:rPr>
              <a:t>Token </a:t>
            </a:r>
            <a:r>
              <a:rPr spc="-70" dirty="0"/>
              <a:t>– </a:t>
            </a:r>
            <a:r>
              <a:rPr spc="-30" dirty="0"/>
              <a:t>An </a:t>
            </a:r>
            <a:r>
              <a:rPr spc="-55" dirty="0"/>
              <a:t>instance </a:t>
            </a:r>
            <a:r>
              <a:rPr spc="-25" dirty="0"/>
              <a:t>of </a:t>
            </a:r>
            <a:r>
              <a:rPr spc="-90" dirty="0"/>
              <a:t>a </a:t>
            </a:r>
            <a:r>
              <a:rPr spc="-60" dirty="0"/>
              <a:t>word </a:t>
            </a:r>
            <a:r>
              <a:rPr spc="-50" dirty="0"/>
              <a:t>or </a:t>
            </a:r>
            <a:r>
              <a:rPr spc="-25" dirty="0"/>
              <a:t>term </a:t>
            </a:r>
            <a:r>
              <a:rPr spc="-35" dirty="0"/>
              <a:t>occurring </a:t>
            </a:r>
            <a:r>
              <a:rPr spc="-20" dirty="0"/>
              <a:t>in </a:t>
            </a:r>
            <a:r>
              <a:rPr spc="-90" dirty="0"/>
              <a:t>a  </a:t>
            </a:r>
            <a:r>
              <a:rPr spc="-40" dirty="0"/>
              <a:t>document.</a:t>
            </a:r>
          </a:p>
          <a:p>
            <a:pPr marL="249554" marR="233045">
              <a:lnSpc>
                <a:spcPct val="102699"/>
              </a:lnSpc>
              <a:spcBef>
                <a:spcPts val="295"/>
              </a:spcBef>
            </a:pPr>
            <a:r>
              <a:rPr spc="-55" dirty="0">
                <a:solidFill>
                  <a:srgbClr val="0000FF"/>
                </a:solidFill>
              </a:rPr>
              <a:t>Type </a:t>
            </a:r>
            <a:r>
              <a:rPr spc="-70" dirty="0"/>
              <a:t>– </a:t>
            </a:r>
            <a:r>
              <a:rPr spc="-40" dirty="0"/>
              <a:t>The </a:t>
            </a:r>
            <a:r>
              <a:rPr spc="-100" dirty="0"/>
              <a:t>same </a:t>
            </a:r>
            <a:r>
              <a:rPr spc="-114" dirty="0"/>
              <a:t>as </a:t>
            </a:r>
            <a:r>
              <a:rPr spc="-90" dirty="0"/>
              <a:t>a </a:t>
            </a:r>
            <a:r>
              <a:rPr spc="-25" dirty="0"/>
              <a:t>term </a:t>
            </a:r>
            <a:r>
              <a:rPr spc="-20" dirty="0"/>
              <a:t>in </a:t>
            </a:r>
            <a:r>
              <a:rPr spc="-45" dirty="0"/>
              <a:t>most </a:t>
            </a:r>
            <a:r>
              <a:rPr spc="-95" dirty="0"/>
              <a:t>cases: </a:t>
            </a:r>
            <a:r>
              <a:rPr spc="-70" dirty="0"/>
              <a:t>an </a:t>
            </a:r>
            <a:r>
              <a:rPr spc="-65" dirty="0"/>
              <a:t>equivalence  </a:t>
            </a:r>
            <a:r>
              <a:rPr spc="-85" dirty="0"/>
              <a:t>class </a:t>
            </a:r>
            <a:r>
              <a:rPr spc="-25" dirty="0"/>
              <a:t>of</a:t>
            </a:r>
            <a:r>
              <a:rPr spc="-30" dirty="0"/>
              <a:t> </a:t>
            </a:r>
            <a:r>
              <a:rPr spc="-50" dirty="0"/>
              <a:t>tokens.</a:t>
            </a:r>
          </a:p>
        </p:txBody>
      </p:sp>
      <p:sp>
        <p:nvSpPr>
          <p:cNvPr id="9" name="object 9"/>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0" name="object 10"/>
          <p:cNvSpPr txBox="1"/>
          <p:nvPr/>
        </p:nvSpPr>
        <p:spPr>
          <a:xfrm>
            <a:off x="122172" y="3348771"/>
            <a:ext cx="16573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 </a:t>
            </a:r>
            <a:r>
              <a:rPr sz="600" spc="-20" dirty="0">
                <a:solidFill>
                  <a:srgbClr val="FFFFFF"/>
                </a:solidFill>
                <a:latin typeface="Arial"/>
                <a:cs typeface="Arial"/>
              </a:rPr>
              <a:t>and </a:t>
            </a:r>
            <a:r>
              <a:rPr sz="600" spc="-10" dirty="0">
                <a:solidFill>
                  <a:srgbClr val="FFFFFF"/>
                </a:solidFill>
                <a:latin typeface="Arial"/>
                <a:cs typeface="Arial"/>
              </a:rPr>
              <a:t>postings</a:t>
            </a:r>
            <a:r>
              <a:rPr sz="600" spc="-45" dirty="0">
                <a:solidFill>
                  <a:srgbClr val="FFFFFF"/>
                </a:solidFill>
                <a:latin typeface="Arial"/>
                <a:cs typeface="Arial"/>
              </a:rPr>
              <a:t> </a:t>
            </a:r>
            <a:r>
              <a:rPr sz="600" spc="-10" dirty="0">
                <a:solidFill>
                  <a:srgbClr val="FFFFFF"/>
                </a:solidFill>
                <a:latin typeface="Arial"/>
                <a:cs typeface="Arial"/>
              </a:rPr>
              <a:t>lists</a:t>
            </a:r>
            <a:endParaRPr sz="600">
              <a:latin typeface="Arial"/>
              <a:cs typeface="Arial"/>
            </a:endParaRPr>
          </a:p>
        </p:txBody>
      </p:sp>
      <p:sp>
        <p:nvSpPr>
          <p:cNvPr id="11" name="object 11"/>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13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60</a:t>
            </a:r>
            <a:endParaRPr sz="600">
              <a:latin typeface="Arial"/>
              <a:cs typeface="Arial"/>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5" dirty="0"/>
              <a:t>Document</a:t>
            </a:r>
            <a:r>
              <a:rPr spc="70" dirty="0"/>
              <a:t> </a:t>
            </a:r>
            <a:r>
              <a:rPr spc="-65" dirty="0"/>
              <a:t>frequency</a:t>
            </a:r>
          </a:p>
        </p:txBody>
      </p:sp>
      <p:sp>
        <p:nvSpPr>
          <p:cNvPr id="4" name="object 4"/>
          <p:cNvSpPr/>
          <p:nvPr/>
        </p:nvSpPr>
        <p:spPr>
          <a:xfrm>
            <a:off x="483617" y="663003"/>
            <a:ext cx="50165" cy="50165"/>
          </a:xfrm>
          <a:custGeom>
            <a:avLst/>
            <a:gdLst/>
            <a:ahLst/>
            <a:cxnLst/>
            <a:rect l="l" t="t" r="r" b="b"/>
            <a:pathLst>
              <a:path w="50165" h="50165">
                <a:moveTo>
                  <a:pt x="50090" y="25044"/>
                </a:moveTo>
                <a:lnTo>
                  <a:pt x="48122" y="15296"/>
                </a:lnTo>
                <a:lnTo>
                  <a:pt x="42755" y="7335"/>
                </a:lnTo>
                <a:lnTo>
                  <a:pt x="34795" y="1968"/>
                </a:lnTo>
                <a:lnTo>
                  <a:pt x="25046" y="0"/>
                </a:lnTo>
                <a:lnTo>
                  <a:pt x="15298" y="1968"/>
                </a:lnTo>
                <a:lnTo>
                  <a:pt x="7337" y="7335"/>
                </a:lnTo>
                <a:lnTo>
                  <a:pt x="1968" y="15296"/>
                </a:lnTo>
                <a:lnTo>
                  <a:pt x="0" y="25044"/>
                </a:lnTo>
                <a:lnTo>
                  <a:pt x="1968" y="34794"/>
                </a:lnTo>
                <a:lnTo>
                  <a:pt x="7337" y="42759"/>
                </a:lnTo>
                <a:lnTo>
                  <a:pt x="15298" y="48131"/>
                </a:lnTo>
                <a:lnTo>
                  <a:pt x="25046" y="50101"/>
                </a:lnTo>
                <a:lnTo>
                  <a:pt x="34795" y="48131"/>
                </a:lnTo>
                <a:lnTo>
                  <a:pt x="42755" y="42759"/>
                </a:lnTo>
                <a:lnTo>
                  <a:pt x="48122" y="34794"/>
                </a:lnTo>
                <a:lnTo>
                  <a:pt x="50090" y="25044"/>
                </a:lnTo>
              </a:path>
            </a:pathLst>
          </a:custGeom>
          <a:ln w="9446">
            <a:solidFill>
              <a:srgbClr val="D1D1DD"/>
            </a:solidFill>
          </a:ln>
        </p:spPr>
        <p:txBody>
          <a:bodyPr wrap="square" lIns="0" tIns="0" rIns="0" bIns="0" rtlCol="0"/>
          <a:lstStyle/>
          <a:p>
            <a:endParaRPr/>
          </a:p>
        </p:txBody>
      </p:sp>
      <p:sp>
        <p:nvSpPr>
          <p:cNvPr id="5" name="object 5"/>
          <p:cNvSpPr/>
          <p:nvPr/>
        </p:nvSpPr>
        <p:spPr>
          <a:xfrm>
            <a:off x="486032" y="665365"/>
            <a:ext cx="45085" cy="45085"/>
          </a:xfrm>
          <a:custGeom>
            <a:avLst/>
            <a:gdLst/>
            <a:ahLst/>
            <a:cxnLst/>
            <a:rect l="l" t="t" r="r" b="b"/>
            <a:pathLst>
              <a:path w="45084" h="45084">
                <a:moveTo>
                  <a:pt x="44688" y="22339"/>
                </a:moveTo>
                <a:lnTo>
                  <a:pt x="42932" y="13640"/>
                </a:lnTo>
                <a:lnTo>
                  <a:pt x="38143" y="6540"/>
                </a:lnTo>
                <a:lnTo>
                  <a:pt x="31040" y="1754"/>
                </a:lnTo>
                <a:lnTo>
                  <a:pt x="22344" y="0"/>
                </a:lnTo>
                <a:lnTo>
                  <a:pt x="13647" y="1754"/>
                </a:lnTo>
                <a:lnTo>
                  <a:pt x="6545" y="6540"/>
                </a:lnTo>
                <a:lnTo>
                  <a:pt x="1756" y="13640"/>
                </a:lnTo>
                <a:lnTo>
                  <a:pt x="0" y="22339"/>
                </a:lnTo>
                <a:lnTo>
                  <a:pt x="1756" y="31032"/>
                </a:lnTo>
                <a:lnTo>
                  <a:pt x="6545" y="38133"/>
                </a:lnTo>
                <a:lnTo>
                  <a:pt x="13647" y="42922"/>
                </a:lnTo>
                <a:lnTo>
                  <a:pt x="22344" y="44678"/>
                </a:lnTo>
                <a:lnTo>
                  <a:pt x="31040" y="42922"/>
                </a:lnTo>
                <a:lnTo>
                  <a:pt x="38143" y="38133"/>
                </a:lnTo>
                <a:lnTo>
                  <a:pt x="42932" y="31032"/>
                </a:lnTo>
                <a:lnTo>
                  <a:pt x="44688" y="22339"/>
                </a:lnTo>
              </a:path>
            </a:pathLst>
          </a:custGeom>
          <a:ln w="9446">
            <a:solidFill>
              <a:srgbClr val="A3A3BC"/>
            </a:solidFill>
          </a:ln>
        </p:spPr>
        <p:txBody>
          <a:bodyPr wrap="square" lIns="0" tIns="0" rIns="0" bIns="0" rtlCol="0"/>
          <a:lstStyle/>
          <a:p>
            <a:endParaRPr/>
          </a:p>
        </p:txBody>
      </p:sp>
      <p:sp>
        <p:nvSpPr>
          <p:cNvPr id="6" name="object 6"/>
          <p:cNvSpPr/>
          <p:nvPr/>
        </p:nvSpPr>
        <p:spPr>
          <a:xfrm>
            <a:off x="488444" y="667715"/>
            <a:ext cx="39370" cy="39370"/>
          </a:xfrm>
          <a:custGeom>
            <a:avLst/>
            <a:gdLst/>
            <a:ahLst/>
            <a:cxnLst/>
            <a:rect l="l" t="t" r="r" b="b"/>
            <a:pathLst>
              <a:path w="39370" h="39370">
                <a:moveTo>
                  <a:pt x="39289" y="19646"/>
                </a:moveTo>
                <a:lnTo>
                  <a:pt x="37746" y="11996"/>
                </a:lnTo>
                <a:lnTo>
                  <a:pt x="33535" y="5751"/>
                </a:lnTo>
                <a:lnTo>
                  <a:pt x="27291" y="1542"/>
                </a:lnTo>
                <a:lnTo>
                  <a:pt x="19644" y="0"/>
                </a:lnTo>
                <a:lnTo>
                  <a:pt x="11997" y="1542"/>
                </a:lnTo>
                <a:lnTo>
                  <a:pt x="5753" y="5751"/>
                </a:lnTo>
                <a:lnTo>
                  <a:pt x="1543" y="11996"/>
                </a:lnTo>
                <a:lnTo>
                  <a:pt x="0" y="19646"/>
                </a:lnTo>
                <a:lnTo>
                  <a:pt x="1543" y="27290"/>
                </a:lnTo>
                <a:lnTo>
                  <a:pt x="5753" y="33531"/>
                </a:lnTo>
                <a:lnTo>
                  <a:pt x="11997" y="37738"/>
                </a:lnTo>
                <a:lnTo>
                  <a:pt x="19644" y="39281"/>
                </a:lnTo>
                <a:lnTo>
                  <a:pt x="27291" y="37738"/>
                </a:lnTo>
                <a:lnTo>
                  <a:pt x="33535" y="33531"/>
                </a:lnTo>
                <a:lnTo>
                  <a:pt x="37746" y="27290"/>
                </a:lnTo>
                <a:lnTo>
                  <a:pt x="39289" y="19646"/>
                </a:lnTo>
              </a:path>
            </a:pathLst>
          </a:custGeom>
          <a:ln w="9446">
            <a:solidFill>
              <a:srgbClr val="75759B"/>
            </a:solidFill>
          </a:ln>
        </p:spPr>
        <p:txBody>
          <a:bodyPr wrap="square" lIns="0" tIns="0" rIns="0" bIns="0" rtlCol="0"/>
          <a:lstStyle/>
          <a:p>
            <a:endParaRPr/>
          </a:p>
        </p:txBody>
      </p:sp>
      <p:sp>
        <p:nvSpPr>
          <p:cNvPr id="7" name="object 7"/>
          <p:cNvSpPr/>
          <p:nvPr/>
        </p:nvSpPr>
        <p:spPr>
          <a:xfrm>
            <a:off x="490860" y="670052"/>
            <a:ext cx="34290" cy="34290"/>
          </a:xfrm>
          <a:custGeom>
            <a:avLst/>
            <a:gdLst/>
            <a:ahLst/>
            <a:cxnLst/>
            <a:rect l="l" t="t" r="r" b="b"/>
            <a:pathLst>
              <a:path w="34290" h="34290">
                <a:moveTo>
                  <a:pt x="33892" y="16954"/>
                </a:moveTo>
                <a:lnTo>
                  <a:pt x="33892" y="7594"/>
                </a:lnTo>
                <a:lnTo>
                  <a:pt x="26302" y="0"/>
                </a:lnTo>
                <a:lnTo>
                  <a:pt x="16946" y="0"/>
                </a:lnTo>
                <a:lnTo>
                  <a:pt x="7589" y="0"/>
                </a:lnTo>
                <a:lnTo>
                  <a:pt x="0" y="7594"/>
                </a:lnTo>
                <a:lnTo>
                  <a:pt x="0" y="16954"/>
                </a:lnTo>
                <a:lnTo>
                  <a:pt x="0" y="26314"/>
                </a:lnTo>
                <a:lnTo>
                  <a:pt x="7589" y="33896"/>
                </a:lnTo>
                <a:lnTo>
                  <a:pt x="16946" y="33896"/>
                </a:lnTo>
                <a:lnTo>
                  <a:pt x="26302" y="33896"/>
                </a:lnTo>
                <a:lnTo>
                  <a:pt x="33892" y="26314"/>
                </a:lnTo>
                <a:lnTo>
                  <a:pt x="33892" y="16954"/>
                </a:lnTo>
              </a:path>
            </a:pathLst>
          </a:custGeom>
          <a:ln w="9446">
            <a:solidFill>
              <a:srgbClr val="47477A"/>
            </a:solidFill>
          </a:ln>
        </p:spPr>
        <p:txBody>
          <a:bodyPr wrap="square" lIns="0" tIns="0" rIns="0" bIns="0" rtlCol="0"/>
          <a:lstStyle/>
          <a:p>
            <a:endParaRPr/>
          </a:p>
        </p:txBody>
      </p:sp>
      <p:sp>
        <p:nvSpPr>
          <p:cNvPr id="8" name="object 8"/>
          <p:cNvSpPr/>
          <p:nvPr/>
        </p:nvSpPr>
        <p:spPr>
          <a:xfrm>
            <a:off x="483854" y="662990"/>
            <a:ext cx="47625" cy="47625"/>
          </a:xfrm>
          <a:custGeom>
            <a:avLst/>
            <a:gdLst/>
            <a:ahLst/>
            <a:cxnLst/>
            <a:rect l="l" t="t" r="r" b="b"/>
            <a:pathLst>
              <a:path w="47625" h="47625">
                <a:moveTo>
                  <a:pt x="47327" y="23672"/>
                </a:moveTo>
                <a:lnTo>
                  <a:pt x="45467" y="14460"/>
                </a:lnTo>
                <a:lnTo>
                  <a:pt x="40396" y="6935"/>
                </a:lnTo>
                <a:lnTo>
                  <a:pt x="32874" y="1861"/>
                </a:lnTo>
                <a:lnTo>
                  <a:pt x="23663" y="0"/>
                </a:lnTo>
                <a:lnTo>
                  <a:pt x="14453" y="1861"/>
                </a:lnTo>
                <a:lnTo>
                  <a:pt x="6931" y="6935"/>
                </a:lnTo>
                <a:lnTo>
                  <a:pt x="1859" y="14460"/>
                </a:lnTo>
                <a:lnTo>
                  <a:pt x="0" y="23672"/>
                </a:lnTo>
                <a:lnTo>
                  <a:pt x="1859" y="32877"/>
                </a:lnTo>
                <a:lnTo>
                  <a:pt x="6931" y="40398"/>
                </a:lnTo>
                <a:lnTo>
                  <a:pt x="14453" y="45471"/>
                </a:lnTo>
                <a:lnTo>
                  <a:pt x="23663" y="47332"/>
                </a:lnTo>
                <a:lnTo>
                  <a:pt x="32874" y="45471"/>
                </a:lnTo>
                <a:lnTo>
                  <a:pt x="40396" y="40398"/>
                </a:lnTo>
                <a:lnTo>
                  <a:pt x="45467" y="32877"/>
                </a:lnTo>
                <a:lnTo>
                  <a:pt x="47327" y="23672"/>
                </a:lnTo>
              </a:path>
            </a:pathLst>
          </a:custGeom>
          <a:ln w="9446">
            <a:solidFill>
              <a:srgbClr val="191959"/>
            </a:solidFill>
          </a:ln>
        </p:spPr>
        <p:txBody>
          <a:bodyPr wrap="square" lIns="0" tIns="0" rIns="0" bIns="0" rtlCol="0"/>
          <a:lstStyle/>
          <a:p>
            <a:endParaRPr/>
          </a:p>
        </p:txBody>
      </p:sp>
      <p:sp>
        <p:nvSpPr>
          <p:cNvPr id="9" name="object 9"/>
          <p:cNvSpPr/>
          <p:nvPr/>
        </p:nvSpPr>
        <p:spPr>
          <a:xfrm>
            <a:off x="488052" y="666686"/>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10" name="object 10"/>
          <p:cNvSpPr/>
          <p:nvPr/>
        </p:nvSpPr>
        <p:spPr>
          <a:xfrm>
            <a:off x="490145" y="668655"/>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06"/>
                </a:lnTo>
                <a:lnTo>
                  <a:pt x="14511" y="29006"/>
                </a:lnTo>
                <a:lnTo>
                  <a:pt x="22523" y="29006"/>
                </a:lnTo>
                <a:lnTo>
                  <a:pt x="29022" y="22517"/>
                </a:lnTo>
                <a:lnTo>
                  <a:pt x="29022" y="14503"/>
                </a:lnTo>
              </a:path>
            </a:pathLst>
          </a:custGeom>
          <a:ln w="9446">
            <a:solidFill>
              <a:srgbClr val="30308B"/>
            </a:solidFill>
          </a:ln>
        </p:spPr>
        <p:txBody>
          <a:bodyPr wrap="square" lIns="0" tIns="0" rIns="0" bIns="0" rtlCol="0"/>
          <a:lstStyle/>
          <a:p>
            <a:endParaRPr/>
          </a:p>
        </p:txBody>
      </p:sp>
      <p:sp>
        <p:nvSpPr>
          <p:cNvPr id="11" name="object 11"/>
          <p:cNvSpPr/>
          <p:nvPr/>
        </p:nvSpPr>
        <p:spPr>
          <a:xfrm>
            <a:off x="492244" y="670610"/>
            <a:ext cx="24130" cy="24130"/>
          </a:xfrm>
          <a:custGeom>
            <a:avLst/>
            <a:gdLst/>
            <a:ahLst/>
            <a:cxnLst/>
            <a:rect l="l" t="t" r="r" b="b"/>
            <a:pathLst>
              <a:path w="24129" h="24129">
                <a:moveTo>
                  <a:pt x="23618" y="11811"/>
                </a:moveTo>
                <a:lnTo>
                  <a:pt x="23618" y="5295"/>
                </a:lnTo>
                <a:lnTo>
                  <a:pt x="18329" y="0"/>
                </a:lnTo>
                <a:lnTo>
                  <a:pt x="11812" y="0"/>
                </a:lnTo>
                <a:lnTo>
                  <a:pt x="5293" y="0"/>
                </a:lnTo>
                <a:lnTo>
                  <a:pt x="0" y="5295"/>
                </a:lnTo>
                <a:lnTo>
                  <a:pt x="0" y="11811"/>
                </a:lnTo>
                <a:lnTo>
                  <a:pt x="0" y="18326"/>
                </a:lnTo>
                <a:lnTo>
                  <a:pt x="5293" y="23622"/>
                </a:lnTo>
                <a:lnTo>
                  <a:pt x="11812" y="23622"/>
                </a:lnTo>
                <a:lnTo>
                  <a:pt x="18329" y="23622"/>
                </a:lnTo>
                <a:lnTo>
                  <a:pt x="23618" y="18326"/>
                </a:lnTo>
                <a:lnTo>
                  <a:pt x="23618" y="11811"/>
                </a:lnTo>
              </a:path>
            </a:pathLst>
          </a:custGeom>
          <a:ln w="9446">
            <a:solidFill>
              <a:srgbClr val="3E3E99"/>
            </a:solidFill>
          </a:ln>
        </p:spPr>
        <p:txBody>
          <a:bodyPr wrap="square" lIns="0" tIns="0" rIns="0" bIns="0" rtlCol="0"/>
          <a:lstStyle/>
          <a:p>
            <a:endParaRPr/>
          </a:p>
        </p:txBody>
      </p:sp>
      <p:sp>
        <p:nvSpPr>
          <p:cNvPr id="12" name="object 12"/>
          <p:cNvSpPr/>
          <p:nvPr/>
        </p:nvSpPr>
        <p:spPr>
          <a:xfrm>
            <a:off x="494337" y="672579"/>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11"/>
                </a:lnTo>
                <a:lnTo>
                  <a:pt x="9113" y="18211"/>
                </a:lnTo>
                <a:lnTo>
                  <a:pt x="14143" y="18211"/>
                </a:lnTo>
                <a:lnTo>
                  <a:pt x="18227" y="14135"/>
                </a:lnTo>
                <a:lnTo>
                  <a:pt x="18227" y="9105"/>
                </a:lnTo>
              </a:path>
            </a:pathLst>
          </a:custGeom>
          <a:ln w="9446">
            <a:solidFill>
              <a:srgbClr val="4B4BA8"/>
            </a:solidFill>
          </a:ln>
        </p:spPr>
        <p:txBody>
          <a:bodyPr wrap="square" lIns="0" tIns="0" rIns="0" bIns="0" rtlCol="0"/>
          <a:lstStyle/>
          <a:p>
            <a:endParaRPr/>
          </a:p>
        </p:txBody>
      </p:sp>
      <p:sp>
        <p:nvSpPr>
          <p:cNvPr id="13" name="object 13"/>
          <p:cNvSpPr/>
          <p:nvPr/>
        </p:nvSpPr>
        <p:spPr>
          <a:xfrm>
            <a:off x="496436" y="674535"/>
            <a:ext cx="13335" cy="13335"/>
          </a:xfrm>
          <a:custGeom>
            <a:avLst/>
            <a:gdLst/>
            <a:ahLst/>
            <a:cxnLst/>
            <a:rect l="l" t="t" r="r" b="b"/>
            <a:pathLst>
              <a:path w="13334" h="13334">
                <a:moveTo>
                  <a:pt x="12823" y="6413"/>
                </a:moveTo>
                <a:lnTo>
                  <a:pt x="12823" y="2870"/>
                </a:lnTo>
                <a:lnTo>
                  <a:pt x="9950" y="0"/>
                </a:lnTo>
                <a:lnTo>
                  <a:pt x="6413" y="0"/>
                </a:lnTo>
                <a:lnTo>
                  <a:pt x="2876" y="0"/>
                </a:lnTo>
                <a:lnTo>
                  <a:pt x="0" y="2870"/>
                </a:lnTo>
                <a:lnTo>
                  <a:pt x="0" y="6413"/>
                </a:lnTo>
                <a:lnTo>
                  <a:pt x="0" y="9944"/>
                </a:lnTo>
                <a:lnTo>
                  <a:pt x="2876" y="12827"/>
                </a:lnTo>
                <a:lnTo>
                  <a:pt x="6413" y="12827"/>
                </a:lnTo>
                <a:lnTo>
                  <a:pt x="9950" y="12827"/>
                </a:lnTo>
                <a:lnTo>
                  <a:pt x="12823" y="9944"/>
                </a:lnTo>
                <a:lnTo>
                  <a:pt x="12823" y="6413"/>
                </a:lnTo>
              </a:path>
            </a:pathLst>
          </a:custGeom>
          <a:ln w="9446">
            <a:solidFill>
              <a:srgbClr val="5858B7"/>
            </a:solidFill>
          </a:ln>
        </p:spPr>
        <p:txBody>
          <a:bodyPr wrap="square" lIns="0" tIns="0" rIns="0" bIns="0" rtlCol="0"/>
          <a:lstStyle/>
          <a:p>
            <a:endParaRPr/>
          </a:p>
        </p:txBody>
      </p:sp>
      <p:sp>
        <p:nvSpPr>
          <p:cNvPr id="14" name="object 14"/>
          <p:cNvSpPr/>
          <p:nvPr/>
        </p:nvSpPr>
        <p:spPr>
          <a:xfrm>
            <a:off x="493642" y="671601"/>
            <a:ext cx="17780" cy="17780"/>
          </a:xfrm>
          <a:custGeom>
            <a:avLst/>
            <a:gdLst/>
            <a:ahLst/>
            <a:cxnLst/>
            <a:rect l="l" t="t" r="r" b="b"/>
            <a:pathLst>
              <a:path w="17779" h="17779">
                <a:moveTo>
                  <a:pt x="17209" y="8610"/>
                </a:moveTo>
                <a:lnTo>
                  <a:pt x="17209" y="3860"/>
                </a:lnTo>
                <a:lnTo>
                  <a:pt x="13350" y="0"/>
                </a:lnTo>
                <a:lnTo>
                  <a:pt x="8602" y="0"/>
                </a:lnTo>
                <a:lnTo>
                  <a:pt x="3854" y="0"/>
                </a:lnTo>
                <a:lnTo>
                  <a:pt x="0" y="3860"/>
                </a:lnTo>
                <a:lnTo>
                  <a:pt x="0" y="8610"/>
                </a:lnTo>
                <a:lnTo>
                  <a:pt x="0" y="13360"/>
                </a:lnTo>
                <a:lnTo>
                  <a:pt x="3854" y="17208"/>
                </a:lnTo>
                <a:lnTo>
                  <a:pt x="8602" y="17208"/>
                </a:lnTo>
                <a:lnTo>
                  <a:pt x="13350" y="17208"/>
                </a:lnTo>
                <a:lnTo>
                  <a:pt x="17209" y="13360"/>
                </a:lnTo>
                <a:lnTo>
                  <a:pt x="17209" y="8610"/>
                </a:lnTo>
              </a:path>
            </a:pathLst>
          </a:custGeom>
          <a:ln w="9446">
            <a:solidFill>
              <a:srgbClr val="6565C5"/>
            </a:solidFill>
          </a:ln>
        </p:spPr>
        <p:txBody>
          <a:bodyPr wrap="square" lIns="0" tIns="0" rIns="0" bIns="0" rtlCol="0"/>
          <a:lstStyle/>
          <a:p>
            <a:endParaRPr/>
          </a:p>
        </p:txBody>
      </p:sp>
      <p:sp>
        <p:nvSpPr>
          <p:cNvPr id="15" name="object 15"/>
          <p:cNvSpPr/>
          <p:nvPr/>
        </p:nvSpPr>
        <p:spPr>
          <a:xfrm>
            <a:off x="495736" y="673569"/>
            <a:ext cx="12065" cy="12065"/>
          </a:xfrm>
          <a:custGeom>
            <a:avLst/>
            <a:gdLst/>
            <a:ahLst/>
            <a:cxnLst/>
            <a:rect l="l" t="t" r="r" b="b"/>
            <a:pathLst>
              <a:path w="12065" h="12065">
                <a:moveTo>
                  <a:pt x="11812" y="5905"/>
                </a:moveTo>
                <a:lnTo>
                  <a:pt x="11812" y="2641"/>
                </a:lnTo>
                <a:lnTo>
                  <a:pt x="9166" y="0"/>
                </a:lnTo>
                <a:lnTo>
                  <a:pt x="5908" y="0"/>
                </a:lnTo>
                <a:lnTo>
                  <a:pt x="2649" y="0"/>
                </a:lnTo>
                <a:lnTo>
                  <a:pt x="0" y="2641"/>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16" name="object 16"/>
          <p:cNvSpPr/>
          <p:nvPr/>
        </p:nvSpPr>
        <p:spPr>
          <a:xfrm>
            <a:off x="497834" y="675525"/>
            <a:ext cx="6985" cy="6985"/>
          </a:xfrm>
          <a:custGeom>
            <a:avLst/>
            <a:gdLst/>
            <a:ahLst/>
            <a:cxnLst/>
            <a:rect l="l" t="t" r="r" b="b"/>
            <a:pathLst>
              <a:path w="6984" h="6984">
                <a:moveTo>
                  <a:pt x="6409" y="3213"/>
                </a:moveTo>
                <a:lnTo>
                  <a:pt x="6409" y="1447"/>
                </a:lnTo>
                <a:lnTo>
                  <a:pt x="4970" y="0"/>
                </a:lnTo>
                <a:lnTo>
                  <a:pt x="3205" y="0"/>
                </a:lnTo>
                <a:lnTo>
                  <a:pt x="1438" y="0"/>
                </a:lnTo>
                <a:lnTo>
                  <a:pt x="0" y="1447"/>
                </a:lnTo>
                <a:lnTo>
                  <a:pt x="0" y="3213"/>
                </a:lnTo>
                <a:lnTo>
                  <a:pt x="0" y="4978"/>
                </a:lnTo>
                <a:lnTo>
                  <a:pt x="1438" y="6413"/>
                </a:lnTo>
                <a:lnTo>
                  <a:pt x="3205" y="6413"/>
                </a:lnTo>
                <a:lnTo>
                  <a:pt x="4970" y="6413"/>
                </a:lnTo>
                <a:lnTo>
                  <a:pt x="6409" y="4978"/>
                </a:lnTo>
                <a:lnTo>
                  <a:pt x="6409" y="3213"/>
                </a:lnTo>
              </a:path>
            </a:pathLst>
          </a:custGeom>
          <a:ln w="9446">
            <a:solidFill>
              <a:srgbClr val="9696D8"/>
            </a:solidFill>
          </a:ln>
        </p:spPr>
        <p:txBody>
          <a:bodyPr wrap="square" lIns="0" tIns="0" rIns="0" bIns="0" rtlCol="0"/>
          <a:lstStyle/>
          <a:p>
            <a:endParaRPr/>
          </a:p>
        </p:txBody>
      </p:sp>
      <p:sp>
        <p:nvSpPr>
          <p:cNvPr id="17" name="object 17"/>
          <p:cNvSpPr/>
          <p:nvPr/>
        </p:nvSpPr>
        <p:spPr>
          <a:xfrm>
            <a:off x="499929" y="677494"/>
            <a:ext cx="1270" cy="1270"/>
          </a:xfrm>
          <a:custGeom>
            <a:avLst/>
            <a:gdLst/>
            <a:ahLst/>
            <a:cxnLst/>
            <a:rect l="l" t="t" r="r" b="b"/>
            <a:pathLst>
              <a:path w="1270" h="1270">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18" name="object 18"/>
          <p:cNvSpPr/>
          <p:nvPr/>
        </p:nvSpPr>
        <p:spPr>
          <a:xfrm>
            <a:off x="497641" y="675068"/>
            <a:ext cx="4445" cy="4445"/>
          </a:xfrm>
          <a:custGeom>
            <a:avLst/>
            <a:gdLst/>
            <a:ahLst/>
            <a:cxnLst/>
            <a:rect l="l" t="t" r="r" b="b"/>
            <a:pathLst>
              <a:path w="4445" h="4445">
                <a:moveTo>
                  <a:pt x="0" y="2197"/>
                </a:moveTo>
                <a:lnTo>
                  <a:pt x="0" y="3403"/>
                </a:lnTo>
                <a:lnTo>
                  <a:pt x="986" y="4381"/>
                </a:lnTo>
                <a:lnTo>
                  <a:pt x="2192" y="4381"/>
                </a:lnTo>
                <a:lnTo>
                  <a:pt x="3398" y="4381"/>
                </a:lnTo>
                <a:lnTo>
                  <a:pt x="4385" y="3403"/>
                </a:lnTo>
                <a:lnTo>
                  <a:pt x="4385" y="2197"/>
                </a:lnTo>
                <a:lnTo>
                  <a:pt x="4385" y="990"/>
                </a:lnTo>
                <a:lnTo>
                  <a:pt x="3398" y="0"/>
                </a:lnTo>
                <a:lnTo>
                  <a:pt x="2192" y="0"/>
                </a:lnTo>
                <a:lnTo>
                  <a:pt x="986" y="0"/>
                </a:lnTo>
                <a:lnTo>
                  <a:pt x="0" y="990"/>
                </a:lnTo>
                <a:lnTo>
                  <a:pt x="0" y="2197"/>
                </a:lnTo>
              </a:path>
            </a:pathLst>
          </a:custGeom>
          <a:ln w="9446">
            <a:solidFill>
              <a:srgbClr val="C7C7EA"/>
            </a:solidFill>
          </a:ln>
        </p:spPr>
        <p:txBody>
          <a:bodyPr wrap="square" lIns="0" tIns="0" rIns="0" bIns="0" rtlCol="0"/>
          <a:lstStyle/>
          <a:p>
            <a:endParaRPr/>
          </a:p>
        </p:txBody>
      </p:sp>
      <p:sp>
        <p:nvSpPr>
          <p:cNvPr id="19" name="object 19"/>
          <p:cNvSpPr/>
          <p:nvPr/>
        </p:nvSpPr>
        <p:spPr>
          <a:xfrm>
            <a:off x="493836" y="671131"/>
            <a:ext cx="10795" cy="10795"/>
          </a:xfrm>
          <a:custGeom>
            <a:avLst/>
            <a:gdLst/>
            <a:ahLst/>
            <a:cxnLst/>
            <a:rect l="l" t="t" r="r" b="b"/>
            <a:pathLst>
              <a:path w="10795" h="10795">
                <a:moveTo>
                  <a:pt x="8373" y="0"/>
                </a:moveTo>
                <a:lnTo>
                  <a:pt x="2420" y="0"/>
                </a:lnTo>
                <a:lnTo>
                  <a:pt x="0" y="2413"/>
                </a:lnTo>
                <a:lnTo>
                  <a:pt x="0" y="8369"/>
                </a:lnTo>
                <a:lnTo>
                  <a:pt x="2420" y="10795"/>
                </a:lnTo>
                <a:lnTo>
                  <a:pt x="8373" y="10795"/>
                </a:lnTo>
                <a:lnTo>
                  <a:pt x="10795" y="8369"/>
                </a:lnTo>
                <a:lnTo>
                  <a:pt x="10795" y="2413"/>
                </a:lnTo>
                <a:lnTo>
                  <a:pt x="8373" y="0"/>
                </a:lnTo>
                <a:close/>
              </a:path>
            </a:pathLst>
          </a:custGeom>
          <a:solidFill>
            <a:srgbClr val="E0E0F3"/>
          </a:solidFill>
        </p:spPr>
        <p:txBody>
          <a:bodyPr wrap="square" lIns="0" tIns="0" rIns="0" bIns="0" rtlCol="0"/>
          <a:lstStyle/>
          <a:p>
            <a:endParaRPr/>
          </a:p>
        </p:txBody>
      </p:sp>
      <p:sp>
        <p:nvSpPr>
          <p:cNvPr id="20" name="object 20"/>
          <p:cNvSpPr/>
          <p:nvPr/>
        </p:nvSpPr>
        <p:spPr>
          <a:xfrm>
            <a:off x="483617" y="792048"/>
            <a:ext cx="50165" cy="50165"/>
          </a:xfrm>
          <a:custGeom>
            <a:avLst/>
            <a:gdLst/>
            <a:ahLst/>
            <a:cxnLst/>
            <a:rect l="l" t="t" r="r" b="b"/>
            <a:pathLst>
              <a:path w="50165" h="50165">
                <a:moveTo>
                  <a:pt x="50090" y="25031"/>
                </a:moveTo>
                <a:lnTo>
                  <a:pt x="48122" y="15285"/>
                </a:lnTo>
                <a:lnTo>
                  <a:pt x="42755" y="7329"/>
                </a:lnTo>
                <a:lnTo>
                  <a:pt x="34795" y="1966"/>
                </a:lnTo>
                <a:lnTo>
                  <a:pt x="25046" y="0"/>
                </a:lnTo>
                <a:lnTo>
                  <a:pt x="15298" y="1966"/>
                </a:lnTo>
                <a:lnTo>
                  <a:pt x="7337" y="7329"/>
                </a:lnTo>
                <a:lnTo>
                  <a:pt x="1968" y="15285"/>
                </a:lnTo>
                <a:lnTo>
                  <a:pt x="0" y="25031"/>
                </a:lnTo>
                <a:lnTo>
                  <a:pt x="1968" y="34781"/>
                </a:lnTo>
                <a:lnTo>
                  <a:pt x="7337" y="42746"/>
                </a:lnTo>
                <a:lnTo>
                  <a:pt x="15298" y="48118"/>
                </a:lnTo>
                <a:lnTo>
                  <a:pt x="25046" y="50088"/>
                </a:lnTo>
                <a:lnTo>
                  <a:pt x="34795" y="48118"/>
                </a:lnTo>
                <a:lnTo>
                  <a:pt x="42755" y="42746"/>
                </a:lnTo>
                <a:lnTo>
                  <a:pt x="48122" y="34781"/>
                </a:lnTo>
                <a:lnTo>
                  <a:pt x="50090" y="25031"/>
                </a:lnTo>
              </a:path>
            </a:pathLst>
          </a:custGeom>
          <a:ln w="9446">
            <a:solidFill>
              <a:srgbClr val="D1D1DD"/>
            </a:solidFill>
          </a:ln>
        </p:spPr>
        <p:txBody>
          <a:bodyPr wrap="square" lIns="0" tIns="0" rIns="0" bIns="0" rtlCol="0"/>
          <a:lstStyle/>
          <a:p>
            <a:endParaRPr/>
          </a:p>
        </p:txBody>
      </p:sp>
      <p:sp>
        <p:nvSpPr>
          <p:cNvPr id="21" name="object 21"/>
          <p:cNvSpPr/>
          <p:nvPr/>
        </p:nvSpPr>
        <p:spPr>
          <a:xfrm>
            <a:off x="486032" y="794397"/>
            <a:ext cx="45085" cy="45085"/>
          </a:xfrm>
          <a:custGeom>
            <a:avLst/>
            <a:gdLst/>
            <a:ahLst/>
            <a:cxnLst/>
            <a:rect l="l" t="t" r="r" b="b"/>
            <a:pathLst>
              <a:path w="45084" h="45084">
                <a:moveTo>
                  <a:pt x="44688" y="22339"/>
                </a:moveTo>
                <a:lnTo>
                  <a:pt x="42932" y="13646"/>
                </a:lnTo>
                <a:lnTo>
                  <a:pt x="38143" y="6545"/>
                </a:lnTo>
                <a:lnTo>
                  <a:pt x="31040" y="1756"/>
                </a:lnTo>
                <a:lnTo>
                  <a:pt x="22344" y="0"/>
                </a:lnTo>
                <a:lnTo>
                  <a:pt x="13647" y="1756"/>
                </a:lnTo>
                <a:lnTo>
                  <a:pt x="6545" y="6545"/>
                </a:lnTo>
                <a:lnTo>
                  <a:pt x="1756" y="13646"/>
                </a:lnTo>
                <a:lnTo>
                  <a:pt x="0" y="22339"/>
                </a:lnTo>
                <a:lnTo>
                  <a:pt x="1756" y="31037"/>
                </a:lnTo>
                <a:lnTo>
                  <a:pt x="6545" y="38138"/>
                </a:lnTo>
                <a:lnTo>
                  <a:pt x="13647" y="42924"/>
                </a:lnTo>
                <a:lnTo>
                  <a:pt x="22344" y="44678"/>
                </a:lnTo>
                <a:lnTo>
                  <a:pt x="31040" y="42924"/>
                </a:lnTo>
                <a:lnTo>
                  <a:pt x="38143" y="38138"/>
                </a:lnTo>
                <a:lnTo>
                  <a:pt x="42932" y="31037"/>
                </a:lnTo>
                <a:lnTo>
                  <a:pt x="44688" y="22339"/>
                </a:lnTo>
              </a:path>
            </a:pathLst>
          </a:custGeom>
          <a:ln w="9446">
            <a:solidFill>
              <a:srgbClr val="A3A3BC"/>
            </a:solidFill>
          </a:ln>
        </p:spPr>
        <p:txBody>
          <a:bodyPr wrap="square" lIns="0" tIns="0" rIns="0" bIns="0" rtlCol="0"/>
          <a:lstStyle/>
          <a:p>
            <a:endParaRPr/>
          </a:p>
        </p:txBody>
      </p:sp>
      <p:sp>
        <p:nvSpPr>
          <p:cNvPr id="22" name="object 22"/>
          <p:cNvSpPr/>
          <p:nvPr/>
        </p:nvSpPr>
        <p:spPr>
          <a:xfrm>
            <a:off x="488444" y="796747"/>
            <a:ext cx="39370" cy="39370"/>
          </a:xfrm>
          <a:custGeom>
            <a:avLst/>
            <a:gdLst/>
            <a:ahLst/>
            <a:cxnLst/>
            <a:rect l="l" t="t" r="r" b="b"/>
            <a:pathLst>
              <a:path w="39370" h="39369">
                <a:moveTo>
                  <a:pt x="39289" y="19646"/>
                </a:moveTo>
                <a:lnTo>
                  <a:pt x="37746" y="11996"/>
                </a:lnTo>
                <a:lnTo>
                  <a:pt x="33535" y="5751"/>
                </a:lnTo>
                <a:lnTo>
                  <a:pt x="27291" y="1542"/>
                </a:lnTo>
                <a:lnTo>
                  <a:pt x="19644" y="0"/>
                </a:lnTo>
                <a:lnTo>
                  <a:pt x="11997" y="1542"/>
                </a:lnTo>
                <a:lnTo>
                  <a:pt x="5753" y="5751"/>
                </a:lnTo>
                <a:lnTo>
                  <a:pt x="1543" y="11996"/>
                </a:lnTo>
                <a:lnTo>
                  <a:pt x="0" y="19646"/>
                </a:lnTo>
                <a:lnTo>
                  <a:pt x="1543" y="27292"/>
                </a:lnTo>
                <a:lnTo>
                  <a:pt x="5753" y="33537"/>
                </a:lnTo>
                <a:lnTo>
                  <a:pt x="11997" y="37749"/>
                </a:lnTo>
                <a:lnTo>
                  <a:pt x="19644" y="39293"/>
                </a:lnTo>
                <a:lnTo>
                  <a:pt x="27291" y="37749"/>
                </a:lnTo>
                <a:lnTo>
                  <a:pt x="33535" y="33537"/>
                </a:lnTo>
                <a:lnTo>
                  <a:pt x="37746" y="27292"/>
                </a:lnTo>
                <a:lnTo>
                  <a:pt x="39289" y="19646"/>
                </a:lnTo>
              </a:path>
            </a:pathLst>
          </a:custGeom>
          <a:ln w="9446">
            <a:solidFill>
              <a:srgbClr val="75759B"/>
            </a:solidFill>
          </a:ln>
        </p:spPr>
        <p:txBody>
          <a:bodyPr wrap="square" lIns="0" tIns="0" rIns="0" bIns="0" rtlCol="0"/>
          <a:lstStyle/>
          <a:p>
            <a:endParaRPr/>
          </a:p>
        </p:txBody>
      </p:sp>
      <p:sp>
        <p:nvSpPr>
          <p:cNvPr id="23" name="object 23"/>
          <p:cNvSpPr/>
          <p:nvPr/>
        </p:nvSpPr>
        <p:spPr>
          <a:xfrm>
            <a:off x="490860" y="799096"/>
            <a:ext cx="34290" cy="34290"/>
          </a:xfrm>
          <a:custGeom>
            <a:avLst/>
            <a:gdLst/>
            <a:ahLst/>
            <a:cxnLst/>
            <a:rect l="l" t="t" r="r" b="b"/>
            <a:pathLst>
              <a:path w="34290" h="34290">
                <a:moveTo>
                  <a:pt x="33892" y="16941"/>
                </a:moveTo>
                <a:lnTo>
                  <a:pt x="33892" y="7581"/>
                </a:lnTo>
                <a:lnTo>
                  <a:pt x="26302" y="0"/>
                </a:lnTo>
                <a:lnTo>
                  <a:pt x="16946" y="0"/>
                </a:lnTo>
                <a:lnTo>
                  <a:pt x="7589" y="0"/>
                </a:lnTo>
                <a:lnTo>
                  <a:pt x="0" y="7581"/>
                </a:lnTo>
                <a:lnTo>
                  <a:pt x="0" y="16941"/>
                </a:lnTo>
                <a:lnTo>
                  <a:pt x="0" y="26301"/>
                </a:lnTo>
                <a:lnTo>
                  <a:pt x="7589" y="33883"/>
                </a:lnTo>
                <a:lnTo>
                  <a:pt x="16946" y="33883"/>
                </a:lnTo>
                <a:lnTo>
                  <a:pt x="26302" y="33883"/>
                </a:lnTo>
                <a:lnTo>
                  <a:pt x="33892" y="26301"/>
                </a:lnTo>
                <a:lnTo>
                  <a:pt x="33892" y="16941"/>
                </a:lnTo>
              </a:path>
            </a:pathLst>
          </a:custGeom>
          <a:ln w="9446">
            <a:solidFill>
              <a:srgbClr val="47477A"/>
            </a:solidFill>
          </a:ln>
        </p:spPr>
        <p:txBody>
          <a:bodyPr wrap="square" lIns="0" tIns="0" rIns="0" bIns="0" rtlCol="0"/>
          <a:lstStyle/>
          <a:p>
            <a:endParaRPr/>
          </a:p>
        </p:txBody>
      </p:sp>
      <p:sp>
        <p:nvSpPr>
          <p:cNvPr id="24" name="object 24"/>
          <p:cNvSpPr/>
          <p:nvPr/>
        </p:nvSpPr>
        <p:spPr>
          <a:xfrm>
            <a:off x="483854" y="792022"/>
            <a:ext cx="47625" cy="47625"/>
          </a:xfrm>
          <a:custGeom>
            <a:avLst/>
            <a:gdLst/>
            <a:ahLst/>
            <a:cxnLst/>
            <a:rect l="l" t="t" r="r" b="b"/>
            <a:pathLst>
              <a:path w="47625" h="47625">
                <a:moveTo>
                  <a:pt x="47327" y="23672"/>
                </a:moveTo>
                <a:lnTo>
                  <a:pt x="45467" y="14460"/>
                </a:lnTo>
                <a:lnTo>
                  <a:pt x="40396" y="6935"/>
                </a:lnTo>
                <a:lnTo>
                  <a:pt x="32874" y="1861"/>
                </a:lnTo>
                <a:lnTo>
                  <a:pt x="23663" y="0"/>
                </a:lnTo>
                <a:lnTo>
                  <a:pt x="14453" y="1861"/>
                </a:lnTo>
                <a:lnTo>
                  <a:pt x="6931" y="6935"/>
                </a:lnTo>
                <a:lnTo>
                  <a:pt x="1859" y="14460"/>
                </a:lnTo>
                <a:lnTo>
                  <a:pt x="0" y="23672"/>
                </a:lnTo>
                <a:lnTo>
                  <a:pt x="1859" y="32882"/>
                </a:lnTo>
                <a:lnTo>
                  <a:pt x="6931" y="40403"/>
                </a:lnTo>
                <a:lnTo>
                  <a:pt x="14453" y="45473"/>
                </a:lnTo>
                <a:lnTo>
                  <a:pt x="23663" y="47332"/>
                </a:lnTo>
                <a:lnTo>
                  <a:pt x="32874" y="45473"/>
                </a:lnTo>
                <a:lnTo>
                  <a:pt x="40396" y="40403"/>
                </a:lnTo>
                <a:lnTo>
                  <a:pt x="45467" y="32882"/>
                </a:lnTo>
                <a:lnTo>
                  <a:pt x="47327" y="23672"/>
                </a:lnTo>
              </a:path>
            </a:pathLst>
          </a:custGeom>
          <a:ln w="9446">
            <a:solidFill>
              <a:srgbClr val="191959"/>
            </a:solidFill>
          </a:ln>
        </p:spPr>
        <p:txBody>
          <a:bodyPr wrap="square" lIns="0" tIns="0" rIns="0" bIns="0" rtlCol="0"/>
          <a:lstStyle/>
          <a:p>
            <a:endParaRPr/>
          </a:p>
        </p:txBody>
      </p:sp>
      <p:sp>
        <p:nvSpPr>
          <p:cNvPr id="25" name="object 25"/>
          <p:cNvSpPr/>
          <p:nvPr/>
        </p:nvSpPr>
        <p:spPr>
          <a:xfrm>
            <a:off x="488052" y="795718"/>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26" name="object 26"/>
          <p:cNvSpPr/>
          <p:nvPr/>
        </p:nvSpPr>
        <p:spPr>
          <a:xfrm>
            <a:off x="490145" y="797687"/>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06"/>
                </a:lnTo>
                <a:lnTo>
                  <a:pt x="14511" y="29006"/>
                </a:lnTo>
                <a:lnTo>
                  <a:pt x="22523" y="29006"/>
                </a:lnTo>
                <a:lnTo>
                  <a:pt x="29022" y="22517"/>
                </a:lnTo>
                <a:lnTo>
                  <a:pt x="29022" y="14503"/>
                </a:lnTo>
              </a:path>
            </a:pathLst>
          </a:custGeom>
          <a:ln w="9446">
            <a:solidFill>
              <a:srgbClr val="30308B"/>
            </a:solidFill>
          </a:ln>
        </p:spPr>
        <p:txBody>
          <a:bodyPr wrap="square" lIns="0" tIns="0" rIns="0" bIns="0" rtlCol="0"/>
          <a:lstStyle/>
          <a:p>
            <a:endParaRPr/>
          </a:p>
        </p:txBody>
      </p:sp>
      <p:sp>
        <p:nvSpPr>
          <p:cNvPr id="27" name="object 27"/>
          <p:cNvSpPr/>
          <p:nvPr/>
        </p:nvSpPr>
        <p:spPr>
          <a:xfrm>
            <a:off x="492244" y="799642"/>
            <a:ext cx="24130" cy="24130"/>
          </a:xfrm>
          <a:custGeom>
            <a:avLst/>
            <a:gdLst/>
            <a:ahLst/>
            <a:cxnLst/>
            <a:rect l="l" t="t" r="r" b="b"/>
            <a:pathLst>
              <a:path w="24129" h="24130">
                <a:moveTo>
                  <a:pt x="23618" y="11811"/>
                </a:moveTo>
                <a:lnTo>
                  <a:pt x="23618" y="5295"/>
                </a:lnTo>
                <a:lnTo>
                  <a:pt x="18329" y="0"/>
                </a:lnTo>
                <a:lnTo>
                  <a:pt x="11812" y="0"/>
                </a:lnTo>
                <a:lnTo>
                  <a:pt x="5293" y="0"/>
                </a:lnTo>
                <a:lnTo>
                  <a:pt x="0" y="5295"/>
                </a:lnTo>
                <a:lnTo>
                  <a:pt x="0" y="11811"/>
                </a:lnTo>
                <a:lnTo>
                  <a:pt x="0" y="18326"/>
                </a:lnTo>
                <a:lnTo>
                  <a:pt x="5293" y="23622"/>
                </a:lnTo>
                <a:lnTo>
                  <a:pt x="11812" y="23622"/>
                </a:lnTo>
                <a:lnTo>
                  <a:pt x="18329" y="23622"/>
                </a:lnTo>
                <a:lnTo>
                  <a:pt x="23618" y="18326"/>
                </a:lnTo>
                <a:lnTo>
                  <a:pt x="23618" y="11811"/>
                </a:lnTo>
              </a:path>
            </a:pathLst>
          </a:custGeom>
          <a:ln w="9446">
            <a:solidFill>
              <a:srgbClr val="3E3E99"/>
            </a:solidFill>
          </a:ln>
        </p:spPr>
        <p:txBody>
          <a:bodyPr wrap="square" lIns="0" tIns="0" rIns="0" bIns="0" rtlCol="0"/>
          <a:lstStyle/>
          <a:p>
            <a:endParaRPr/>
          </a:p>
        </p:txBody>
      </p:sp>
      <p:sp>
        <p:nvSpPr>
          <p:cNvPr id="28" name="object 28"/>
          <p:cNvSpPr/>
          <p:nvPr/>
        </p:nvSpPr>
        <p:spPr>
          <a:xfrm>
            <a:off x="494337" y="801611"/>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11"/>
                </a:lnTo>
                <a:lnTo>
                  <a:pt x="9113" y="18211"/>
                </a:lnTo>
                <a:lnTo>
                  <a:pt x="14143" y="18211"/>
                </a:lnTo>
                <a:lnTo>
                  <a:pt x="18227" y="14135"/>
                </a:lnTo>
                <a:lnTo>
                  <a:pt x="18227" y="9105"/>
                </a:lnTo>
              </a:path>
            </a:pathLst>
          </a:custGeom>
          <a:ln w="9446">
            <a:solidFill>
              <a:srgbClr val="4B4BA8"/>
            </a:solidFill>
          </a:ln>
        </p:spPr>
        <p:txBody>
          <a:bodyPr wrap="square" lIns="0" tIns="0" rIns="0" bIns="0" rtlCol="0"/>
          <a:lstStyle/>
          <a:p>
            <a:endParaRPr/>
          </a:p>
        </p:txBody>
      </p:sp>
      <p:sp>
        <p:nvSpPr>
          <p:cNvPr id="29" name="object 29"/>
          <p:cNvSpPr/>
          <p:nvPr/>
        </p:nvSpPr>
        <p:spPr>
          <a:xfrm>
            <a:off x="496436" y="803567"/>
            <a:ext cx="13335" cy="13335"/>
          </a:xfrm>
          <a:custGeom>
            <a:avLst/>
            <a:gdLst/>
            <a:ahLst/>
            <a:cxnLst/>
            <a:rect l="l" t="t" r="r" b="b"/>
            <a:pathLst>
              <a:path w="13334" h="13334">
                <a:moveTo>
                  <a:pt x="12823" y="6413"/>
                </a:moveTo>
                <a:lnTo>
                  <a:pt x="12823" y="2882"/>
                </a:lnTo>
                <a:lnTo>
                  <a:pt x="9950" y="0"/>
                </a:lnTo>
                <a:lnTo>
                  <a:pt x="6413" y="0"/>
                </a:lnTo>
                <a:lnTo>
                  <a:pt x="2876" y="0"/>
                </a:lnTo>
                <a:lnTo>
                  <a:pt x="0" y="2882"/>
                </a:lnTo>
                <a:lnTo>
                  <a:pt x="0" y="6413"/>
                </a:lnTo>
                <a:lnTo>
                  <a:pt x="0" y="9956"/>
                </a:lnTo>
                <a:lnTo>
                  <a:pt x="2876" y="12827"/>
                </a:lnTo>
                <a:lnTo>
                  <a:pt x="6413" y="12827"/>
                </a:lnTo>
                <a:lnTo>
                  <a:pt x="9950" y="12827"/>
                </a:lnTo>
                <a:lnTo>
                  <a:pt x="12823" y="9956"/>
                </a:lnTo>
                <a:lnTo>
                  <a:pt x="12823" y="6413"/>
                </a:lnTo>
              </a:path>
            </a:pathLst>
          </a:custGeom>
          <a:ln w="9446">
            <a:solidFill>
              <a:srgbClr val="5858B7"/>
            </a:solidFill>
          </a:ln>
        </p:spPr>
        <p:txBody>
          <a:bodyPr wrap="square" lIns="0" tIns="0" rIns="0" bIns="0" rtlCol="0"/>
          <a:lstStyle/>
          <a:p>
            <a:endParaRPr/>
          </a:p>
        </p:txBody>
      </p:sp>
      <p:sp>
        <p:nvSpPr>
          <p:cNvPr id="30" name="object 30"/>
          <p:cNvSpPr/>
          <p:nvPr/>
        </p:nvSpPr>
        <p:spPr>
          <a:xfrm>
            <a:off x="493642" y="800633"/>
            <a:ext cx="17780" cy="17780"/>
          </a:xfrm>
          <a:custGeom>
            <a:avLst/>
            <a:gdLst/>
            <a:ahLst/>
            <a:cxnLst/>
            <a:rect l="l" t="t" r="r" b="b"/>
            <a:pathLst>
              <a:path w="17779" h="17780">
                <a:moveTo>
                  <a:pt x="17209" y="8610"/>
                </a:moveTo>
                <a:lnTo>
                  <a:pt x="17209" y="3860"/>
                </a:lnTo>
                <a:lnTo>
                  <a:pt x="13350" y="0"/>
                </a:lnTo>
                <a:lnTo>
                  <a:pt x="8602" y="0"/>
                </a:lnTo>
                <a:lnTo>
                  <a:pt x="3854" y="0"/>
                </a:lnTo>
                <a:lnTo>
                  <a:pt x="0" y="3860"/>
                </a:lnTo>
                <a:lnTo>
                  <a:pt x="0" y="8610"/>
                </a:lnTo>
                <a:lnTo>
                  <a:pt x="0" y="13360"/>
                </a:lnTo>
                <a:lnTo>
                  <a:pt x="3854" y="17221"/>
                </a:lnTo>
                <a:lnTo>
                  <a:pt x="8602" y="17221"/>
                </a:lnTo>
                <a:lnTo>
                  <a:pt x="13350" y="17221"/>
                </a:lnTo>
                <a:lnTo>
                  <a:pt x="17209" y="13360"/>
                </a:lnTo>
                <a:lnTo>
                  <a:pt x="17209" y="8610"/>
                </a:lnTo>
              </a:path>
            </a:pathLst>
          </a:custGeom>
          <a:ln w="9446">
            <a:solidFill>
              <a:srgbClr val="6565C5"/>
            </a:solidFill>
          </a:ln>
        </p:spPr>
        <p:txBody>
          <a:bodyPr wrap="square" lIns="0" tIns="0" rIns="0" bIns="0" rtlCol="0"/>
          <a:lstStyle/>
          <a:p>
            <a:endParaRPr/>
          </a:p>
        </p:txBody>
      </p:sp>
      <p:sp>
        <p:nvSpPr>
          <p:cNvPr id="31" name="object 31"/>
          <p:cNvSpPr/>
          <p:nvPr/>
        </p:nvSpPr>
        <p:spPr>
          <a:xfrm>
            <a:off x="495736" y="802601"/>
            <a:ext cx="12065" cy="12065"/>
          </a:xfrm>
          <a:custGeom>
            <a:avLst/>
            <a:gdLst/>
            <a:ahLst/>
            <a:cxnLst/>
            <a:rect l="l" t="t" r="r" b="b"/>
            <a:pathLst>
              <a:path w="12065" h="12065">
                <a:moveTo>
                  <a:pt x="11812" y="5905"/>
                </a:moveTo>
                <a:lnTo>
                  <a:pt x="11812" y="2641"/>
                </a:lnTo>
                <a:lnTo>
                  <a:pt x="9166" y="0"/>
                </a:lnTo>
                <a:lnTo>
                  <a:pt x="5908" y="0"/>
                </a:lnTo>
                <a:lnTo>
                  <a:pt x="2649" y="0"/>
                </a:lnTo>
                <a:lnTo>
                  <a:pt x="0" y="2641"/>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32" name="object 32"/>
          <p:cNvSpPr/>
          <p:nvPr/>
        </p:nvSpPr>
        <p:spPr>
          <a:xfrm>
            <a:off x="497834" y="804557"/>
            <a:ext cx="6985" cy="6985"/>
          </a:xfrm>
          <a:custGeom>
            <a:avLst/>
            <a:gdLst/>
            <a:ahLst/>
            <a:cxnLst/>
            <a:rect l="l" t="t" r="r" b="b"/>
            <a:pathLst>
              <a:path w="6984" h="6984">
                <a:moveTo>
                  <a:pt x="6409" y="3213"/>
                </a:moveTo>
                <a:lnTo>
                  <a:pt x="6409" y="1447"/>
                </a:lnTo>
                <a:lnTo>
                  <a:pt x="4970" y="0"/>
                </a:lnTo>
                <a:lnTo>
                  <a:pt x="3205" y="0"/>
                </a:lnTo>
                <a:lnTo>
                  <a:pt x="1438" y="0"/>
                </a:lnTo>
                <a:lnTo>
                  <a:pt x="0" y="1447"/>
                </a:lnTo>
                <a:lnTo>
                  <a:pt x="0" y="3213"/>
                </a:lnTo>
                <a:lnTo>
                  <a:pt x="0" y="4978"/>
                </a:lnTo>
                <a:lnTo>
                  <a:pt x="1438" y="6426"/>
                </a:lnTo>
                <a:lnTo>
                  <a:pt x="3205" y="6426"/>
                </a:lnTo>
                <a:lnTo>
                  <a:pt x="4970" y="6426"/>
                </a:lnTo>
                <a:lnTo>
                  <a:pt x="6409" y="4978"/>
                </a:lnTo>
                <a:lnTo>
                  <a:pt x="6409" y="3213"/>
                </a:lnTo>
              </a:path>
            </a:pathLst>
          </a:custGeom>
          <a:ln w="9446">
            <a:solidFill>
              <a:srgbClr val="9696D8"/>
            </a:solidFill>
          </a:ln>
        </p:spPr>
        <p:txBody>
          <a:bodyPr wrap="square" lIns="0" tIns="0" rIns="0" bIns="0" rtlCol="0"/>
          <a:lstStyle/>
          <a:p>
            <a:endParaRPr/>
          </a:p>
        </p:txBody>
      </p:sp>
      <p:sp>
        <p:nvSpPr>
          <p:cNvPr id="33" name="object 33"/>
          <p:cNvSpPr/>
          <p:nvPr/>
        </p:nvSpPr>
        <p:spPr>
          <a:xfrm>
            <a:off x="499929" y="806526"/>
            <a:ext cx="1270" cy="1270"/>
          </a:xfrm>
          <a:custGeom>
            <a:avLst/>
            <a:gdLst/>
            <a:ahLst/>
            <a:cxnLst/>
            <a:rect l="l" t="t" r="r" b="b"/>
            <a:pathLst>
              <a:path w="1270" h="1270">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34" name="object 34"/>
          <p:cNvSpPr/>
          <p:nvPr/>
        </p:nvSpPr>
        <p:spPr>
          <a:xfrm>
            <a:off x="497641" y="804113"/>
            <a:ext cx="4445" cy="4445"/>
          </a:xfrm>
          <a:custGeom>
            <a:avLst/>
            <a:gdLst/>
            <a:ahLst/>
            <a:cxnLst/>
            <a:rect l="l" t="t" r="r" b="b"/>
            <a:pathLst>
              <a:path w="4445" h="4445">
                <a:moveTo>
                  <a:pt x="0" y="2184"/>
                </a:moveTo>
                <a:lnTo>
                  <a:pt x="0" y="3390"/>
                </a:lnTo>
                <a:lnTo>
                  <a:pt x="986" y="4368"/>
                </a:lnTo>
                <a:lnTo>
                  <a:pt x="2192" y="4368"/>
                </a:lnTo>
                <a:lnTo>
                  <a:pt x="3398" y="4368"/>
                </a:lnTo>
                <a:lnTo>
                  <a:pt x="4385" y="3390"/>
                </a:lnTo>
                <a:lnTo>
                  <a:pt x="4385" y="2184"/>
                </a:lnTo>
                <a:lnTo>
                  <a:pt x="4385" y="977"/>
                </a:lnTo>
                <a:lnTo>
                  <a:pt x="3398" y="0"/>
                </a:lnTo>
                <a:lnTo>
                  <a:pt x="2192" y="0"/>
                </a:lnTo>
                <a:lnTo>
                  <a:pt x="986" y="0"/>
                </a:lnTo>
                <a:lnTo>
                  <a:pt x="0" y="977"/>
                </a:lnTo>
                <a:lnTo>
                  <a:pt x="0" y="2184"/>
                </a:lnTo>
              </a:path>
            </a:pathLst>
          </a:custGeom>
          <a:ln w="9446">
            <a:solidFill>
              <a:srgbClr val="C7C7EA"/>
            </a:solidFill>
          </a:ln>
        </p:spPr>
        <p:txBody>
          <a:bodyPr wrap="square" lIns="0" tIns="0" rIns="0" bIns="0" rtlCol="0"/>
          <a:lstStyle/>
          <a:p>
            <a:endParaRPr/>
          </a:p>
        </p:txBody>
      </p:sp>
      <p:sp>
        <p:nvSpPr>
          <p:cNvPr id="35" name="object 35"/>
          <p:cNvSpPr/>
          <p:nvPr/>
        </p:nvSpPr>
        <p:spPr>
          <a:xfrm>
            <a:off x="493836" y="800163"/>
            <a:ext cx="10795" cy="10795"/>
          </a:xfrm>
          <a:custGeom>
            <a:avLst/>
            <a:gdLst/>
            <a:ahLst/>
            <a:cxnLst/>
            <a:rect l="l" t="t" r="r" b="b"/>
            <a:pathLst>
              <a:path w="10795" h="10795">
                <a:moveTo>
                  <a:pt x="8373" y="0"/>
                </a:moveTo>
                <a:lnTo>
                  <a:pt x="2420" y="0"/>
                </a:lnTo>
                <a:lnTo>
                  <a:pt x="0" y="2425"/>
                </a:lnTo>
                <a:lnTo>
                  <a:pt x="0" y="8369"/>
                </a:lnTo>
                <a:lnTo>
                  <a:pt x="2420" y="10795"/>
                </a:lnTo>
                <a:lnTo>
                  <a:pt x="8373" y="10795"/>
                </a:lnTo>
                <a:lnTo>
                  <a:pt x="10795" y="8369"/>
                </a:lnTo>
                <a:lnTo>
                  <a:pt x="10795" y="2425"/>
                </a:lnTo>
                <a:lnTo>
                  <a:pt x="8373" y="0"/>
                </a:lnTo>
                <a:close/>
              </a:path>
            </a:pathLst>
          </a:custGeom>
          <a:solidFill>
            <a:srgbClr val="E0E0F3"/>
          </a:solidFill>
        </p:spPr>
        <p:txBody>
          <a:bodyPr wrap="square" lIns="0" tIns="0" rIns="0" bIns="0" rtlCol="0"/>
          <a:lstStyle/>
          <a:p>
            <a:endParaRPr/>
          </a:p>
        </p:txBody>
      </p:sp>
      <p:sp>
        <p:nvSpPr>
          <p:cNvPr id="36" name="object 36"/>
          <p:cNvSpPr/>
          <p:nvPr/>
        </p:nvSpPr>
        <p:spPr>
          <a:xfrm>
            <a:off x="729748" y="1082166"/>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1"/>
                </a:lnTo>
                <a:lnTo>
                  <a:pt x="5545" y="32310"/>
                </a:lnTo>
                <a:lnTo>
                  <a:pt x="11563" y="36369"/>
                </a:lnTo>
                <a:lnTo>
                  <a:pt x="18931" y="37858"/>
                </a:lnTo>
                <a:lnTo>
                  <a:pt x="26298" y="36369"/>
                </a:lnTo>
                <a:lnTo>
                  <a:pt x="32314" y="32310"/>
                </a:lnTo>
                <a:lnTo>
                  <a:pt x="36370" y="26291"/>
                </a:lnTo>
                <a:lnTo>
                  <a:pt x="37857" y="18923"/>
                </a:lnTo>
              </a:path>
            </a:pathLst>
          </a:custGeom>
          <a:ln w="9446">
            <a:solidFill>
              <a:srgbClr val="191959"/>
            </a:solidFill>
          </a:ln>
        </p:spPr>
        <p:txBody>
          <a:bodyPr wrap="square" lIns="0" tIns="0" rIns="0" bIns="0" rtlCol="0"/>
          <a:lstStyle/>
          <a:p>
            <a:endParaRPr/>
          </a:p>
        </p:txBody>
      </p:sp>
      <p:sp>
        <p:nvSpPr>
          <p:cNvPr id="37" name="object 37"/>
          <p:cNvSpPr/>
          <p:nvPr/>
        </p:nvSpPr>
        <p:spPr>
          <a:xfrm>
            <a:off x="732085" y="1084414"/>
            <a:ext cx="33020" cy="33020"/>
          </a:xfrm>
          <a:custGeom>
            <a:avLst/>
            <a:gdLst/>
            <a:ahLst/>
            <a:cxnLst/>
            <a:rect l="l" t="t" r="r" b="b"/>
            <a:pathLst>
              <a:path w="33020" h="33019">
                <a:moveTo>
                  <a:pt x="32465" y="16243"/>
                </a:moveTo>
                <a:lnTo>
                  <a:pt x="32465" y="7277"/>
                </a:lnTo>
                <a:lnTo>
                  <a:pt x="25191" y="0"/>
                </a:lnTo>
                <a:lnTo>
                  <a:pt x="16233" y="0"/>
                </a:lnTo>
                <a:lnTo>
                  <a:pt x="7273" y="0"/>
                </a:lnTo>
                <a:lnTo>
                  <a:pt x="0" y="7277"/>
                </a:lnTo>
                <a:lnTo>
                  <a:pt x="0" y="16243"/>
                </a:lnTo>
                <a:lnTo>
                  <a:pt x="0" y="25196"/>
                </a:lnTo>
                <a:lnTo>
                  <a:pt x="7273" y="32461"/>
                </a:lnTo>
                <a:lnTo>
                  <a:pt x="16233" y="32461"/>
                </a:lnTo>
                <a:lnTo>
                  <a:pt x="25191" y="32461"/>
                </a:lnTo>
                <a:lnTo>
                  <a:pt x="32465" y="25196"/>
                </a:lnTo>
                <a:lnTo>
                  <a:pt x="32465" y="16243"/>
                </a:lnTo>
              </a:path>
            </a:pathLst>
          </a:custGeom>
          <a:ln w="9446">
            <a:solidFill>
              <a:srgbClr val="1B1B60"/>
            </a:solidFill>
          </a:ln>
        </p:spPr>
        <p:txBody>
          <a:bodyPr wrap="square" lIns="0" tIns="0" rIns="0" bIns="0" rtlCol="0"/>
          <a:lstStyle/>
          <a:p>
            <a:endParaRPr/>
          </a:p>
        </p:txBody>
      </p:sp>
      <p:sp>
        <p:nvSpPr>
          <p:cNvPr id="38" name="object 38"/>
          <p:cNvSpPr/>
          <p:nvPr/>
        </p:nvSpPr>
        <p:spPr>
          <a:xfrm>
            <a:off x="734427" y="1086675"/>
            <a:ext cx="27305" cy="27305"/>
          </a:xfrm>
          <a:custGeom>
            <a:avLst/>
            <a:gdLst/>
            <a:ahLst/>
            <a:cxnLst/>
            <a:rect l="l" t="t" r="r" b="b"/>
            <a:pathLst>
              <a:path w="27304" h="27305">
                <a:moveTo>
                  <a:pt x="27067" y="13525"/>
                </a:moveTo>
                <a:lnTo>
                  <a:pt x="27067" y="6057"/>
                </a:lnTo>
                <a:lnTo>
                  <a:pt x="21004" y="0"/>
                </a:lnTo>
                <a:lnTo>
                  <a:pt x="13533" y="0"/>
                </a:lnTo>
                <a:lnTo>
                  <a:pt x="6061" y="0"/>
                </a:lnTo>
                <a:lnTo>
                  <a:pt x="0" y="6057"/>
                </a:lnTo>
                <a:lnTo>
                  <a:pt x="0" y="13525"/>
                </a:lnTo>
                <a:lnTo>
                  <a:pt x="0" y="21005"/>
                </a:lnTo>
                <a:lnTo>
                  <a:pt x="6061" y="27063"/>
                </a:lnTo>
                <a:lnTo>
                  <a:pt x="13533" y="27063"/>
                </a:lnTo>
                <a:lnTo>
                  <a:pt x="21004" y="27063"/>
                </a:lnTo>
                <a:lnTo>
                  <a:pt x="27067" y="21005"/>
                </a:lnTo>
                <a:lnTo>
                  <a:pt x="27067" y="13525"/>
                </a:lnTo>
              </a:path>
            </a:pathLst>
          </a:custGeom>
          <a:ln w="9446">
            <a:solidFill>
              <a:srgbClr val="1D1D67"/>
            </a:solidFill>
          </a:ln>
        </p:spPr>
        <p:txBody>
          <a:bodyPr wrap="square" lIns="0" tIns="0" rIns="0" bIns="0" rtlCol="0"/>
          <a:lstStyle/>
          <a:p>
            <a:endParaRPr/>
          </a:p>
        </p:txBody>
      </p:sp>
      <p:sp>
        <p:nvSpPr>
          <p:cNvPr id="39" name="object 39"/>
          <p:cNvSpPr/>
          <p:nvPr/>
        </p:nvSpPr>
        <p:spPr>
          <a:xfrm>
            <a:off x="736768" y="1088923"/>
            <a:ext cx="22225" cy="22225"/>
          </a:xfrm>
          <a:custGeom>
            <a:avLst/>
            <a:gdLst/>
            <a:ahLst/>
            <a:cxnLst/>
            <a:rect l="l" t="t" r="r" b="b"/>
            <a:pathLst>
              <a:path w="22225" h="22225">
                <a:moveTo>
                  <a:pt x="21663" y="10845"/>
                </a:moveTo>
                <a:lnTo>
                  <a:pt x="21663" y="4864"/>
                </a:lnTo>
                <a:lnTo>
                  <a:pt x="16812" y="0"/>
                </a:lnTo>
                <a:lnTo>
                  <a:pt x="10829" y="0"/>
                </a:lnTo>
                <a:lnTo>
                  <a:pt x="4846" y="0"/>
                </a:lnTo>
                <a:lnTo>
                  <a:pt x="0" y="4864"/>
                </a:lnTo>
                <a:lnTo>
                  <a:pt x="0" y="10845"/>
                </a:lnTo>
                <a:lnTo>
                  <a:pt x="0" y="16827"/>
                </a:lnTo>
                <a:lnTo>
                  <a:pt x="4846" y="21666"/>
                </a:lnTo>
                <a:lnTo>
                  <a:pt x="10829" y="21666"/>
                </a:lnTo>
                <a:lnTo>
                  <a:pt x="16812" y="21666"/>
                </a:lnTo>
                <a:lnTo>
                  <a:pt x="21663" y="16827"/>
                </a:lnTo>
                <a:lnTo>
                  <a:pt x="21663" y="10845"/>
                </a:lnTo>
              </a:path>
            </a:pathLst>
          </a:custGeom>
          <a:ln w="9446">
            <a:solidFill>
              <a:srgbClr val="1F1F6E"/>
            </a:solidFill>
          </a:ln>
        </p:spPr>
        <p:txBody>
          <a:bodyPr wrap="square" lIns="0" tIns="0" rIns="0" bIns="0" rtlCol="0"/>
          <a:lstStyle/>
          <a:p>
            <a:endParaRPr/>
          </a:p>
        </p:txBody>
      </p:sp>
      <p:sp>
        <p:nvSpPr>
          <p:cNvPr id="40" name="object 40"/>
          <p:cNvSpPr/>
          <p:nvPr/>
        </p:nvSpPr>
        <p:spPr>
          <a:xfrm>
            <a:off x="739105" y="1091184"/>
            <a:ext cx="16510" cy="16510"/>
          </a:xfrm>
          <a:custGeom>
            <a:avLst/>
            <a:gdLst/>
            <a:ahLst/>
            <a:cxnLst/>
            <a:rect l="l" t="t" r="r" b="b"/>
            <a:pathLst>
              <a:path w="16509" h="16509">
                <a:moveTo>
                  <a:pt x="16271" y="8128"/>
                </a:moveTo>
                <a:lnTo>
                  <a:pt x="16271" y="3644"/>
                </a:lnTo>
                <a:lnTo>
                  <a:pt x="12625" y="0"/>
                </a:lnTo>
                <a:lnTo>
                  <a:pt x="8135" y="0"/>
                </a:lnTo>
                <a:lnTo>
                  <a:pt x="3646" y="0"/>
                </a:lnTo>
                <a:lnTo>
                  <a:pt x="0" y="3644"/>
                </a:lnTo>
                <a:lnTo>
                  <a:pt x="0" y="8128"/>
                </a:lnTo>
                <a:lnTo>
                  <a:pt x="0" y="12623"/>
                </a:lnTo>
                <a:lnTo>
                  <a:pt x="3646" y="16268"/>
                </a:lnTo>
                <a:lnTo>
                  <a:pt x="8135" y="16268"/>
                </a:lnTo>
                <a:lnTo>
                  <a:pt x="12625" y="16268"/>
                </a:lnTo>
                <a:lnTo>
                  <a:pt x="16271" y="12623"/>
                </a:lnTo>
                <a:lnTo>
                  <a:pt x="16271" y="8128"/>
                </a:lnTo>
              </a:path>
            </a:pathLst>
          </a:custGeom>
          <a:ln w="9446">
            <a:solidFill>
              <a:srgbClr val="212175"/>
            </a:solidFill>
          </a:ln>
        </p:spPr>
        <p:txBody>
          <a:bodyPr wrap="square" lIns="0" tIns="0" rIns="0" bIns="0" rtlCol="0"/>
          <a:lstStyle/>
          <a:p>
            <a:endParaRPr/>
          </a:p>
        </p:txBody>
      </p:sp>
      <p:sp>
        <p:nvSpPr>
          <p:cNvPr id="41" name="object 41"/>
          <p:cNvSpPr/>
          <p:nvPr/>
        </p:nvSpPr>
        <p:spPr>
          <a:xfrm>
            <a:off x="733117" y="1085113"/>
            <a:ext cx="27940" cy="27940"/>
          </a:xfrm>
          <a:custGeom>
            <a:avLst/>
            <a:gdLst/>
            <a:ahLst/>
            <a:cxnLst/>
            <a:rect l="l" t="t" r="r" b="b"/>
            <a:pathLst>
              <a:path w="27940" h="27940">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42" name="object 42"/>
          <p:cNvSpPr/>
          <p:nvPr/>
        </p:nvSpPr>
        <p:spPr>
          <a:xfrm>
            <a:off x="737607" y="1089037"/>
            <a:ext cx="13970" cy="13970"/>
          </a:xfrm>
          <a:custGeom>
            <a:avLst/>
            <a:gdLst/>
            <a:ahLst/>
            <a:cxnLst/>
            <a:rect l="l" t="t" r="r" b="b"/>
            <a:pathLst>
              <a:path w="13970" h="13969">
                <a:moveTo>
                  <a:pt x="13766" y="6870"/>
                </a:moveTo>
                <a:lnTo>
                  <a:pt x="13766" y="3073"/>
                </a:lnTo>
                <a:lnTo>
                  <a:pt x="10680" y="0"/>
                </a:lnTo>
                <a:lnTo>
                  <a:pt x="6880" y="0"/>
                </a:lnTo>
                <a:lnTo>
                  <a:pt x="3081" y="0"/>
                </a:lnTo>
                <a:lnTo>
                  <a:pt x="0" y="3073"/>
                </a:lnTo>
                <a:lnTo>
                  <a:pt x="0" y="6870"/>
                </a:lnTo>
                <a:lnTo>
                  <a:pt x="0" y="10680"/>
                </a:lnTo>
                <a:lnTo>
                  <a:pt x="3081" y="13766"/>
                </a:lnTo>
                <a:lnTo>
                  <a:pt x="6880" y="13766"/>
                </a:lnTo>
                <a:lnTo>
                  <a:pt x="10680" y="13766"/>
                </a:lnTo>
                <a:lnTo>
                  <a:pt x="13766" y="10680"/>
                </a:lnTo>
                <a:lnTo>
                  <a:pt x="13766" y="6870"/>
                </a:lnTo>
              </a:path>
            </a:pathLst>
          </a:custGeom>
          <a:ln w="9446">
            <a:solidFill>
              <a:srgbClr val="6565C5"/>
            </a:solidFill>
          </a:ln>
        </p:spPr>
        <p:txBody>
          <a:bodyPr wrap="square" lIns="0" tIns="0" rIns="0" bIns="0" rtlCol="0"/>
          <a:lstStyle/>
          <a:p>
            <a:endParaRPr/>
          </a:p>
        </p:txBody>
      </p:sp>
      <p:sp>
        <p:nvSpPr>
          <p:cNvPr id="43" name="object 43"/>
          <p:cNvSpPr/>
          <p:nvPr/>
        </p:nvSpPr>
        <p:spPr>
          <a:xfrm>
            <a:off x="739824" y="1091145"/>
            <a:ext cx="8890" cy="8890"/>
          </a:xfrm>
          <a:custGeom>
            <a:avLst/>
            <a:gdLst/>
            <a:ahLst/>
            <a:cxnLst/>
            <a:rect l="l" t="t" r="r" b="b"/>
            <a:pathLst>
              <a:path w="8890" h="8890">
                <a:moveTo>
                  <a:pt x="8369" y="4178"/>
                </a:moveTo>
                <a:lnTo>
                  <a:pt x="8369" y="1866"/>
                </a:lnTo>
                <a:lnTo>
                  <a:pt x="6493" y="0"/>
                </a:lnTo>
                <a:lnTo>
                  <a:pt x="4187" y="0"/>
                </a:lnTo>
                <a:lnTo>
                  <a:pt x="1880" y="0"/>
                </a:lnTo>
                <a:lnTo>
                  <a:pt x="0" y="1866"/>
                </a:lnTo>
                <a:lnTo>
                  <a:pt x="0" y="4178"/>
                </a:lnTo>
                <a:lnTo>
                  <a:pt x="0" y="6489"/>
                </a:lnTo>
                <a:lnTo>
                  <a:pt x="1880" y="8356"/>
                </a:lnTo>
                <a:lnTo>
                  <a:pt x="4187" y="8356"/>
                </a:lnTo>
                <a:lnTo>
                  <a:pt x="6493" y="8356"/>
                </a:lnTo>
                <a:lnTo>
                  <a:pt x="8369" y="6489"/>
                </a:lnTo>
                <a:lnTo>
                  <a:pt x="8369" y="4178"/>
                </a:lnTo>
              </a:path>
            </a:pathLst>
          </a:custGeom>
          <a:ln w="9446">
            <a:solidFill>
              <a:srgbClr val="7E7ECE"/>
            </a:solidFill>
          </a:ln>
        </p:spPr>
        <p:txBody>
          <a:bodyPr wrap="square" lIns="0" tIns="0" rIns="0" bIns="0" rtlCol="0"/>
          <a:lstStyle/>
          <a:p>
            <a:endParaRPr/>
          </a:p>
        </p:txBody>
      </p:sp>
      <p:sp>
        <p:nvSpPr>
          <p:cNvPr id="44" name="object 44"/>
          <p:cNvSpPr/>
          <p:nvPr/>
        </p:nvSpPr>
        <p:spPr>
          <a:xfrm>
            <a:off x="742047" y="1093241"/>
            <a:ext cx="3175" cy="3175"/>
          </a:xfrm>
          <a:custGeom>
            <a:avLst/>
            <a:gdLst/>
            <a:ahLst/>
            <a:cxnLst/>
            <a:rect l="l" t="t" r="r" b="b"/>
            <a:pathLst>
              <a:path w="3175" h="3175">
                <a:moveTo>
                  <a:pt x="2966" y="1498"/>
                </a:moveTo>
                <a:lnTo>
                  <a:pt x="2966" y="673"/>
                </a:lnTo>
                <a:lnTo>
                  <a:pt x="2302" y="0"/>
                </a:lnTo>
                <a:lnTo>
                  <a:pt x="1483" y="0"/>
                </a:lnTo>
                <a:lnTo>
                  <a:pt x="664" y="0"/>
                </a:lnTo>
                <a:lnTo>
                  <a:pt x="0" y="673"/>
                </a:lnTo>
                <a:lnTo>
                  <a:pt x="0" y="1498"/>
                </a:lnTo>
                <a:lnTo>
                  <a:pt x="0" y="2311"/>
                </a:lnTo>
                <a:lnTo>
                  <a:pt x="664" y="2971"/>
                </a:lnTo>
                <a:lnTo>
                  <a:pt x="1483" y="2971"/>
                </a:lnTo>
                <a:lnTo>
                  <a:pt x="2302" y="2971"/>
                </a:lnTo>
                <a:lnTo>
                  <a:pt x="2966" y="2311"/>
                </a:lnTo>
                <a:lnTo>
                  <a:pt x="2966" y="1498"/>
                </a:lnTo>
              </a:path>
            </a:pathLst>
          </a:custGeom>
          <a:ln w="9446">
            <a:solidFill>
              <a:srgbClr val="9696D8"/>
            </a:solidFill>
          </a:ln>
        </p:spPr>
        <p:txBody>
          <a:bodyPr wrap="square" lIns="0" tIns="0" rIns="0" bIns="0" rtlCol="0"/>
          <a:lstStyle/>
          <a:p>
            <a:endParaRPr/>
          </a:p>
        </p:txBody>
      </p:sp>
      <p:sp>
        <p:nvSpPr>
          <p:cNvPr id="45" name="object 45"/>
          <p:cNvSpPr/>
          <p:nvPr/>
        </p:nvSpPr>
        <p:spPr>
          <a:xfrm>
            <a:off x="741838" y="1092923"/>
            <a:ext cx="2540" cy="2540"/>
          </a:xfrm>
          <a:custGeom>
            <a:avLst/>
            <a:gdLst/>
            <a:ahLst/>
            <a:cxnLst/>
            <a:rect l="l" t="t" r="r" b="b"/>
            <a:pathLst>
              <a:path w="2540" h="2540">
                <a:moveTo>
                  <a:pt x="0" y="1219"/>
                </a:moveTo>
                <a:lnTo>
                  <a:pt x="0" y="1879"/>
                </a:lnTo>
                <a:lnTo>
                  <a:pt x="546" y="2425"/>
                </a:lnTo>
                <a:lnTo>
                  <a:pt x="1215" y="2425"/>
                </a:lnTo>
                <a:lnTo>
                  <a:pt x="1884" y="2425"/>
                </a:lnTo>
                <a:lnTo>
                  <a:pt x="2425" y="1879"/>
                </a:lnTo>
                <a:lnTo>
                  <a:pt x="2425" y="1219"/>
                </a:lnTo>
                <a:lnTo>
                  <a:pt x="2425" y="546"/>
                </a:lnTo>
                <a:lnTo>
                  <a:pt x="1884" y="0"/>
                </a:lnTo>
                <a:lnTo>
                  <a:pt x="1215" y="0"/>
                </a:lnTo>
                <a:lnTo>
                  <a:pt x="546" y="0"/>
                </a:lnTo>
                <a:lnTo>
                  <a:pt x="0" y="546"/>
                </a:lnTo>
                <a:lnTo>
                  <a:pt x="0" y="1219"/>
                </a:lnTo>
              </a:path>
            </a:pathLst>
          </a:custGeom>
          <a:ln w="9446">
            <a:solidFill>
              <a:srgbClr val="AFAFE1"/>
            </a:solidFill>
          </a:ln>
        </p:spPr>
        <p:txBody>
          <a:bodyPr wrap="square" lIns="0" tIns="0" rIns="0" bIns="0" rtlCol="0"/>
          <a:lstStyle/>
          <a:p>
            <a:endParaRPr/>
          </a:p>
        </p:txBody>
      </p:sp>
      <p:sp>
        <p:nvSpPr>
          <p:cNvPr id="46" name="object 46"/>
          <p:cNvSpPr/>
          <p:nvPr/>
        </p:nvSpPr>
        <p:spPr>
          <a:xfrm>
            <a:off x="738658" y="1089634"/>
            <a:ext cx="8255" cy="8255"/>
          </a:xfrm>
          <a:custGeom>
            <a:avLst/>
            <a:gdLst/>
            <a:ahLst/>
            <a:cxnLst/>
            <a:rect l="l" t="t" r="r" b="b"/>
            <a:pathLst>
              <a:path w="8254" h="8255">
                <a:moveTo>
                  <a:pt x="0" y="3911"/>
                </a:moveTo>
                <a:lnTo>
                  <a:pt x="0" y="6070"/>
                </a:lnTo>
                <a:lnTo>
                  <a:pt x="1756" y="7823"/>
                </a:lnTo>
                <a:lnTo>
                  <a:pt x="3914" y="7823"/>
                </a:lnTo>
                <a:lnTo>
                  <a:pt x="6071" y="7823"/>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47" name="object 47"/>
          <p:cNvSpPr/>
          <p:nvPr/>
        </p:nvSpPr>
        <p:spPr>
          <a:xfrm>
            <a:off x="736693" y="1087564"/>
            <a:ext cx="10795" cy="10795"/>
          </a:xfrm>
          <a:custGeom>
            <a:avLst/>
            <a:gdLst/>
            <a:ahLst/>
            <a:cxnLst/>
            <a:rect l="l" t="t" r="r" b="b"/>
            <a:pathLst>
              <a:path w="10795" h="10794">
                <a:moveTo>
                  <a:pt x="8379" y="0"/>
                </a:moveTo>
                <a:lnTo>
                  <a:pt x="2425" y="0"/>
                </a:lnTo>
                <a:lnTo>
                  <a:pt x="0" y="2413"/>
                </a:lnTo>
                <a:lnTo>
                  <a:pt x="0" y="8369"/>
                </a:lnTo>
                <a:lnTo>
                  <a:pt x="2425" y="10795"/>
                </a:lnTo>
                <a:lnTo>
                  <a:pt x="8379" y="10795"/>
                </a:lnTo>
                <a:lnTo>
                  <a:pt x="10800" y="8369"/>
                </a:lnTo>
                <a:lnTo>
                  <a:pt x="10800" y="2413"/>
                </a:lnTo>
                <a:lnTo>
                  <a:pt x="8379" y="0"/>
                </a:lnTo>
                <a:close/>
              </a:path>
            </a:pathLst>
          </a:custGeom>
          <a:solidFill>
            <a:srgbClr val="E0E0F3"/>
          </a:solidFill>
        </p:spPr>
        <p:txBody>
          <a:bodyPr wrap="square" lIns="0" tIns="0" rIns="0" bIns="0" rtlCol="0"/>
          <a:lstStyle/>
          <a:p>
            <a:endParaRPr/>
          </a:p>
        </p:txBody>
      </p:sp>
      <p:sp>
        <p:nvSpPr>
          <p:cNvPr id="48" name="object 48"/>
          <p:cNvSpPr/>
          <p:nvPr/>
        </p:nvSpPr>
        <p:spPr>
          <a:xfrm>
            <a:off x="729748" y="1211199"/>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6"/>
                </a:lnTo>
                <a:lnTo>
                  <a:pt x="5545" y="32315"/>
                </a:lnTo>
                <a:lnTo>
                  <a:pt x="11563" y="36371"/>
                </a:lnTo>
                <a:lnTo>
                  <a:pt x="18931" y="37858"/>
                </a:lnTo>
                <a:lnTo>
                  <a:pt x="26298" y="36371"/>
                </a:lnTo>
                <a:lnTo>
                  <a:pt x="32314" y="32315"/>
                </a:lnTo>
                <a:lnTo>
                  <a:pt x="36370" y="26296"/>
                </a:lnTo>
                <a:lnTo>
                  <a:pt x="37857" y="18923"/>
                </a:lnTo>
              </a:path>
            </a:pathLst>
          </a:custGeom>
          <a:ln w="9446">
            <a:solidFill>
              <a:srgbClr val="191959"/>
            </a:solidFill>
          </a:ln>
        </p:spPr>
        <p:txBody>
          <a:bodyPr wrap="square" lIns="0" tIns="0" rIns="0" bIns="0" rtlCol="0"/>
          <a:lstStyle/>
          <a:p>
            <a:endParaRPr/>
          </a:p>
        </p:txBody>
      </p:sp>
      <p:sp>
        <p:nvSpPr>
          <p:cNvPr id="49" name="object 49"/>
          <p:cNvSpPr/>
          <p:nvPr/>
        </p:nvSpPr>
        <p:spPr>
          <a:xfrm>
            <a:off x="732085" y="1213459"/>
            <a:ext cx="33020" cy="33020"/>
          </a:xfrm>
          <a:custGeom>
            <a:avLst/>
            <a:gdLst/>
            <a:ahLst/>
            <a:cxnLst/>
            <a:rect l="l" t="t" r="r" b="b"/>
            <a:pathLst>
              <a:path w="33020" h="33019">
                <a:moveTo>
                  <a:pt x="32465" y="16230"/>
                </a:moveTo>
                <a:lnTo>
                  <a:pt x="32465" y="7264"/>
                </a:lnTo>
                <a:lnTo>
                  <a:pt x="25191" y="0"/>
                </a:lnTo>
                <a:lnTo>
                  <a:pt x="16233" y="0"/>
                </a:lnTo>
                <a:lnTo>
                  <a:pt x="7273" y="0"/>
                </a:lnTo>
                <a:lnTo>
                  <a:pt x="0" y="7264"/>
                </a:lnTo>
                <a:lnTo>
                  <a:pt x="0" y="16230"/>
                </a:lnTo>
                <a:lnTo>
                  <a:pt x="0" y="25184"/>
                </a:lnTo>
                <a:lnTo>
                  <a:pt x="7273" y="32448"/>
                </a:lnTo>
                <a:lnTo>
                  <a:pt x="16233" y="32448"/>
                </a:lnTo>
                <a:lnTo>
                  <a:pt x="25191" y="32448"/>
                </a:lnTo>
                <a:lnTo>
                  <a:pt x="32465" y="25184"/>
                </a:lnTo>
                <a:lnTo>
                  <a:pt x="32465" y="16230"/>
                </a:lnTo>
              </a:path>
            </a:pathLst>
          </a:custGeom>
          <a:ln w="9446">
            <a:solidFill>
              <a:srgbClr val="1B1B60"/>
            </a:solidFill>
          </a:ln>
        </p:spPr>
        <p:txBody>
          <a:bodyPr wrap="square" lIns="0" tIns="0" rIns="0" bIns="0" rtlCol="0"/>
          <a:lstStyle/>
          <a:p>
            <a:endParaRPr/>
          </a:p>
        </p:txBody>
      </p:sp>
      <p:sp>
        <p:nvSpPr>
          <p:cNvPr id="50" name="object 50"/>
          <p:cNvSpPr/>
          <p:nvPr/>
        </p:nvSpPr>
        <p:spPr>
          <a:xfrm>
            <a:off x="734427" y="1215707"/>
            <a:ext cx="27305" cy="27305"/>
          </a:xfrm>
          <a:custGeom>
            <a:avLst/>
            <a:gdLst/>
            <a:ahLst/>
            <a:cxnLst/>
            <a:rect l="l" t="t" r="r" b="b"/>
            <a:pathLst>
              <a:path w="27304" h="27305">
                <a:moveTo>
                  <a:pt x="27067" y="13538"/>
                </a:moveTo>
                <a:lnTo>
                  <a:pt x="27067" y="6057"/>
                </a:lnTo>
                <a:lnTo>
                  <a:pt x="21004" y="0"/>
                </a:lnTo>
                <a:lnTo>
                  <a:pt x="13533" y="0"/>
                </a:lnTo>
                <a:lnTo>
                  <a:pt x="6061" y="0"/>
                </a:lnTo>
                <a:lnTo>
                  <a:pt x="0" y="6057"/>
                </a:lnTo>
                <a:lnTo>
                  <a:pt x="0" y="13538"/>
                </a:lnTo>
                <a:lnTo>
                  <a:pt x="0" y="21005"/>
                </a:lnTo>
                <a:lnTo>
                  <a:pt x="6061" y="27063"/>
                </a:lnTo>
                <a:lnTo>
                  <a:pt x="13533" y="27063"/>
                </a:lnTo>
                <a:lnTo>
                  <a:pt x="21004" y="27063"/>
                </a:lnTo>
                <a:lnTo>
                  <a:pt x="27067" y="21005"/>
                </a:lnTo>
                <a:lnTo>
                  <a:pt x="27067" y="13538"/>
                </a:lnTo>
              </a:path>
            </a:pathLst>
          </a:custGeom>
          <a:ln w="9446">
            <a:solidFill>
              <a:srgbClr val="1D1D67"/>
            </a:solidFill>
          </a:ln>
        </p:spPr>
        <p:txBody>
          <a:bodyPr wrap="square" lIns="0" tIns="0" rIns="0" bIns="0" rtlCol="0"/>
          <a:lstStyle/>
          <a:p>
            <a:endParaRPr/>
          </a:p>
        </p:txBody>
      </p:sp>
      <p:sp>
        <p:nvSpPr>
          <p:cNvPr id="51" name="object 51"/>
          <p:cNvSpPr/>
          <p:nvPr/>
        </p:nvSpPr>
        <p:spPr>
          <a:xfrm>
            <a:off x="736768" y="1217968"/>
            <a:ext cx="22225" cy="22225"/>
          </a:xfrm>
          <a:custGeom>
            <a:avLst/>
            <a:gdLst/>
            <a:ahLst/>
            <a:cxnLst/>
            <a:rect l="l" t="t" r="r" b="b"/>
            <a:pathLst>
              <a:path w="22225" h="22225">
                <a:moveTo>
                  <a:pt x="21663" y="10833"/>
                </a:moveTo>
                <a:lnTo>
                  <a:pt x="21663" y="4851"/>
                </a:lnTo>
                <a:lnTo>
                  <a:pt x="16812" y="0"/>
                </a:lnTo>
                <a:lnTo>
                  <a:pt x="10829" y="0"/>
                </a:lnTo>
                <a:lnTo>
                  <a:pt x="4846" y="0"/>
                </a:lnTo>
                <a:lnTo>
                  <a:pt x="0" y="4851"/>
                </a:lnTo>
                <a:lnTo>
                  <a:pt x="0" y="10833"/>
                </a:lnTo>
                <a:lnTo>
                  <a:pt x="0" y="16814"/>
                </a:lnTo>
                <a:lnTo>
                  <a:pt x="4846" y="21666"/>
                </a:lnTo>
                <a:lnTo>
                  <a:pt x="10829" y="21666"/>
                </a:lnTo>
                <a:lnTo>
                  <a:pt x="16812" y="21666"/>
                </a:lnTo>
                <a:lnTo>
                  <a:pt x="21663" y="16814"/>
                </a:lnTo>
                <a:lnTo>
                  <a:pt x="21663" y="10833"/>
                </a:lnTo>
              </a:path>
            </a:pathLst>
          </a:custGeom>
          <a:ln w="9446">
            <a:solidFill>
              <a:srgbClr val="1F1F6E"/>
            </a:solidFill>
          </a:ln>
        </p:spPr>
        <p:txBody>
          <a:bodyPr wrap="square" lIns="0" tIns="0" rIns="0" bIns="0" rtlCol="0"/>
          <a:lstStyle/>
          <a:p>
            <a:endParaRPr/>
          </a:p>
        </p:txBody>
      </p:sp>
      <p:sp>
        <p:nvSpPr>
          <p:cNvPr id="52" name="object 52"/>
          <p:cNvSpPr/>
          <p:nvPr/>
        </p:nvSpPr>
        <p:spPr>
          <a:xfrm>
            <a:off x="739105" y="1220216"/>
            <a:ext cx="16510" cy="16510"/>
          </a:xfrm>
          <a:custGeom>
            <a:avLst/>
            <a:gdLst/>
            <a:ahLst/>
            <a:cxnLst/>
            <a:rect l="l" t="t" r="r" b="b"/>
            <a:pathLst>
              <a:path w="16509" h="16509">
                <a:moveTo>
                  <a:pt x="16271" y="8140"/>
                </a:moveTo>
                <a:lnTo>
                  <a:pt x="16271" y="3644"/>
                </a:lnTo>
                <a:lnTo>
                  <a:pt x="12625" y="0"/>
                </a:lnTo>
                <a:lnTo>
                  <a:pt x="8135" y="0"/>
                </a:lnTo>
                <a:lnTo>
                  <a:pt x="3646" y="0"/>
                </a:lnTo>
                <a:lnTo>
                  <a:pt x="0" y="3644"/>
                </a:lnTo>
                <a:lnTo>
                  <a:pt x="0" y="8140"/>
                </a:lnTo>
                <a:lnTo>
                  <a:pt x="0" y="12623"/>
                </a:lnTo>
                <a:lnTo>
                  <a:pt x="3646" y="16268"/>
                </a:lnTo>
                <a:lnTo>
                  <a:pt x="8135" y="16268"/>
                </a:lnTo>
                <a:lnTo>
                  <a:pt x="12625" y="16268"/>
                </a:lnTo>
                <a:lnTo>
                  <a:pt x="16271" y="12623"/>
                </a:lnTo>
                <a:lnTo>
                  <a:pt x="16271" y="8140"/>
                </a:lnTo>
              </a:path>
            </a:pathLst>
          </a:custGeom>
          <a:ln w="9446">
            <a:solidFill>
              <a:srgbClr val="212175"/>
            </a:solidFill>
          </a:ln>
        </p:spPr>
        <p:txBody>
          <a:bodyPr wrap="square" lIns="0" tIns="0" rIns="0" bIns="0" rtlCol="0"/>
          <a:lstStyle/>
          <a:p>
            <a:endParaRPr/>
          </a:p>
        </p:txBody>
      </p:sp>
      <p:sp>
        <p:nvSpPr>
          <p:cNvPr id="53" name="object 53"/>
          <p:cNvSpPr/>
          <p:nvPr/>
        </p:nvSpPr>
        <p:spPr>
          <a:xfrm>
            <a:off x="733117" y="1214145"/>
            <a:ext cx="27940" cy="27940"/>
          </a:xfrm>
          <a:custGeom>
            <a:avLst/>
            <a:gdLst/>
            <a:ahLst/>
            <a:cxnLst/>
            <a:rect l="l" t="t" r="r" b="b"/>
            <a:pathLst>
              <a:path w="27940" h="27940">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54" name="object 54"/>
          <p:cNvSpPr/>
          <p:nvPr/>
        </p:nvSpPr>
        <p:spPr>
          <a:xfrm>
            <a:off x="737607" y="1218069"/>
            <a:ext cx="13970" cy="13970"/>
          </a:xfrm>
          <a:custGeom>
            <a:avLst/>
            <a:gdLst/>
            <a:ahLst/>
            <a:cxnLst/>
            <a:rect l="l" t="t" r="r" b="b"/>
            <a:pathLst>
              <a:path w="13970" h="13969">
                <a:moveTo>
                  <a:pt x="13766" y="6883"/>
                </a:moveTo>
                <a:lnTo>
                  <a:pt x="13766" y="3073"/>
                </a:lnTo>
                <a:lnTo>
                  <a:pt x="10680" y="0"/>
                </a:lnTo>
                <a:lnTo>
                  <a:pt x="6880" y="0"/>
                </a:lnTo>
                <a:lnTo>
                  <a:pt x="3081" y="0"/>
                </a:lnTo>
                <a:lnTo>
                  <a:pt x="0" y="3073"/>
                </a:lnTo>
                <a:lnTo>
                  <a:pt x="0" y="6883"/>
                </a:lnTo>
                <a:lnTo>
                  <a:pt x="0" y="10680"/>
                </a:lnTo>
                <a:lnTo>
                  <a:pt x="3081" y="13766"/>
                </a:lnTo>
                <a:lnTo>
                  <a:pt x="6880" y="13766"/>
                </a:lnTo>
                <a:lnTo>
                  <a:pt x="10680" y="13766"/>
                </a:lnTo>
                <a:lnTo>
                  <a:pt x="13766" y="10680"/>
                </a:lnTo>
                <a:lnTo>
                  <a:pt x="13766" y="6883"/>
                </a:lnTo>
              </a:path>
            </a:pathLst>
          </a:custGeom>
          <a:ln w="9446">
            <a:solidFill>
              <a:srgbClr val="6565C5"/>
            </a:solidFill>
          </a:ln>
        </p:spPr>
        <p:txBody>
          <a:bodyPr wrap="square" lIns="0" tIns="0" rIns="0" bIns="0" rtlCol="0"/>
          <a:lstStyle/>
          <a:p>
            <a:endParaRPr/>
          </a:p>
        </p:txBody>
      </p:sp>
      <p:sp>
        <p:nvSpPr>
          <p:cNvPr id="55" name="object 55"/>
          <p:cNvSpPr/>
          <p:nvPr/>
        </p:nvSpPr>
        <p:spPr>
          <a:xfrm>
            <a:off x="739824" y="1220177"/>
            <a:ext cx="8890" cy="8890"/>
          </a:xfrm>
          <a:custGeom>
            <a:avLst/>
            <a:gdLst/>
            <a:ahLst/>
            <a:cxnLst/>
            <a:rect l="l" t="t" r="r" b="b"/>
            <a:pathLst>
              <a:path w="8890" h="8890">
                <a:moveTo>
                  <a:pt x="8369" y="4178"/>
                </a:moveTo>
                <a:lnTo>
                  <a:pt x="8369" y="1879"/>
                </a:lnTo>
                <a:lnTo>
                  <a:pt x="6493" y="0"/>
                </a:lnTo>
                <a:lnTo>
                  <a:pt x="4187" y="0"/>
                </a:lnTo>
                <a:lnTo>
                  <a:pt x="1880" y="0"/>
                </a:lnTo>
                <a:lnTo>
                  <a:pt x="0" y="1879"/>
                </a:lnTo>
                <a:lnTo>
                  <a:pt x="0" y="4178"/>
                </a:lnTo>
                <a:lnTo>
                  <a:pt x="0" y="6489"/>
                </a:lnTo>
                <a:lnTo>
                  <a:pt x="1880" y="8356"/>
                </a:lnTo>
                <a:lnTo>
                  <a:pt x="4187" y="8356"/>
                </a:lnTo>
                <a:lnTo>
                  <a:pt x="6493" y="8356"/>
                </a:lnTo>
                <a:lnTo>
                  <a:pt x="8369" y="6489"/>
                </a:lnTo>
                <a:lnTo>
                  <a:pt x="8369" y="4178"/>
                </a:lnTo>
              </a:path>
            </a:pathLst>
          </a:custGeom>
          <a:ln w="9446">
            <a:solidFill>
              <a:srgbClr val="7E7ECE"/>
            </a:solidFill>
          </a:ln>
        </p:spPr>
        <p:txBody>
          <a:bodyPr wrap="square" lIns="0" tIns="0" rIns="0" bIns="0" rtlCol="0"/>
          <a:lstStyle/>
          <a:p>
            <a:endParaRPr/>
          </a:p>
        </p:txBody>
      </p:sp>
      <p:sp>
        <p:nvSpPr>
          <p:cNvPr id="56" name="object 56"/>
          <p:cNvSpPr/>
          <p:nvPr/>
        </p:nvSpPr>
        <p:spPr>
          <a:xfrm>
            <a:off x="742047" y="1222273"/>
            <a:ext cx="3175" cy="3175"/>
          </a:xfrm>
          <a:custGeom>
            <a:avLst/>
            <a:gdLst/>
            <a:ahLst/>
            <a:cxnLst/>
            <a:rect l="l" t="t" r="r" b="b"/>
            <a:pathLst>
              <a:path w="3175" h="3175">
                <a:moveTo>
                  <a:pt x="2966" y="1498"/>
                </a:moveTo>
                <a:lnTo>
                  <a:pt x="2966" y="673"/>
                </a:lnTo>
                <a:lnTo>
                  <a:pt x="2302" y="0"/>
                </a:lnTo>
                <a:lnTo>
                  <a:pt x="1483" y="0"/>
                </a:lnTo>
                <a:lnTo>
                  <a:pt x="664" y="0"/>
                </a:lnTo>
                <a:lnTo>
                  <a:pt x="0" y="673"/>
                </a:lnTo>
                <a:lnTo>
                  <a:pt x="0" y="1498"/>
                </a:lnTo>
                <a:lnTo>
                  <a:pt x="0" y="2311"/>
                </a:lnTo>
                <a:lnTo>
                  <a:pt x="664" y="2971"/>
                </a:lnTo>
                <a:lnTo>
                  <a:pt x="1483" y="2971"/>
                </a:lnTo>
                <a:lnTo>
                  <a:pt x="2302" y="2971"/>
                </a:lnTo>
                <a:lnTo>
                  <a:pt x="2966" y="2311"/>
                </a:lnTo>
                <a:lnTo>
                  <a:pt x="2966" y="1498"/>
                </a:lnTo>
              </a:path>
            </a:pathLst>
          </a:custGeom>
          <a:ln w="9446">
            <a:solidFill>
              <a:srgbClr val="9696D8"/>
            </a:solidFill>
          </a:ln>
        </p:spPr>
        <p:txBody>
          <a:bodyPr wrap="square" lIns="0" tIns="0" rIns="0" bIns="0" rtlCol="0"/>
          <a:lstStyle/>
          <a:p>
            <a:endParaRPr/>
          </a:p>
        </p:txBody>
      </p:sp>
      <p:sp>
        <p:nvSpPr>
          <p:cNvPr id="57" name="object 57"/>
          <p:cNvSpPr/>
          <p:nvPr/>
        </p:nvSpPr>
        <p:spPr>
          <a:xfrm>
            <a:off x="741838" y="1221968"/>
            <a:ext cx="2540" cy="2540"/>
          </a:xfrm>
          <a:custGeom>
            <a:avLst/>
            <a:gdLst/>
            <a:ahLst/>
            <a:cxnLst/>
            <a:rect l="l" t="t" r="r" b="b"/>
            <a:pathLst>
              <a:path w="2540" h="2540">
                <a:moveTo>
                  <a:pt x="0" y="1206"/>
                </a:moveTo>
                <a:lnTo>
                  <a:pt x="0" y="1879"/>
                </a:lnTo>
                <a:lnTo>
                  <a:pt x="546" y="2425"/>
                </a:lnTo>
                <a:lnTo>
                  <a:pt x="1215" y="2425"/>
                </a:lnTo>
                <a:lnTo>
                  <a:pt x="1884" y="2425"/>
                </a:lnTo>
                <a:lnTo>
                  <a:pt x="2425" y="1879"/>
                </a:lnTo>
                <a:lnTo>
                  <a:pt x="2425" y="1206"/>
                </a:lnTo>
                <a:lnTo>
                  <a:pt x="2425" y="533"/>
                </a:lnTo>
                <a:lnTo>
                  <a:pt x="1884" y="0"/>
                </a:lnTo>
                <a:lnTo>
                  <a:pt x="1215" y="0"/>
                </a:lnTo>
                <a:lnTo>
                  <a:pt x="546" y="0"/>
                </a:lnTo>
                <a:lnTo>
                  <a:pt x="0" y="533"/>
                </a:lnTo>
                <a:lnTo>
                  <a:pt x="0" y="1206"/>
                </a:lnTo>
              </a:path>
            </a:pathLst>
          </a:custGeom>
          <a:ln w="9446">
            <a:solidFill>
              <a:srgbClr val="AFAFE1"/>
            </a:solidFill>
          </a:ln>
        </p:spPr>
        <p:txBody>
          <a:bodyPr wrap="square" lIns="0" tIns="0" rIns="0" bIns="0" rtlCol="0"/>
          <a:lstStyle/>
          <a:p>
            <a:endParaRPr/>
          </a:p>
        </p:txBody>
      </p:sp>
      <p:sp>
        <p:nvSpPr>
          <p:cNvPr id="58" name="object 58"/>
          <p:cNvSpPr/>
          <p:nvPr/>
        </p:nvSpPr>
        <p:spPr>
          <a:xfrm>
            <a:off x="738658" y="1218666"/>
            <a:ext cx="8255" cy="8255"/>
          </a:xfrm>
          <a:custGeom>
            <a:avLst/>
            <a:gdLst/>
            <a:ahLst/>
            <a:cxnLst/>
            <a:rect l="l" t="t" r="r" b="b"/>
            <a:pathLst>
              <a:path w="8254" h="8255">
                <a:moveTo>
                  <a:pt x="0" y="3911"/>
                </a:moveTo>
                <a:lnTo>
                  <a:pt x="0" y="6070"/>
                </a:lnTo>
                <a:lnTo>
                  <a:pt x="1756" y="7835"/>
                </a:lnTo>
                <a:lnTo>
                  <a:pt x="3914" y="7835"/>
                </a:lnTo>
                <a:lnTo>
                  <a:pt x="6071" y="7835"/>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59" name="object 59"/>
          <p:cNvSpPr/>
          <p:nvPr/>
        </p:nvSpPr>
        <p:spPr>
          <a:xfrm>
            <a:off x="736693" y="1216596"/>
            <a:ext cx="10795" cy="10795"/>
          </a:xfrm>
          <a:custGeom>
            <a:avLst/>
            <a:gdLst/>
            <a:ahLst/>
            <a:cxnLst/>
            <a:rect l="l" t="t" r="r" b="b"/>
            <a:pathLst>
              <a:path w="10795" h="10794">
                <a:moveTo>
                  <a:pt x="8379" y="0"/>
                </a:moveTo>
                <a:lnTo>
                  <a:pt x="2425" y="0"/>
                </a:lnTo>
                <a:lnTo>
                  <a:pt x="0" y="2413"/>
                </a:lnTo>
                <a:lnTo>
                  <a:pt x="0" y="8369"/>
                </a:lnTo>
                <a:lnTo>
                  <a:pt x="2425" y="10795"/>
                </a:lnTo>
                <a:lnTo>
                  <a:pt x="8379" y="10795"/>
                </a:lnTo>
                <a:lnTo>
                  <a:pt x="10800" y="8369"/>
                </a:lnTo>
                <a:lnTo>
                  <a:pt x="10800" y="2413"/>
                </a:lnTo>
                <a:lnTo>
                  <a:pt x="8379" y="0"/>
                </a:lnTo>
                <a:close/>
              </a:path>
            </a:pathLst>
          </a:custGeom>
          <a:solidFill>
            <a:srgbClr val="E0E0F3"/>
          </a:solidFill>
        </p:spPr>
        <p:txBody>
          <a:bodyPr wrap="square" lIns="0" tIns="0" rIns="0" bIns="0" rtlCol="0"/>
          <a:lstStyle/>
          <a:p>
            <a:endParaRPr/>
          </a:p>
        </p:txBody>
      </p:sp>
      <p:sp>
        <p:nvSpPr>
          <p:cNvPr id="60" name="object 60"/>
          <p:cNvSpPr/>
          <p:nvPr/>
        </p:nvSpPr>
        <p:spPr>
          <a:xfrm>
            <a:off x="483617" y="1351419"/>
            <a:ext cx="50165" cy="50165"/>
          </a:xfrm>
          <a:custGeom>
            <a:avLst/>
            <a:gdLst/>
            <a:ahLst/>
            <a:cxnLst/>
            <a:rect l="l" t="t" r="r" b="b"/>
            <a:pathLst>
              <a:path w="50165" h="50165">
                <a:moveTo>
                  <a:pt x="50090" y="25044"/>
                </a:moveTo>
                <a:lnTo>
                  <a:pt x="48122" y="15296"/>
                </a:lnTo>
                <a:lnTo>
                  <a:pt x="42755" y="7335"/>
                </a:lnTo>
                <a:lnTo>
                  <a:pt x="34795" y="1968"/>
                </a:lnTo>
                <a:lnTo>
                  <a:pt x="25046" y="0"/>
                </a:lnTo>
                <a:lnTo>
                  <a:pt x="15298" y="1968"/>
                </a:lnTo>
                <a:lnTo>
                  <a:pt x="7337" y="7335"/>
                </a:lnTo>
                <a:lnTo>
                  <a:pt x="1968" y="15296"/>
                </a:lnTo>
                <a:lnTo>
                  <a:pt x="0" y="25044"/>
                </a:lnTo>
                <a:lnTo>
                  <a:pt x="1968" y="34792"/>
                </a:lnTo>
                <a:lnTo>
                  <a:pt x="7337" y="42752"/>
                </a:lnTo>
                <a:lnTo>
                  <a:pt x="15298" y="48120"/>
                </a:lnTo>
                <a:lnTo>
                  <a:pt x="25046" y="50088"/>
                </a:lnTo>
                <a:lnTo>
                  <a:pt x="34795" y="48120"/>
                </a:lnTo>
                <a:lnTo>
                  <a:pt x="42755" y="42752"/>
                </a:lnTo>
                <a:lnTo>
                  <a:pt x="48122" y="34792"/>
                </a:lnTo>
                <a:lnTo>
                  <a:pt x="50090" y="25044"/>
                </a:lnTo>
              </a:path>
            </a:pathLst>
          </a:custGeom>
          <a:ln w="9446">
            <a:solidFill>
              <a:srgbClr val="D1D1DD"/>
            </a:solidFill>
          </a:ln>
        </p:spPr>
        <p:txBody>
          <a:bodyPr wrap="square" lIns="0" tIns="0" rIns="0" bIns="0" rtlCol="0"/>
          <a:lstStyle/>
          <a:p>
            <a:endParaRPr/>
          </a:p>
        </p:txBody>
      </p:sp>
      <p:sp>
        <p:nvSpPr>
          <p:cNvPr id="61" name="object 61"/>
          <p:cNvSpPr/>
          <p:nvPr/>
        </p:nvSpPr>
        <p:spPr>
          <a:xfrm>
            <a:off x="486032" y="1353769"/>
            <a:ext cx="45085" cy="45085"/>
          </a:xfrm>
          <a:custGeom>
            <a:avLst/>
            <a:gdLst/>
            <a:ahLst/>
            <a:cxnLst/>
            <a:rect l="l" t="t" r="r" b="b"/>
            <a:pathLst>
              <a:path w="45084" h="45084">
                <a:moveTo>
                  <a:pt x="44688" y="22339"/>
                </a:moveTo>
                <a:lnTo>
                  <a:pt x="42932" y="13646"/>
                </a:lnTo>
                <a:lnTo>
                  <a:pt x="38143" y="6545"/>
                </a:lnTo>
                <a:lnTo>
                  <a:pt x="31040" y="1756"/>
                </a:lnTo>
                <a:lnTo>
                  <a:pt x="22344" y="0"/>
                </a:lnTo>
                <a:lnTo>
                  <a:pt x="13647" y="1756"/>
                </a:lnTo>
                <a:lnTo>
                  <a:pt x="6545" y="6545"/>
                </a:lnTo>
                <a:lnTo>
                  <a:pt x="1756" y="13646"/>
                </a:lnTo>
                <a:lnTo>
                  <a:pt x="0" y="22339"/>
                </a:lnTo>
                <a:lnTo>
                  <a:pt x="1756" y="31039"/>
                </a:lnTo>
                <a:lnTo>
                  <a:pt x="6545" y="38144"/>
                </a:lnTo>
                <a:lnTo>
                  <a:pt x="13647" y="42934"/>
                </a:lnTo>
                <a:lnTo>
                  <a:pt x="22344" y="44691"/>
                </a:lnTo>
                <a:lnTo>
                  <a:pt x="31040" y="42934"/>
                </a:lnTo>
                <a:lnTo>
                  <a:pt x="38143" y="38144"/>
                </a:lnTo>
                <a:lnTo>
                  <a:pt x="42932" y="31039"/>
                </a:lnTo>
                <a:lnTo>
                  <a:pt x="44688" y="22339"/>
                </a:lnTo>
              </a:path>
            </a:pathLst>
          </a:custGeom>
          <a:ln w="9446">
            <a:solidFill>
              <a:srgbClr val="A3A3BC"/>
            </a:solidFill>
          </a:ln>
        </p:spPr>
        <p:txBody>
          <a:bodyPr wrap="square" lIns="0" tIns="0" rIns="0" bIns="0" rtlCol="0"/>
          <a:lstStyle/>
          <a:p>
            <a:endParaRPr/>
          </a:p>
        </p:txBody>
      </p:sp>
      <p:sp>
        <p:nvSpPr>
          <p:cNvPr id="62" name="object 62"/>
          <p:cNvSpPr/>
          <p:nvPr/>
        </p:nvSpPr>
        <p:spPr>
          <a:xfrm>
            <a:off x="488444" y="1356118"/>
            <a:ext cx="39370" cy="39370"/>
          </a:xfrm>
          <a:custGeom>
            <a:avLst/>
            <a:gdLst/>
            <a:ahLst/>
            <a:cxnLst/>
            <a:rect l="l" t="t" r="r" b="b"/>
            <a:pathLst>
              <a:path w="39370" h="39369">
                <a:moveTo>
                  <a:pt x="39289" y="19646"/>
                </a:moveTo>
                <a:lnTo>
                  <a:pt x="37746" y="12001"/>
                </a:lnTo>
                <a:lnTo>
                  <a:pt x="33535" y="5756"/>
                </a:lnTo>
                <a:lnTo>
                  <a:pt x="27291" y="1544"/>
                </a:lnTo>
                <a:lnTo>
                  <a:pt x="19644" y="0"/>
                </a:lnTo>
                <a:lnTo>
                  <a:pt x="11997" y="1544"/>
                </a:lnTo>
                <a:lnTo>
                  <a:pt x="5753" y="5756"/>
                </a:lnTo>
                <a:lnTo>
                  <a:pt x="1543" y="12001"/>
                </a:lnTo>
                <a:lnTo>
                  <a:pt x="0" y="19646"/>
                </a:lnTo>
                <a:lnTo>
                  <a:pt x="1543" y="27292"/>
                </a:lnTo>
                <a:lnTo>
                  <a:pt x="5753" y="33537"/>
                </a:lnTo>
                <a:lnTo>
                  <a:pt x="11997" y="37749"/>
                </a:lnTo>
                <a:lnTo>
                  <a:pt x="19644" y="39293"/>
                </a:lnTo>
                <a:lnTo>
                  <a:pt x="27291" y="37749"/>
                </a:lnTo>
                <a:lnTo>
                  <a:pt x="33535" y="33537"/>
                </a:lnTo>
                <a:lnTo>
                  <a:pt x="37746" y="27292"/>
                </a:lnTo>
                <a:lnTo>
                  <a:pt x="39289" y="19646"/>
                </a:lnTo>
              </a:path>
            </a:pathLst>
          </a:custGeom>
          <a:ln w="9446">
            <a:solidFill>
              <a:srgbClr val="75759B"/>
            </a:solidFill>
          </a:ln>
        </p:spPr>
        <p:txBody>
          <a:bodyPr wrap="square" lIns="0" tIns="0" rIns="0" bIns="0" rtlCol="0"/>
          <a:lstStyle/>
          <a:p>
            <a:endParaRPr/>
          </a:p>
        </p:txBody>
      </p:sp>
      <p:sp>
        <p:nvSpPr>
          <p:cNvPr id="63" name="object 63"/>
          <p:cNvSpPr/>
          <p:nvPr/>
        </p:nvSpPr>
        <p:spPr>
          <a:xfrm>
            <a:off x="490860" y="1358468"/>
            <a:ext cx="34290" cy="34290"/>
          </a:xfrm>
          <a:custGeom>
            <a:avLst/>
            <a:gdLst/>
            <a:ahLst/>
            <a:cxnLst/>
            <a:rect l="l" t="t" r="r" b="b"/>
            <a:pathLst>
              <a:path w="34290" h="34290">
                <a:moveTo>
                  <a:pt x="33892" y="16941"/>
                </a:moveTo>
                <a:lnTo>
                  <a:pt x="33892" y="7594"/>
                </a:lnTo>
                <a:lnTo>
                  <a:pt x="26302" y="0"/>
                </a:lnTo>
                <a:lnTo>
                  <a:pt x="16946" y="0"/>
                </a:lnTo>
                <a:lnTo>
                  <a:pt x="7589" y="0"/>
                </a:lnTo>
                <a:lnTo>
                  <a:pt x="0" y="7594"/>
                </a:lnTo>
                <a:lnTo>
                  <a:pt x="0" y="16941"/>
                </a:lnTo>
                <a:lnTo>
                  <a:pt x="0" y="26301"/>
                </a:lnTo>
                <a:lnTo>
                  <a:pt x="7589" y="33896"/>
                </a:lnTo>
                <a:lnTo>
                  <a:pt x="16946" y="33896"/>
                </a:lnTo>
                <a:lnTo>
                  <a:pt x="26302" y="33896"/>
                </a:lnTo>
                <a:lnTo>
                  <a:pt x="33892" y="26301"/>
                </a:lnTo>
                <a:lnTo>
                  <a:pt x="33892" y="16941"/>
                </a:lnTo>
              </a:path>
            </a:pathLst>
          </a:custGeom>
          <a:ln w="9446">
            <a:solidFill>
              <a:srgbClr val="47477A"/>
            </a:solidFill>
          </a:ln>
        </p:spPr>
        <p:txBody>
          <a:bodyPr wrap="square" lIns="0" tIns="0" rIns="0" bIns="0" rtlCol="0"/>
          <a:lstStyle/>
          <a:p>
            <a:endParaRPr/>
          </a:p>
        </p:txBody>
      </p:sp>
      <p:sp>
        <p:nvSpPr>
          <p:cNvPr id="64" name="object 64"/>
          <p:cNvSpPr/>
          <p:nvPr/>
        </p:nvSpPr>
        <p:spPr>
          <a:xfrm>
            <a:off x="483854" y="1351407"/>
            <a:ext cx="47625" cy="47625"/>
          </a:xfrm>
          <a:custGeom>
            <a:avLst/>
            <a:gdLst/>
            <a:ahLst/>
            <a:cxnLst/>
            <a:rect l="l" t="t" r="r" b="b"/>
            <a:pathLst>
              <a:path w="47625" h="47625">
                <a:moveTo>
                  <a:pt x="47327" y="23660"/>
                </a:moveTo>
                <a:lnTo>
                  <a:pt x="45467" y="14450"/>
                </a:lnTo>
                <a:lnTo>
                  <a:pt x="40396" y="6929"/>
                </a:lnTo>
                <a:lnTo>
                  <a:pt x="32874" y="1859"/>
                </a:lnTo>
                <a:lnTo>
                  <a:pt x="23663" y="0"/>
                </a:lnTo>
                <a:lnTo>
                  <a:pt x="14453" y="1859"/>
                </a:lnTo>
                <a:lnTo>
                  <a:pt x="6931" y="6929"/>
                </a:lnTo>
                <a:lnTo>
                  <a:pt x="1859" y="14450"/>
                </a:lnTo>
                <a:lnTo>
                  <a:pt x="0" y="23660"/>
                </a:lnTo>
                <a:lnTo>
                  <a:pt x="1859" y="32870"/>
                </a:lnTo>
                <a:lnTo>
                  <a:pt x="6931" y="40390"/>
                </a:lnTo>
                <a:lnTo>
                  <a:pt x="14453" y="45461"/>
                </a:lnTo>
                <a:lnTo>
                  <a:pt x="23663" y="47320"/>
                </a:lnTo>
                <a:lnTo>
                  <a:pt x="32874" y="45461"/>
                </a:lnTo>
                <a:lnTo>
                  <a:pt x="40396" y="40390"/>
                </a:lnTo>
                <a:lnTo>
                  <a:pt x="45467" y="32870"/>
                </a:lnTo>
                <a:lnTo>
                  <a:pt x="47327" y="23660"/>
                </a:lnTo>
              </a:path>
            </a:pathLst>
          </a:custGeom>
          <a:ln w="9446">
            <a:solidFill>
              <a:srgbClr val="191959"/>
            </a:solidFill>
          </a:ln>
        </p:spPr>
        <p:txBody>
          <a:bodyPr wrap="square" lIns="0" tIns="0" rIns="0" bIns="0" rtlCol="0"/>
          <a:lstStyle/>
          <a:p>
            <a:endParaRPr/>
          </a:p>
        </p:txBody>
      </p:sp>
      <p:sp>
        <p:nvSpPr>
          <p:cNvPr id="65" name="object 65"/>
          <p:cNvSpPr/>
          <p:nvPr/>
        </p:nvSpPr>
        <p:spPr>
          <a:xfrm>
            <a:off x="488052" y="1355090"/>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66" name="object 66"/>
          <p:cNvSpPr/>
          <p:nvPr/>
        </p:nvSpPr>
        <p:spPr>
          <a:xfrm>
            <a:off x="490145" y="1357058"/>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19"/>
                </a:lnTo>
                <a:lnTo>
                  <a:pt x="14511" y="29019"/>
                </a:lnTo>
                <a:lnTo>
                  <a:pt x="22523" y="29019"/>
                </a:lnTo>
                <a:lnTo>
                  <a:pt x="29022" y="22517"/>
                </a:lnTo>
                <a:lnTo>
                  <a:pt x="29022" y="14503"/>
                </a:lnTo>
              </a:path>
            </a:pathLst>
          </a:custGeom>
          <a:ln w="9446">
            <a:solidFill>
              <a:srgbClr val="30308B"/>
            </a:solidFill>
          </a:ln>
        </p:spPr>
        <p:txBody>
          <a:bodyPr wrap="square" lIns="0" tIns="0" rIns="0" bIns="0" rtlCol="0"/>
          <a:lstStyle/>
          <a:p>
            <a:endParaRPr/>
          </a:p>
        </p:txBody>
      </p:sp>
      <p:sp>
        <p:nvSpPr>
          <p:cNvPr id="67" name="object 67"/>
          <p:cNvSpPr/>
          <p:nvPr/>
        </p:nvSpPr>
        <p:spPr>
          <a:xfrm>
            <a:off x="492244" y="1359014"/>
            <a:ext cx="24130" cy="24130"/>
          </a:xfrm>
          <a:custGeom>
            <a:avLst/>
            <a:gdLst/>
            <a:ahLst/>
            <a:cxnLst/>
            <a:rect l="l" t="t" r="r" b="b"/>
            <a:pathLst>
              <a:path w="24129" h="24130">
                <a:moveTo>
                  <a:pt x="23618" y="11811"/>
                </a:moveTo>
                <a:lnTo>
                  <a:pt x="23618" y="5295"/>
                </a:lnTo>
                <a:lnTo>
                  <a:pt x="18329" y="0"/>
                </a:lnTo>
                <a:lnTo>
                  <a:pt x="11812" y="0"/>
                </a:lnTo>
                <a:lnTo>
                  <a:pt x="5293" y="0"/>
                </a:lnTo>
                <a:lnTo>
                  <a:pt x="0" y="5295"/>
                </a:lnTo>
                <a:lnTo>
                  <a:pt x="0" y="11811"/>
                </a:lnTo>
                <a:lnTo>
                  <a:pt x="0" y="18338"/>
                </a:lnTo>
                <a:lnTo>
                  <a:pt x="5293" y="23622"/>
                </a:lnTo>
                <a:lnTo>
                  <a:pt x="11812" y="23622"/>
                </a:lnTo>
                <a:lnTo>
                  <a:pt x="18329" y="23622"/>
                </a:lnTo>
                <a:lnTo>
                  <a:pt x="23618" y="18338"/>
                </a:lnTo>
                <a:lnTo>
                  <a:pt x="23618" y="11811"/>
                </a:lnTo>
              </a:path>
            </a:pathLst>
          </a:custGeom>
          <a:ln w="9446">
            <a:solidFill>
              <a:srgbClr val="3E3E99"/>
            </a:solidFill>
          </a:ln>
        </p:spPr>
        <p:txBody>
          <a:bodyPr wrap="square" lIns="0" tIns="0" rIns="0" bIns="0" rtlCol="0"/>
          <a:lstStyle/>
          <a:p>
            <a:endParaRPr/>
          </a:p>
        </p:txBody>
      </p:sp>
      <p:sp>
        <p:nvSpPr>
          <p:cNvPr id="68" name="object 68"/>
          <p:cNvSpPr/>
          <p:nvPr/>
        </p:nvSpPr>
        <p:spPr>
          <a:xfrm>
            <a:off x="494337" y="1360982"/>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24"/>
                </a:lnTo>
                <a:lnTo>
                  <a:pt x="9113" y="18224"/>
                </a:lnTo>
                <a:lnTo>
                  <a:pt x="14143" y="18224"/>
                </a:lnTo>
                <a:lnTo>
                  <a:pt x="18227" y="14135"/>
                </a:lnTo>
                <a:lnTo>
                  <a:pt x="18227" y="9105"/>
                </a:lnTo>
              </a:path>
            </a:pathLst>
          </a:custGeom>
          <a:ln w="9446">
            <a:solidFill>
              <a:srgbClr val="4B4BA8"/>
            </a:solidFill>
          </a:ln>
        </p:spPr>
        <p:txBody>
          <a:bodyPr wrap="square" lIns="0" tIns="0" rIns="0" bIns="0" rtlCol="0"/>
          <a:lstStyle/>
          <a:p>
            <a:endParaRPr/>
          </a:p>
        </p:txBody>
      </p:sp>
      <p:sp>
        <p:nvSpPr>
          <p:cNvPr id="69" name="object 69"/>
          <p:cNvSpPr/>
          <p:nvPr/>
        </p:nvSpPr>
        <p:spPr>
          <a:xfrm>
            <a:off x="496436" y="1362938"/>
            <a:ext cx="13335" cy="13335"/>
          </a:xfrm>
          <a:custGeom>
            <a:avLst/>
            <a:gdLst/>
            <a:ahLst/>
            <a:cxnLst/>
            <a:rect l="l" t="t" r="r" b="b"/>
            <a:pathLst>
              <a:path w="13334" h="13334">
                <a:moveTo>
                  <a:pt x="12823" y="6413"/>
                </a:moveTo>
                <a:lnTo>
                  <a:pt x="12823" y="2882"/>
                </a:lnTo>
                <a:lnTo>
                  <a:pt x="9950" y="0"/>
                </a:lnTo>
                <a:lnTo>
                  <a:pt x="6413" y="0"/>
                </a:lnTo>
                <a:lnTo>
                  <a:pt x="2876" y="0"/>
                </a:lnTo>
                <a:lnTo>
                  <a:pt x="0" y="2882"/>
                </a:lnTo>
                <a:lnTo>
                  <a:pt x="0" y="6413"/>
                </a:lnTo>
                <a:lnTo>
                  <a:pt x="0" y="9956"/>
                </a:lnTo>
                <a:lnTo>
                  <a:pt x="2876" y="12827"/>
                </a:lnTo>
                <a:lnTo>
                  <a:pt x="6413" y="12827"/>
                </a:lnTo>
                <a:lnTo>
                  <a:pt x="9950" y="12827"/>
                </a:lnTo>
                <a:lnTo>
                  <a:pt x="12823" y="9956"/>
                </a:lnTo>
                <a:lnTo>
                  <a:pt x="12823" y="6413"/>
                </a:lnTo>
              </a:path>
            </a:pathLst>
          </a:custGeom>
          <a:ln w="9446">
            <a:solidFill>
              <a:srgbClr val="5858B7"/>
            </a:solidFill>
          </a:ln>
        </p:spPr>
        <p:txBody>
          <a:bodyPr wrap="square" lIns="0" tIns="0" rIns="0" bIns="0" rtlCol="0"/>
          <a:lstStyle/>
          <a:p>
            <a:endParaRPr/>
          </a:p>
        </p:txBody>
      </p:sp>
      <p:sp>
        <p:nvSpPr>
          <p:cNvPr id="70" name="object 70"/>
          <p:cNvSpPr/>
          <p:nvPr/>
        </p:nvSpPr>
        <p:spPr>
          <a:xfrm>
            <a:off x="493642" y="1360017"/>
            <a:ext cx="17780" cy="17780"/>
          </a:xfrm>
          <a:custGeom>
            <a:avLst/>
            <a:gdLst/>
            <a:ahLst/>
            <a:cxnLst/>
            <a:rect l="l" t="t" r="r" b="b"/>
            <a:pathLst>
              <a:path w="17779" h="17780">
                <a:moveTo>
                  <a:pt x="17209" y="8597"/>
                </a:moveTo>
                <a:lnTo>
                  <a:pt x="17209" y="3848"/>
                </a:lnTo>
                <a:lnTo>
                  <a:pt x="13350" y="0"/>
                </a:lnTo>
                <a:lnTo>
                  <a:pt x="8602" y="0"/>
                </a:lnTo>
                <a:lnTo>
                  <a:pt x="3854" y="0"/>
                </a:lnTo>
                <a:lnTo>
                  <a:pt x="0" y="3848"/>
                </a:lnTo>
                <a:lnTo>
                  <a:pt x="0" y="8597"/>
                </a:lnTo>
                <a:lnTo>
                  <a:pt x="0" y="13347"/>
                </a:lnTo>
                <a:lnTo>
                  <a:pt x="3854" y="17208"/>
                </a:lnTo>
                <a:lnTo>
                  <a:pt x="8602" y="17208"/>
                </a:lnTo>
                <a:lnTo>
                  <a:pt x="13350" y="17208"/>
                </a:lnTo>
                <a:lnTo>
                  <a:pt x="17209" y="13347"/>
                </a:lnTo>
                <a:lnTo>
                  <a:pt x="17209" y="8597"/>
                </a:lnTo>
              </a:path>
            </a:pathLst>
          </a:custGeom>
          <a:ln w="9446">
            <a:solidFill>
              <a:srgbClr val="6565C5"/>
            </a:solidFill>
          </a:ln>
        </p:spPr>
        <p:txBody>
          <a:bodyPr wrap="square" lIns="0" tIns="0" rIns="0" bIns="0" rtlCol="0"/>
          <a:lstStyle/>
          <a:p>
            <a:endParaRPr/>
          </a:p>
        </p:txBody>
      </p:sp>
      <p:sp>
        <p:nvSpPr>
          <p:cNvPr id="71" name="object 71"/>
          <p:cNvSpPr/>
          <p:nvPr/>
        </p:nvSpPr>
        <p:spPr>
          <a:xfrm>
            <a:off x="495736" y="1361973"/>
            <a:ext cx="12065" cy="12065"/>
          </a:xfrm>
          <a:custGeom>
            <a:avLst/>
            <a:gdLst/>
            <a:ahLst/>
            <a:cxnLst/>
            <a:rect l="l" t="t" r="r" b="b"/>
            <a:pathLst>
              <a:path w="12065" h="12065">
                <a:moveTo>
                  <a:pt x="11812" y="5905"/>
                </a:moveTo>
                <a:lnTo>
                  <a:pt x="11812" y="2654"/>
                </a:lnTo>
                <a:lnTo>
                  <a:pt x="9166" y="0"/>
                </a:lnTo>
                <a:lnTo>
                  <a:pt x="5908" y="0"/>
                </a:lnTo>
                <a:lnTo>
                  <a:pt x="2649" y="0"/>
                </a:lnTo>
                <a:lnTo>
                  <a:pt x="0" y="2654"/>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72" name="object 72"/>
          <p:cNvSpPr/>
          <p:nvPr/>
        </p:nvSpPr>
        <p:spPr>
          <a:xfrm>
            <a:off x="497834" y="1363941"/>
            <a:ext cx="6985" cy="6985"/>
          </a:xfrm>
          <a:custGeom>
            <a:avLst/>
            <a:gdLst/>
            <a:ahLst/>
            <a:cxnLst/>
            <a:rect l="l" t="t" r="r" b="b"/>
            <a:pathLst>
              <a:path w="6984" h="6984">
                <a:moveTo>
                  <a:pt x="6409" y="3200"/>
                </a:moveTo>
                <a:lnTo>
                  <a:pt x="6409" y="1435"/>
                </a:lnTo>
                <a:lnTo>
                  <a:pt x="4970" y="0"/>
                </a:lnTo>
                <a:lnTo>
                  <a:pt x="3205" y="0"/>
                </a:lnTo>
                <a:lnTo>
                  <a:pt x="1438" y="0"/>
                </a:lnTo>
                <a:lnTo>
                  <a:pt x="0" y="1435"/>
                </a:lnTo>
                <a:lnTo>
                  <a:pt x="0" y="3200"/>
                </a:lnTo>
                <a:lnTo>
                  <a:pt x="0" y="4965"/>
                </a:lnTo>
                <a:lnTo>
                  <a:pt x="1438" y="6413"/>
                </a:lnTo>
                <a:lnTo>
                  <a:pt x="3205" y="6413"/>
                </a:lnTo>
                <a:lnTo>
                  <a:pt x="4970" y="6413"/>
                </a:lnTo>
                <a:lnTo>
                  <a:pt x="6409" y="4965"/>
                </a:lnTo>
                <a:lnTo>
                  <a:pt x="6409" y="3200"/>
                </a:lnTo>
              </a:path>
            </a:pathLst>
          </a:custGeom>
          <a:ln w="9446">
            <a:solidFill>
              <a:srgbClr val="9696D8"/>
            </a:solidFill>
          </a:ln>
        </p:spPr>
        <p:txBody>
          <a:bodyPr wrap="square" lIns="0" tIns="0" rIns="0" bIns="0" rtlCol="0"/>
          <a:lstStyle/>
          <a:p>
            <a:endParaRPr/>
          </a:p>
        </p:txBody>
      </p:sp>
      <p:sp>
        <p:nvSpPr>
          <p:cNvPr id="73" name="object 73"/>
          <p:cNvSpPr/>
          <p:nvPr/>
        </p:nvSpPr>
        <p:spPr>
          <a:xfrm>
            <a:off x="499929" y="1365897"/>
            <a:ext cx="1270" cy="1270"/>
          </a:xfrm>
          <a:custGeom>
            <a:avLst/>
            <a:gdLst/>
            <a:ahLst/>
            <a:cxnLst/>
            <a:rect l="l" t="t" r="r" b="b"/>
            <a:pathLst>
              <a:path w="1270" h="1269">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74" name="object 74"/>
          <p:cNvSpPr/>
          <p:nvPr/>
        </p:nvSpPr>
        <p:spPr>
          <a:xfrm>
            <a:off x="497641" y="1363484"/>
            <a:ext cx="4445" cy="4445"/>
          </a:xfrm>
          <a:custGeom>
            <a:avLst/>
            <a:gdLst/>
            <a:ahLst/>
            <a:cxnLst/>
            <a:rect l="l" t="t" r="r" b="b"/>
            <a:pathLst>
              <a:path w="4445" h="4444">
                <a:moveTo>
                  <a:pt x="0" y="2184"/>
                </a:moveTo>
                <a:lnTo>
                  <a:pt x="0" y="3390"/>
                </a:lnTo>
                <a:lnTo>
                  <a:pt x="986" y="4381"/>
                </a:lnTo>
                <a:lnTo>
                  <a:pt x="2192" y="4381"/>
                </a:lnTo>
                <a:lnTo>
                  <a:pt x="3398" y="4381"/>
                </a:lnTo>
                <a:lnTo>
                  <a:pt x="4385" y="3390"/>
                </a:lnTo>
                <a:lnTo>
                  <a:pt x="4385" y="2184"/>
                </a:lnTo>
                <a:lnTo>
                  <a:pt x="4385" y="977"/>
                </a:lnTo>
                <a:lnTo>
                  <a:pt x="3398" y="0"/>
                </a:lnTo>
                <a:lnTo>
                  <a:pt x="2192" y="0"/>
                </a:lnTo>
                <a:lnTo>
                  <a:pt x="986" y="0"/>
                </a:lnTo>
                <a:lnTo>
                  <a:pt x="0" y="977"/>
                </a:lnTo>
                <a:lnTo>
                  <a:pt x="0" y="2184"/>
                </a:lnTo>
              </a:path>
            </a:pathLst>
          </a:custGeom>
          <a:ln w="9446">
            <a:solidFill>
              <a:srgbClr val="C7C7EA"/>
            </a:solidFill>
          </a:ln>
        </p:spPr>
        <p:txBody>
          <a:bodyPr wrap="square" lIns="0" tIns="0" rIns="0" bIns="0" rtlCol="0"/>
          <a:lstStyle/>
          <a:p>
            <a:endParaRPr/>
          </a:p>
        </p:txBody>
      </p:sp>
      <p:sp>
        <p:nvSpPr>
          <p:cNvPr id="75" name="object 75"/>
          <p:cNvSpPr/>
          <p:nvPr/>
        </p:nvSpPr>
        <p:spPr>
          <a:xfrm>
            <a:off x="493836" y="1359535"/>
            <a:ext cx="10795" cy="10795"/>
          </a:xfrm>
          <a:custGeom>
            <a:avLst/>
            <a:gdLst/>
            <a:ahLst/>
            <a:cxnLst/>
            <a:rect l="l" t="t" r="r" b="b"/>
            <a:pathLst>
              <a:path w="10795" h="10794">
                <a:moveTo>
                  <a:pt x="8373" y="0"/>
                </a:moveTo>
                <a:lnTo>
                  <a:pt x="2420" y="0"/>
                </a:lnTo>
                <a:lnTo>
                  <a:pt x="0" y="2425"/>
                </a:lnTo>
                <a:lnTo>
                  <a:pt x="0" y="8382"/>
                </a:lnTo>
                <a:lnTo>
                  <a:pt x="2420" y="10795"/>
                </a:lnTo>
                <a:lnTo>
                  <a:pt x="8373" y="10795"/>
                </a:lnTo>
                <a:lnTo>
                  <a:pt x="10795" y="8382"/>
                </a:lnTo>
                <a:lnTo>
                  <a:pt x="10795" y="2425"/>
                </a:lnTo>
                <a:lnTo>
                  <a:pt x="8373" y="0"/>
                </a:lnTo>
                <a:close/>
              </a:path>
            </a:pathLst>
          </a:custGeom>
          <a:solidFill>
            <a:srgbClr val="E0E0F3"/>
          </a:solidFill>
        </p:spPr>
        <p:txBody>
          <a:bodyPr wrap="square" lIns="0" tIns="0" rIns="0" bIns="0" rtlCol="0"/>
          <a:lstStyle/>
          <a:p>
            <a:endParaRPr/>
          </a:p>
        </p:txBody>
      </p:sp>
      <p:sp>
        <p:nvSpPr>
          <p:cNvPr id="76" name="object 76"/>
          <p:cNvSpPr/>
          <p:nvPr/>
        </p:nvSpPr>
        <p:spPr>
          <a:xfrm>
            <a:off x="729748" y="1641437"/>
            <a:ext cx="38100" cy="38100"/>
          </a:xfrm>
          <a:custGeom>
            <a:avLst/>
            <a:gdLst/>
            <a:ahLst/>
            <a:cxnLst/>
            <a:rect l="l" t="t" r="r" b="b"/>
            <a:pathLst>
              <a:path w="38100" h="38100">
                <a:moveTo>
                  <a:pt x="37857" y="18935"/>
                </a:moveTo>
                <a:lnTo>
                  <a:pt x="36370" y="11567"/>
                </a:lnTo>
                <a:lnTo>
                  <a:pt x="32314" y="5548"/>
                </a:lnTo>
                <a:lnTo>
                  <a:pt x="26298" y="1488"/>
                </a:lnTo>
                <a:lnTo>
                  <a:pt x="18931" y="0"/>
                </a:lnTo>
                <a:lnTo>
                  <a:pt x="11563" y="1488"/>
                </a:lnTo>
                <a:lnTo>
                  <a:pt x="5545" y="5548"/>
                </a:lnTo>
                <a:lnTo>
                  <a:pt x="1488" y="11567"/>
                </a:lnTo>
                <a:lnTo>
                  <a:pt x="0" y="18935"/>
                </a:lnTo>
                <a:lnTo>
                  <a:pt x="1488" y="26301"/>
                </a:lnTo>
                <a:lnTo>
                  <a:pt x="5545" y="32316"/>
                </a:lnTo>
                <a:lnTo>
                  <a:pt x="11563" y="36371"/>
                </a:lnTo>
                <a:lnTo>
                  <a:pt x="18931" y="37858"/>
                </a:lnTo>
                <a:lnTo>
                  <a:pt x="26298" y="36371"/>
                </a:lnTo>
                <a:lnTo>
                  <a:pt x="32314" y="32316"/>
                </a:lnTo>
                <a:lnTo>
                  <a:pt x="36370" y="26301"/>
                </a:lnTo>
                <a:lnTo>
                  <a:pt x="37857" y="18935"/>
                </a:lnTo>
              </a:path>
            </a:pathLst>
          </a:custGeom>
          <a:ln w="9446">
            <a:solidFill>
              <a:srgbClr val="191959"/>
            </a:solidFill>
          </a:ln>
        </p:spPr>
        <p:txBody>
          <a:bodyPr wrap="square" lIns="0" tIns="0" rIns="0" bIns="0" rtlCol="0"/>
          <a:lstStyle/>
          <a:p>
            <a:endParaRPr/>
          </a:p>
        </p:txBody>
      </p:sp>
      <p:sp>
        <p:nvSpPr>
          <p:cNvPr id="77" name="object 77"/>
          <p:cNvSpPr/>
          <p:nvPr/>
        </p:nvSpPr>
        <p:spPr>
          <a:xfrm>
            <a:off x="732085" y="1643697"/>
            <a:ext cx="33020" cy="33020"/>
          </a:xfrm>
          <a:custGeom>
            <a:avLst/>
            <a:gdLst/>
            <a:ahLst/>
            <a:cxnLst/>
            <a:rect l="l" t="t" r="r" b="b"/>
            <a:pathLst>
              <a:path w="33020" h="33019">
                <a:moveTo>
                  <a:pt x="32465" y="16230"/>
                </a:moveTo>
                <a:lnTo>
                  <a:pt x="32465" y="7277"/>
                </a:lnTo>
                <a:lnTo>
                  <a:pt x="25191" y="0"/>
                </a:lnTo>
                <a:lnTo>
                  <a:pt x="16233" y="0"/>
                </a:lnTo>
                <a:lnTo>
                  <a:pt x="7273" y="0"/>
                </a:lnTo>
                <a:lnTo>
                  <a:pt x="0" y="7277"/>
                </a:lnTo>
                <a:lnTo>
                  <a:pt x="0" y="16230"/>
                </a:lnTo>
                <a:lnTo>
                  <a:pt x="0" y="25196"/>
                </a:lnTo>
                <a:lnTo>
                  <a:pt x="7273" y="32461"/>
                </a:lnTo>
                <a:lnTo>
                  <a:pt x="16233" y="32461"/>
                </a:lnTo>
                <a:lnTo>
                  <a:pt x="25191" y="32461"/>
                </a:lnTo>
                <a:lnTo>
                  <a:pt x="32465" y="25196"/>
                </a:lnTo>
                <a:lnTo>
                  <a:pt x="32465" y="16230"/>
                </a:lnTo>
              </a:path>
            </a:pathLst>
          </a:custGeom>
          <a:ln w="9446">
            <a:solidFill>
              <a:srgbClr val="1B1B60"/>
            </a:solidFill>
          </a:ln>
        </p:spPr>
        <p:txBody>
          <a:bodyPr wrap="square" lIns="0" tIns="0" rIns="0" bIns="0" rtlCol="0"/>
          <a:lstStyle/>
          <a:p>
            <a:endParaRPr/>
          </a:p>
        </p:txBody>
      </p:sp>
      <p:sp>
        <p:nvSpPr>
          <p:cNvPr id="78" name="object 78"/>
          <p:cNvSpPr/>
          <p:nvPr/>
        </p:nvSpPr>
        <p:spPr>
          <a:xfrm>
            <a:off x="734427" y="1645945"/>
            <a:ext cx="27305" cy="27305"/>
          </a:xfrm>
          <a:custGeom>
            <a:avLst/>
            <a:gdLst/>
            <a:ahLst/>
            <a:cxnLst/>
            <a:rect l="l" t="t" r="r" b="b"/>
            <a:pathLst>
              <a:path w="27304" h="27305">
                <a:moveTo>
                  <a:pt x="27067" y="13538"/>
                </a:moveTo>
                <a:lnTo>
                  <a:pt x="27067" y="6070"/>
                </a:lnTo>
                <a:lnTo>
                  <a:pt x="21004" y="0"/>
                </a:lnTo>
                <a:lnTo>
                  <a:pt x="13533" y="0"/>
                </a:lnTo>
                <a:lnTo>
                  <a:pt x="6061" y="0"/>
                </a:lnTo>
                <a:lnTo>
                  <a:pt x="0" y="6070"/>
                </a:lnTo>
                <a:lnTo>
                  <a:pt x="0" y="13538"/>
                </a:lnTo>
                <a:lnTo>
                  <a:pt x="0" y="21005"/>
                </a:lnTo>
                <a:lnTo>
                  <a:pt x="6061" y="27076"/>
                </a:lnTo>
                <a:lnTo>
                  <a:pt x="13533" y="27076"/>
                </a:lnTo>
                <a:lnTo>
                  <a:pt x="21004" y="27076"/>
                </a:lnTo>
                <a:lnTo>
                  <a:pt x="27067" y="21005"/>
                </a:lnTo>
                <a:lnTo>
                  <a:pt x="27067" y="13538"/>
                </a:lnTo>
              </a:path>
            </a:pathLst>
          </a:custGeom>
          <a:ln w="9446">
            <a:solidFill>
              <a:srgbClr val="1D1D67"/>
            </a:solidFill>
          </a:ln>
        </p:spPr>
        <p:txBody>
          <a:bodyPr wrap="square" lIns="0" tIns="0" rIns="0" bIns="0" rtlCol="0"/>
          <a:lstStyle/>
          <a:p>
            <a:endParaRPr/>
          </a:p>
        </p:txBody>
      </p:sp>
      <p:sp>
        <p:nvSpPr>
          <p:cNvPr id="79" name="object 79"/>
          <p:cNvSpPr/>
          <p:nvPr/>
        </p:nvSpPr>
        <p:spPr>
          <a:xfrm>
            <a:off x="736768" y="1648205"/>
            <a:ext cx="22225" cy="22225"/>
          </a:xfrm>
          <a:custGeom>
            <a:avLst/>
            <a:gdLst/>
            <a:ahLst/>
            <a:cxnLst/>
            <a:rect l="l" t="t" r="r" b="b"/>
            <a:pathLst>
              <a:path w="22225" h="22225">
                <a:moveTo>
                  <a:pt x="21663" y="10833"/>
                </a:moveTo>
                <a:lnTo>
                  <a:pt x="21663" y="4851"/>
                </a:lnTo>
                <a:lnTo>
                  <a:pt x="16812" y="0"/>
                </a:lnTo>
                <a:lnTo>
                  <a:pt x="10829" y="0"/>
                </a:lnTo>
                <a:lnTo>
                  <a:pt x="4846" y="0"/>
                </a:lnTo>
                <a:lnTo>
                  <a:pt x="0" y="4851"/>
                </a:lnTo>
                <a:lnTo>
                  <a:pt x="0" y="10833"/>
                </a:lnTo>
                <a:lnTo>
                  <a:pt x="0" y="16814"/>
                </a:lnTo>
                <a:lnTo>
                  <a:pt x="4846" y="21666"/>
                </a:lnTo>
                <a:lnTo>
                  <a:pt x="10829" y="21666"/>
                </a:lnTo>
                <a:lnTo>
                  <a:pt x="16812" y="21666"/>
                </a:lnTo>
                <a:lnTo>
                  <a:pt x="21663" y="16814"/>
                </a:lnTo>
                <a:lnTo>
                  <a:pt x="21663" y="10833"/>
                </a:lnTo>
              </a:path>
            </a:pathLst>
          </a:custGeom>
          <a:ln w="9446">
            <a:solidFill>
              <a:srgbClr val="1F1F6E"/>
            </a:solidFill>
          </a:ln>
        </p:spPr>
        <p:txBody>
          <a:bodyPr wrap="square" lIns="0" tIns="0" rIns="0" bIns="0" rtlCol="0"/>
          <a:lstStyle/>
          <a:p>
            <a:endParaRPr/>
          </a:p>
        </p:txBody>
      </p:sp>
      <p:sp>
        <p:nvSpPr>
          <p:cNvPr id="80" name="object 80"/>
          <p:cNvSpPr/>
          <p:nvPr/>
        </p:nvSpPr>
        <p:spPr>
          <a:xfrm>
            <a:off x="739105" y="1650466"/>
            <a:ext cx="16510" cy="16510"/>
          </a:xfrm>
          <a:custGeom>
            <a:avLst/>
            <a:gdLst/>
            <a:ahLst/>
            <a:cxnLst/>
            <a:rect l="l" t="t" r="r" b="b"/>
            <a:pathLst>
              <a:path w="16509" h="16510">
                <a:moveTo>
                  <a:pt x="16271" y="8128"/>
                </a:moveTo>
                <a:lnTo>
                  <a:pt x="16271" y="3632"/>
                </a:lnTo>
                <a:lnTo>
                  <a:pt x="12625" y="0"/>
                </a:lnTo>
                <a:lnTo>
                  <a:pt x="8135" y="0"/>
                </a:lnTo>
                <a:lnTo>
                  <a:pt x="3646" y="0"/>
                </a:lnTo>
                <a:lnTo>
                  <a:pt x="0" y="3632"/>
                </a:lnTo>
                <a:lnTo>
                  <a:pt x="0" y="8128"/>
                </a:lnTo>
                <a:lnTo>
                  <a:pt x="0" y="12611"/>
                </a:lnTo>
                <a:lnTo>
                  <a:pt x="3646" y="16268"/>
                </a:lnTo>
                <a:lnTo>
                  <a:pt x="8135" y="16268"/>
                </a:lnTo>
                <a:lnTo>
                  <a:pt x="12625" y="16268"/>
                </a:lnTo>
                <a:lnTo>
                  <a:pt x="16271" y="12611"/>
                </a:lnTo>
                <a:lnTo>
                  <a:pt x="16271" y="8128"/>
                </a:lnTo>
              </a:path>
            </a:pathLst>
          </a:custGeom>
          <a:ln w="9446">
            <a:solidFill>
              <a:srgbClr val="212175"/>
            </a:solidFill>
          </a:ln>
        </p:spPr>
        <p:txBody>
          <a:bodyPr wrap="square" lIns="0" tIns="0" rIns="0" bIns="0" rtlCol="0"/>
          <a:lstStyle/>
          <a:p>
            <a:endParaRPr/>
          </a:p>
        </p:txBody>
      </p:sp>
      <p:sp>
        <p:nvSpPr>
          <p:cNvPr id="81" name="object 81"/>
          <p:cNvSpPr/>
          <p:nvPr/>
        </p:nvSpPr>
        <p:spPr>
          <a:xfrm>
            <a:off x="733117" y="1644383"/>
            <a:ext cx="27940" cy="27940"/>
          </a:xfrm>
          <a:custGeom>
            <a:avLst/>
            <a:gdLst/>
            <a:ahLst/>
            <a:cxnLst/>
            <a:rect l="l" t="t" r="r" b="b"/>
            <a:pathLst>
              <a:path w="27940" h="27939">
                <a:moveTo>
                  <a:pt x="27533" y="13766"/>
                </a:moveTo>
                <a:lnTo>
                  <a:pt x="27533" y="6172"/>
                </a:lnTo>
                <a:lnTo>
                  <a:pt x="21366" y="0"/>
                </a:lnTo>
                <a:lnTo>
                  <a:pt x="13766" y="0"/>
                </a:lnTo>
                <a:lnTo>
                  <a:pt x="6165" y="0"/>
                </a:lnTo>
                <a:lnTo>
                  <a:pt x="0" y="6172"/>
                </a:lnTo>
                <a:lnTo>
                  <a:pt x="0" y="13766"/>
                </a:lnTo>
                <a:lnTo>
                  <a:pt x="0" y="21374"/>
                </a:lnTo>
                <a:lnTo>
                  <a:pt x="6165" y="27533"/>
                </a:lnTo>
                <a:lnTo>
                  <a:pt x="13766" y="27533"/>
                </a:lnTo>
                <a:lnTo>
                  <a:pt x="21366" y="27533"/>
                </a:lnTo>
                <a:lnTo>
                  <a:pt x="27533" y="21374"/>
                </a:lnTo>
                <a:lnTo>
                  <a:pt x="27533" y="13766"/>
                </a:lnTo>
              </a:path>
            </a:pathLst>
          </a:custGeom>
          <a:ln w="9446">
            <a:solidFill>
              <a:srgbClr val="23237C"/>
            </a:solidFill>
          </a:ln>
        </p:spPr>
        <p:txBody>
          <a:bodyPr wrap="square" lIns="0" tIns="0" rIns="0" bIns="0" rtlCol="0"/>
          <a:lstStyle/>
          <a:p>
            <a:endParaRPr/>
          </a:p>
        </p:txBody>
      </p:sp>
      <p:sp>
        <p:nvSpPr>
          <p:cNvPr id="82" name="object 82"/>
          <p:cNvSpPr/>
          <p:nvPr/>
        </p:nvSpPr>
        <p:spPr>
          <a:xfrm>
            <a:off x="737607" y="1648307"/>
            <a:ext cx="13970" cy="13970"/>
          </a:xfrm>
          <a:custGeom>
            <a:avLst/>
            <a:gdLst/>
            <a:ahLst/>
            <a:cxnLst/>
            <a:rect l="l" t="t" r="r" b="b"/>
            <a:pathLst>
              <a:path w="13970" h="13969">
                <a:moveTo>
                  <a:pt x="13766" y="6883"/>
                </a:moveTo>
                <a:lnTo>
                  <a:pt x="13766" y="3086"/>
                </a:lnTo>
                <a:lnTo>
                  <a:pt x="10680" y="0"/>
                </a:lnTo>
                <a:lnTo>
                  <a:pt x="6880" y="0"/>
                </a:lnTo>
                <a:lnTo>
                  <a:pt x="3081" y="0"/>
                </a:lnTo>
                <a:lnTo>
                  <a:pt x="0" y="3086"/>
                </a:lnTo>
                <a:lnTo>
                  <a:pt x="0" y="6883"/>
                </a:lnTo>
                <a:lnTo>
                  <a:pt x="0" y="10680"/>
                </a:lnTo>
                <a:lnTo>
                  <a:pt x="3081" y="13766"/>
                </a:lnTo>
                <a:lnTo>
                  <a:pt x="6880" y="13766"/>
                </a:lnTo>
                <a:lnTo>
                  <a:pt x="10680" y="13766"/>
                </a:lnTo>
                <a:lnTo>
                  <a:pt x="13766" y="10680"/>
                </a:lnTo>
                <a:lnTo>
                  <a:pt x="13766" y="6883"/>
                </a:lnTo>
              </a:path>
            </a:pathLst>
          </a:custGeom>
          <a:ln w="9446">
            <a:solidFill>
              <a:srgbClr val="6565C5"/>
            </a:solidFill>
          </a:ln>
        </p:spPr>
        <p:txBody>
          <a:bodyPr wrap="square" lIns="0" tIns="0" rIns="0" bIns="0" rtlCol="0"/>
          <a:lstStyle/>
          <a:p>
            <a:endParaRPr/>
          </a:p>
        </p:txBody>
      </p:sp>
      <p:sp>
        <p:nvSpPr>
          <p:cNvPr id="83" name="object 83"/>
          <p:cNvSpPr/>
          <p:nvPr/>
        </p:nvSpPr>
        <p:spPr>
          <a:xfrm>
            <a:off x="739824" y="1650415"/>
            <a:ext cx="8890" cy="8890"/>
          </a:xfrm>
          <a:custGeom>
            <a:avLst/>
            <a:gdLst/>
            <a:ahLst/>
            <a:cxnLst/>
            <a:rect l="l" t="t" r="r" b="b"/>
            <a:pathLst>
              <a:path w="8890" h="8889">
                <a:moveTo>
                  <a:pt x="8369" y="4191"/>
                </a:moveTo>
                <a:lnTo>
                  <a:pt x="8369" y="1879"/>
                </a:lnTo>
                <a:lnTo>
                  <a:pt x="6493" y="0"/>
                </a:lnTo>
                <a:lnTo>
                  <a:pt x="4187" y="0"/>
                </a:lnTo>
                <a:lnTo>
                  <a:pt x="1880" y="0"/>
                </a:lnTo>
                <a:lnTo>
                  <a:pt x="0" y="1879"/>
                </a:lnTo>
                <a:lnTo>
                  <a:pt x="0" y="4191"/>
                </a:lnTo>
                <a:lnTo>
                  <a:pt x="0" y="6489"/>
                </a:lnTo>
                <a:lnTo>
                  <a:pt x="1880" y="8369"/>
                </a:lnTo>
                <a:lnTo>
                  <a:pt x="4187" y="8369"/>
                </a:lnTo>
                <a:lnTo>
                  <a:pt x="6493" y="8369"/>
                </a:lnTo>
                <a:lnTo>
                  <a:pt x="8369" y="6489"/>
                </a:lnTo>
                <a:lnTo>
                  <a:pt x="8369" y="4191"/>
                </a:lnTo>
              </a:path>
            </a:pathLst>
          </a:custGeom>
          <a:ln w="9446">
            <a:solidFill>
              <a:srgbClr val="7E7ECE"/>
            </a:solidFill>
          </a:ln>
        </p:spPr>
        <p:txBody>
          <a:bodyPr wrap="square" lIns="0" tIns="0" rIns="0" bIns="0" rtlCol="0"/>
          <a:lstStyle/>
          <a:p>
            <a:endParaRPr/>
          </a:p>
        </p:txBody>
      </p:sp>
      <p:sp>
        <p:nvSpPr>
          <p:cNvPr id="84" name="object 84"/>
          <p:cNvSpPr/>
          <p:nvPr/>
        </p:nvSpPr>
        <p:spPr>
          <a:xfrm>
            <a:off x="742047" y="1652524"/>
            <a:ext cx="3175" cy="3175"/>
          </a:xfrm>
          <a:custGeom>
            <a:avLst/>
            <a:gdLst/>
            <a:ahLst/>
            <a:cxnLst/>
            <a:rect l="l" t="t" r="r" b="b"/>
            <a:pathLst>
              <a:path w="3175" h="3175">
                <a:moveTo>
                  <a:pt x="2966" y="1485"/>
                </a:moveTo>
                <a:lnTo>
                  <a:pt x="2966" y="673"/>
                </a:lnTo>
                <a:lnTo>
                  <a:pt x="2302" y="0"/>
                </a:lnTo>
                <a:lnTo>
                  <a:pt x="1483" y="0"/>
                </a:lnTo>
                <a:lnTo>
                  <a:pt x="664" y="0"/>
                </a:lnTo>
                <a:lnTo>
                  <a:pt x="0" y="673"/>
                </a:lnTo>
                <a:lnTo>
                  <a:pt x="0" y="1485"/>
                </a:lnTo>
                <a:lnTo>
                  <a:pt x="0" y="2298"/>
                </a:lnTo>
                <a:lnTo>
                  <a:pt x="664" y="2971"/>
                </a:lnTo>
                <a:lnTo>
                  <a:pt x="1483" y="2971"/>
                </a:lnTo>
                <a:lnTo>
                  <a:pt x="2302" y="2971"/>
                </a:lnTo>
                <a:lnTo>
                  <a:pt x="2966" y="2298"/>
                </a:lnTo>
                <a:lnTo>
                  <a:pt x="2966" y="1485"/>
                </a:lnTo>
              </a:path>
            </a:pathLst>
          </a:custGeom>
          <a:ln w="9446">
            <a:solidFill>
              <a:srgbClr val="9696D8"/>
            </a:solidFill>
          </a:ln>
        </p:spPr>
        <p:txBody>
          <a:bodyPr wrap="square" lIns="0" tIns="0" rIns="0" bIns="0" rtlCol="0"/>
          <a:lstStyle/>
          <a:p>
            <a:endParaRPr/>
          </a:p>
        </p:txBody>
      </p:sp>
      <p:sp>
        <p:nvSpPr>
          <p:cNvPr id="85" name="object 85"/>
          <p:cNvSpPr/>
          <p:nvPr/>
        </p:nvSpPr>
        <p:spPr>
          <a:xfrm>
            <a:off x="741838" y="1652206"/>
            <a:ext cx="2540" cy="2540"/>
          </a:xfrm>
          <a:custGeom>
            <a:avLst/>
            <a:gdLst/>
            <a:ahLst/>
            <a:cxnLst/>
            <a:rect l="l" t="t" r="r" b="b"/>
            <a:pathLst>
              <a:path w="2540" h="2539">
                <a:moveTo>
                  <a:pt x="0" y="1206"/>
                </a:moveTo>
                <a:lnTo>
                  <a:pt x="0" y="1879"/>
                </a:lnTo>
                <a:lnTo>
                  <a:pt x="546" y="2425"/>
                </a:lnTo>
                <a:lnTo>
                  <a:pt x="1215" y="2425"/>
                </a:lnTo>
                <a:lnTo>
                  <a:pt x="1884" y="2425"/>
                </a:lnTo>
                <a:lnTo>
                  <a:pt x="2425" y="1879"/>
                </a:lnTo>
                <a:lnTo>
                  <a:pt x="2425" y="1206"/>
                </a:lnTo>
                <a:lnTo>
                  <a:pt x="2425" y="533"/>
                </a:lnTo>
                <a:lnTo>
                  <a:pt x="1884" y="0"/>
                </a:lnTo>
                <a:lnTo>
                  <a:pt x="1215" y="0"/>
                </a:lnTo>
                <a:lnTo>
                  <a:pt x="546" y="0"/>
                </a:lnTo>
                <a:lnTo>
                  <a:pt x="0" y="533"/>
                </a:lnTo>
                <a:lnTo>
                  <a:pt x="0" y="1206"/>
                </a:lnTo>
              </a:path>
            </a:pathLst>
          </a:custGeom>
          <a:ln w="9446">
            <a:solidFill>
              <a:srgbClr val="AFAFE1"/>
            </a:solidFill>
          </a:ln>
        </p:spPr>
        <p:txBody>
          <a:bodyPr wrap="square" lIns="0" tIns="0" rIns="0" bIns="0" rtlCol="0"/>
          <a:lstStyle/>
          <a:p>
            <a:endParaRPr/>
          </a:p>
        </p:txBody>
      </p:sp>
      <p:sp>
        <p:nvSpPr>
          <p:cNvPr id="86" name="object 86"/>
          <p:cNvSpPr/>
          <p:nvPr/>
        </p:nvSpPr>
        <p:spPr>
          <a:xfrm>
            <a:off x="738658" y="1648904"/>
            <a:ext cx="8255" cy="8255"/>
          </a:xfrm>
          <a:custGeom>
            <a:avLst/>
            <a:gdLst/>
            <a:ahLst/>
            <a:cxnLst/>
            <a:rect l="l" t="t" r="r" b="b"/>
            <a:pathLst>
              <a:path w="8254" h="8255">
                <a:moveTo>
                  <a:pt x="0" y="3924"/>
                </a:moveTo>
                <a:lnTo>
                  <a:pt x="0" y="6083"/>
                </a:lnTo>
                <a:lnTo>
                  <a:pt x="1756" y="7835"/>
                </a:lnTo>
                <a:lnTo>
                  <a:pt x="3914" y="7835"/>
                </a:lnTo>
                <a:lnTo>
                  <a:pt x="6071" y="7835"/>
                </a:lnTo>
                <a:lnTo>
                  <a:pt x="7828" y="6083"/>
                </a:lnTo>
                <a:lnTo>
                  <a:pt x="7828" y="3924"/>
                </a:lnTo>
                <a:lnTo>
                  <a:pt x="7828" y="1765"/>
                </a:lnTo>
                <a:lnTo>
                  <a:pt x="6071" y="0"/>
                </a:lnTo>
                <a:lnTo>
                  <a:pt x="3914" y="0"/>
                </a:lnTo>
                <a:lnTo>
                  <a:pt x="1756" y="0"/>
                </a:lnTo>
                <a:lnTo>
                  <a:pt x="0" y="1765"/>
                </a:lnTo>
                <a:lnTo>
                  <a:pt x="0" y="3924"/>
                </a:lnTo>
              </a:path>
            </a:pathLst>
          </a:custGeom>
          <a:ln w="9446">
            <a:solidFill>
              <a:srgbClr val="C7C7EA"/>
            </a:solidFill>
          </a:ln>
        </p:spPr>
        <p:txBody>
          <a:bodyPr wrap="square" lIns="0" tIns="0" rIns="0" bIns="0" rtlCol="0"/>
          <a:lstStyle/>
          <a:p>
            <a:endParaRPr/>
          </a:p>
        </p:txBody>
      </p:sp>
      <p:sp>
        <p:nvSpPr>
          <p:cNvPr id="87" name="object 87"/>
          <p:cNvSpPr/>
          <p:nvPr/>
        </p:nvSpPr>
        <p:spPr>
          <a:xfrm>
            <a:off x="736693" y="1646834"/>
            <a:ext cx="10795" cy="10795"/>
          </a:xfrm>
          <a:custGeom>
            <a:avLst/>
            <a:gdLst/>
            <a:ahLst/>
            <a:cxnLst/>
            <a:rect l="l" t="t" r="r" b="b"/>
            <a:pathLst>
              <a:path w="10795" h="10794">
                <a:moveTo>
                  <a:pt x="8379" y="0"/>
                </a:moveTo>
                <a:lnTo>
                  <a:pt x="2425" y="0"/>
                </a:lnTo>
                <a:lnTo>
                  <a:pt x="0" y="2425"/>
                </a:lnTo>
                <a:lnTo>
                  <a:pt x="0" y="8382"/>
                </a:lnTo>
                <a:lnTo>
                  <a:pt x="2425" y="10795"/>
                </a:lnTo>
                <a:lnTo>
                  <a:pt x="8379" y="10795"/>
                </a:lnTo>
                <a:lnTo>
                  <a:pt x="10800" y="8382"/>
                </a:lnTo>
                <a:lnTo>
                  <a:pt x="10800" y="2425"/>
                </a:lnTo>
                <a:lnTo>
                  <a:pt x="8379" y="0"/>
                </a:lnTo>
                <a:close/>
              </a:path>
            </a:pathLst>
          </a:custGeom>
          <a:solidFill>
            <a:srgbClr val="E0E0F3"/>
          </a:solidFill>
        </p:spPr>
        <p:txBody>
          <a:bodyPr wrap="square" lIns="0" tIns="0" rIns="0" bIns="0" rtlCol="0"/>
          <a:lstStyle/>
          <a:p>
            <a:endParaRPr/>
          </a:p>
        </p:txBody>
      </p:sp>
      <p:sp>
        <p:nvSpPr>
          <p:cNvPr id="88" name="object 88"/>
          <p:cNvSpPr/>
          <p:nvPr/>
        </p:nvSpPr>
        <p:spPr>
          <a:xfrm>
            <a:off x="729748" y="1899513"/>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1"/>
                </a:lnTo>
                <a:lnTo>
                  <a:pt x="5545" y="32310"/>
                </a:lnTo>
                <a:lnTo>
                  <a:pt x="11563" y="36369"/>
                </a:lnTo>
                <a:lnTo>
                  <a:pt x="18931" y="37858"/>
                </a:lnTo>
                <a:lnTo>
                  <a:pt x="26298" y="36369"/>
                </a:lnTo>
                <a:lnTo>
                  <a:pt x="32314" y="32310"/>
                </a:lnTo>
                <a:lnTo>
                  <a:pt x="36370" y="26291"/>
                </a:lnTo>
                <a:lnTo>
                  <a:pt x="37857" y="18923"/>
                </a:lnTo>
              </a:path>
            </a:pathLst>
          </a:custGeom>
          <a:ln w="9446">
            <a:solidFill>
              <a:srgbClr val="191959"/>
            </a:solidFill>
          </a:ln>
        </p:spPr>
        <p:txBody>
          <a:bodyPr wrap="square" lIns="0" tIns="0" rIns="0" bIns="0" rtlCol="0"/>
          <a:lstStyle/>
          <a:p>
            <a:endParaRPr/>
          </a:p>
        </p:txBody>
      </p:sp>
      <p:sp>
        <p:nvSpPr>
          <p:cNvPr id="89" name="object 89"/>
          <p:cNvSpPr/>
          <p:nvPr/>
        </p:nvSpPr>
        <p:spPr>
          <a:xfrm>
            <a:off x="732085" y="1901761"/>
            <a:ext cx="33020" cy="33020"/>
          </a:xfrm>
          <a:custGeom>
            <a:avLst/>
            <a:gdLst/>
            <a:ahLst/>
            <a:cxnLst/>
            <a:rect l="l" t="t" r="r" b="b"/>
            <a:pathLst>
              <a:path w="33020" h="33019">
                <a:moveTo>
                  <a:pt x="32465" y="16230"/>
                </a:moveTo>
                <a:lnTo>
                  <a:pt x="32465" y="7277"/>
                </a:lnTo>
                <a:lnTo>
                  <a:pt x="25191" y="0"/>
                </a:lnTo>
                <a:lnTo>
                  <a:pt x="16233" y="0"/>
                </a:lnTo>
                <a:lnTo>
                  <a:pt x="7273" y="0"/>
                </a:lnTo>
                <a:lnTo>
                  <a:pt x="0" y="7277"/>
                </a:lnTo>
                <a:lnTo>
                  <a:pt x="0" y="16230"/>
                </a:lnTo>
                <a:lnTo>
                  <a:pt x="0" y="25196"/>
                </a:lnTo>
                <a:lnTo>
                  <a:pt x="7273" y="32461"/>
                </a:lnTo>
                <a:lnTo>
                  <a:pt x="16233" y="32461"/>
                </a:lnTo>
                <a:lnTo>
                  <a:pt x="25191" y="32461"/>
                </a:lnTo>
                <a:lnTo>
                  <a:pt x="32465" y="25196"/>
                </a:lnTo>
                <a:lnTo>
                  <a:pt x="32465" y="16230"/>
                </a:lnTo>
              </a:path>
            </a:pathLst>
          </a:custGeom>
          <a:ln w="9446">
            <a:solidFill>
              <a:srgbClr val="1B1B60"/>
            </a:solidFill>
          </a:ln>
        </p:spPr>
        <p:txBody>
          <a:bodyPr wrap="square" lIns="0" tIns="0" rIns="0" bIns="0" rtlCol="0"/>
          <a:lstStyle/>
          <a:p>
            <a:endParaRPr/>
          </a:p>
        </p:txBody>
      </p:sp>
      <p:sp>
        <p:nvSpPr>
          <p:cNvPr id="90" name="object 90"/>
          <p:cNvSpPr/>
          <p:nvPr/>
        </p:nvSpPr>
        <p:spPr>
          <a:xfrm>
            <a:off x="734427" y="1904022"/>
            <a:ext cx="27305" cy="27305"/>
          </a:xfrm>
          <a:custGeom>
            <a:avLst/>
            <a:gdLst/>
            <a:ahLst/>
            <a:cxnLst/>
            <a:rect l="l" t="t" r="r" b="b"/>
            <a:pathLst>
              <a:path w="27304" h="27305">
                <a:moveTo>
                  <a:pt x="27067" y="13525"/>
                </a:moveTo>
                <a:lnTo>
                  <a:pt x="27067" y="6057"/>
                </a:lnTo>
                <a:lnTo>
                  <a:pt x="21004" y="0"/>
                </a:lnTo>
                <a:lnTo>
                  <a:pt x="13533" y="0"/>
                </a:lnTo>
                <a:lnTo>
                  <a:pt x="6061" y="0"/>
                </a:lnTo>
                <a:lnTo>
                  <a:pt x="0" y="6057"/>
                </a:lnTo>
                <a:lnTo>
                  <a:pt x="0" y="13525"/>
                </a:lnTo>
                <a:lnTo>
                  <a:pt x="0" y="20993"/>
                </a:lnTo>
                <a:lnTo>
                  <a:pt x="6061" y="27063"/>
                </a:lnTo>
                <a:lnTo>
                  <a:pt x="13533" y="27063"/>
                </a:lnTo>
                <a:lnTo>
                  <a:pt x="21004" y="27063"/>
                </a:lnTo>
                <a:lnTo>
                  <a:pt x="27067" y="20993"/>
                </a:lnTo>
                <a:lnTo>
                  <a:pt x="27067" y="13525"/>
                </a:lnTo>
              </a:path>
            </a:pathLst>
          </a:custGeom>
          <a:ln w="9446">
            <a:solidFill>
              <a:srgbClr val="1D1D67"/>
            </a:solidFill>
          </a:ln>
        </p:spPr>
        <p:txBody>
          <a:bodyPr wrap="square" lIns="0" tIns="0" rIns="0" bIns="0" rtlCol="0"/>
          <a:lstStyle/>
          <a:p>
            <a:endParaRPr/>
          </a:p>
        </p:txBody>
      </p:sp>
      <p:sp>
        <p:nvSpPr>
          <p:cNvPr id="91" name="object 91"/>
          <p:cNvSpPr/>
          <p:nvPr/>
        </p:nvSpPr>
        <p:spPr>
          <a:xfrm>
            <a:off x="736768" y="1906270"/>
            <a:ext cx="22225" cy="22225"/>
          </a:xfrm>
          <a:custGeom>
            <a:avLst/>
            <a:gdLst/>
            <a:ahLst/>
            <a:cxnLst/>
            <a:rect l="l" t="t" r="r" b="b"/>
            <a:pathLst>
              <a:path w="22225" h="22225">
                <a:moveTo>
                  <a:pt x="21663" y="10833"/>
                </a:moveTo>
                <a:lnTo>
                  <a:pt x="21663" y="4851"/>
                </a:lnTo>
                <a:lnTo>
                  <a:pt x="16812" y="0"/>
                </a:lnTo>
                <a:lnTo>
                  <a:pt x="10829" y="0"/>
                </a:lnTo>
                <a:lnTo>
                  <a:pt x="4846" y="0"/>
                </a:lnTo>
                <a:lnTo>
                  <a:pt x="0" y="4851"/>
                </a:lnTo>
                <a:lnTo>
                  <a:pt x="0" y="10833"/>
                </a:lnTo>
                <a:lnTo>
                  <a:pt x="0" y="16827"/>
                </a:lnTo>
                <a:lnTo>
                  <a:pt x="4846" y="21666"/>
                </a:lnTo>
                <a:lnTo>
                  <a:pt x="10829" y="21666"/>
                </a:lnTo>
                <a:lnTo>
                  <a:pt x="16812" y="21666"/>
                </a:lnTo>
                <a:lnTo>
                  <a:pt x="21663" y="16827"/>
                </a:lnTo>
                <a:lnTo>
                  <a:pt x="21663" y="10833"/>
                </a:lnTo>
              </a:path>
            </a:pathLst>
          </a:custGeom>
          <a:ln w="9446">
            <a:solidFill>
              <a:srgbClr val="1F1F6E"/>
            </a:solidFill>
          </a:ln>
        </p:spPr>
        <p:txBody>
          <a:bodyPr wrap="square" lIns="0" tIns="0" rIns="0" bIns="0" rtlCol="0"/>
          <a:lstStyle/>
          <a:p>
            <a:endParaRPr/>
          </a:p>
        </p:txBody>
      </p:sp>
      <p:sp>
        <p:nvSpPr>
          <p:cNvPr id="92" name="object 92"/>
          <p:cNvSpPr/>
          <p:nvPr/>
        </p:nvSpPr>
        <p:spPr>
          <a:xfrm>
            <a:off x="739105" y="1908530"/>
            <a:ext cx="16510" cy="16510"/>
          </a:xfrm>
          <a:custGeom>
            <a:avLst/>
            <a:gdLst/>
            <a:ahLst/>
            <a:cxnLst/>
            <a:rect l="l" t="t" r="r" b="b"/>
            <a:pathLst>
              <a:path w="16509" h="16510">
                <a:moveTo>
                  <a:pt x="16271" y="8128"/>
                </a:moveTo>
                <a:lnTo>
                  <a:pt x="16271" y="3644"/>
                </a:lnTo>
                <a:lnTo>
                  <a:pt x="12625" y="0"/>
                </a:lnTo>
                <a:lnTo>
                  <a:pt x="8135" y="0"/>
                </a:lnTo>
                <a:lnTo>
                  <a:pt x="3646" y="0"/>
                </a:lnTo>
                <a:lnTo>
                  <a:pt x="0" y="3644"/>
                </a:lnTo>
                <a:lnTo>
                  <a:pt x="0" y="8128"/>
                </a:lnTo>
                <a:lnTo>
                  <a:pt x="0" y="12623"/>
                </a:lnTo>
                <a:lnTo>
                  <a:pt x="3646" y="16268"/>
                </a:lnTo>
                <a:lnTo>
                  <a:pt x="8135" y="16268"/>
                </a:lnTo>
                <a:lnTo>
                  <a:pt x="12625" y="16268"/>
                </a:lnTo>
                <a:lnTo>
                  <a:pt x="16271" y="12623"/>
                </a:lnTo>
                <a:lnTo>
                  <a:pt x="16271" y="8128"/>
                </a:lnTo>
              </a:path>
            </a:pathLst>
          </a:custGeom>
          <a:ln w="9446">
            <a:solidFill>
              <a:srgbClr val="212175"/>
            </a:solidFill>
          </a:ln>
        </p:spPr>
        <p:txBody>
          <a:bodyPr wrap="square" lIns="0" tIns="0" rIns="0" bIns="0" rtlCol="0"/>
          <a:lstStyle/>
          <a:p>
            <a:endParaRPr/>
          </a:p>
        </p:txBody>
      </p:sp>
      <p:sp>
        <p:nvSpPr>
          <p:cNvPr id="93" name="object 93"/>
          <p:cNvSpPr/>
          <p:nvPr/>
        </p:nvSpPr>
        <p:spPr>
          <a:xfrm>
            <a:off x="733117" y="1902460"/>
            <a:ext cx="27940" cy="27940"/>
          </a:xfrm>
          <a:custGeom>
            <a:avLst/>
            <a:gdLst/>
            <a:ahLst/>
            <a:cxnLst/>
            <a:rect l="l" t="t" r="r" b="b"/>
            <a:pathLst>
              <a:path w="27940" h="27939">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94" name="object 94"/>
          <p:cNvSpPr/>
          <p:nvPr/>
        </p:nvSpPr>
        <p:spPr>
          <a:xfrm>
            <a:off x="737607" y="1906384"/>
            <a:ext cx="13970" cy="13970"/>
          </a:xfrm>
          <a:custGeom>
            <a:avLst/>
            <a:gdLst/>
            <a:ahLst/>
            <a:cxnLst/>
            <a:rect l="l" t="t" r="r" b="b"/>
            <a:pathLst>
              <a:path w="13970" h="13969">
                <a:moveTo>
                  <a:pt x="13766" y="6870"/>
                </a:moveTo>
                <a:lnTo>
                  <a:pt x="13766" y="3073"/>
                </a:lnTo>
                <a:lnTo>
                  <a:pt x="10680" y="0"/>
                </a:lnTo>
                <a:lnTo>
                  <a:pt x="6880" y="0"/>
                </a:lnTo>
                <a:lnTo>
                  <a:pt x="3081" y="0"/>
                </a:lnTo>
                <a:lnTo>
                  <a:pt x="0" y="3073"/>
                </a:lnTo>
                <a:lnTo>
                  <a:pt x="0" y="6870"/>
                </a:lnTo>
                <a:lnTo>
                  <a:pt x="0" y="10680"/>
                </a:lnTo>
                <a:lnTo>
                  <a:pt x="3081" y="13754"/>
                </a:lnTo>
                <a:lnTo>
                  <a:pt x="6880" y="13754"/>
                </a:lnTo>
                <a:lnTo>
                  <a:pt x="10680" y="13754"/>
                </a:lnTo>
                <a:lnTo>
                  <a:pt x="13766" y="10680"/>
                </a:lnTo>
                <a:lnTo>
                  <a:pt x="13766" y="6870"/>
                </a:lnTo>
              </a:path>
            </a:pathLst>
          </a:custGeom>
          <a:ln w="9446">
            <a:solidFill>
              <a:srgbClr val="6565C5"/>
            </a:solidFill>
          </a:ln>
        </p:spPr>
        <p:txBody>
          <a:bodyPr wrap="square" lIns="0" tIns="0" rIns="0" bIns="0" rtlCol="0"/>
          <a:lstStyle/>
          <a:p>
            <a:endParaRPr/>
          </a:p>
        </p:txBody>
      </p:sp>
      <p:sp>
        <p:nvSpPr>
          <p:cNvPr id="95" name="object 95"/>
          <p:cNvSpPr/>
          <p:nvPr/>
        </p:nvSpPr>
        <p:spPr>
          <a:xfrm>
            <a:off x="739824" y="1908492"/>
            <a:ext cx="8890" cy="8890"/>
          </a:xfrm>
          <a:custGeom>
            <a:avLst/>
            <a:gdLst/>
            <a:ahLst/>
            <a:cxnLst/>
            <a:rect l="l" t="t" r="r" b="b"/>
            <a:pathLst>
              <a:path w="8890" h="8889">
                <a:moveTo>
                  <a:pt x="8369" y="4178"/>
                </a:moveTo>
                <a:lnTo>
                  <a:pt x="8369" y="1866"/>
                </a:lnTo>
                <a:lnTo>
                  <a:pt x="6493" y="0"/>
                </a:lnTo>
                <a:lnTo>
                  <a:pt x="4187" y="0"/>
                </a:lnTo>
                <a:lnTo>
                  <a:pt x="1880" y="0"/>
                </a:lnTo>
                <a:lnTo>
                  <a:pt x="0" y="1866"/>
                </a:lnTo>
                <a:lnTo>
                  <a:pt x="0" y="4178"/>
                </a:lnTo>
                <a:lnTo>
                  <a:pt x="0" y="6477"/>
                </a:lnTo>
                <a:lnTo>
                  <a:pt x="1880" y="8356"/>
                </a:lnTo>
                <a:lnTo>
                  <a:pt x="4187" y="8356"/>
                </a:lnTo>
                <a:lnTo>
                  <a:pt x="6493" y="8356"/>
                </a:lnTo>
                <a:lnTo>
                  <a:pt x="8369" y="6477"/>
                </a:lnTo>
                <a:lnTo>
                  <a:pt x="8369" y="4178"/>
                </a:lnTo>
              </a:path>
            </a:pathLst>
          </a:custGeom>
          <a:ln w="9446">
            <a:solidFill>
              <a:srgbClr val="7E7ECE"/>
            </a:solidFill>
          </a:ln>
        </p:spPr>
        <p:txBody>
          <a:bodyPr wrap="square" lIns="0" tIns="0" rIns="0" bIns="0" rtlCol="0"/>
          <a:lstStyle/>
          <a:p>
            <a:endParaRPr/>
          </a:p>
        </p:txBody>
      </p:sp>
      <p:sp>
        <p:nvSpPr>
          <p:cNvPr id="96" name="object 96"/>
          <p:cNvSpPr/>
          <p:nvPr/>
        </p:nvSpPr>
        <p:spPr>
          <a:xfrm>
            <a:off x="742047" y="1910588"/>
            <a:ext cx="3175" cy="3175"/>
          </a:xfrm>
          <a:custGeom>
            <a:avLst/>
            <a:gdLst/>
            <a:ahLst/>
            <a:cxnLst/>
            <a:rect l="l" t="t" r="r" b="b"/>
            <a:pathLst>
              <a:path w="3175" h="3175">
                <a:moveTo>
                  <a:pt x="2966" y="1485"/>
                </a:moveTo>
                <a:lnTo>
                  <a:pt x="2966" y="673"/>
                </a:lnTo>
                <a:lnTo>
                  <a:pt x="2302" y="0"/>
                </a:lnTo>
                <a:lnTo>
                  <a:pt x="1483" y="0"/>
                </a:lnTo>
                <a:lnTo>
                  <a:pt x="664" y="0"/>
                </a:lnTo>
                <a:lnTo>
                  <a:pt x="0" y="673"/>
                </a:lnTo>
                <a:lnTo>
                  <a:pt x="0" y="1485"/>
                </a:lnTo>
                <a:lnTo>
                  <a:pt x="0" y="2311"/>
                </a:lnTo>
                <a:lnTo>
                  <a:pt x="664" y="2971"/>
                </a:lnTo>
                <a:lnTo>
                  <a:pt x="1483" y="2971"/>
                </a:lnTo>
                <a:lnTo>
                  <a:pt x="2302" y="2971"/>
                </a:lnTo>
                <a:lnTo>
                  <a:pt x="2966" y="2311"/>
                </a:lnTo>
                <a:lnTo>
                  <a:pt x="2966" y="1485"/>
                </a:lnTo>
              </a:path>
            </a:pathLst>
          </a:custGeom>
          <a:ln w="9446">
            <a:solidFill>
              <a:srgbClr val="9696D8"/>
            </a:solidFill>
          </a:ln>
        </p:spPr>
        <p:txBody>
          <a:bodyPr wrap="square" lIns="0" tIns="0" rIns="0" bIns="0" rtlCol="0"/>
          <a:lstStyle/>
          <a:p>
            <a:endParaRPr/>
          </a:p>
        </p:txBody>
      </p:sp>
      <p:sp>
        <p:nvSpPr>
          <p:cNvPr id="97" name="object 97"/>
          <p:cNvSpPr/>
          <p:nvPr/>
        </p:nvSpPr>
        <p:spPr>
          <a:xfrm>
            <a:off x="741838" y="1910270"/>
            <a:ext cx="2540" cy="2540"/>
          </a:xfrm>
          <a:custGeom>
            <a:avLst/>
            <a:gdLst/>
            <a:ahLst/>
            <a:cxnLst/>
            <a:rect l="l" t="t" r="r" b="b"/>
            <a:pathLst>
              <a:path w="2540" h="2539">
                <a:moveTo>
                  <a:pt x="0" y="1206"/>
                </a:moveTo>
                <a:lnTo>
                  <a:pt x="0" y="1879"/>
                </a:lnTo>
                <a:lnTo>
                  <a:pt x="546" y="2425"/>
                </a:lnTo>
                <a:lnTo>
                  <a:pt x="1215" y="2425"/>
                </a:lnTo>
                <a:lnTo>
                  <a:pt x="1884" y="2425"/>
                </a:lnTo>
                <a:lnTo>
                  <a:pt x="2425" y="1879"/>
                </a:lnTo>
                <a:lnTo>
                  <a:pt x="2425" y="1206"/>
                </a:lnTo>
                <a:lnTo>
                  <a:pt x="2425" y="546"/>
                </a:lnTo>
                <a:lnTo>
                  <a:pt x="1884" y="0"/>
                </a:lnTo>
                <a:lnTo>
                  <a:pt x="1215" y="0"/>
                </a:lnTo>
                <a:lnTo>
                  <a:pt x="546" y="0"/>
                </a:lnTo>
                <a:lnTo>
                  <a:pt x="0" y="546"/>
                </a:lnTo>
                <a:lnTo>
                  <a:pt x="0" y="1206"/>
                </a:lnTo>
              </a:path>
            </a:pathLst>
          </a:custGeom>
          <a:ln w="9446">
            <a:solidFill>
              <a:srgbClr val="AFAFE1"/>
            </a:solidFill>
          </a:ln>
        </p:spPr>
        <p:txBody>
          <a:bodyPr wrap="square" lIns="0" tIns="0" rIns="0" bIns="0" rtlCol="0"/>
          <a:lstStyle/>
          <a:p>
            <a:endParaRPr/>
          </a:p>
        </p:txBody>
      </p:sp>
      <p:sp>
        <p:nvSpPr>
          <p:cNvPr id="98" name="object 98"/>
          <p:cNvSpPr/>
          <p:nvPr/>
        </p:nvSpPr>
        <p:spPr>
          <a:xfrm>
            <a:off x="738658" y="1906981"/>
            <a:ext cx="8255" cy="8255"/>
          </a:xfrm>
          <a:custGeom>
            <a:avLst/>
            <a:gdLst/>
            <a:ahLst/>
            <a:cxnLst/>
            <a:rect l="l" t="t" r="r" b="b"/>
            <a:pathLst>
              <a:path w="8254" h="8255">
                <a:moveTo>
                  <a:pt x="0" y="3911"/>
                </a:moveTo>
                <a:lnTo>
                  <a:pt x="0" y="6070"/>
                </a:lnTo>
                <a:lnTo>
                  <a:pt x="1756" y="7823"/>
                </a:lnTo>
                <a:lnTo>
                  <a:pt x="3914" y="7823"/>
                </a:lnTo>
                <a:lnTo>
                  <a:pt x="6071" y="7823"/>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99" name="object 99"/>
          <p:cNvSpPr/>
          <p:nvPr/>
        </p:nvSpPr>
        <p:spPr>
          <a:xfrm>
            <a:off x="736693" y="1904898"/>
            <a:ext cx="10795" cy="10795"/>
          </a:xfrm>
          <a:custGeom>
            <a:avLst/>
            <a:gdLst/>
            <a:ahLst/>
            <a:cxnLst/>
            <a:rect l="l" t="t" r="r" b="b"/>
            <a:pathLst>
              <a:path w="10795" h="10794">
                <a:moveTo>
                  <a:pt x="8379" y="0"/>
                </a:moveTo>
                <a:lnTo>
                  <a:pt x="2425" y="0"/>
                </a:lnTo>
                <a:lnTo>
                  <a:pt x="0" y="2425"/>
                </a:lnTo>
                <a:lnTo>
                  <a:pt x="0" y="8382"/>
                </a:lnTo>
                <a:lnTo>
                  <a:pt x="2425" y="10795"/>
                </a:lnTo>
                <a:lnTo>
                  <a:pt x="8379" y="10795"/>
                </a:lnTo>
                <a:lnTo>
                  <a:pt x="10800" y="8382"/>
                </a:lnTo>
                <a:lnTo>
                  <a:pt x="10800" y="2425"/>
                </a:lnTo>
                <a:lnTo>
                  <a:pt x="8379" y="0"/>
                </a:lnTo>
                <a:close/>
              </a:path>
            </a:pathLst>
          </a:custGeom>
          <a:solidFill>
            <a:srgbClr val="E0E0F3"/>
          </a:solidFill>
        </p:spPr>
        <p:txBody>
          <a:bodyPr wrap="square" lIns="0" tIns="0" rIns="0" bIns="0" rtlCol="0"/>
          <a:lstStyle/>
          <a:p>
            <a:endParaRPr/>
          </a:p>
        </p:txBody>
      </p:sp>
      <p:sp>
        <p:nvSpPr>
          <p:cNvPr id="100" name="object 100"/>
          <p:cNvSpPr txBox="1"/>
          <p:nvPr/>
        </p:nvSpPr>
        <p:spPr>
          <a:xfrm>
            <a:off x="582866" y="587799"/>
            <a:ext cx="3688715" cy="1520190"/>
          </a:xfrm>
          <a:prstGeom prst="rect">
            <a:avLst/>
          </a:prstGeom>
        </p:spPr>
        <p:txBody>
          <a:bodyPr vert="horz" wrap="square" lIns="0" tIns="15875" rIns="0" bIns="0" rtlCol="0">
            <a:spAutoFit/>
          </a:bodyPr>
          <a:lstStyle/>
          <a:p>
            <a:pPr marL="12700">
              <a:lnSpc>
                <a:spcPts val="1050"/>
              </a:lnSpc>
              <a:spcBef>
                <a:spcPts val="125"/>
              </a:spcBef>
            </a:pPr>
            <a:r>
              <a:rPr sz="900" spc="-55" dirty="0">
                <a:latin typeface="Arial"/>
                <a:cs typeface="Arial"/>
              </a:rPr>
              <a:t>Rare </a:t>
            </a:r>
            <a:r>
              <a:rPr sz="900" spc="-20" dirty="0">
                <a:latin typeface="Arial"/>
                <a:cs typeface="Arial"/>
              </a:rPr>
              <a:t>terms </a:t>
            </a:r>
            <a:r>
              <a:rPr sz="900" spc="-55" dirty="0">
                <a:latin typeface="Arial"/>
                <a:cs typeface="Arial"/>
              </a:rPr>
              <a:t>are </a:t>
            </a:r>
            <a:r>
              <a:rPr sz="900" spc="-40" dirty="0">
                <a:latin typeface="Arial"/>
                <a:cs typeface="Arial"/>
              </a:rPr>
              <a:t>more </a:t>
            </a:r>
            <a:r>
              <a:rPr sz="900" spc="-10" dirty="0">
                <a:latin typeface="Arial"/>
                <a:cs typeface="Arial"/>
              </a:rPr>
              <a:t>informative </a:t>
            </a:r>
            <a:r>
              <a:rPr sz="900" spc="-5" dirty="0">
                <a:latin typeface="Arial"/>
                <a:cs typeface="Arial"/>
              </a:rPr>
              <a:t>than </a:t>
            </a:r>
            <a:r>
              <a:rPr sz="900" spc="-15" dirty="0">
                <a:latin typeface="Arial"/>
                <a:cs typeface="Arial"/>
              </a:rPr>
              <a:t>frequent</a:t>
            </a:r>
            <a:r>
              <a:rPr sz="900" spc="-25" dirty="0">
                <a:latin typeface="Arial"/>
                <a:cs typeface="Arial"/>
              </a:rPr>
              <a:t> </a:t>
            </a:r>
            <a:r>
              <a:rPr sz="900" spc="-15" dirty="0">
                <a:latin typeface="Arial"/>
                <a:cs typeface="Arial"/>
              </a:rPr>
              <a:t>terms.</a:t>
            </a:r>
            <a:endParaRPr sz="900">
              <a:latin typeface="Arial"/>
              <a:cs typeface="Arial"/>
            </a:endParaRPr>
          </a:p>
          <a:p>
            <a:pPr marL="12700">
              <a:lnSpc>
                <a:spcPts val="1015"/>
              </a:lnSpc>
            </a:pPr>
            <a:r>
              <a:rPr sz="900" spc="-40" dirty="0">
                <a:latin typeface="Arial"/>
                <a:cs typeface="Arial"/>
              </a:rPr>
              <a:t>Consider </a:t>
            </a:r>
            <a:r>
              <a:rPr sz="900" spc="-60" dirty="0">
                <a:latin typeface="Arial"/>
                <a:cs typeface="Arial"/>
              </a:rPr>
              <a:t>a </a:t>
            </a:r>
            <a:r>
              <a:rPr sz="900" spc="-5" dirty="0">
                <a:latin typeface="Arial"/>
                <a:cs typeface="Arial"/>
              </a:rPr>
              <a:t>term in </a:t>
            </a:r>
            <a:r>
              <a:rPr sz="900" spc="-10" dirty="0">
                <a:latin typeface="Arial"/>
                <a:cs typeface="Arial"/>
              </a:rPr>
              <a:t>the </a:t>
            </a:r>
            <a:r>
              <a:rPr sz="900" spc="-30" dirty="0">
                <a:latin typeface="Arial"/>
                <a:cs typeface="Arial"/>
              </a:rPr>
              <a:t>query </a:t>
            </a:r>
            <a:r>
              <a:rPr sz="900" spc="20" dirty="0">
                <a:latin typeface="Arial"/>
                <a:cs typeface="Arial"/>
              </a:rPr>
              <a:t>that </a:t>
            </a:r>
            <a:r>
              <a:rPr sz="900" spc="-40" dirty="0">
                <a:latin typeface="Arial"/>
                <a:cs typeface="Arial"/>
              </a:rPr>
              <a:t>is </a:t>
            </a:r>
            <a:r>
              <a:rPr sz="900" spc="-40" dirty="0">
                <a:solidFill>
                  <a:srgbClr val="0000FF"/>
                </a:solidFill>
                <a:latin typeface="Arial"/>
                <a:cs typeface="Arial"/>
              </a:rPr>
              <a:t>rare </a:t>
            </a:r>
            <a:r>
              <a:rPr sz="900" spc="-5" dirty="0">
                <a:latin typeface="Arial"/>
                <a:cs typeface="Arial"/>
              </a:rPr>
              <a:t>in </a:t>
            </a:r>
            <a:r>
              <a:rPr sz="900" spc="-10" dirty="0">
                <a:latin typeface="Arial"/>
                <a:cs typeface="Arial"/>
              </a:rPr>
              <a:t>the </a:t>
            </a:r>
            <a:r>
              <a:rPr sz="900" spc="-15" dirty="0">
                <a:latin typeface="Arial"/>
                <a:cs typeface="Arial"/>
              </a:rPr>
              <a:t>collection</a:t>
            </a:r>
            <a:r>
              <a:rPr sz="900" spc="-110" dirty="0">
                <a:latin typeface="Arial"/>
                <a:cs typeface="Arial"/>
              </a:rPr>
              <a:t> </a:t>
            </a:r>
            <a:r>
              <a:rPr sz="900" spc="-10" dirty="0">
                <a:latin typeface="Arial"/>
                <a:cs typeface="Arial"/>
              </a:rPr>
              <a:t>(e.g.,</a:t>
            </a:r>
            <a:endParaRPr sz="900">
              <a:latin typeface="Arial"/>
              <a:cs typeface="Arial"/>
            </a:endParaRPr>
          </a:p>
          <a:p>
            <a:pPr marL="12700">
              <a:lnSpc>
                <a:spcPts val="1050"/>
              </a:lnSpc>
            </a:pPr>
            <a:r>
              <a:rPr sz="900" spc="170" dirty="0">
                <a:latin typeface="PMingLiU"/>
                <a:cs typeface="PMingLiU"/>
              </a:rPr>
              <a:t>arachnocentric</a:t>
            </a:r>
            <a:r>
              <a:rPr sz="900" spc="170" dirty="0">
                <a:latin typeface="Arial"/>
                <a:cs typeface="Arial"/>
              </a:rPr>
              <a:t>)</a:t>
            </a:r>
            <a:endParaRPr sz="900">
              <a:latin typeface="Arial"/>
              <a:cs typeface="Arial"/>
            </a:endParaRPr>
          </a:p>
          <a:p>
            <a:pPr marL="247650">
              <a:lnSpc>
                <a:spcPts val="1019"/>
              </a:lnSpc>
              <a:spcBef>
                <a:spcPts val="155"/>
              </a:spcBef>
            </a:pPr>
            <a:r>
              <a:rPr sz="850" spc="-5" dirty="0">
                <a:latin typeface="Arial"/>
                <a:cs typeface="Arial"/>
              </a:rPr>
              <a:t>A </a:t>
            </a:r>
            <a:r>
              <a:rPr sz="850" spc="-35" dirty="0">
                <a:latin typeface="Arial"/>
                <a:cs typeface="Arial"/>
              </a:rPr>
              <a:t>document </a:t>
            </a:r>
            <a:r>
              <a:rPr sz="850" spc="-25" dirty="0">
                <a:latin typeface="Arial"/>
                <a:cs typeface="Arial"/>
              </a:rPr>
              <a:t>containing </a:t>
            </a:r>
            <a:r>
              <a:rPr sz="850" spc="-15" dirty="0">
                <a:latin typeface="Arial"/>
                <a:cs typeface="Arial"/>
              </a:rPr>
              <a:t>this </a:t>
            </a:r>
            <a:r>
              <a:rPr sz="850" spc="-20" dirty="0">
                <a:latin typeface="Arial"/>
                <a:cs typeface="Arial"/>
              </a:rPr>
              <a:t>term </a:t>
            </a:r>
            <a:r>
              <a:rPr sz="850" spc="-45" dirty="0">
                <a:latin typeface="Arial"/>
                <a:cs typeface="Arial"/>
              </a:rPr>
              <a:t>is very </a:t>
            </a:r>
            <a:r>
              <a:rPr sz="850" spc="-25" dirty="0">
                <a:latin typeface="Arial"/>
                <a:cs typeface="Arial"/>
              </a:rPr>
              <a:t>likely </a:t>
            </a:r>
            <a:r>
              <a:rPr sz="850" spc="5" dirty="0">
                <a:latin typeface="Arial"/>
                <a:cs typeface="Arial"/>
              </a:rPr>
              <a:t>to </a:t>
            </a:r>
            <a:r>
              <a:rPr sz="850" spc="-60" dirty="0">
                <a:latin typeface="Arial"/>
                <a:cs typeface="Arial"/>
              </a:rPr>
              <a:t>be</a:t>
            </a:r>
            <a:r>
              <a:rPr sz="850" spc="85" dirty="0">
                <a:latin typeface="Arial"/>
                <a:cs typeface="Arial"/>
              </a:rPr>
              <a:t> </a:t>
            </a:r>
            <a:r>
              <a:rPr sz="850" spc="-30" dirty="0">
                <a:latin typeface="Arial"/>
                <a:cs typeface="Arial"/>
              </a:rPr>
              <a:t>relevant.</a:t>
            </a:r>
            <a:endParaRPr sz="850">
              <a:latin typeface="Arial"/>
              <a:cs typeface="Arial"/>
            </a:endParaRPr>
          </a:p>
          <a:p>
            <a:pPr marL="247650">
              <a:lnSpc>
                <a:spcPts val="1019"/>
              </a:lnSpc>
            </a:pPr>
            <a:r>
              <a:rPr sz="850" spc="45" dirty="0">
                <a:latin typeface="Lucida Sans Unicode"/>
                <a:cs typeface="Lucida Sans Unicode"/>
              </a:rPr>
              <a:t>→ </a:t>
            </a:r>
            <a:r>
              <a:rPr sz="850" spc="-65" dirty="0">
                <a:latin typeface="Arial"/>
                <a:cs typeface="Arial"/>
              </a:rPr>
              <a:t>We </a:t>
            </a:r>
            <a:r>
              <a:rPr sz="850" spc="-25" dirty="0">
                <a:latin typeface="Arial"/>
                <a:cs typeface="Arial"/>
              </a:rPr>
              <a:t>want </a:t>
            </a:r>
            <a:r>
              <a:rPr sz="850" spc="-70" dirty="0">
                <a:latin typeface="Arial"/>
                <a:cs typeface="Arial"/>
              </a:rPr>
              <a:t>a </a:t>
            </a:r>
            <a:r>
              <a:rPr sz="850" spc="-30" dirty="0">
                <a:solidFill>
                  <a:srgbClr val="0000FF"/>
                </a:solidFill>
                <a:latin typeface="Arial"/>
                <a:cs typeface="Arial"/>
              </a:rPr>
              <a:t>high weight </a:t>
            </a:r>
            <a:r>
              <a:rPr sz="850" spc="-20" dirty="0">
                <a:solidFill>
                  <a:srgbClr val="0000FF"/>
                </a:solidFill>
                <a:latin typeface="Arial"/>
                <a:cs typeface="Arial"/>
              </a:rPr>
              <a:t>for </a:t>
            </a:r>
            <a:r>
              <a:rPr sz="850" spc="-45" dirty="0">
                <a:solidFill>
                  <a:srgbClr val="0000FF"/>
                </a:solidFill>
                <a:latin typeface="Arial"/>
                <a:cs typeface="Arial"/>
              </a:rPr>
              <a:t>rare </a:t>
            </a:r>
            <a:r>
              <a:rPr sz="850" spc="-35" dirty="0">
                <a:solidFill>
                  <a:srgbClr val="0000FF"/>
                </a:solidFill>
                <a:latin typeface="Arial"/>
                <a:cs typeface="Arial"/>
              </a:rPr>
              <a:t>terms </a:t>
            </a:r>
            <a:r>
              <a:rPr sz="850" spc="-30" dirty="0">
                <a:latin typeface="Arial"/>
                <a:cs typeface="Arial"/>
              </a:rPr>
              <a:t>like </a:t>
            </a:r>
            <a:r>
              <a:rPr sz="850" spc="140" dirty="0">
                <a:latin typeface="PMingLiU"/>
                <a:cs typeface="PMingLiU"/>
              </a:rPr>
              <a:t>arachnocentric</a:t>
            </a:r>
            <a:r>
              <a:rPr sz="850" spc="140" dirty="0">
                <a:latin typeface="Arial"/>
                <a:cs typeface="Arial"/>
              </a:rPr>
              <a:t>.</a:t>
            </a:r>
            <a:endParaRPr sz="850">
              <a:latin typeface="Arial"/>
              <a:cs typeface="Arial"/>
            </a:endParaRPr>
          </a:p>
          <a:p>
            <a:pPr marL="12700" marR="5080">
              <a:lnSpc>
                <a:spcPts val="1019"/>
              </a:lnSpc>
              <a:spcBef>
                <a:spcPts val="200"/>
              </a:spcBef>
            </a:pPr>
            <a:r>
              <a:rPr sz="900" spc="-40" dirty="0">
                <a:latin typeface="Arial"/>
                <a:cs typeface="Arial"/>
              </a:rPr>
              <a:t>Consider </a:t>
            </a:r>
            <a:r>
              <a:rPr sz="900" spc="-60" dirty="0">
                <a:latin typeface="Arial"/>
                <a:cs typeface="Arial"/>
              </a:rPr>
              <a:t>a </a:t>
            </a:r>
            <a:r>
              <a:rPr sz="900" spc="-5" dirty="0">
                <a:latin typeface="Arial"/>
                <a:cs typeface="Arial"/>
              </a:rPr>
              <a:t>term in </a:t>
            </a:r>
            <a:r>
              <a:rPr sz="900" spc="-10" dirty="0">
                <a:latin typeface="Arial"/>
                <a:cs typeface="Arial"/>
              </a:rPr>
              <a:t>the </a:t>
            </a:r>
            <a:r>
              <a:rPr sz="900" spc="-30" dirty="0">
                <a:latin typeface="Arial"/>
                <a:cs typeface="Arial"/>
              </a:rPr>
              <a:t>query </a:t>
            </a:r>
            <a:r>
              <a:rPr sz="900" spc="20" dirty="0">
                <a:latin typeface="Arial"/>
                <a:cs typeface="Arial"/>
              </a:rPr>
              <a:t>that </a:t>
            </a:r>
            <a:r>
              <a:rPr sz="900" spc="-40" dirty="0">
                <a:latin typeface="Arial"/>
                <a:cs typeface="Arial"/>
              </a:rPr>
              <a:t>is </a:t>
            </a:r>
            <a:r>
              <a:rPr sz="900" spc="-15" dirty="0">
                <a:solidFill>
                  <a:srgbClr val="0000FF"/>
                </a:solidFill>
                <a:latin typeface="Arial"/>
                <a:cs typeface="Arial"/>
              </a:rPr>
              <a:t>frequent </a:t>
            </a:r>
            <a:r>
              <a:rPr sz="900" spc="-5" dirty="0">
                <a:latin typeface="Arial"/>
                <a:cs typeface="Arial"/>
              </a:rPr>
              <a:t>in </a:t>
            </a:r>
            <a:r>
              <a:rPr sz="900" spc="-10" dirty="0">
                <a:latin typeface="Arial"/>
                <a:cs typeface="Arial"/>
              </a:rPr>
              <a:t>the </a:t>
            </a:r>
            <a:r>
              <a:rPr sz="900" spc="-15" dirty="0">
                <a:latin typeface="Arial"/>
                <a:cs typeface="Arial"/>
              </a:rPr>
              <a:t>collection </a:t>
            </a:r>
            <a:r>
              <a:rPr sz="900" spc="-10" dirty="0">
                <a:latin typeface="Arial"/>
                <a:cs typeface="Arial"/>
              </a:rPr>
              <a:t>(e.g., </a:t>
            </a:r>
            <a:r>
              <a:rPr sz="900" spc="100" dirty="0">
                <a:latin typeface="PMingLiU"/>
                <a:cs typeface="PMingLiU"/>
              </a:rPr>
              <a:t>high</a:t>
            </a:r>
            <a:r>
              <a:rPr sz="900" spc="100" dirty="0">
                <a:latin typeface="Arial"/>
                <a:cs typeface="Arial"/>
              </a:rPr>
              <a:t>,  </a:t>
            </a:r>
            <a:r>
              <a:rPr sz="900" spc="130" dirty="0">
                <a:latin typeface="PMingLiU"/>
                <a:cs typeface="PMingLiU"/>
              </a:rPr>
              <a:t>increase</a:t>
            </a:r>
            <a:r>
              <a:rPr sz="900" spc="130" dirty="0">
                <a:latin typeface="Arial"/>
                <a:cs typeface="Arial"/>
              </a:rPr>
              <a:t>,</a:t>
            </a:r>
            <a:r>
              <a:rPr sz="900" spc="55" dirty="0">
                <a:latin typeface="Arial"/>
                <a:cs typeface="Arial"/>
              </a:rPr>
              <a:t> </a:t>
            </a:r>
            <a:r>
              <a:rPr sz="900" spc="125" dirty="0">
                <a:latin typeface="PMingLiU"/>
                <a:cs typeface="PMingLiU"/>
              </a:rPr>
              <a:t>line</a:t>
            </a:r>
            <a:r>
              <a:rPr sz="900" spc="125" dirty="0">
                <a:latin typeface="Arial"/>
                <a:cs typeface="Arial"/>
              </a:rPr>
              <a:t>)</a:t>
            </a:r>
            <a:endParaRPr sz="900">
              <a:latin typeface="Arial"/>
              <a:cs typeface="Arial"/>
            </a:endParaRPr>
          </a:p>
          <a:p>
            <a:pPr marL="247650" marR="335280">
              <a:lnSpc>
                <a:spcPct val="100000"/>
              </a:lnSpc>
              <a:spcBef>
                <a:spcPts val="130"/>
              </a:spcBef>
            </a:pPr>
            <a:r>
              <a:rPr sz="850" spc="-5" dirty="0">
                <a:latin typeface="Arial"/>
                <a:cs typeface="Arial"/>
              </a:rPr>
              <a:t>A </a:t>
            </a:r>
            <a:r>
              <a:rPr sz="850" spc="-35" dirty="0">
                <a:latin typeface="Arial"/>
                <a:cs typeface="Arial"/>
              </a:rPr>
              <a:t>document </a:t>
            </a:r>
            <a:r>
              <a:rPr sz="850" spc="-25" dirty="0">
                <a:latin typeface="Arial"/>
                <a:cs typeface="Arial"/>
              </a:rPr>
              <a:t>containing </a:t>
            </a:r>
            <a:r>
              <a:rPr sz="850" spc="-15" dirty="0">
                <a:latin typeface="Arial"/>
                <a:cs typeface="Arial"/>
              </a:rPr>
              <a:t>this </a:t>
            </a:r>
            <a:r>
              <a:rPr sz="850" spc="-20" dirty="0">
                <a:latin typeface="Arial"/>
                <a:cs typeface="Arial"/>
              </a:rPr>
              <a:t>term </a:t>
            </a:r>
            <a:r>
              <a:rPr sz="850" spc="-45" dirty="0">
                <a:latin typeface="Arial"/>
                <a:cs typeface="Arial"/>
              </a:rPr>
              <a:t>is </a:t>
            </a:r>
            <a:r>
              <a:rPr sz="850" spc="-55" dirty="0">
                <a:latin typeface="Arial"/>
                <a:cs typeface="Arial"/>
              </a:rPr>
              <a:t>more </a:t>
            </a:r>
            <a:r>
              <a:rPr sz="850" spc="-25" dirty="0">
                <a:latin typeface="Arial"/>
                <a:cs typeface="Arial"/>
              </a:rPr>
              <a:t>likely </a:t>
            </a:r>
            <a:r>
              <a:rPr sz="850" spc="5" dirty="0">
                <a:latin typeface="Arial"/>
                <a:cs typeface="Arial"/>
              </a:rPr>
              <a:t>to </a:t>
            </a:r>
            <a:r>
              <a:rPr sz="850" spc="-60" dirty="0">
                <a:latin typeface="Arial"/>
                <a:cs typeface="Arial"/>
              </a:rPr>
              <a:t>be </a:t>
            </a:r>
            <a:r>
              <a:rPr sz="850" spc="-35" dirty="0">
                <a:latin typeface="Arial"/>
                <a:cs typeface="Arial"/>
              </a:rPr>
              <a:t>relevant </a:t>
            </a:r>
            <a:r>
              <a:rPr sz="850" spc="-20" dirty="0">
                <a:latin typeface="Arial"/>
                <a:cs typeface="Arial"/>
              </a:rPr>
              <a:t>than </a:t>
            </a:r>
            <a:r>
              <a:rPr sz="850" spc="-70" dirty="0">
                <a:latin typeface="Arial"/>
                <a:cs typeface="Arial"/>
              </a:rPr>
              <a:t>a  </a:t>
            </a:r>
            <a:r>
              <a:rPr sz="850" spc="-35" dirty="0">
                <a:latin typeface="Arial"/>
                <a:cs typeface="Arial"/>
              </a:rPr>
              <a:t>document </a:t>
            </a:r>
            <a:r>
              <a:rPr sz="850" spc="5" dirty="0">
                <a:latin typeface="Arial"/>
                <a:cs typeface="Arial"/>
              </a:rPr>
              <a:t>that </a:t>
            </a:r>
            <a:r>
              <a:rPr sz="850" spc="-25" dirty="0">
                <a:latin typeface="Arial"/>
                <a:cs typeface="Arial"/>
              </a:rPr>
              <a:t>doesn’t, </a:t>
            </a:r>
            <a:r>
              <a:rPr sz="850" spc="-5" dirty="0">
                <a:latin typeface="Arial"/>
                <a:cs typeface="Arial"/>
              </a:rPr>
              <a:t>but </a:t>
            </a:r>
            <a:r>
              <a:rPr sz="850" spc="5" dirty="0">
                <a:latin typeface="Arial"/>
                <a:cs typeface="Arial"/>
              </a:rPr>
              <a:t>it’s </a:t>
            </a:r>
            <a:r>
              <a:rPr sz="850" spc="-10" dirty="0">
                <a:latin typeface="Arial"/>
                <a:cs typeface="Arial"/>
              </a:rPr>
              <a:t>not </a:t>
            </a:r>
            <a:r>
              <a:rPr sz="850" spc="-70" dirty="0">
                <a:latin typeface="Arial"/>
                <a:cs typeface="Arial"/>
              </a:rPr>
              <a:t>a </a:t>
            </a:r>
            <a:r>
              <a:rPr sz="850" spc="-60" dirty="0">
                <a:latin typeface="Arial"/>
                <a:cs typeface="Arial"/>
              </a:rPr>
              <a:t>sure </a:t>
            </a:r>
            <a:r>
              <a:rPr sz="850" spc="-20" dirty="0">
                <a:latin typeface="Arial"/>
                <a:cs typeface="Arial"/>
              </a:rPr>
              <a:t>indicator of</a:t>
            </a:r>
            <a:r>
              <a:rPr sz="850" spc="150" dirty="0">
                <a:latin typeface="Arial"/>
                <a:cs typeface="Arial"/>
              </a:rPr>
              <a:t> </a:t>
            </a:r>
            <a:r>
              <a:rPr sz="850" spc="-50" dirty="0">
                <a:latin typeface="Arial"/>
                <a:cs typeface="Arial"/>
              </a:rPr>
              <a:t>relevance.</a:t>
            </a:r>
            <a:endParaRPr sz="850">
              <a:latin typeface="Arial"/>
              <a:cs typeface="Arial"/>
            </a:endParaRPr>
          </a:p>
          <a:p>
            <a:pPr marL="247650" marR="337185">
              <a:lnSpc>
                <a:spcPts val="1019"/>
              </a:lnSpc>
              <a:spcBef>
                <a:spcPts val="25"/>
              </a:spcBef>
            </a:pPr>
            <a:r>
              <a:rPr sz="850" spc="45" dirty="0">
                <a:latin typeface="Lucida Sans Unicode"/>
                <a:cs typeface="Lucida Sans Unicode"/>
              </a:rPr>
              <a:t>→ </a:t>
            </a:r>
            <a:r>
              <a:rPr sz="850" spc="-45" dirty="0">
                <a:solidFill>
                  <a:srgbClr val="0000FF"/>
                </a:solidFill>
                <a:latin typeface="Arial"/>
                <a:cs typeface="Arial"/>
              </a:rPr>
              <a:t>For </a:t>
            </a:r>
            <a:r>
              <a:rPr sz="850" spc="-30" dirty="0">
                <a:solidFill>
                  <a:srgbClr val="0000FF"/>
                </a:solidFill>
                <a:latin typeface="Arial"/>
                <a:cs typeface="Arial"/>
              </a:rPr>
              <a:t>frequent terms, </a:t>
            </a:r>
            <a:r>
              <a:rPr sz="850" spc="-80" dirty="0">
                <a:latin typeface="Arial"/>
                <a:cs typeface="Arial"/>
              </a:rPr>
              <a:t>we </a:t>
            </a:r>
            <a:r>
              <a:rPr sz="850" spc="-25" dirty="0">
                <a:latin typeface="Arial"/>
                <a:cs typeface="Arial"/>
              </a:rPr>
              <a:t>want </a:t>
            </a:r>
            <a:r>
              <a:rPr sz="850" spc="-30" dirty="0">
                <a:latin typeface="Arial"/>
                <a:cs typeface="Arial"/>
              </a:rPr>
              <a:t>positive </a:t>
            </a:r>
            <a:r>
              <a:rPr sz="850" spc="-40" dirty="0">
                <a:latin typeface="Arial"/>
                <a:cs typeface="Arial"/>
              </a:rPr>
              <a:t>weights </a:t>
            </a:r>
            <a:r>
              <a:rPr sz="850" spc="-20" dirty="0">
                <a:latin typeface="Arial"/>
                <a:cs typeface="Arial"/>
              </a:rPr>
              <a:t>for </a:t>
            </a:r>
            <a:r>
              <a:rPr sz="850" spc="-55" dirty="0">
                <a:latin typeface="Arial"/>
                <a:cs typeface="Arial"/>
              </a:rPr>
              <a:t>words </a:t>
            </a:r>
            <a:r>
              <a:rPr sz="850" spc="-30" dirty="0">
                <a:latin typeface="Arial"/>
                <a:cs typeface="Arial"/>
              </a:rPr>
              <a:t>like </a:t>
            </a:r>
            <a:r>
              <a:rPr sz="850" spc="80" dirty="0">
                <a:latin typeface="PMingLiU"/>
                <a:cs typeface="PMingLiU"/>
              </a:rPr>
              <a:t>high</a:t>
            </a:r>
            <a:r>
              <a:rPr sz="850" spc="80" dirty="0">
                <a:latin typeface="Arial"/>
                <a:cs typeface="Arial"/>
              </a:rPr>
              <a:t>,  </a:t>
            </a:r>
            <a:r>
              <a:rPr sz="850" spc="110" dirty="0">
                <a:latin typeface="PMingLiU"/>
                <a:cs typeface="PMingLiU"/>
              </a:rPr>
              <a:t>increase</a:t>
            </a:r>
            <a:r>
              <a:rPr sz="850" spc="110" dirty="0">
                <a:latin typeface="Arial"/>
                <a:cs typeface="Arial"/>
              </a:rPr>
              <a:t>, </a:t>
            </a:r>
            <a:r>
              <a:rPr sz="850" spc="-50" dirty="0">
                <a:latin typeface="Arial"/>
                <a:cs typeface="Arial"/>
              </a:rPr>
              <a:t>and </a:t>
            </a:r>
            <a:r>
              <a:rPr sz="850" spc="95" dirty="0">
                <a:latin typeface="PMingLiU"/>
                <a:cs typeface="PMingLiU"/>
              </a:rPr>
              <a:t>line</a:t>
            </a:r>
            <a:r>
              <a:rPr sz="850" spc="95" dirty="0">
                <a:latin typeface="Arial"/>
                <a:cs typeface="Arial"/>
              </a:rPr>
              <a:t>, </a:t>
            </a:r>
            <a:r>
              <a:rPr sz="850" spc="-5" dirty="0">
                <a:latin typeface="Arial"/>
                <a:cs typeface="Arial"/>
              </a:rPr>
              <a:t>but </a:t>
            </a:r>
            <a:r>
              <a:rPr sz="850" spc="-45" dirty="0">
                <a:solidFill>
                  <a:srgbClr val="0000FF"/>
                </a:solidFill>
                <a:latin typeface="Arial"/>
                <a:cs typeface="Arial"/>
              </a:rPr>
              <a:t>lower </a:t>
            </a:r>
            <a:r>
              <a:rPr sz="850" spc="-40" dirty="0">
                <a:solidFill>
                  <a:srgbClr val="0000FF"/>
                </a:solidFill>
                <a:latin typeface="Arial"/>
                <a:cs typeface="Arial"/>
              </a:rPr>
              <a:t>weights </a:t>
            </a:r>
            <a:r>
              <a:rPr sz="850" spc="-20" dirty="0">
                <a:latin typeface="Arial"/>
                <a:cs typeface="Arial"/>
              </a:rPr>
              <a:t>than for </a:t>
            </a:r>
            <a:r>
              <a:rPr sz="850" spc="-45" dirty="0">
                <a:latin typeface="Arial"/>
                <a:cs typeface="Arial"/>
              </a:rPr>
              <a:t>rare</a:t>
            </a:r>
            <a:r>
              <a:rPr sz="850" spc="5" dirty="0">
                <a:latin typeface="Arial"/>
                <a:cs typeface="Arial"/>
              </a:rPr>
              <a:t> </a:t>
            </a:r>
            <a:r>
              <a:rPr sz="850" spc="-30" dirty="0">
                <a:latin typeface="Arial"/>
                <a:cs typeface="Arial"/>
              </a:rPr>
              <a:t>terms.</a:t>
            </a:r>
            <a:endParaRPr sz="850">
              <a:latin typeface="Arial"/>
              <a:cs typeface="Arial"/>
            </a:endParaRPr>
          </a:p>
        </p:txBody>
      </p:sp>
      <p:sp>
        <p:nvSpPr>
          <p:cNvPr id="101" name="object 101"/>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02" name="object 102"/>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03" name="object 103"/>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23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5" dirty="0"/>
              <a:t>Document</a:t>
            </a:r>
            <a:r>
              <a:rPr spc="70" dirty="0"/>
              <a:t> </a:t>
            </a:r>
            <a:r>
              <a:rPr spc="-65" dirty="0"/>
              <a:t>frequency</a:t>
            </a:r>
          </a:p>
        </p:txBody>
      </p:sp>
      <p:sp>
        <p:nvSpPr>
          <p:cNvPr id="4" name="object 4"/>
          <p:cNvSpPr/>
          <p:nvPr/>
        </p:nvSpPr>
        <p:spPr>
          <a:xfrm>
            <a:off x="483617" y="663003"/>
            <a:ext cx="50165" cy="50165"/>
          </a:xfrm>
          <a:custGeom>
            <a:avLst/>
            <a:gdLst/>
            <a:ahLst/>
            <a:cxnLst/>
            <a:rect l="l" t="t" r="r" b="b"/>
            <a:pathLst>
              <a:path w="50165" h="50165">
                <a:moveTo>
                  <a:pt x="50090" y="25044"/>
                </a:moveTo>
                <a:lnTo>
                  <a:pt x="48122" y="15296"/>
                </a:lnTo>
                <a:lnTo>
                  <a:pt x="42755" y="7335"/>
                </a:lnTo>
                <a:lnTo>
                  <a:pt x="34795" y="1968"/>
                </a:lnTo>
                <a:lnTo>
                  <a:pt x="25046" y="0"/>
                </a:lnTo>
                <a:lnTo>
                  <a:pt x="15298" y="1968"/>
                </a:lnTo>
                <a:lnTo>
                  <a:pt x="7337" y="7335"/>
                </a:lnTo>
                <a:lnTo>
                  <a:pt x="1968" y="15296"/>
                </a:lnTo>
                <a:lnTo>
                  <a:pt x="0" y="25044"/>
                </a:lnTo>
                <a:lnTo>
                  <a:pt x="1968" y="34794"/>
                </a:lnTo>
                <a:lnTo>
                  <a:pt x="7337" y="42759"/>
                </a:lnTo>
                <a:lnTo>
                  <a:pt x="15298" y="48131"/>
                </a:lnTo>
                <a:lnTo>
                  <a:pt x="25046" y="50101"/>
                </a:lnTo>
                <a:lnTo>
                  <a:pt x="34795" y="48131"/>
                </a:lnTo>
                <a:lnTo>
                  <a:pt x="42755" y="42759"/>
                </a:lnTo>
                <a:lnTo>
                  <a:pt x="48122" y="34794"/>
                </a:lnTo>
                <a:lnTo>
                  <a:pt x="50090" y="25044"/>
                </a:lnTo>
              </a:path>
            </a:pathLst>
          </a:custGeom>
          <a:ln w="9446">
            <a:solidFill>
              <a:srgbClr val="D1D1DD"/>
            </a:solidFill>
          </a:ln>
        </p:spPr>
        <p:txBody>
          <a:bodyPr wrap="square" lIns="0" tIns="0" rIns="0" bIns="0" rtlCol="0"/>
          <a:lstStyle/>
          <a:p>
            <a:endParaRPr/>
          </a:p>
        </p:txBody>
      </p:sp>
      <p:sp>
        <p:nvSpPr>
          <p:cNvPr id="5" name="object 5"/>
          <p:cNvSpPr/>
          <p:nvPr/>
        </p:nvSpPr>
        <p:spPr>
          <a:xfrm>
            <a:off x="486032" y="665365"/>
            <a:ext cx="45085" cy="45085"/>
          </a:xfrm>
          <a:custGeom>
            <a:avLst/>
            <a:gdLst/>
            <a:ahLst/>
            <a:cxnLst/>
            <a:rect l="l" t="t" r="r" b="b"/>
            <a:pathLst>
              <a:path w="45084" h="45084">
                <a:moveTo>
                  <a:pt x="44688" y="22339"/>
                </a:moveTo>
                <a:lnTo>
                  <a:pt x="42932" y="13640"/>
                </a:lnTo>
                <a:lnTo>
                  <a:pt x="38143" y="6540"/>
                </a:lnTo>
                <a:lnTo>
                  <a:pt x="31040" y="1754"/>
                </a:lnTo>
                <a:lnTo>
                  <a:pt x="22344" y="0"/>
                </a:lnTo>
                <a:lnTo>
                  <a:pt x="13647" y="1754"/>
                </a:lnTo>
                <a:lnTo>
                  <a:pt x="6545" y="6540"/>
                </a:lnTo>
                <a:lnTo>
                  <a:pt x="1756" y="13640"/>
                </a:lnTo>
                <a:lnTo>
                  <a:pt x="0" y="22339"/>
                </a:lnTo>
                <a:lnTo>
                  <a:pt x="1756" y="31032"/>
                </a:lnTo>
                <a:lnTo>
                  <a:pt x="6545" y="38133"/>
                </a:lnTo>
                <a:lnTo>
                  <a:pt x="13647" y="42922"/>
                </a:lnTo>
                <a:lnTo>
                  <a:pt x="22344" y="44678"/>
                </a:lnTo>
                <a:lnTo>
                  <a:pt x="31040" y="42922"/>
                </a:lnTo>
                <a:lnTo>
                  <a:pt x="38143" y="38133"/>
                </a:lnTo>
                <a:lnTo>
                  <a:pt x="42932" y="31032"/>
                </a:lnTo>
                <a:lnTo>
                  <a:pt x="44688" y="22339"/>
                </a:lnTo>
              </a:path>
            </a:pathLst>
          </a:custGeom>
          <a:ln w="9446">
            <a:solidFill>
              <a:srgbClr val="A3A3BC"/>
            </a:solidFill>
          </a:ln>
        </p:spPr>
        <p:txBody>
          <a:bodyPr wrap="square" lIns="0" tIns="0" rIns="0" bIns="0" rtlCol="0"/>
          <a:lstStyle/>
          <a:p>
            <a:endParaRPr/>
          </a:p>
        </p:txBody>
      </p:sp>
      <p:sp>
        <p:nvSpPr>
          <p:cNvPr id="6" name="object 6"/>
          <p:cNvSpPr/>
          <p:nvPr/>
        </p:nvSpPr>
        <p:spPr>
          <a:xfrm>
            <a:off x="488444" y="667715"/>
            <a:ext cx="39370" cy="39370"/>
          </a:xfrm>
          <a:custGeom>
            <a:avLst/>
            <a:gdLst/>
            <a:ahLst/>
            <a:cxnLst/>
            <a:rect l="l" t="t" r="r" b="b"/>
            <a:pathLst>
              <a:path w="39370" h="39370">
                <a:moveTo>
                  <a:pt x="39289" y="19646"/>
                </a:moveTo>
                <a:lnTo>
                  <a:pt x="37746" y="11996"/>
                </a:lnTo>
                <a:lnTo>
                  <a:pt x="33535" y="5751"/>
                </a:lnTo>
                <a:lnTo>
                  <a:pt x="27291" y="1542"/>
                </a:lnTo>
                <a:lnTo>
                  <a:pt x="19644" y="0"/>
                </a:lnTo>
                <a:lnTo>
                  <a:pt x="11997" y="1542"/>
                </a:lnTo>
                <a:lnTo>
                  <a:pt x="5753" y="5751"/>
                </a:lnTo>
                <a:lnTo>
                  <a:pt x="1543" y="11996"/>
                </a:lnTo>
                <a:lnTo>
                  <a:pt x="0" y="19646"/>
                </a:lnTo>
                <a:lnTo>
                  <a:pt x="1543" y="27290"/>
                </a:lnTo>
                <a:lnTo>
                  <a:pt x="5753" y="33531"/>
                </a:lnTo>
                <a:lnTo>
                  <a:pt x="11997" y="37738"/>
                </a:lnTo>
                <a:lnTo>
                  <a:pt x="19644" y="39281"/>
                </a:lnTo>
                <a:lnTo>
                  <a:pt x="27291" y="37738"/>
                </a:lnTo>
                <a:lnTo>
                  <a:pt x="33535" y="33531"/>
                </a:lnTo>
                <a:lnTo>
                  <a:pt x="37746" y="27290"/>
                </a:lnTo>
                <a:lnTo>
                  <a:pt x="39289" y="19646"/>
                </a:lnTo>
              </a:path>
            </a:pathLst>
          </a:custGeom>
          <a:ln w="9446">
            <a:solidFill>
              <a:srgbClr val="75759B"/>
            </a:solidFill>
          </a:ln>
        </p:spPr>
        <p:txBody>
          <a:bodyPr wrap="square" lIns="0" tIns="0" rIns="0" bIns="0" rtlCol="0"/>
          <a:lstStyle/>
          <a:p>
            <a:endParaRPr/>
          </a:p>
        </p:txBody>
      </p:sp>
      <p:sp>
        <p:nvSpPr>
          <p:cNvPr id="7" name="object 7"/>
          <p:cNvSpPr/>
          <p:nvPr/>
        </p:nvSpPr>
        <p:spPr>
          <a:xfrm>
            <a:off x="490860" y="670052"/>
            <a:ext cx="34290" cy="34290"/>
          </a:xfrm>
          <a:custGeom>
            <a:avLst/>
            <a:gdLst/>
            <a:ahLst/>
            <a:cxnLst/>
            <a:rect l="l" t="t" r="r" b="b"/>
            <a:pathLst>
              <a:path w="34290" h="34290">
                <a:moveTo>
                  <a:pt x="33892" y="16954"/>
                </a:moveTo>
                <a:lnTo>
                  <a:pt x="33892" y="7594"/>
                </a:lnTo>
                <a:lnTo>
                  <a:pt x="26302" y="0"/>
                </a:lnTo>
                <a:lnTo>
                  <a:pt x="16946" y="0"/>
                </a:lnTo>
                <a:lnTo>
                  <a:pt x="7589" y="0"/>
                </a:lnTo>
                <a:lnTo>
                  <a:pt x="0" y="7594"/>
                </a:lnTo>
                <a:lnTo>
                  <a:pt x="0" y="16954"/>
                </a:lnTo>
                <a:lnTo>
                  <a:pt x="0" y="26314"/>
                </a:lnTo>
                <a:lnTo>
                  <a:pt x="7589" y="33896"/>
                </a:lnTo>
                <a:lnTo>
                  <a:pt x="16946" y="33896"/>
                </a:lnTo>
                <a:lnTo>
                  <a:pt x="26302" y="33896"/>
                </a:lnTo>
                <a:lnTo>
                  <a:pt x="33892" y="26314"/>
                </a:lnTo>
                <a:lnTo>
                  <a:pt x="33892" y="16954"/>
                </a:lnTo>
              </a:path>
            </a:pathLst>
          </a:custGeom>
          <a:ln w="9446">
            <a:solidFill>
              <a:srgbClr val="47477A"/>
            </a:solidFill>
          </a:ln>
        </p:spPr>
        <p:txBody>
          <a:bodyPr wrap="square" lIns="0" tIns="0" rIns="0" bIns="0" rtlCol="0"/>
          <a:lstStyle/>
          <a:p>
            <a:endParaRPr/>
          </a:p>
        </p:txBody>
      </p:sp>
      <p:sp>
        <p:nvSpPr>
          <p:cNvPr id="8" name="object 8"/>
          <p:cNvSpPr/>
          <p:nvPr/>
        </p:nvSpPr>
        <p:spPr>
          <a:xfrm>
            <a:off x="483854" y="662990"/>
            <a:ext cx="47625" cy="47625"/>
          </a:xfrm>
          <a:custGeom>
            <a:avLst/>
            <a:gdLst/>
            <a:ahLst/>
            <a:cxnLst/>
            <a:rect l="l" t="t" r="r" b="b"/>
            <a:pathLst>
              <a:path w="47625" h="47625">
                <a:moveTo>
                  <a:pt x="47327" y="23672"/>
                </a:moveTo>
                <a:lnTo>
                  <a:pt x="45467" y="14460"/>
                </a:lnTo>
                <a:lnTo>
                  <a:pt x="40396" y="6935"/>
                </a:lnTo>
                <a:lnTo>
                  <a:pt x="32874" y="1861"/>
                </a:lnTo>
                <a:lnTo>
                  <a:pt x="23663" y="0"/>
                </a:lnTo>
                <a:lnTo>
                  <a:pt x="14453" y="1861"/>
                </a:lnTo>
                <a:lnTo>
                  <a:pt x="6931" y="6935"/>
                </a:lnTo>
                <a:lnTo>
                  <a:pt x="1859" y="14460"/>
                </a:lnTo>
                <a:lnTo>
                  <a:pt x="0" y="23672"/>
                </a:lnTo>
                <a:lnTo>
                  <a:pt x="1859" y="32877"/>
                </a:lnTo>
                <a:lnTo>
                  <a:pt x="6931" y="40398"/>
                </a:lnTo>
                <a:lnTo>
                  <a:pt x="14453" y="45471"/>
                </a:lnTo>
                <a:lnTo>
                  <a:pt x="23663" y="47332"/>
                </a:lnTo>
                <a:lnTo>
                  <a:pt x="32874" y="45471"/>
                </a:lnTo>
                <a:lnTo>
                  <a:pt x="40396" y="40398"/>
                </a:lnTo>
                <a:lnTo>
                  <a:pt x="45467" y="32877"/>
                </a:lnTo>
                <a:lnTo>
                  <a:pt x="47327" y="23672"/>
                </a:lnTo>
              </a:path>
            </a:pathLst>
          </a:custGeom>
          <a:ln w="9446">
            <a:solidFill>
              <a:srgbClr val="191959"/>
            </a:solidFill>
          </a:ln>
        </p:spPr>
        <p:txBody>
          <a:bodyPr wrap="square" lIns="0" tIns="0" rIns="0" bIns="0" rtlCol="0"/>
          <a:lstStyle/>
          <a:p>
            <a:endParaRPr/>
          </a:p>
        </p:txBody>
      </p:sp>
      <p:sp>
        <p:nvSpPr>
          <p:cNvPr id="9" name="object 9"/>
          <p:cNvSpPr/>
          <p:nvPr/>
        </p:nvSpPr>
        <p:spPr>
          <a:xfrm>
            <a:off x="488052" y="666686"/>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10" name="object 10"/>
          <p:cNvSpPr/>
          <p:nvPr/>
        </p:nvSpPr>
        <p:spPr>
          <a:xfrm>
            <a:off x="490145" y="668655"/>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06"/>
                </a:lnTo>
                <a:lnTo>
                  <a:pt x="14511" y="29006"/>
                </a:lnTo>
                <a:lnTo>
                  <a:pt x="22523" y="29006"/>
                </a:lnTo>
                <a:lnTo>
                  <a:pt x="29022" y="22517"/>
                </a:lnTo>
                <a:lnTo>
                  <a:pt x="29022" y="14503"/>
                </a:lnTo>
              </a:path>
            </a:pathLst>
          </a:custGeom>
          <a:ln w="9446">
            <a:solidFill>
              <a:srgbClr val="30308B"/>
            </a:solidFill>
          </a:ln>
        </p:spPr>
        <p:txBody>
          <a:bodyPr wrap="square" lIns="0" tIns="0" rIns="0" bIns="0" rtlCol="0"/>
          <a:lstStyle/>
          <a:p>
            <a:endParaRPr/>
          </a:p>
        </p:txBody>
      </p:sp>
      <p:sp>
        <p:nvSpPr>
          <p:cNvPr id="11" name="object 11"/>
          <p:cNvSpPr/>
          <p:nvPr/>
        </p:nvSpPr>
        <p:spPr>
          <a:xfrm>
            <a:off x="492244" y="670610"/>
            <a:ext cx="24130" cy="24130"/>
          </a:xfrm>
          <a:custGeom>
            <a:avLst/>
            <a:gdLst/>
            <a:ahLst/>
            <a:cxnLst/>
            <a:rect l="l" t="t" r="r" b="b"/>
            <a:pathLst>
              <a:path w="24129" h="24129">
                <a:moveTo>
                  <a:pt x="23618" y="11811"/>
                </a:moveTo>
                <a:lnTo>
                  <a:pt x="23618" y="5295"/>
                </a:lnTo>
                <a:lnTo>
                  <a:pt x="18329" y="0"/>
                </a:lnTo>
                <a:lnTo>
                  <a:pt x="11812" y="0"/>
                </a:lnTo>
                <a:lnTo>
                  <a:pt x="5293" y="0"/>
                </a:lnTo>
                <a:lnTo>
                  <a:pt x="0" y="5295"/>
                </a:lnTo>
                <a:lnTo>
                  <a:pt x="0" y="11811"/>
                </a:lnTo>
                <a:lnTo>
                  <a:pt x="0" y="18326"/>
                </a:lnTo>
                <a:lnTo>
                  <a:pt x="5293" y="23622"/>
                </a:lnTo>
                <a:lnTo>
                  <a:pt x="11812" y="23622"/>
                </a:lnTo>
                <a:lnTo>
                  <a:pt x="18329" y="23622"/>
                </a:lnTo>
                <a:lnTo>
                  <a:pt x="23618" y="18326"/>
                </a:lnTo>
                <a:lnTo>
                  <a:pt x="23618" y="11811"/>
                </a:lnTo>
              </a:path>
            </a:pathLst>
          </a:custGeom>
          <a:ln w="9446">
            <a:solidFill>
              <a:srgbClr val="3E3E99"/>
            </a:solidFill>
          </a:ln>
        </p:spPr>
        <p:txBody>
          <a:bodyPr wrap="square" lIns="0" tIns="0" rIns="0" bIns="0" rtlCol="0"/>
          <a:lstStyle/>
          <a:p>
            <a:endParaRPr/>
          </a:p>
        </p:txBody>
      </p:sp>
      <p:sp>
        <p:nvSpPr>
          <p:cNvPr id="12" name="object 12"/>
          <p:cNvSpPr/>
          <p:nvPr/>
        </p:nvSpPr>
        <p:spPr>
          <a:xfrm>
            <a:off x="494337" y="672579"/>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11"/>
                </a:lnTo>
                <a:lnTo>
                  <a:pt x="9113" y="18211"/>
                </a:lnTo>
                <a:lnTo>
                  <a:pt x="14143" y="18211"/>
                </a:lnTo>
                <a:lnTo>
                  <a:pt x="18227" y="14135"/>
                </a:lnTo>
                <a:lnTo>
                  <a:pt x="18227" y="9105"/>
                </a:lnTo>
              </a:path>
            </a:pathLst>
          </a:custGeom>
          <a:ln w="9446">
            <a:solidFill>
              <a:srgbClr val="4B4BA8"/>
            </a:solidFill>
          </a:ln>
        </p:spPr>
        <p:txBody>
          <a:bodyPr wrap="square" lIns="0" tIns="0" rIns="0" bIns="0" rtlCol="0"/>
          <a:lstStyle/>
          <a:p>
            <a:endParaRPr/>
          </a:p>
        </p:txBody>
      </p:sp>
      <p:sp>
        <p:nvSpPr>
          <p:cNvPr id="13" name="object 13"/>
          <p:cNvSpPr/>
          <p:nvPr/>
        </p:nvSpPr>
        <p:spPr>
          <a:xfrm>
            <a:off x="496436" y="674535"/>
            <a:ext cx="13335" cy="13335"/>
          </a:xfrm>
          <a:custGeom>
            <a:avLst/>
            <a:gdLst/>
            <a:ahLst/>
            <a:cxnLst/>
            <a:rect l="l" t="t" r="r" b="b"/>
            <a:pathLst>
              <a:path w="13334" h="13334">
                <a:moveTo>
                  <a:pt x="12823" y="6413"/>
                </a:moveTo>
                <a:lnTo>
                  <a:pt x="12823" y="2870"/>
                </a:lnTo>
                <a:lnTo>
                  <a:pt x="9950" y="0"/>
                </a:lnTo>
                <a:lnTo>
                  <a:pt x="6413" y="0"/>
                </a:lnTo>
                <a:lnTo>
                  <a:pt x="2876" y="0"/>
                </a:lnTo>
                <a:lnTo>
                  <a:pt x="0" y="2870"/>
                </a:lnTo>
                <a:lnTo>
                  <a:pt x="0" y="6413"/>
                </a:lnTo>
                <a:lnTo>
                  <a:pt x="0" y="9944"/>
                </a:lnTo>
                <a:lnTo>
                  <a:pt x="2876" y="12827"/>
                </a:lnTo>
                <a:lnTo>
                  <a:pt x="6413" y="12827"/>
                </a:lnTo>
                <a:lnTo>
                  <a:pt x="9950" y="12827"/>
                </a:lnTo>
                <a:lnTo>
                  <a:pt x="12823" y="9944"/>
                </a:lnTo>
                <a:lnTo>
                  <a:pt x="12823" y="6413"/>
                </a:lnTo>
              </a:path>
            </a:pathLst>
          </a:custGeom>
          <a:ln w="9446">
            <a:solidFill>
              <a:srgbClr val="5858B7"/>
            </a:solidFill>
          </a:ln>
        </p:spPr>
        <p:txBody>
          <a:bodyPr wrap="square" lIns="0" tIns="0" rIns="0" bIns="0" rtlCol="0"/>
          <a:lstStyle/>
          <a:p>
            <a:endParaRPr/>
          </a:p>
        </p:txBody>
      </p:sp>
      <p:sp>
        <p:nvSpPr>
          <p:cNvPr id="14" name="object 14"/>
          <p:cNvSpPr/>
          <p:nvPr/>
        </p:nvSpPr>
        <p:spPr>
          <a:xfrm>
            <a:off x="493642" y="671601"/>
            <a:ext cx="17780" cy="17780"/>
          </a:xfrm>
          <a:custGeom>
            <a:avLst/>
            <a:gdLst/>
            <a:ahLst/>
            <a:cxnLst/>
            <a:rect l="l" t="t" r="r" b="b"/>
            <a:pathLst>
              <a:path w="17779" h="17779">
                <a:moveTo>
                  <a:pt x="17209" y="8610"/>
                </a:moveTo>
                <a:lnTo>
                  <a:pt x="17209" y="3860"/>
                </a:lnTo>
                <a:lnTo>
                  <a:pt x="13350" y="0"/>
                </a:lnTo>
                <a:lnTo>
                  <a:pt x="8602" y="0"/>
                </a:lnTo>
                <a:lnTo>
                  <a:pt x="3854" y="0"/>
                </a:lnTo>
                <a:lnTo>
                  <a:pt x="0" y="3860"/>
                </a:lnTo>
                <a:lnTo>
                  <a:pt x="0" y="8610"/>
                </a:lnTo>
                <a:lnTo>
                  <a:pt x="0" y="13360"/>
                </a:lnTo>
                <a:lnTo>
                  <a:pt x="3854" y="17208"/>
                </a:lnTo>
                <a:lnTo>
                  <a:pt x="8602" y="17208"/>
                </a:lnTo>
                <a:lnTo>
                  <a:pt x="13350" y="17208"/>
                </a:lnTo>
                <a:lnTo>
                  <a:pt x="17209" y="13360"/>
                </a:lnTo>
                <a:lnTo>
                  <a:pt x="17209" y="8610"/>
                </a:lnTo>
              </a:path>
            </a:pathLst>
          </a:custGeom>
          <a:ln w="9446">
            <a:solidFill>
              <a:srgbClr val="6565C5"/>
            </a:solidFill>
          </a:ln>
        </p:spPr>
        <p:txBody>
          <a:bodyPr wrap="square" lIns="0" tIns="0" rIns="0" bIns="0" rtlCol="0"/>
          <a:lstStyle/>
          <a:p>
            <a:endParaRPr/>
          </a:p>
        </p:txBody>
      </p:sp>
      <p:sp>
        <p:nvSpPr>
          <p:cNvPr id="15" name="object 15"/>
          <p:cNvSpPr/>
          <p:nvPr/>
        </p:nvSpPr>
        <p:spPr>
          <a:xfrm>
            <a:off x="495736" y="673569"/>
            <a:ext cx="12065" cy="12065"/>
          </a:xfrm>
          <a:custGeom>
            <a:avLst/>
            <a:gdLst/>
            <a:ahLst/>
            <a:cxnLst/>
            <a:rect l="l" t="t" r="r" b="b"/>
            <a:pathLst>
              <a:path w="12065" h="12065">
                <a:moveTo>
                  <a:pt x="11812" y="5905"/>
                </a:moveTo>
                <a:lnTo>
                  <a:pt x="11812" y="2641"/>
                </a:lnTo>
                <a:lnTo>
                  <a:pt x="9166" y="0"/>
                </a:lnTo>
                <a:lnTo>
                  <a:pt x="5908" y="0"/>
                </a:lnTo>
                <a:lnTo>
                  <a:pt x="2649" y="0"/>
                </a:lnTo>
                <a:lnTo>
                  <a:pt x="0" y="2641"/>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16" name="object 16"/>
          <p:cNvSpPr/>
          <p:nvPr/>
        </p:nvSpPr>
        <p:spPr>
          <a:xfrm>
            <a:off x="497834" y="675525"/>
            <a:ext cx="6985" cy="6985"/>
          </a:xfrm>
          <a:custGeom>
            <a:avLst/>
            <a:gdLst/>
            <a:ahLst/>
            <a:cxnLst/>
            <a:rect l="l" t="t" r="r" b="b"/>
            <a:pathLst>
              <a:path w="6984" h="6984">
                <a:moveTo>
                  <a:pt x="6409" y="3213"/>
                </a:moveTo>
                <a:lnTo>
                  <a:pt x="6409" y="1447"/>
                </a:lnTo>
                <a:lnTo>
                  <a:pt x="4970" y="0"/>
                </a:lnTo>
                <a:lnTo>
                  <a:pt x="3205" y="0"/>
                </a:lnTo>
                <a:lnTo>
                  <a:pt x="1438" y="0"/>
                </a:lnTo>
                <a:lnTo>
                  <a:pt x="0" y="1447"/>
                </a:lnTo>
                <a:lnTo>
                  <a:pt x="0" y="3213"/>
                </a:lnTo>
                <a:lnTo>
                  <a:pt x="0" y="4978"/>
                </a:lnTo>
                <a:lnTo>
                  <a:pt x="1438" y="6413"/>
                </a:lnTo>
                <a:lnTo>
                  <a:pt x="3205" y="6413"/>
                </a:lnTo>
                <a:lnTo>
                  <a:pt x="4970" y="6413"/>
                </a:lnTo>
                <a:lnTo>
                  <a:pt x="6409" y="4978"/>
                </a:lnTo>
                <a:lnTo>
                  <a:pt x="6409" y="3213"/>
                </a:lnTo>
              </a:path>
            </a:pathLst>
          </a:custGeom>
          <a:ln w="9446">
            <a:solidFill>
              <a:srgbClr val="9696D8"/>
            </a:solidFill>
          </a:ln>
        </p:spPr>
        <p:txBody>
          <a:bodyPr wrap="square" lIns="0" tIns="0" rIns="0" bIns="0" rtlCol="0"/>
          <a:lstStyle/>
          <a:p>
            <a:endParaRPr/>
          </a:p>
        </p:txBody>
      </p:sp>
      <p:sp>
        <p:nvSpPr>
          <p:cNvPr id="17" name="object 17"/>
          <p:cNvSpPr/>
          <p:nvPr/>
        </p:nvSpPr>
        <p:spPr>
          <a:xfrm>
            <a:off x="499929" y="677494"/>
            <a:ext cx="1270" cy="1270"/>
          </a:xfrm>
          <a:custGeom>
            <a:avLst/>
            <a:gdLst/>
            <a:ahLst/>
            <a:cxnLst/>
            <a:rect l="l" t="t" r="r" b="b"/>
            <a:pathLst>
              <a:path w="1270" h="1270">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18" name="object 18"/>
          <p:cNvSpPr/>
          <p:nvPr/>
        </p:nvSpPr>
        <p:spPr>
          <a:xfrm>
            <a:off x="497641" y="675068"/>
            <a:ext cx="4445" cy="4445"/>
          </a:xfrm>
          <a:custGeom>
            <a:avLst/>
            <a:gdLst/>
            <a:ahLst/>
            <a:cxnLst/>
            <a:rect l="l" t="t" r="r" b="b"/>
            <a:pathLst>
              <a:path w="4445" h="4445">
                <a:moveTo>
                  <a:pt x="0" y="2197"/>
                </a:moveTo>
                <a:lnTo>
                  <a:pt x="0" y="3403"/>
                </a:lnTo>
                <a:lnTo>
                  <a:pt x="986" y="4381"/>
                </a:lnTo>
                <a:lnTo>
                  <a:pt x="2192" y="4381"/>
                </a:lnTo>
                <a:lnTo>
                  <a:pt x="3398" y="4381"/>
                </a:lnTo>
                <a:lnTo>
                  <a:pt x="4385" y="3403"/>
                </a:lnTo>
                <a:lnTo>
                  <a:pt x="4385" y="2197"/>
                </a:lnTo>
                <a:lnTo>
                  <a:pt x="4385" y="990"/>
                </a:lnTo>
                <a:lnTo>
                  <a:pt x="3398" y="0"/>
                </a:lnTo>
                <a:lnTo>
                  <a:pt x="2192" y="0"/>
                </a:lnTo>
                <a:lnTo>
                  <a:pt x="986" y="0"/>
                </a:lnTo>
                <a:lnTo>
                  <a:pt x="0" y="990"/>
                </a:lnTo>
                <a:lnTo>
                  <a:pt x="0" y="2197"/>
                </a:lnTo>
              </a:path>
            </a:pathLst>
          </a:custGeom>
          <a:ln w="9446">
            <a:solidFill>
              <a:srgbClr val="C7C7EA"/>
            </a:solidFill>
          </a:ln>
        </p:spPr>
        <p:txBody>
          <a:bodyPr wrap="square" lIns="0" tIns="0" rIns="0" bIns="0" rtlCol="0"/>
          <a:lstStyle/>
          <a:p>
            <a:endParaRPr/>
          </a:p>
        </p:txBody>
      </p:sp>
      <p:sp>
        <p:nvSpPr>
          <p:cNvPr id="19" name="object 19"/>
          <p:cNvSpPr/>
          <p:nvPr/>
        </p:nvSpPr>
        <p:spPr>
          <a:xfrm>
            <a:off x="493836" y="671131"/>
            <a:ext cx="10795" cy="10795"/>
          </a:xfrm>
          <a:custGeom>
            <a:avLst/>
            <a:gdLst/>
            <a:ahLst/>
            <a:cxnLst/>
            <a:rect l="l" t="t" r="r" b="b"/>
            <a:pathLst>
              <a:path w="10795" h="10795">
                <a:moveTo>
                  <a:pt x="8373" y="0"/>
                </a:moveTo>
                <a:lnTo>
                  <a:pt x="2420" y="0"/>
                </a:lnTo>
                <a:lnTo>
                  <a:pt x="0" y="2413"/>
                </a:lnTo>
                <a:lnTo>
                  <a:pt x="0" y="8369"/>
                </a:lnTo>
                <a:lnTo>
                  <a:pt x="2420" y="10795"/>
                </a:lnTo>
                <a:lnTo>
                  <a:pt x="8373" y="10795"/>
                </a:lnTo>
                <a:lnTo>
                  <a:pt x="10795" y="8369"/>
                </a:lnTo>
                <a:lnTo>
                  <a:pt x="10795" y="2413"/>
                </a:lnTo>
                <a:lnTo>
                  <a:pt x="8373" y="0"/>
                </a:lnTo>
                <a:close/>
              </a:path>
            </a:pathLst>
          </a:custGeom>
          <a:solidFill>
            <a:srgbClr val="E0E0F3"/>
          </a:solidFill>
        </p:spPr>
        <p:txBody>
          <a:bodyPr wrap="square" lIns="0" tIns="0" rIns="0" bIns="0" rtlCol="0"/>
          <a:lstStyle/>
          <a:p>
            <a:endParaRPr/>
          </a:p>
        </p:txBody>
      </p:sp>
      <p:sp>
        <p:nvSpPr>
          <p:cNvPr id="20" name="object 20"/>
          <p:cNvSpPr/>
          <p:nvPr/>
        </p:nvSpPr>
        <p:spPr>
          <a:xfrm>
            <a:off x="483617" y="792048"/>
            <a:ext cx="50165" cy="50165"/>
          </a:xfrm>
          <a:custGeom>
            <a:avLst/>
            <a:gdLst/>
            <a:ahLst/>
            <a:cxnLst/>
            <a:rect l="l" t="t" r="r" b="b"/>
            <a:pathLst>
              <a:path w="50165" h="50165">
                <a:moveTo>
                  <a:pt x="50090" y="25031"/>
                </a:moveTo>
                <a:lnTo>
                  <a:pt x="48122" y="15285"/>
                </a:lnTo>
                <a:lnTo>
                  <a:pt x="42755" y="7329"/>
                </a:lnTo>
                <a:lnTo>
                  <a:pt x="34795" y="1966"/>
                </a:lnTo>
                <a:lnTo>
                  <a:pt x="25046" y="0"/>
                </a:lnTo>
                <a:lnTo>
                  <a:pt x="15298" y="1966"/>
                </a:lnTo>
                <a:lnTo>
                  <a:pt x="7337" y="7329"/>
                </a:lnTo>
                <a:lnTo>
                  <a:pt x="1968" y="15285"/>
                </a:lnTo>
                <a:lnTo>
                  <a:pt x="0" y="25031"/>
                </a:lnTo>
                <a:lnTo>
                  <a:pt x="1968" y="34781"/>
                </a:lnTo>
                <a:lnTo>
                  <a:pt x="7337" y="42746"/>
                </a:lnTo>
                <a:lnTo>
                  <a:pt x="15298" y="48118"/>
                </a:lnTo>
                <a:lnTo>
                  <a:pt x="25046" y="50088"/>
                </a:lnTo>
                <a:lnTo>
                  <a:pt x="34795" y="48118"/>
                </a:lnTo>
                <a:lnTo>
                  <a:pt x="42755" y="42746"/>
                </a:lnTo>
                <a:lnTo>
                  <a:pt x="48122" y="34781"/>
                </a:lnTo>
                <a:lnTo>
                  <a:pt x="50090" y="25031"/>
                </a:lnTo>
              </a:path>
            </a:pathLst>
          </a:custGeom>
          <a:ln w="9446">
            <a:solidFill>
              <a:srgbClr val="D1D1DD"/>
            </a:solidFill>
          </a:ln>
        </p:spPr>
        <p:txBody>
          <a:bodyPr wrap="square" lIns="0" tIns="0" rIns="0" bIns="0" rtlCol="0"/>
          <a:lstStyle/>
          <a:p>
            <a:endParaRPr/>
          </a:p>
        </p:txBody>
      </p:sp>
      <p:sp>
        <p:nvSpPr>
          <p:cNvPr id="21" name="object 21"/>
          <p:cNvSpPr/>
          <p:nvPr/>
        </p:nvSpPr>
        <p:spPr>
          <a:xfrm>
            <a:off x="486032" y="794397"/>
            <a:ext cx="45085" cy="45085"/>
          </a:xfrm>
          <a:custGeom>
            <a:avLst/>
            <a:gdLst/>
            <a:ahLst/>
            <a:cxnLst/>
            <a:rect l="l" t="t" r="r" b="b"/>
            <a:pathLst>
              <a:path w="45084" h="45084">
                <a:moveTo>
                  <a:pt x="44688" y="22339"/>
                </a:moveTo>
                <a:lnTo>
                  <a:pt x="42932" y="13646"/>
                </a:lnTo>
                <a:lnTo>
                  <a:pt x="38143" y="6545"/>
                </a:lnTo>
                <a:lnTo>
                  <a:pt x="31040" y="1756"/>
                </a:lnTo>
                <a:lnTo>
                  <a:pt x="22344" y="0"/>
                </a:lnTo>
                <a:lnTo>
                  <a:pt x="13647" y="1756"/>
                </a:lnTo>
                <a:lnTo>
                  <a:pt x="6545" y="6545"/>
                </a:lnTo>
                <a:lnTo>
                  <a:pt x="1756" y="13646"/>
                </a:lnTo>
                <a:lnTo>
                  <a:pt x="0" y="22339"/>
                </a:lnTo>
                <a:lnTo>
                  <a:pt x="1756" y="31037"/>
                </a:lnTo>
                <a:lnTo>
                  <a:pt x="6545" y="38138"/>
                </a:lnTo>
                <a:lnTo>
                  <a:pt x="13647" y="42924"/>
                </a:lnTo>
                <a:lnTo>
                  <a:pt x="22344" y="44678"/>
                </a:lnTo>
                <a:lnTo>
                  <a:pt x="31040" y="42924"/>
                </a:lnTo>
                <a:lnTo>
                  <a:pt x="38143" y="38138"/>
                </a:lnTo>
                <a:lnTo>
                  <a:pt x="42932" y="31037"/>
                </a:lnTo>
                <a:lnTo>
                  <a:pt x="44688" y="22339"/>
                </a:lnTo>
              </a:path>
            </a:pathLst>
          </a:custGeom>
          <a:ln w="9446">
            <a:solidFill>
              <a:srgbClr val="A3A3BC"/>
            </a:solidFill>
          </a:ln>
        </p:spPr>
        <p:txBody>
          <a:bodyPr wrap="square" lIns="0" tIns="0" rIns="0" bIns="0" rtlCol="0"/>
          <a:lstStyle/>
          <a:p>
            <a:endParaRPr/>
          </a:p>
        </p:txBody>
      </p:sp>
      <p:sp>
        <p:nvSpPr>
          <p:cNvPr id="22" name="object 22"/>
          <p:cNvSpPr/>
          <p:nvPr/>
        </p:nvSpPr>
        <p:spPr>
          <a:xfrm>
            <a:off x="488444" y="796747"/>
            <a:ext cx="39370" cy="39370"/>
          </a:xfrm>
          <a:custGeom>
            <a:avLst/>
            <a:gdLst/>
            <a:ahLst/>
            <a:cxnLst/>
            <a:rect l="l" t="t" r="r" b="b"/>
            <a:pathLst>
              <a:path w="39370" h="39369">
                <a:moveTo>
                  <a:pt x="39289" y="19646"/>
                </a:moveTo>
                <a:lnTo>
                  <a:pt x="37746" y="11996"/>
                </a:lnTo>
                <a:lnTo>
                  <a:pt x="33535" y="5751"/>
                </a:lnTo>
                <a:lnTo>
                  <a:pt x="27291" y="1542"/>
                </a:lnTo>
                <a:lnTo>
                  <a:pt x="19644" y="0"/>
                </a:lnTo>
                <a:lnTo>
                  <a:pt x="11997" y="1542"/>
                </a:lnTo>
                <a:lnTo>
                  <a:pt x="5753" y="5751"/>
                </a:lnTo>
                <a:lnTo>
                  <a:pt x="1543" y="11996"/>
                </a:lnTo>
                <a:lnTo>
                  <a:pt x="0" y="19646"/>
                </a:lnTo>
                <a:lnTo>
                  <a:pt x="1543" y="27292"/>
                </a:lnTo>
                <a:lnTo>
                  <a:pt x="5753" y="33537"/>
                </a:lnTo>
                <a:lnTo>
                  <a:pt x="11997" y="37749"/>
                </a:lnTo>
                <a:lnTo>
                  <a:pt x="19644" y="39293"/>
                </a:lnTo>
                <a:lnTo>
                  <a:pt x="27291" y="37749"/>
                </a:lnTo>
                <a:lnTo>
                  <a:pt x="33535" y="33537"/>
                </a:lnTo>
                <a:lnTo>
                  <a:pt x="37746" y="27292"/>
                </a:lnTo>
                <a:lnTo>
                  <a:pt x="39289" y="19646"/>
                </a:lnTo>
              </a:path>
            </a:pathLst>
          </a:custGeom>
          <a:ln w="9446">
            <a:solidFill>
              <a:srgbClr val="75759B"/>
            </a:solidFill>
          </a:ln>
        </p:spPr>
        <p:txBody>
          <a:bodyPr wrap="square" lIns="0" tIns="0" rIns="0" bIns="0" rtlCol="0"/>
          <a:lstStyle/>
          <a:p>
            <a:endParaRPr/>
          </a:p>
        </p:txBody>
      </p:sp>
      <p:sp>
        <p:nvSpPr>
          <p:cNvPr id="23" name="object 23"/>
          <p:cNvSpPr/>
          <p:nvPr/>
        </p:nvSpPr>
        <p:spPr>
          <a:xfrm>
            <a:off x="490860" y="799096"/>
            <a:ext cx="34290" cy="34290"/>
          </a:xfrm>
          <a:custGeom>
            <a:avLst/>
            <a:gdLst/>
            <a:ahLst/>
            <a:cxnLst/>
            <a:rect l="l" t="t" r="r" b="b"/>
            <a:pathLst>
              <a:path w="34290" h="34290">
                <a:moveTo>
                  <a:pt x="33892" y="16941"/>
                </a:moveTo>
                <a:lnTo>
                  <a:pt x="33892" y="7581"/>
                </a:lnTo>
                <a:lnTo>
                  <a:pt x="26302" y="0"/>
                </a:lnTo>
                <a:lnTo>
                  <a:pt x="16946" y="0"/>
                </a:lnTo>
                <a:lnTo>
                  <a:pt x="7589" y="0"/>
                </a:lnTo>
                <a:lnTo>
                  <a:pt x="0" y="7581"/>
                </a:lnTo>
                <a:lnTo>
                  <a:pt x="0" y="16941"/>
                </a:lnTo>
                <a:lnTo>
                  <a:pt x="0" y="26301"/>
                </a:lnTo>
                <a:lnTo>
                  <a:pt x="7589" y="33883"/>
                </a:lnTo>
                <a:lnTo>
                  <a:pt x="16946" y="33883"/>
                </a:lnTo>
                <a:lnTo>
                  <a:pt x="26302" y="33883"/>
                </a:lnTo>
                <a:lnTo>
                  <a:pt x="33892" y="26301"/>
                </a:lnTo>
                <a:lnTo>
                  <a:pt x="33892" y="16941"/>
                </a:lnTo>
              </a:path>
            </a:pathLst>
          </a:custGeom>
          <a:ln w="9446">
            <a:solidFill>
              <a:srgbClr val="47477A"/>
            </a:solidFill>
          </a:ln>
        </p:spPr>
        <p:txBody>
          <a:bodyPr wrap="square" lIns="0" tIns="0" rIns="0" bIns="0" rtlCol="0"/>
          <a:lstStyle/>
          <a:p>
            <a:endParaRPr/>
          </a:p>
        </p:txBody>
      </p:sp>
      <p:sp>
        <p:nvSpPr>
          <p:cNvPr id="24" name="object 24"/>
          <p:cNvSpPr/>
          <p:nvPr/>
        </p:nvSpPr>
        <p:spPr>
          <a:xfrm>
            <a:off x="483854" y="792022"/>
            <a:ext cx="47625" cy="47625"/>
          </a:xfrm>
          <a:custGeom>
            <a:avLst/>
            <a:gdLst/>
            <a:ahLst/>
            <a:cxnLst/>
            <a:rect l="l" t="t" r="r" b="b"/>
            <a:pathLst>
              <a:path w="47625" h="47625">
                <a:moveTo>
                  <a:pt x="47327" y="23672"/>
                </a:moveTo>
                <a:lnTo>
                  <a:pt x="45467" y="14460"/>
                </a:lnTo>
                <a:lnTo>
                  <a:pt x="40396" y="6935"/>
                </a:lnTo>
                <a:lnTo>
                  <a:pt x="32874" y="1861"/>
                </a:lnTo>
                <a:lnTo>
                  <a:pt x="23663" y="0"/>
                </a:lnTo>
                <a:lnTo>
                  <a:pt x="14453" y="1861"/>
                </a:lnTo>
                <a:lnTo>
                  <a:pt x="6931" y="6935"/>
                </a:lnTo>
                <a:lnTo>
                  <a:pt x="1859" y="14460"/>
                </a:lnTo>
                <a:lnTo>
                  <a:pt x="0" y="23672"/>
                </a:lnTo>
                <a:lnTo>
                  <a:pt x="1859" y="32882"/>
                </a:lnTo>
                <a:lnTo>
                  <a:pt x="6931" y="40403"/>
                </a:lnTo>
                <a:lnTo>
                  <a:pt x="14453" y="45473"/>
                </a:lnTo>
                <a:lnTo>
                  <a:pt x="23663" y="47332"/>
                </a:lnTo>
                <a:lnTo>
                  <a:pt x="32874" y="45473"/>
                </a:lnTo>
                <a:lnTo>
                  <a:pt x="40396" y="40403"/>
                </a:lnTo>
                <a:lnTo>
                  <a:pt x="45467" y="32882"/>
                </a:lnTo>
                <a:lnTo>
                  <a:pt x="47327" y="23672"/>
                </a:lnTo>
              </a:path>
            </a:pathLst>
          </a:custGeom>
          <a:ln w="9446">
            <a:solidFill>
              <a:srgbClr val="191959"/>
            </a:solidFill>
          </a:ln>
        </p:spPr>
        <p:txBody>
          <a:bodyPr wrap="square" lIns="0" tIns="0" rIns="0" bIns="0" rtlCol="0"/>
          <a:lstStyle/>
          <a:p>
            <a:endParaRPr/>
          </a:p>
        </p:txBody>
      </p:sp>
      <p:sp>
        <p:nvSpPr>
          <p:cNvPr id="25" name="object 25"/>
          <p:cNvSpPr/>
          <p:nvPr/>
        </p:nvSpPr>
        <p:spPr>
          <a:xfrm>
            <a:off x="488052" y="795718"/>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26" name="object 26"/>
          <p:cNvSpPr/>
          <p:nvPr/>
        </p:nvSpPr>
        <p:spPr>
          <a:xfrm>
            <a:off x="490145" y="797687"/>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06"/>
                </a:lnTo>
                <a:lnTo>
                  <a:pt x="14511" y="29006"/>
                </a:lnTo>
                <a:lnTo>
                  <a:pt x="22523" y="29006"/>
                </a:lnTo>
                <a:lnTo>
                  <a:pt x="29022" y="22517"/>
                </a:lnTo>
                <a:lnTo>
                  <a:pt x="29022" y="14503"/>
                </a:lnTo>
              </a:path>
            </a:pathLst>
          </a:custGeom>
          <a:ln w="9446">
            <a:solidFill>
              <a:srgbClr val="30308B"/>
            </a:solidFill>
          </a:ln>
        </p:spPr>
        <p:txBody>
          <a:bodyPr wrap="square" lIns="0" tIns="0" rIns="0" bIns="0" rtlCol="0"/>
          <a:lstStyle/>
          <a:p>
            <a:endParaRPr/>
          </a:p>
        </p:txBody>
      </p:sp>
      <p:sp>
        <p:nvSpPr>
          <p:cNvPr id="27" name="object 27"/>
          <p:cNvSpPr/>
          <p:nvPr/>
        </p:nvSpPr>
        <p:spPr>
          <a:xfrm>
            <a:off x="492244" y="799642"/>
            <a:ext cx="24130" cy="24130"/>
          </a:xfrm>
          <a:custGeom>
            <a:avLst/>
            <a:gdLst/>
            <a:ahLst/>
            <a:cxnLst/>
            <a:rect l="l" t="t" r="r" b="b"/>
            <a:pathLst>
              <a:path w="24129" h="24130">
                <a:moveTo>
                  <a:pt x="23618" y="11811"/>
                </a:moveTo>
                <a:lnTo>
                  <a:pt x="23618" y="5295"/>
                </a:lnTo>
                <a:lnTo>
                  <a:pt x="18329" y="0"/>
                </a:lnTo>
                <a:lnTo>
                  <a:pt x="11812" y="0"/>
                </a:lnTo>
                <a:lnTo>
                  <a:pt x="5293" y="0"/>
                </a:lnTo>
                <a:lnTo>
                  <a:pt x="0" y="5295"/>
                </a:lnTo>
                <a:lnTo>
                  <a:pt x="0" y="11811"/>
                </a:lnTo>
                <a:lnTo>
                  <a:pt x="0" y="18326"/>
                </a:lnTo>
                <a:lnTo>
                  <a:pt x="5293" y="23622"/>
                </a:lnTo>
                <a:lnTo>
                  <a:pt x="11812" y="23622"/>
                </a:lnTo>
                <a:lnTo>
                  <a:pt x="18329" y="23622"/>
                </a:lnTo>
                <a:lnTo>
                  <a:pt x="23618" y="18326"/>
                </a:lnTo>
                <a:lnTo>
                  <a:pt x="23618" y="11811"/>
                </a:lnTo>
              </a:path>
            </a:pathLst>
          </a:custGeom>
          <a:ln w="9446">
            <a:solidFill>
              <a:srgbClr val="3E3E99"/>
            </a:solidFill>
          </a:ln>
        </p:spPr>
        <p:txBody>
          <a:bodyPr wrap="square" lIns="0" tIns="0" rIns="0" bIns="0" rtlCol="0"/>
          <a:lstStyle/>
          <a:p>
            <a:endParaRPr/>
          </a:p>
        </p:txBody>
      </p:sp>
      <p:sp>
        <p:nvSpPr>
          <p:cNvPr id="28" name="object 28"/>
          <p:cNvSpPr/>
          <p:nvPr/>
        </p:nvSpPr>
        <p:spPr>
          <a:xfrm>
            <a:off x="494337" y="801611"/>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11"/>
                </a:lnTo>
                <a:lnTo>
                  <a:pt x="9113" y="18211"/>
                </a:lnTo>
                <a:lnTo>
                  <a:pt x="14143" y="18211"/>
                </a:lnTo>
                <a:lnTo>
                  <a:pt x="18227" y="14135"/>
                </a:lnTo>
                <a:lnTo>
                  <a:pt x="18227" y="9105"/>
                </a:lnTo>
              </a:path>
            </a:pathLst>
          </a:custGeom>
          <a:ln w="9446">
            <a:solidFill>
              <a:srgbClr val="4B4BA8"/>
            </a:solidFill>
          </a:ln>
        </p:spPr>
        <p:txBody>
          <a:bodyPr wrap="square" lIns="0" tIns="0" rIns="0" bIns="0" rtlCol="0"/>
          <a:lstStyle/>
          <a:p>
            <a:endParaRPr/>
          </a:p>
        </p:txBody>
      </p:sp>
      <p:sp>
        <p:nvSpPr>
          <p:cNvPr id="29" name="object 29"/>
          <p:cNvSpPr/>
          <p:nvPr/>
        </p:nvSpPr>
        <p:spPr>
          <a:xfrm>
            <a:off x="496436" y="803567"/>
            <a:ext cx="13335" cy="13335"/>
          </a:xfrm>
          <a:custGeom>
            <a:avLst/>
            <a:gdLst/>
            <a:ahLst/>
            <a:cxnLst/>
            <a:rect l="l" t="t" r="r" b="b"/>
            <a:pathLst>
              <a:path w="13334" h="13334">
                <a:moveTo>
                  <a:pt x="12823" y="6413"/>
                </a:moveTo>
                <a:lnTo>
                  <a:pt x="12823" y="2882"/>
                </a:lnTo>
                <a:lnTo>
                  <a:pt x="9950" y="0"/>
                </a:lnTo>
                <a:lnTo>
                  <a:pt x="6413" y="0"/>
                </a:lnTo>
                <a:lnTo>
                  <a:pt x="2876" y="0"/>
                </a:lnTo>
                <a:lnTo>
                  <a:pt x="0" y="2882"/>
                </a:lnTo>
                <a:lnTo>
                  <a:pt x="0" y="6413"/>
                </a:lnTo>
                <a:lnTo>
                  <a:pt x="0" y="9956"/>
                </a:lnTo>
                <a:lnTo>
                  <a:pt x="2876" y="12827"/>
                </a:lnTo>
                <a:lnTo>
                  <a:pt x="6413" y="12827"/>
                </a:lnTo>
                <a:lnTo>
                  <a:pt x="9950" y="12827"/>
                </a:lnTo>
                <a:lnTo>
                  <a:pt x="12823" y="9956"/>
                </a:lnTo>
                <a:lnTo>
                  <a:pt x="12823" y="6413"/>
                </a:lnTo>
              </a:path>
            </a:pathLst>
          </a:custGeom>
          <a:ln w="9446">
            <a:solidFill>
              <a:srgbClr val="5858B7"/>
            </a:solidFill>
          </a:ln>
        </p:spPr>
        <p:txBody>
          <a:bodyPr wrap="square" lIns="0" tIns="0" rIns="0" bIns="0" rtlCol="0"/>
          <a:lstStyle/>
          <a:p>
            <a:endParaRPr/>
          </a:p>
        </p:txBody>
      </p:sp>
      <p:sp>
        <p:nvSpPr>
          <p:cNvPr id="30" name="object 30"/>
          <p:cNvSpPr/>
          <p:nvPr/>
        </p:nvSpPr>
        <p:spPr>
          <a:xfrm>
            <a:off x="493642" y="800633"/>
            <a:ext cx="17780" cy="17780"/>
          </a:xfrm>
          <a:custGeom>
            <a:avLst/>
            <a:gdLst/>
            <a:ahLst/>
            <a:cxnLst/>
            <a:rect l="l" t="t" r="r" b="b"/>
            <a:pathLst>
              <a:path w="17779" h="17780">
                <a:moveTo>
                  <a:pt x="17209" y="8610"/>
                </a:moveTo>
                <a:lnTo>
                  <a:pt x="17209" y="3860"/>
                </a:lnTo>
                <a:lnTo>
                  <a:pt x="13350" y="0"/>
                </a:lnTo>
                <a:lnTo>
                  <a:pt x="8602" y="0"/>
                </a:lnTo>
                <a:lnTo>
                  <a:pt x="3854" y="0"/>
                </a:lnTo>
                <a:lnTo>
                  <a:pt x="0" y="3860"/>
                </a:lnTo>
                <a:lnTo>
                  <a:pt x="0" y="8610"/>
                </a:lnTo>
                <a:lnTo>
                  <a:pt x="0" y="13360"/>
                </a:lnTo>
                <a:lnTo>
                  <a:pt x="3854" y="17221"/>
                </a:lnTo>
                <a:lnTo>
                  <a:pt x="8602" y="17221"/>
                </a:lnTo>
                <a:lnTo>
                  <a:pt x="13350" y="17221"/>
                </a:lnTo>
                <a:lnTo>
                  <a:pt x="17209" y="13360"/>
                </a:lnTo>
                <a:lnTo>
                  <a:pt x="17209" y="8610"/>
                </a:lnTo>
              </a:path>
            </a:pathLst>
          </a:custGeom>
          <a:ln w="9446">
            <a:solidFill>
              <a:srgbClr val="6565C5"/>
            </a:solidFill>
          </a:ln>
        </p:spPr>
        <p:txBody>
          <a:bodyPr wrap="square" lIns="0" tIns="0" rIns="0" bIns="0" rtlCol="0"/>
          <a:lstStyle/>
          <a:p>
            <a:endParaRPr/>
          </a:p>
        </p:txBody>
      </p:sp>
      <p:sp>
        <p:nvSpPr>
          <p:cNvPr id="31" name="object 31"/>
          <p:cNvSpPr/>
          <p:nvPr/>
        </p:nvSpPr>
        <p:spPr>
          <a:xfrm>
            <a:off x="495736" y="802601"/>
            <a:ext cx="12065" cy="12065"/>
          </a:xfrm>
          <a:custGeom>
            <a:avLst/>
            <a:gdLst/>
            <a:ahLst/>
            <a:cxnLst/>
            <a:rect l="l" t="t" r="r" b="b"/>
            <a:pathLst>
              <a:path w="12065" h="12065">
                <a:moveTo>
                  <a:pt x="11812" y="5905"/>
                </a:moveTo>
                <a:lnTo>
                  <a:pt x="11812" y="2641"/>
                </a:lnTo>
                <a:lnTo>
                  <a:pt x="9166" y="0"/>
                </a:lnTo>
                <a:lnTo>
                  <a:pt x="5908" y="0"/>
                </a:lnTo>
                <a:lnTo>
                  <a:pt x="2649" y="0"/>
                </a:lnTo>
                <a:lnTo>
                  <a:pt x="0" y="2641"/>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32" name="object 32"/>
          <p:cNvSpPr/>
          <p:nvPr/>
        </p:nvSpPr>
        <p:spPr>
          <a:xfrm>
            <a:off x="497834" y="804557"/>
            <a:ext cx="6985" cy="6985"/>
          </a:xfrm>
          <a:custGeom>
            <a:avLst/>
            <a:gdLst/>
            <a:ahLst/>
            <a:cxnLst/>
            <a:rect l="l" t="t" r="r" b="b"/>
            <a:pathLst>
              <a:path w="6984" h="6984">
                <a:moveTo>
                  <a:pt x="6409" y="3213"/>
                </a:moveTo>
                <a:lnTo>
                  <a:pt x="6409" y="1447"/>
                </a:lnTo>
                <a:lnTo>
                  <a:pt x="4970" y="0"/>
                </a:lnTo>
                <a:lnTo>
                  <a:pt x="3205" y="0"/>
                </a:lnTo>
                <a:lnTo>
                  <a:pt x="1438" y="0"/>
                </a:lnTo>
                <a:lnTo>
                  <a:pt x="0" y="1447"/>
                </a:lnTo>
                <a:lnTo>
                  <a:pt x="0" y="3213"/>
                </a:lnTo>
                <a:lnTo>
                  <a:pt x="0" y="4978"/>
                </a:lnTo>
                <a:lnTo>
                  <a:pt x="1438" y="6426"/>
                </a:lnTo>
                <a:lnTo>
                  <a:pt x="3205" y="6426"/>
                </a:lnTo>
                <a:lnTo>
                  <a:pt x="4970" y="6426"/>
                </a:lnTo>
                <a:lnTo>
                  <a:pt x="6409" y="4978"/>
                </a:lnTo>
                <a:lnTo>
                  <a:pt x="6409" y="3213"/>
                </a:lnTo>
              </a:path>
            </a:pathLst>
          </a:custGeom>
          <a:ln w="9446">
            <a:solidFill>
              <a:srgbClr val="9696D8"/>
            </a:solidFill>
          </a:ln>
        </p:spPr>
        <p:txBody>
          <a:bodyPr wrap="square" lIns="0" tIns="0" rIns="0" bIns="0" rtlCol="0"/>
          <a:lstStyle/>
          <a:p>
            <a:endParaRPr/>
          </a:p>
        </p:txBody>
      </p:sp>
      <p:sp>
        <p:nvSpPr>
          <p:cNvPr id="33" name="object 33"/>
          <p:cNvSpPr/>
          <p:nvPr/>
        </p:nvSpPr>
        <p:spPr>
          <a:xfrm>
            <a:off x="499929" y="806526"/>
            <a:ext cx="1270" cy="1270"/>
          </a:xfrm>
          <a:custGeom>
            <a:avLst/>
            <a:gdLst/>
            <a:ahLst/>
            <a:cxnLst/>
            <a:rect l="l" t="t" r="r" b="b"/>
            <a:pathLst>
              <a:path w="1270" h="1270">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34" name="object 34"/>
          <p:cNvSpPr/>
          <p:nvPr/>
        </p:nvSpPr>
        <p:spPr>
          <a:xfrm>
            <a:off x="497641" y="804113"/>
            <a:ext cx="4445" cy="4445"/>
          </a:xfrm>
          <a:custGeom>
            <a:avLst/>
            <a:gdLst/>
            <a:ahLst/>
            <a:cxnLst/>
            <a:rect l="l" t="t" r="r" b="b"/>
            <a:pathLst>
              <a:path w="4445" h="4445">
                <a:moveTo>
                  <a:pt x="0" y="2184"/>
                </a:moveTo>
                <a:lnTo>
                  <a:pt x="0" y="3390"/>
                </a:lnTo>
                <a:lnTo>
                  <a:pt x="986" y="4368"/>
                </a:lnTo>
                <a:lnTo>
                  <a:pt x="2192" y="4368"/>
                </a:lnTo>
                <a:lnTo>
                  <a:pt x="3398" y="4368"/>
                </a:lnTo>
                <a:lnTo>
                  <a:pt x="4385" y="3390"/>
                </a:lnTo>
                <a:lnTo>
                  <a:pt x="4385" y="2184"/>
                </a:lnTo>
                <a:lnTo>
                  <a:pt x="4385" y="977"/>
                </a:lnTo>
                <a:lnTo>
                  <a:pt x="3398" y="0"/>
                </a:lnTo>
                <a:lnTo>
                  <a:pt x="2192" y="0"/>
                </a:lnTo>
                <a:lnTo>
                  <a:pt x="986" y="0"/>
                </a:lnTo>
                <a:lnTo>
                  <a:pt x="0" y="977"/>
                </a:lnTo>
                <a:lnTo>
                  <a:pt x="0" y="2184"/>
                </a:lnTo>
              </a:path>
            </a:pathLst>
          </a:custGeom>
          <a:ln w="9446">
            <a:solidFill>
              <a:srgbClr val="C7C7EA"/>
            </a:solidFill>
          </a:ln>
        </p:spPr>
        <p:txBody>
          <a:bodyPr wrap="square" lIns="0" tIns="0" rIns="0" bIns="0" rtlCol="0"/>
          <a:lstStyle/>
          <a:p>
            <a:endParaRPr/>
          </a:p>
        </p:txBody>
      </p:sp>
      <p:sp>
        <p:nvSpPr>
          <p:cNvPr id="35" name="object 35"/>
          <p:cNvSpPr/>
          <p:nvPr/>
        </p:nvSpPr>
        <p:spPr>
          <a:xfrm>
            <a:off x="493836" y="800163"/>
            <a:ext cx="10795" cy="10795"/>
          </a:xfrm>
          <a:custGeom>
            <a:avLst/>
            <a:gdLst/>
            <a:ahLst/>
            <a:cxnLst/>
            <a:rect l="l" t="t" r="r" b="b"/>
            <a:pathLst>
              <a:path w="10795" h="10795">
                <a:moveTo>
                  <a:pt x="8373" y="0"/>
                </a:moveTo>
                <a:lnTo>
                  <a:pt x="2420" y="0"/>
                </a:lnTo>
                <a:lnTo>
                  <a:pt x="0" y="2425"/>
                </a:lnTo>
                <a:lnTo>
                  <a:pt x="0" y="8369"/>
                </a:lnTo>
                <a:lnTo>
                  <a:pt x="2420" y="10795"/>
                </a:lnTo>
                <a:lnTo>
                  <a:pt x="8373" y="10795"/>
                </a:lnTo>
                <a:lnTo>
                  <a:pt x="10795" y="8369"/>
                </a:lnTo>
                <a:lnTo>
                  <a:pt x="10795" y="2425"/>
                </a:lnTo>
                <a:lnTo>
                  <a:pt x="8373" y="0"/>
                </a:lnTo>
                <a:close/>
              </a:path>
            </a:pathLst>
          </a:custGeom>
          <a:solidFill>
            <a:srgbClr val="E0E0F3"/>
          </a:solidFill>
        </p:spPr>
        <p:txBody>
          <a:bodyPr wrap="square" lIns="0" tIns="0" rIns="0" bIns="0" rtlCol="0"/>
          <a:lstStyle/>
          <a:p>
            <a:endParaRPr/>
          </a:p>
        </p:txBody>
      </p:sp>
      <p:sp>
        <p:nvSpPr>
          <p:cNvPr id="36" name="object 36"/>
          <p:cNvSpPr/>
          <p:nvPr/>
        </p:nvSpPr>
        <p:spPr>
          <a:xfrm>
            <a:off x="729748" y="1082166"/>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1"/>
                </a:lnTo>
                <a:lnTo>
                  <a:pt x="5545" y="32310"/>
                </a:lnTo>
                <a:lnTo>
                  <a:pt x="11563" y="36369"/>
                </a:lnTo>
                <a:lnTo>
                  <a:pt x="18931" y="37858"/>
                </a:lnTo>
                <a:lnTo>
                  <a:pt x="26298" y="36369"/>
                </a:lnTo>
                <a:lnTo>
                  <a:pt x="32314" y="32310"/>
                </a:lnTo>
                <a:lnTo>
                  <a:pt x="36370" y="26291"/>
                </a:lnTo>
                <a:lnTo>
                  <a:pt x="37857" y="18923"/>
                </a:lnTo>
              </a:path>
            </a:pathLst>
          </a:custGeom>
          <a:ln w="9446">
            <a:solidFill>
              <a:srgbClr val="191959"/>
            </a:solidFill>
          </a:ln>
        </p:spPr>
        <p:txBody>
          <a:bodyPr wrap="square" lIns="0" tIns="0" rIns="0" bIns="0" rtlCol="0"/>
          <a:lstStyle/>
          <a:p>
            <a:endParaRPr/>
          </a:p>
        </p:txBody>
      </p:sp>
      <p:sp>
        <p:nvSpPr>
          <p:cNvPr id="37" name="object 37"/>
          <p:cNvSpPr/>
          <p:nvPr/>
        </p:nvSpPr>
        <p:spPr>
          <a:xfrm>
            <a:off x="732085" y="1084414"/>
            <a:ext cx="33020" cy="33020"/>
          </a:xfrm>
          <a:custGeom>
            <a:avLst/>
            <a:gdLst/>
            <a:ahLst/>
            <a:cxnLst/>
            <a:rect l="l" t="t" r="r" b="b"/>
            <a:pathLst>
              <a:path w="33020" h="33019">
                <a:moveTo>
                  <a:pt x="32465" y="16243"/>
                </a:moveTo>
                <a:lnTo>
                  <a:pt x="32465" y="7277"/>
                </a:lnTo>
                <a:lnTo>
                  <a:pt x="25191" y="0"/>
                </a:lnTo>
                <a:lnTo>
                  <a:pt x="16233" y="0"/>
                </a:lnTo>
                <a:lnTo>
                  <a:pt x="7273" y="0"/>
                </a:lnTo>
                <a:lnTo>
                  <a:pt x="0" y="7277"/>
                </a:lnTo>
                <a:lnTo>
                  <a:pt x="0" y="16243"/>
                </a:lnTo>
                <a:lnTo>
                  <a:pt x="0" y="25196"/>
                </a:lnTo>
                <a:lnTo>
                  <a:pt x="7273" y="32461"/>
                </a:lnTo>
                <a:lnTo>
                  <a:pt x="16233" y="32461"/>
                </a:lnTo>
                <a:lnTo>
                  <a:pt x="25191" y="32461"/>
                </a:lnTo>
                <a:lnTo>
                  <a:pt x="32465" y="25196"/>
                </a:lnTo>
                <a:lnTo>
                  <a:pt x="32465" y="16243"/>
                </a:lnTo>
              </a:path>
            </a:pathLst>
          </a:custGeom>
          <a:ln w="9446">
            <a:solidFill>
              <a:srgbClr val="1B1B60"/>
            </a:solidFill>
          </a:ln>
        </p:spPr>
        <p:txBody>
          <a:bodyPr wrap="square" lIns="0" tIns="0" rIns="0" bIns="0" rtlCol="0"/>
          <a:lstStyle/>
          <a:p>
            <a:endParaRPr/>
          </a:p>
        </p:txBody>
      </p:sp>
      <p:sp>
        <p:nvSpPr>
          <p:cNvPr id="38" name="object 38"/>
          <p:cNvSpPr/>
          <p:nvPr/>
        </p:nvSpPr>
        <p:spPr>
          <a:xfrm>
            <a:off x="734427" y="1086675"/>
            <a:ext cx="27305" cy="27305"/>
          </a:xfrm>
          <a:custGeom>
            <a:avLst/>
            <a:gdLst/>
            <a:ahLst/>
            <a:cxnLst/>
            <a:rect l="l" t="t" r="r" b="b"/>
            <a:pathLst>
              <a:path w="27304" h="27305">
                <a:moveTo>
                  <a:pt x="27067" y="13525"/>
                </a:moveTo>
                <a:lnTo>
                  <a:pt x="27067" y="6057"/>
                </a:lnTo>
                <a:lnTo>
                  <a:pt x="21004" y="0"/>
                </a:lnTo>
                <a:lnTo>
                  <a:pt x="13533" y="0"/>
                </a:lnTo>
                <a:lnTo>
                  <a:pt x="6061" y="0"/>
                </a:lnTo>
                <a:lnTo>
                  <a:pt x="0" y="6057"/>
                </a:lnTo>
                <a:lnTo>
                  <a:pt x="0" y="13525"/>
                </a:lnTo>
                <a:lnTo>
                  <a:pt x="0" y="21005"/>
                </a:lnTo>
                <a:lnTo>
                  <a:pt x="6061" y="27063"/>
                </a:lnTo>
                <a:lnTo>
                  <a:pt x="13533" y="27063"/>
                </a:lnTo>
                <a:lnTo>
                  <a:pt x="21004" y="27063"/>
                </a:lnTo>
                <a:lnTo>
                  <a:pt x="27067" y="21005"/>
                </a:lnTo>
                <a:lnTo>
                  <a:pt x="27067" y="13525"/>
                </a:lnTo>
              </a:path>
            </a:pathLst>
          </a:custGeom>
          <a:ln w="9446">
            <a:solidFill>
              <a:srgbClr val="1D1D67"/>
            </a:solidFill>
          </a:ln>
        </p:spPr>
        <p:txBody>
          <a:bodyPr wrap="square" lIns="0" tIns="0" rIns="0" bIns="0" rtlCol="0"/>
          <a:lstStyle/>
          <a:p>
            <a:endParaRPr/>
          </a:p>
        </p:txBody>
      </p:sp>
      <p:sp>
        <p:nvSpPr>
          <p:cNvPr id="39" name="object 39"/>
          <p:cNvSpPr/>
          <p:nvPr/>
        </p:nvSpPr>
        <p:spPr>
          <a:xfrm>
            <a:off x="736768" y="1088923"/>
            <a:ext cx="22225" cy="22225"/>
          </a:xfrm>
          <a:custGeom>
            <a:avLst/>
            <a:gdLst/>
            <a:ahLst/>
            <a:cxnLst/>
            <a:rect l="l" t="t" r="r" b="b"/>
            <a:pathLst>
              <a:path w="22225" h="22225">
                <a:moveTo>
                  <a:pt x="21663" y="10845"/>
                </a:moveTo>
                <a:lnTo>
                  <a:pt x="21663" y="4864"/>
                </a:lnTo>
                <a:lnTo>
                  <a:pt x="16812" y="0"/>
                </a:lnTo>
                <a:lnTo>
                  <a:pt x="10829" y="0"/>
                </a:lnTo>
                <a:lnTo>
                  <a:pt x="4846" y="0"/>
                </a:lnTo>
                <a:lnTo>
                  <a:pt x="0" y="4864"/>
                </a:lnTo>
                <a:lnTo>
                  <a:pt x="0" y="10845"/>
                </a:lnTo>
                <a:lnTo>
                  <a:pt x="0" y="16827"/>
                </a:lnTo>
                <a:lnTo>
                  <a:pt x="4846" y="21666"/>
                </a:lnTo>
                <a:lnTo>
                  <a:pt x="10829" y="21666"/>
                </a:lnTo>
                <a:lnTo>
                  <a:pt x="16812" y="21666"/>
                </a:lnTo>
                <a:lnTo>
                  <a:pt x="21663" y="16827"/>
                </a:lnTo>
                <a:lnTo>
                  <a:pt x="21663" y="10845"/>
                </a:lnTo>
              </a:path>
            </a:pathLst>
          </a:custGeom>
          <a:ln w="9446">
            <a:solidFill>
              <a:srgbClr val="1F1F6E"/>
            </a:solidFill>
          </a:ln>
        </p:spPr>
        <p:txBody>
          <a:bodyPr wrap="square" lIns="0" tIns="0" rIns="0" bIns="0" rtlCol="0"/>
          <a:lstStyle/>
          <a:p>
            <a:endParaRPr/>
          </a:p>
        </p:txBody>
      </p:sp>
      <p:sp>
        <p:nvSpPr>
          <p:cNvPr id="40" name="object 40"/>
          <p:cNvSpPr/>
          <p:nvPr/>
        </p:nvSpPr>
        <p:spPr>
          <a:xfrm>
            <a:off x="739105" y="1091184"/>
            <a:ext cx="16510" cy="16510"/>
          </a:xfrm>
          <a:custGeom>
            <a:avLst/>
            <a:gdLst/>
            <a:ahLst/>
            <a:cxnLst/>
            <a:rect l="l" t="t" r="r" b="b"/>
            <a:pathLst>
              <a:path w="16509" h="16509">
                <a:moveTo>
                  <a:pt x="16271" y="8128"/>
                </a:moveTo>
                <a:lnTo>
                  <a:pt x="16271" y="3644"/>
                </a:lnTo>
                <a:lnTo>
                  <a:pt x="12625" y="0"/>
                </a:lnTo>
                <a:lnTo>
                  <a:pt x="8135" y="0"/>
                </a:lnTo>
                <a:lnTo>
                  <a:pt x="3646" y="0"/>
                </a:lnTo>
                <a:lnTo>
                  <a:pt x="0" y="3644"/>
                </a:lnTo>
                <a:lnTo>
                  <a:pt x="0" y="8128"/>
                </a:lnTo>
                <a:lnTo>
                  <a:pt x="0" y="12623"/>
                </a:lnTo>
                <a:lnTo>
                  <a:pt x="3646" y="16268"/>
                </a:lnTo>
                <a:lnTo>
                  <a:pt x="8135" y="16268"/>
                </a:lnTo>
                <a:lnTo>
                  <a:pt x="12625" y="16268"/>
                </a:lnTo>
                <a:lnTo>
                  <a:pt x="16271" y="12623"/>
                </a:lnTo>
                <a:lnTo>
                  <a:pt x="16271" y="8128"/>
                </a:lnTo>
              </a:path>
            </a:pathLst>
          </a:custGeom>
          <a:ln w="9446">
            <a:solidFill>
              <a:srgbClr val="212175"/>
            </a:solidFill>
          </a:ln>
        </p:spPr>
        <p:txBody>
          <a:bodyPr wrap="square" lIns="0" tIns="0" rIns="0" bIns="0" rtlCol="0"/>
          <a:lstStyle/>
          <a:p>
            <a:endParaRPr/>
          </a:p>
        </p:txBody>
      </p:sp>
      <p:sp>
        <p:nvSpPr>
          <p:cNvPr id="41" name="object 41"/>
          <p:cNvSpPr/>
          <p:nvPr/>
        </p:nvSpPr>
        <p:spPr>
          <a:xfrm>
            <a:off x="733117" y="1085113"/>
            <a:ext cx="27940" cy="27940"/>
          </a:xfrm>
          <a:custGeom>
            <a:avLst/>
            <a:gdLst/>
            <a:ahLst/>
            <a:cxnLst/>
            <a:rect l="l" t="t" r="r" b="b"/>
            <a:pathLst>
              <a:path w="27940" h="27940">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42" name="object 42"/>
          <p:cNvSpPr/>
          <p:nvPr/>
        </p:nvSpPr>
        <p:spPr>
          <a:xfrm>
            <a:off x="737607" y="1089037"/>
            <a:ext cx="13970" cy="13970"/>
          </a:xfrm>
          <a:custGeom>
            <a:avLst/>
            <a:gdLst/>
            <a:ahLst/>
            <a:cxnLst/>
            <a:rect l="l" t="t" r="r" b="b"/>
            <a:pathLst>
              <a:path w="13970" h="13969">
                <a:moveTo>
                  <a:pt x="13766" y="6870"/>
                </a:moveTo>
                <a:lnTo>
                  <a:pt x="13766" y="3073"/>
                </a:lnTo>
                <a:lnTo>
                  <a:pt x="10680" y="0"/>
                </a:lnTo>
                <a:lnTo>
                  <a:pt x="6880" y="0"/>
                </a:lnTo>
                <a:lnTo>
                  <a:pt x="3081" y="0"/>
                </a:lnTo>
                <a:lnTo>
                  <a:pt x="0" y="3073"/>
                </a:lnTo>
                <a:lnTo>
                  <a:pt x="0" y="6870"/>
                </a:lnTo>
                <a:lnTo>
                  <a:pt x="0" y="10680"/>
                </a:lnTo>
                <a:lnTo>
                  <a:pt x="3081" y="13766"/>
                </a:lnTo>
                <a:lnTo>
                  <a:pt x="6880" y="13766"/>
                </a:lnTo>
                <a:lnTo>
                  <a:pt x="10680" y="13766"/>
                </a:lnTo>
                <a:lnTo>
                  <a:pt x="13766" y="10680"/>
                </a:lnTo>
                <a:lnTo>
                  <a:pt x="13766" y="6870"/>
                </a:lnTo>
              </a:path>
            </a:pathLst>
          </a:custGeom>
          <a:ln w="9446">
            <a:solidFill>
              <a:srgbClr val="6565C5"/>
            </a:solidFill>
          </a:ln>
        </p:spPr>
        <p:txBody>
          <a:bodyPr wrap="square" lIns="0" tIns="0" rIns="0" bIns="0" rtlCol="0"/>
          <a:lstStyle/>
          <a:p>
            <a:endParaRPr/>
          </a:p>
        </p:txBody>
      </p:sp>
      <p:sp>
        <p:nvSpPr>
          <p:cNvPr id="43" name="object 43"/>
          <p:cNvSpPr/>
          <p:nvPr/>
        </p:nvSpPr>
        <p:spPr>
          <a:xfrm>
            <a:off x="739824" y="1091145"/>
            <a:ext cx="8890" cy="8890"/>
          </a:xfrm>
          <a:custGeom>
            <a:avLst/>
            <a:gdLst/>
            <a:ahLst/>
            <a:cxnLst/>
            <a:rect l="l" t="t" r="r" b="b"/>
            <a:pathLst>
              <a:path w="8890" h="8890">
                <a:moveTo>
                  <a:pt x="8369" y="4178"/>
                </a:moveTo>
                <a:lnTo>
                  <a:pt x="8369" y="1866"/>
                </a:lnTo>
                <a:lnTo>
                  <a:pt x="6493" y="0"/>
                </a:lnTo>
                <a:lnTo>
                  <a:pt x="4187" y="0"/>
                </a:lnTo>
                <a:lnTo>
                  <a:pt x="1880" y="0"/>
                </a:lnTo>
                <a:lnTo>
                  <a:pt x="0" y="1866"/>
                </a:lnTo>
                <a:lnTo>
                  <a:pt x="0" y="4178"/>
                </a:lnTo>
                <a:lnTo>
                  <a:pt x="0" y="6489"/>
                </a:lnTo>
                <a:lnTo>
                  <a:pt x="1880" y="8356"/>
                </a:lnTo>
                <a:lnTo>
                  <a:pt x="4187" y="8356"/>
                </a:lnTo>
                <a:lnTo>
                  <a:pt x="6493" y="8356"/>
                </a:lnTo>
                <a:lnTo>
                  <a:pt x="8369" y="6489"/>
                </a:lnTo>
                <a:lnTo>
                  <a:pt x="8369" y="4178"/>
                </a:lnTo>
              </a:path>
            </a:pathLst>
          </a:custGeom>
          <a:ln w="9446">
            <a:solidFill>
              <a:srgbClr val="7E7ECE"/>
            </a:solidFill>
          </a:ln>
        </p:spPr>
        <p:txBody>
          <a:bodyPr wrap="square" lIns="0" tIns="0" rIns="0" bIns="0" rtlCol="0"/>
          <a:lstStyle/>
          <a:p>
            <a:endParaRPr/>
          </a:p>
        </p:txBody>
      </p:sp>
      <p:sp>
        <p:nvSpPr>
          <p:cNvPr id="44" name="object 44"/>
          <p:cNvSpPr/>
          <p:nvPr/>
        </p:nvSpPr>
        <p:spPr>
          <a:xfrm>
            <a:off x="742047" y="1093241"/>
            <a:ext cx="3175" cy="3175"/>
          </a:xfrm>
          <a:custGeom>
            <a:avLst/>
            <a:gdLst/>
            <a:ahLst/>
            <a:cxnLst/>
            <a:rect l="l" t="t" r="r" b="b"/>
            <a:pathLst>
              <a:path w="3175" h="3175">
                <a:moveTo>
                  <a:pt x="2966" y="1498"/>
                </a:moveTo>
                <a:lnTo>
                  <a:pt x="2966" y="673"/>
                </a:lnTo>
                <a:lnTo>
                  <a:pt x="2302" y="0"/>
                </a:lnTo>
                <a:lnTo>
                  <a:pt x="1483" y="0"/>
                </a:lnTo>
                <a:lnTo>
                  <a:pt x="664" y="0"/>
                </a:lnTo>
                <a:lnTo>
                  <a:pt x="0" y="673"/>
                </a:lnTo>
                <a:lnTo>
                  <a:pt x="0" y="1498"/>
                </a:lnTo>
                <a:lnTo>
                  <a:pt x="0" y="2311"/>
                </a:lnTo>
                <a:lnTo>
                  <a:pt x="664" y="2971"/>
                </a:lnTo>
                <a:lnTo>
                  <a:pt x="1483" y="2971"/>
                </a:lnTo>
                <a:lnTo>
                  <a:pt x="2302" y="2971"/>
                </a:lnTo>
                <a:lnTo>
                  <a:pt x="2966" y="2311"/>
                </a:lnTo>
                <a:lnTo>
                  <a:pt x="2966" y="1498"/>
                </a:lnTo>
              </a:path>
            </a:pathLst>
          </a:custGeom>
          <a:ln w="9446">
            <a:solidFill>
              <a:srgbClr val="9696D8"/>
            </a:solidFill>
          </a:ln>
        </p:spPr>
        <p:txBody>
          <a:bodyPr wrap="square" lIns="0" tIns="0" rIns="0" bIns="0" rtlCol="0"/>
          <a:lstStyle/>
          <a:p>
            <a:endParaRPr/>
          </a:p>
        </p:txBody>
      </p:sp>
      <p:sp>
        <p:nvSpPr>
          <p:cNvPr id="45" name="object 45"/>
          <p:cNvSpPr/>
          <p:nvPr/>
        </p:nvSpPr>
        <p:spPr>
          <a:xfrm>
            <a:off x="741838" y="1092923"/>
            <a:ext cx="2540" cy="2540"/>
          </a:xfrm>
          <a:custGeom>
            <a:avLst/>
            <a:gdLst/>
            <a:ahLst/>
            <a:cxnLst/>
            <a:rect l="l" t="t" r="r" b="b"/>
            <a:pathLst>
              <a:path w="2540" h="2540">
                <a:moveTo>
                  <a:pt x="0" y="1219"/>
                </a:moveTo>
                <a:lnTo>
                  <a:pt x="0" y="1879"/>
                </a:lnTo>
                <a:lnTo>
                  <a:pt x="546" y="2425"/>
                </a:lnTo>
                <a:lnTo>
                  <a:pt x="1215" y="2425"/>
                </a:lnTo>
                <a:lnTo>
                  <a:pt x="1884" y="2425"/>
                </a:lnTo>
                <a:lnTo>
                  <a:pt x="2425" y="1879"/>
                </a:lnTo>
                <a:lnTo>
                  <a:pt x="2425" y="1219"/>
                </a:lnTo>
                <a:lnTo>
                  <a:pt x="2425" y="546"/>
                </a:lnTo>
                <a:lnTo>
                  <a:pt x="1884" y="0"/>
                </a:lnTo>
                <a:lnTo>
                  <a:pt x="1215" y="0"/>
                </a:lnTo>
                <a:lnTo>
                  <a:pt x="546" y="0"/>
                </a:lnTo>
                <a:lnTo>
                  <a:pt x="0" y="546"/>
                </a:lnTo>
                <a:lnTo>
                  <a:pt x="0" y="1219"/>
                </a:lnTo>
              </a:path>
            </a:pathLst>
          </a:custGeom>
          <a:ln w="9446">
            <a:solidFill>
              <a:srgbClr val="AFAFE1"/>
            </a:solidFill>
          </a:ln>
        </p:spPr>
        <p:txBody>
          <a:bodyPr wrap="square" lIns="0" tIns="0" rIns="0" bIns="0" rtlCol="0"/>
          <a:lstStyle/>
          <a:p>
            <a:endParaRPr/>
          </a:p>
        </p:txBody>
      </p:sp>
      <p:sp>
        <p:nvSpPr>
          <p:cNvPr id="46" name="object 46"/>
          <p:cNvSpPr/>
          <p:nvPr/>
        </p:nvSpPr>
        <p:spPr>
          <a:xfrm>
            <a:off x="738658" y="1089634"/>
            <a:ext cx="8255" cy="8255"/>
          </a:xfrm>
          <a:custGeom>
            <a:avLst/>
            <a:gdLst/>
            <a:ahLst/>
            <a:cxnLst/>
            <a:rect l="l" t="t" r="r" b="b"/>
            <a:pathLst>
              <a:path w="8254" h="8255">
                <a:moveTo>
                  <a:pt x="0" y="3911"/>
                </a:moveTo>
                <a:lnTo>
                  <a:pt x="0" y="6070"/>
                </a:lnTo>
                <a:lnTo>
                  <a:pt x="1756" y="7823"/>
                </a:lnTo>
                <a:lnTo>
                  <a:pt x="3914" y="7823"/>
                </a:lnTo>
                <a:lnTo>
                  <a:pt x="6071" y="7823"/>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47" name="object 47"/>
          <p:cNvSpPr/>
          <p:nvPr/>
        </p:nvSpPr>
        <p:spPr>
          <a:xfrm>
            <a:off x="736693" y="1087564"/>
            <a:ext cx="10795" cy="10795"/>
          </a:xfrm>
          <a:custGeom>
            <a:avLst/>
            <a:gdLst/>
            <a:ahLst/>
            <a:cxnLst/>
            <a:rect l="l" t="t" r="r" b="b"/>
            <a:pathLst>
              <a:path w="10795" h="10794">
                <a:moveTo>
                  <a:pt x="8379" y="0"/>
                </a:moveTo>
                <a:lnTo>
                  <a:pt x="2425" y="0"/>
                </a:lnTo>
                <a:lnTo>
                  <a:pt x="0" y="2413"/>
                </a:lnTo>
                <a:lnTo>
                  <a:pt x="0" y="8369"/>
                </a:lnTo>
                <a:lnTo>
                  <a:pt x="2425" y="10795"/>
                </a:lnTo>
                <a:lnTo>
                  <a:pt x="8379" y="10795"/>
                </a:lnTo>
                <a:lnTo>
                  <a:pt x="10800" y="8369"/>
                </a:lnTo>
                <a:lnTo>
                  <a:pt x="10800" y="2413"/>
                </a:lnTo>
                <a:lnTo>
                  <a:pt x="8379" y="0"/>
                </a:lnTo>
                <a:close/>
              </a:path>
            </a:pathLst>
          </a:custGeom>
          <a:solidFill>
            <a:srgbClr val="E0E0F3"/>
          </a:solidFill>
        </p:spPr>
        <p:txBody>
          <a:bodyPr wrap="square" lIns="0" tIns="0" rIns="0" bIns="0" rtlCol="0"/>
          <a:lstStyle/>
          <a:p>
            <a:endParaRPr/>
          </a:p>
        </p:txBody>
      </p:sp>
      <p:sp>
        <p:nvSpPr>
          <p:cNvPr id="48" name="object 48"/>
          <p:cNvSpPr/>
          <p:nvPr/>
        </p:nvSpPr>
        <p:spPr>
          <a:xfrm>
            <a:off x="729748" y="1211199"/>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6"/>
                </a:lnTo>
                <a:lnTo>
                  <a:pt x="5545" y="32315"/>
                </a:lnTo>
                <a:lnTo>
                  <a:pt x="11563" y="36371"/>
                </a:lnTo>
                <a:lnTo>
                  <a:pt x="18931" y="37858"/>
                </a:lnTo>
                <a:lnTo>
                  <a:pt x="26298" y="36371"/>
                </a:lnTo>
                <a:lnTo>
                  <a:pt x="32314" y="32315"/>
                </a:lnTo>
                <a:lnTo>
                  <a:pt x="36370" y="26296"/>
                </a:lnTo>
                <a:lnTo>
                  <a:pt x="37857" y="18923"/>
                </a:lnTo>
              </a:path>
            </a:pathLst>
          </a:custGeom>
          <a:ln w="9446">
            <a:solidFill>
              <a:srgbClr val="191959"/>
            </a:solidFill>
          </a:ln>
        </p:spPr>
        <p:txBody>
          <a:bodyPr wrap="square" lIns="0" tIns="0" rIns="0" bIns="0" rtlCol="0"/>
          <a:lstStyle/>
          <a:p>
            <a:endParaRPr/>
          </a:p>
        </p:txBody>
      </p:sp>
      <p:sp>
        <p:nvSpPr>
          <p:cNvPr id="49" name="object 49"/>
          <p:cNvSpPr/>
          <p:nvPr/>
        </p:nvSpPr>
        <p:spPr>
          <a:xfrm>
            <a:off x="732085" y="1213459"/>
            <a:ext cx="33020" cy="33020"/>
          </a:xfrm>
          <a:custGeom>
            <a:avLst/>
            <a:gdLst/>
            <a:ahLst/>
            <a:cxnLst/>
            <a:rect l="l" t="t" r="r" b="b"/>
            <a:pathLst>
              <a:path w="33020" h="33019">
                <a:moveTo>
                  <a:pt x="32465" y="16230"/>
                </a:moveTo>
                <a:lnTo>
                  <a:pt x="32465" y="7264"/>
                </a:lnTo>
                <a:lnTo>
                  <a:pt x="25191" y="0"/>
                </a:lnTo>
                <a:lnTo>
                  <a:pt x="16233" y="0"/>
                </a:lnTo>
                <a:lnTo>
                  <a:pt x="7273" y="0"/>
                </a:lnTo>
                <a:lnTo>
                  <a:pt x="0" y="7264"/>
                </a:lnTo>
                <a:lnTo>
                  <a:pt x="0" y="16230"/>
                </a:lnTo>
                <a:lnTo>
                  <a:pt x="0" y="25184"/>
                </a:lnTo>
                <a:lnTo>
                  <a:pt x="7273" y="32448"/>
                </a:lnTo>
                <a:lnTo>
                  <a:pt x="16233" y="32448"/>
                </a:lnTo>
                <a:lnTo>
                  <a:pt x="25191" y="32448"/>
                </a:lnTo>
                <a:lnTo>
                  <a:pt x="32465" y="25184"/>
                </a:lnTo>
                <a:lnTo>
                  <a:pt x="32465" y="16230"/>
                </a:lnTo>
              </a:path>
            </a:pathLst>
          </a:custGeom>
          <a:ln w="9446">
            <a:solidFill>
              <a:srgbClr val="1B1B60"/>
            </a:solidFill>
          </a:ln>
        </p:spPr>
        <p:txBody>
          <a:bodyPr wrap="square" lIns="0" tIns="0" rIns="0" bIns="0" rtlCol="0"/>
          <a:lstStyle/>
          <a:p>
            <a:endParaRPr/>
          </a:p>
        </p:txBody>
      </p:sp>
      <p:sp>
        <p:nvSpPr>
          <p:cNvPr id="50" name="object 50"/>
          <p:cNvSpPr/>
          <p:nvPr/>
        </p:nvSpPr>
        <p:spPr>
          <a:xfrm>
            <a:off x="734427" y="1215707"/>
            <a:ext cx="27305" cy="27305"/>
          </a:xfrm>
          <a:custGeom>
            <a:avLst/>
            <a:gdLst/>
            <a:ahLst/>
            <a:cxnLst/>
            <a:rect l="l" t="t" r="r" b="b"/>
            <a:pathLst>
              <a:path w="27304" h="27305">
                <a:moveTo>
                  <a:pt x="27067" y="13538"/>
                </a:moveTo>
                <a:lnTo>
                  <a:pt x="27067" y="6057"/>
                </a:lnTo>
                <a:lnTo>
                  <a:pt x="21004" y="0"/>
                </a:lnTo>
                <a:lnTo>
                  <a:pt x="13533" y="0"/>
                </a:lnTo>
                <a:lnTo>
                  <a:pt x="6061" y="0"/>
                </a:lnTo>
                <a:lnTo>
                  <a:pt x="0" y="6057"/>
                </a:lnTo>
                <a:lnTo>
                  <a:pt x="0" y="13538"/>
                </a:lnTo>
                <a:lnTo>
                  <a:pt x="0" y="21005"/>
                </a:lnTo>
                <a:lnTo>
                  <a:pt x="6061" y="27063"/>
                </a:lnTo>
                <a:lnTo>
                  <a:pt x="13533" y="27063"/>
                </a:lnTo>
                <a:lnTo>
                  <a:pt x="21004" y="27063"/>
                </a:lnTo>
                <a:lnTo>
                  <a:pt x="27067" y="21005"/>
                </a:lnTo>
                <a:lnTo>
                  <a:pt x="27067" y="13538"/>
                </a:lnTo>
              </a:path>
            </a:pathLst>
          </a:custGeom>
          <a:ln w="9446">
            <a:solidFill>
              <a:srgbClr val="1D1D67"/>
            </a:solidFill>
          </a:ln>
        </p:spPr>
        <p:txBody>
          <a:bodyPr wrap="square" lIns="0" tIns="0" rIns="0" bIns="0" rtlCol="0"/>
          <a:lstStyle/>
          <a:p>
            <a:endParaRPr/>
          </a:p>
        </p:txBody>
      </p:sp>
      <p:sp>
        <p:nvSpPr>
          <p:cNvPr id="51" name="object 51"/>
          <p:cNvSpPr/>
          <p:nvPr/>
        </p:nvSpPr>
        <p:spPr>
          <a:xfrm>
            <a:off x="736768" y="1217968"/>
            <a:ext cx="22225" cy="22225"/>
          </a:xfrm>
          <a:custGeom>
            <a:avLst/>
            <a:gdLst/>
            <a:ahLst/>
            <a:cxnLst/>
            <a:rect l="l" t="t" r="r" b="b"/>
            <a:pathLst>
              <a:path w="22225" h="22225">
                <a:moveTo>
                  <a:pt x="21663" y="10833"/>
                </a:moveTo>
                <a:lnTo>
                  <a:pt x="21663" y="4851"/>
                </a:lnTo>
                <a:lnTo>
                  <a:pt x="16812" y="0"/>
                </a:lnTo>
                <a:lnTo>
                  <a:pt x="10829" y="0"/>
                </a:lnTo>
                <a:lnTo>
                  <a:pt x="4846" y="0"/>
                </a:lnTo>
                <a:lnTo>
                  <a:pt x="0" y="4851"/>
                </a:lnTo>
                <a:lnTo>
                  <a:pt x="0" y="10833"/>
                </a:lnTo>
                <a:lnTo>
                  <a:pt x="0" y="16814"/>
                </a:lnTo>
                <a:lnTo>
                  <a:pt x="4846" y="21666"/>
                </a:lnTo>
                <a:lnTo>
                  <a:pt x="10829" y="21666"/>
                </a:lnTo>
                <a:lnTo>
                  <a:pt x="16812" y="21666"/>
                </a:lnTo>
                <a:lnTo>
                  <a:pt x="21663" y="16814"/>
                </a:lnTo>
                <a:lnTo>
                  <a:pt x="21663" y="10833"/>
                </a:lnTo>
              </a:path>
            </a:pathLst>
          </a:custGeom>
          <a:ln w="9446">
            <a:solidFill>
              <a:srgbClr val="1F1F6E"/>
            </a:solidFill>
          </a:ln>
        </p:spPr>
        <p:txBody>
          <a:bodyPr wrap="square" lIns="0" tIns="0" rIns="0" bIns="0" rtlCol="0"/>
          <a:lstStyle/>
          <a:p>
            <a:endParaRPr/>
          </a:p>
        </p:txBody>
      </p:sp>
      <p:sp>
        <p:nvSpPr>
          <p:cNvPr id="52" name="object 52"/>
          <p:cNvSpPr/>
          <p:nvPr/>
        </p:nvSpPr>
        <p:spPr>
          <a:xfrm>
            <a:off x="739105" y="1220216"/>
            <a:ext cx="16510" cy="16510"/>
          </a:xfrm>
          <a:custGeom>
            <a:avLst/>
            <a:gdLst/>
            <a:ahLst/>
            <a:cxnLst/>
            <a:rect l="l" t="t" r="r" b="b"/>
            <a:pathLst>
              <a:path w="16509" h="16509">
                <a:moveTo>
                  <a:pt x="16271" y="8140"/>
                </a:moveTo>
                <a:lnTo>
                  <a:pt x="16271" y="3644"/>
                </a:lnTo>
                <a:lnTo>
                  <a:pt x="12625" y="0"/>
                </a:lnTo>
                <a:lnTo>
                  <a:pt x="8135" y="0"/>
                </a:lnTo>
                <a:lnTo>
                  <a:pt x="3646" y="0"/>
                </a:lnTo>
                <a:lnTo>
                  <a:pt x="0" y="3644"/>
                </a:lnTo>
                <a:lnTo>
                  <a:pt x="0" y="8140"/>
                </a:lnTo>
                <a:lnTo>
                  <a:pt x="0" y="12623"/>
                </a:lnTo>
                <a:lnTo>
                  <a:pt x="3646" y="16268"/>
                </a:lnTo>
                <a:lnTo>
                  <a:pt x="8135" y="16268"/>
                </a:lnTo>
                <a:lnTo>
                  <a:pt x="12625" y="16268"/>
                </a:lnTo>
                <a:lnTo>
                  <a:pt x="16271" y="12623"/>
                </a:lnTo>
                <a:lnTo>
                  <a:pt x="16271" y="8140"/>
                </a:lnTo>
              </a:path>
            </a:pathLst>
          </a:custGeom>
          <a:ln w="9446">
            <a:solidFill>
              <a:srgbClr val="212175"/>
            </a:solidFill>
          </a:ln>
        </p:spPr>
        <p:txBody>
          <a:bodyPr wrap="square" lIns="0" tIns="0" rIns="0" bIns="0" rtlCol="0"/>
          <a:lstStyle/>
          <a:p>
            <a:endParaRPr/>
          </a:p>
        </p:txBody>
      </p:sp>
      <p:sp>
        <p:nvSpPr>
          <p:cNvPr id="53" name="object 53"/>
          <p:cNvSpPr/>
          <p:nvPr/>
        </p:nvSpPr>
        <p:spPr>
          <a:xfrm>
            <a:off x="733117" y="1214145"/>
            <a:ext cx="27940" cy="27940"/>
          </a:xfrm>
          <a:custGeom>
            <a:avLst/>
            <a:gdLst/>
            <a:ahLst/>
            <a:cxnLst/>
            <a:rect l="l" t="t" r="r" b="b"/>
            <a:pathLst>
              <a:path w="27940" h="27940">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54" name="object 54"/>
          <p:cNvSpPr/>
          <p:nvPr/>
        </p:nvSpPr>
        <p:spPr>
          <a:xfrm>
            <a:off x="737607" y="1218069"/>
            <a:ext cx="13970" cy="13970"/>
          </a:xfrm>
          <a:custGeom>
            <a:avLst/>
            <a:gdLst/>
            <a:ahLst/>
            <a:cxnLst/>
            <a:rect l="l" t="t" r="r" b="b"/>
            <a:pathLst>
              <a:path w="13970" h="13969">
                <a:moveTo>
                  <a:pt x="13766" y="6883"/>
                </a:moveTo>
                <a:lnTo>
                  <a:pt x="13766" y="3073"/>
                </a:lnTo>
                <a:lnTo>
                  <a:pt x="10680" y="0"/>
                </a:lnTo>
                <a:lnTo>
                  <a:pt x="6880" y="0"/>
                </a:lnTo>
                <a:lnTo>
                  <a:pt x="3081" y="0"/>
                </a:lnTo>
                <a:lnTo>
                  <a:pt x="0" y="3073"/>
                </a:lnTo>
                <a:lnTo>
                  <a:pt x="0" y="6883"/>
                </a:lnTo>
                <a:lnTo>
                  <a:pt x="0" y="10680"/>
                </a:lnTo>
                <a:lnTo>
                  <a:pt x="3081" y="13766"/>
                </a:lnTo>
                <a:lnTo>
                  <a:pt x="6880" y="13766"/>
                </a:lnTo>
                <a:lnTo>
                  <a:pt x="10680" y="13766"/>
                </a:lnTo>
                <a:lnTo>
                  <a:pt x="13766" y="10680"/>
                </a:lnTo>
                <a:lnTo>
                  <a:pt x="13766" y="6883"/>
                </a:lnTo>
              </a:path>
            </a:pathLst>
          </a:custGeom>
          <a:ln w="9446">
            <a:solidFill>
              <a:srgbClr val="6565C5"/>
            </a:solidFill>
          </a:ln>
        </p:spPr>
        <p:txBody>
          <a:bodyPr wrap="square" lIns="0" tIns="0" rIns="0" bIns="0" rtlCol="0"/>
          <a:lstStyle/>
          <a:p>
            <a:endParaRPr/>
          </a:p>
        </p:txBody>
      </p:sp>
      <p:sp>
        <p:nvSpPr>
          <p:cNvPr id="55" name="object 55"/>
          <p:cNvSpPr/>
          <p:nvPr/>
        </p:nvSpPr>
        <p:spPr>
          <a:xfrm>
            <a:off x="739824" y="1220177"/>
            <a:ext cx="8890" cy="8890"/>
          </a:xfrm>
          <a:custGeom>
            <a:avLst/>
            <a:gdLst/>
            <a:ahLst/>
            <a:cxnLst/>
            <a:rect l="l" t="t" r="r" b="b"/>
            <a:pathLst>
              <a:path w="8890" h="8890">
                <a:moveTo>
                  <a:pt x="8369" y="4178"/>
                </a:moveTo>
                <a:lnTo>
                  <a:pt x="8369" y="1879"/>
                </a:lnTo>
                <a:lnTo>
                  <a:pt x="6493" y="0"/>
                </a:lnTo>
                <a:lnTo>
                  <a:pt x="4187" y="0"/>
                </a:lnTo>
                <a:lnTo>
                  <a:pt x="1880" y="0"/>
                </a:lnTo>
                <a:lnTo>
                  <a:pt x="0" y="1879"/>
                </a:lnTo>
                <a:lnTo>
                  <a:pt x="0" y="4178"/>
                </a:lnTo>
                <a:lnTo>
                  <a:pt x="0" y="6489"/>
                </a:lnTo>
                <a:lnTo>
                  <a:pt x="1880" y="8356"/>
                </a:lnTo>
                <a:lnTo>
                  <a:pt x="4187" y="8356"/>
                </a:lnTo>
                <a:lnTo>
                  <a:pt x="6493" y="8356"/>
                </a:lnTo>
                <a:lnTo>
                  <a:pt x="8369" y="6489"/>
                </a:lnTo>
                <a:lnTo>
                  <a:pt x="8369" y="4178"/>
                </a:lnTo>
              </a:path>
            </a:pathLst>
          </a:custGeom>
          <a:ln w="9446">
            <a:solidFill>
              <a:srgbClr val="7E7ECE"/>
            </a:solidFill>
          </a:ln>
        </p:spPr>
        <p:txBody>
          <a:bodyPr wrap="square" lIns="0" tIns="0" rIns="0" bIns="0" rtlCol="0"/>
          <a:lstStyle/>
          <a:p>
            <a:endParaRPr/>
          </a:p>
        </p:txBody>
      </p:sp>
      <p:sp>
        <p:nvSpPr>
          <p:cNvPr id="56" name="object 56"/>
          <p:cNvSpPr/>
          <p:nvPr/>
        </p:nvSpPr>
        <p:spPr>
          <a:xfrm>
            <a:off x="742047" y="1222273"/>
            <a:ext cx="3175" cy="3175"/>
          </a:xfrm>
          <a:custGeom>
            <a:avLst/>
            <a:gdLst/>
            <a:ahLst/>
            <a:cxnLst/>
            <a:rect l="l" t="t" r="r" b="b"/>
            <a:pathLst>
              <a:path w="3175" h="3175">
                <a:moveTo>
                  <a:pt x="2966" y="1498"/>
                </a:moveTo>
                <a:lnTo>
                  <a:pt x="2966" y="673"/>
                </a:lnTo>
                <a:lnTo>
                  <a:pt x="2302" y="0"/>
                </a:lnTo>
                <a:lnTo>
                  <a:pt x="1483" y="0"/>
                </a:lnTo>
                <a:lnTo>
                  <a:pt x="664" y="0"/>
                </a:lnTo>
                <a:lnTo>
                  <a:pt x="0" y="673"/>
                </a:lnTo>
                <a:lnTo>
                  <a:pt x="0" y="1498"/>
                </a:lnTo>
                <a:lnTo>
                  <a:pt x="0" y="2311"/>
                </a:lnTo>
                <a:lnTo>
                  <a:pt x="664" y="2971"/>
                </a:lnTo>
                <a:lnTo>
                  <a:pt x="1483" y="2971"/>
                </a:lnTo>
                <a:lnTo>
                  <a:pt x="2302" y="2971"/>
                </a:lnTo>
                <a:lnTo>
                  <a:pt x="2966" y="2311"/>
                </a:lnTo>
                <a:lnTo>
                  <a:pt x="2966" y="1498"/>
                </a:lnTo>
              </a:path>
            </a:pathLst>
          </a:custGeom>
          <a:ln w="9446">
            <a:solidFill>
              <a:srgbClr val="9696D8"/>
            </a:solidFill>
          </a:ln>
        </p:spPr>
        <p:txBody>
          <a:bodyPr wrap="square" lIns="0" tIns="0" rIns="0" bIns="0" rtlCol="0"/>
          <a:lstStyle/>
          <a:p>
            <a:endParaRPr/>
          </a:p>
        </p:txBody>
      </p:sp>
      <p:sp>
        <p:nvSpPr>
          <p:cNvPr id="57" name="object 57"/>
          <p:cNvSpPr/>
          <p:nvPr/>
        </p:nvSpPr>
        <p:spPr>
          <a:xfrm>
            <a:off x="741838" y="1221968"/>
            <a:ext cx="2540" cy="2540"/>
          </a:xfrm>
          <a:custGeom>
            <a:avLst/>
            <a:gdLst/>
            <a:ahLst/>
            <a:cxnLst/>
            <a:rect l="l" t="t" r="r" b="b"/>
            <a:pathLst>
              <a:path w="2540" h="2540">
                <a:moveTo>
                  <a:pt x="0" y="1206"/>
                </a:moveTo>
                <a:lnTo>
                  <a:pt x="0" y="1879"/>
                </a:lnTo>
                <a:lnTo>
                  <a:pt x="546" y="2425"/>
                </a:lnTo>
                <a:lnTo>
                  <a:pt x="1215" y="2425"/>
                </a:lnTo>
                <a:lnTo>
                  <a:pt x="1884" y="2425"/>
                </a:lnTo>
                <a:lnTo>
                  <a:pt x="2425" y="1879"/>
                </a:lnTo>
                <a:lnTo>
                  <a:pt x="2425" y="1206"/>
                </a:lnTo>
                <a:lnTo>
                  <a:pt x="2425" y="533"/>
                </a:lnTo>
                <a:lnTo>
                  <a:pt x="1884" y="0"/>
                </a:lnTo>
                <a:lnTo>
                  <a:pt x="1215" y="0"/>
                </a:lnTo>
                <a:lnTo>
                  <a:pt x="546" y="0"/>
                </a:lnTo>
                <a:lnTo>
                  <a:pt x="0" y="533"/>
                </a:lnTo>
                <a:lnTo>
                  <a:pt x="0" y="1206"/>
                </a:lnTo>
              </a:path>
            </a:pathLst>
          </a:custGeom>
          <a:ln w="9446">
            <a:solidFill>
              <a:srgbClr val="AFAFE1"/>
            </a:solidFill>
          </a:ln>
        </p:spPr>
        <p:txBody>
          <a:bodyPr wrap="square" lIns="0" tIns="0" rIns="0" bIns="0" rtlCol="0"/>
          <a:lstStyle/>
          <a:p>
            <a:endParaRPr/>
          </a:p>
        </p:txBody>
      </p:sp>
      <p:sp>
        <p:nvSpPr>
          <p:cNvPr id="58" name="object 58"/>
          <p:cNvSpPr/>
          <p:nvPr/>
        </p:nvSpPr>
        <p:spPr>
          <a:xfrm>
            <a:off x="738658" y="1218666"/>
            <a:ext cx="8255" cy="8255"/>
          </a:xfrm>
          <a:custGeom>
            <a:avLst/>
            <a:gdLst/>
            <a:ahLst/>
            <a:cxnLst/>
            <a:rect l="l" t="t" r="r" b="b"/>
            <a:pathLst>
              <a:path w="8254" h="8255">
                <a:moveTo>
                  <a:pt x="0" y="3911"/>
                </a:moveTo>
                <a:lnTo>
                  <a:pt x="0" y="6070"/>
                </a:lnTo>
                <a:lnTo>
                  <a:pt x="1756" y="7835"/>
                </a:lnTo>
                <a:lnTo>
                  <a:pt x="3914" y="7835"/>
                </a:lnTo>
                <a:lnTo>
                  <a:pt x="6071" y="7835"/>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59" name="object 59"/>
          <p:cNvSpPr/>
          <p:nvPr/>
        </p:nvSpPr>
        <p:spPr>
          <a:xfrm>
            <a:off x="736693" y="1216596"/>
            <a:ext cx="10795" cy="10795"/>
          </a:xfrm>
          <a:custGeom>
            <a:avLst/>
            <a:gdLst/>
            <a:ahLst/>
            <a:cxnLst/>
            <a:rect l="l" t="t" r="r" b="b"/>
            <a:pathLst>
              <a:path w="10795" h="10794">
                <a:moveTo>
                  <a:pt x="8379" y="0"/>
                </a:moveTo>
                <a:lnTo>
                  <a:pt x="2425" y="0"/>
                </a:lnTo>
                <a:lnTo>
                  <a:pt x="0" y="2413"/>
                </a:lnTo>
                <a:lnTo>
                  <a:pt x="0" y="8369"/>
                </a:lnTo>
                <a:lnTo>
                  <a:pt x="2425" y="10795"/>
                </a:lnTo>
                <a:lnTo>
                  <a:pt x="8379" y="10795"/>
                </a:lnTo>
                <a:lnTo>
                  <a:pt x="10800" y="8369"/>
                </a:lnTo>
                <a:lnTo>
                  <a:pt x="10800" y="2413"/>
                </a:lnTo>
                <a:lnTo>
                  <a:pt x="8379" y="0"/>
                </a:lnTo>
                <a:close/>
              </a:path>
            </a:pathLst>
          </a:custGeom>
          <a:solidFill>
            <a:srgbClr val="E0E0F3"/>
          </a:solidFill>
        </p:spPr>
        <p:txBody>
          <a:bodyPr wrap="square" lIns="0" tIns="0" rIns="0" bIns="0" rtlCol="0"/>
          <a:lstStyle/>
          <a:p>
            <a:endParaRPr/>
          </a:p>
        </p:txBody>
      </p:sp>
      <p:sp>
        <p:nvSpPr>
          <p:cNvPr id="60" name="object 60"/>
          <p:cNvSpPr/>
          <p:nvPr/>
        </p:nvSpPr>
        <p:spPr>
          <a:xfrm>
            <a:off x="483617" y="1351419"/>
            <a:ext cx="50165" cy="50165"/>
          </a:xfrm>
          <a:custGeom>
            <a:avLst/>
            <a:gdLst/>
            <a:ahLst/>
            <a:cxnLst/>
            <a:rect l="l" t="t" r="r" b="b"/>
            <a:pathLst>
              <a:path w="50165" h="50165">
                <a:moveTo>
                  <a:pt x="50090" y="25044"/>
                </a:moveTo>
                <a:lnTo>
                  <a:pt x="48122" y="15296"/>
                </a:lnTo>
                <a:lnTo>
                  <a:pt x="42755" y="7335"/>
                </a:lnTo>
                <a:lnTo>
                  <a:pt x="34795" y="1968"/>
                </a:lnTo>
                <a:lnTo>
                  <a:pt x="25046" y="0"/>
                </a:lnTo>
                <a:lnTo>
                  <a:pt x="15298" y="1968"/>
                </a:lnTo>
                <a:lnTo>
                  <a:pt x="7337" y="7335"/>
                </a:lnTo>
                <a:lnTo>
                  <a:pt x="1968" y="15296"/>
                </a:lnTo>
                <a:lnTo>
                  <a:pt x="0" y="25044"/>
                </a:lnTo>
                <a:lnTo>
                  <a:pt x="1968" y="34792"/>
                </a:lnTo>
                <a:lnTo>
                  <a:pt x="7337" y="42752"/>
                </a:lnTo>
                <a:lnTo>
                  <a:pt x="15298" y="48120"/>
                </a:lnTo>
                <a:lnTo>
                  <a:pt x="25046" y="50088"/>
                </a:lnTo>
                <a:lnTo>
                  <a:pt x="34795" y="48120"/>
                </a:lnTo>
                <a:lnTo>
                  <a:pt x="42755" y="42752"/>
                </a:lnTo>
                <a:lnTo>
                  <a:pt x="48122" y="34792"/>
                </a:lnTo>
                <a:lnTo>
                  <a:pt x="50090" y="25044"/>
                </a:lnTo>
              </a:path>
            </a:pathLst>
          </a:custGeom>
          <a:ln w="9446">
            <a:solidFill>
              <a:srgbClr val="D1D1DD"/>
            </a:solidFill>
          </a:ln>
        </p:spPr>
        <p:txBody>
          <a:bodyPr wrap="square" lIns="0" tIns="0" rIns="0" bIns="0" rtlCol="0"/>
          <a:lstStyle/>
          <a:p>
            <a:endParaRPr/>
          </a:p>
        </p:txBody>
      </p:sp>
      <p:sp>
        <p:nvSpPr>
          <p:cNvPr id="61" name="object 61"/>
          <p:cNvSpPr/>
          <p:nvPr/>
        </p:nvSpPr>
        <p:spPr>
          <a:xfrm>
            <a:off x="486032" y="1353769"/>
            <a:ext cx="45085" cy="45085"/>
          </a:xfrm>
          <a:custGeom>
            <a:avLst/>
            <a:gdLst/>
            <a:ahLst/>
            <a:cxnLst/>
            <a:rect l="l" t="t" r="r" b="b"/>
            <a:pathLst>
              <a:path w="45084" h="45084">
                <a:moveTo>
                  <a:pt x="44688" y="22339"/>
                </a:moveTo>
                <a:lnTo>
                  <a:pt x="42932" y="13646"/>
                </a:lnTo>
                <a:lnTo>
                  <a:pt x="38143" y="6545"/>
                </a:lnTo>
                <a:lnTo>
                  <a:pt x="31040" y="1756"/>
                </a:lnTo>
                <a:lnTo>
                  <a:pt x="22344" y="0"/>
                </a:lnTo>
                <a:lnTo>
                  <a:pt x="13647" y="1756"/>
                </a:lnTo>
                <a:lnTo>
                  <a:pt x="6545" y="6545"/>
                </a:lnTo>
                <a:lnTo>
                  <a:pt x="1756" y="13646"/>
                </a:lnTo>
                <a:lnTo>
                  <a:pt x="0" y="22339"/>
                </a:lnTo>
                <a:lnTo>
                  <a:pt x="1756" y="31039"/>
                </a:lnTo>
                <a:lnTo>
                  <a:pt x="6545" y="38144"/>
                </a:lnTo>
                <a:lnTo>
                  <a:pt x="13647" y="42934"/>
                </a:lnTo>
                <a:lnTo>
                  <a:pt x="22344" y="44691"/>
                </a:lnTo>
                <a:lnTo>
                  <a:pt x="31040" y="42934"/>
                </a:lnTo>
                <a:lnTo>
                  <a:pt x="38143" y="38144"/>
                </a:lnTo>
                <a:lnTo>
                  <a:pt x="42932" y="31039"/>
                </a:lnTo>
                <a:lnTo>
                  <a:pt x="44688" y="22339"/>
                </a:lnTo>
              </a:path>
            </a:pathLst>
          </a:custGeom>
          <a:ln w="9446">
            <a:solidFill>
              <a:srgbClr val="A3A3BC"/>
            </a:solidFill>
          </a:ln>
        </p:spPr>
        <p:txBody>
          <a:bodyPr wrap="square" lIns="0" tIns="0" rIns="0" bIns="0" rtlCol="0"/>
          <a:lstStyle/>
          <a:p>
            <a:endParaRPr/>
          </a:p>
        </p:txBody>
      </p:sp>
      <p:sp>
        <p:nvSpPr>
          <p:cNvPr id="62" name="object 62"/>
          <p:cNvSpPr/>
          <p:nvPr/>
        </p:nvSpPr>
        <p:spPr>
          <a:xfrm>
            <a:off x="488444" y="1356118"/>
            <a:ext cx="39370" cy="39370"/>
          </a:xfrm>
          <a:custGeom>
            <a:avLst/>
            <a:gdLst/>
            <a:ahLst/>
            <a:cxnLst/>
            <a:rect l="l" t="t" r="r" b="b"/>
            <a:pathLst>
              <a:path w="39370" h="39369">
                <a:moveTo>
                  <a:pt x="39289" y="19646"/>
                </a:moveTo>
                <a:lnTo>
                  <a:pt x="37746" y="12001"/>
                </a:lnTo>
                <a:lnTo>
                  <a:pt x="33535" y="5756"/>
                </a:lnTo>
                <a:lnTo>
                  <a:pt x="27291" y="1544"/>
                </a:lnTo>
                <a:lnTo>
                  <a:pt x="19644" y="0"/>
                </a:lnTo>
                <a:lnTo>
                  <a:pt x="11997" y="1544"/>
                </a:lnTo>
                <a:lnTo>
                  <a:pt x="5753" y="5756"/>
                </a:lnTo>
                <a:lnTo>
                  <a:pt x="1543" y="12001"/>
                </a:lnTo>
                <a:lnTo>
                  <a:pt x="0" y="19646"/>
                </a:lnTo>
                <a:lnTo>
                  <a:pt x="1543" y="27292"/>
                </a:lnTo>
                <a:lnTo>
                  <a:pt x="5753" y="33537"/>
                </a:lnTo>
                <a:lnTo>
                  <a:pt x="11997" y="37749"/>
                </a:lnTo>
                <a:lnTo>
                  <a:pt x="19644" y="39293"/>
                </a:lnTo>
                <a:lnTo>
                  <a:pt x="27291" y="37749"/>
                </a:lnTo>
                <a:lnTo>
                  <a:pt x="33535" y="33537"/>
                </a:lnTo>
                <a:lnTo>
                  <a:pt x="37746" y="27292"/>
                </a:lnTo>
                <a:lnTo>
                  <a:pt x="39289" y="19646"/>
                </a:lnTo>
              </a:path>
            </a:pathLst>
          </a:custGeom>
          <a:ln w="9446">
            <a:solidFill>
              <a:srgbClr val="75759B"/>
            </a:solidFill>
          </a:ln>
        </p:spPr>
        <p:txBody>
          <a:bodyPr wrap="square" lIns="0" tIns="0" rIns="0" bIns="0" rtlCol="0"/>
          <a:lstStyle/>
          <a:p>
            <a:endParaRPr/>
          </a:p>
        </p:txBody>
      </p:sp>
      <p:sp>
        <p:nvSpPr>
          <p:cNvPr id="63" name="object 63"/>
          <p:cNvSpPr/>
          <p:nvPr/>
        </p:nvSpPr>
        <p:spPr>
          <a:xfrm>
            <a:off x="490860" y="1358468"/>
            <a:ext cx="34290" cy="34290"/>
          </a:xfrm>
          <a:custGeom>
            <a:avLst/>
            <a:gdLst/>
            <a:ahLst/>
            <a:cxnLst/>
            <a:rect l="l" t="t" r="r" b="b"/>
            <a:pathLst>
              <a:path w="34290" h="34290">
                <a:moveTo>
                  <a:pt x="33892" y="16941"/>
                </a:moveTo>
                <a:lnTo>
                  <a:pt x="33892" y="7594"/>
                </a:lnTo>
                <a:lnTo>
                  <a:pt x="26302" y="0"/>
                </a:lnTo>
                <a:lnTo>
                  <a:pt x="16946" y="0"/>
                </a:lnTo>
                <a:lnTo>
                  <a:pt x="7589" y="0"/>
                </a:lnTo>
                <a:lnTo>
                  <a:pt x="0" y="7594"/>
                </a:lnTo>
                <a:lnTo>
                  <a:pt x="0" y="16941"/>
                </a:lnTo>
                <a:lnTo>
                  <a:pt x="0" y="26301"/>
                </a:lnTo>
                <a:lnTo>
                  <a:pt x="7589" y="33896"/>
                </a:lnTo>
                <a:lnTo>
                  <a:pt x="16946" y="33896"/>
                </a:lnTo>
                <a:lnTo>
                  <a:pt x="26302" y="33896"/>
                </a:lnTo>
                <a:lnTo>
                  <a:pt x="33892" y="26301"/>
                </a:lnTo>
                <a:lnTo>
                  <a:pt x="33892" y="16941"/>
                </a:lnTo>
              </a:path>
            </a:pathLst>
          </a:custGeom>
          <a:ln w="9446">
            <a:solidFill>
              <a:srgbClr val="47477A"/>
            </a:solidFill>
          </a:ln>
        </p:spPr>
        <p:txBody>
          <a:bodyPr wrap="square" lIns="0" tIns="0" rIns="0" bIns="0" rtlCol="0"/>
          <a:lstStyle/>
          <a:p>
            <a:endParaRPr/>
          </a:p>
        </p:txBody>
      </p:sp>
      <p:sp>
        <p:nvSpPr>
          <p:cNvPr id="64" name="object 64"/>
          <p:cNvSpPr/>
          <p:nvPr/>
        </p:nvSpPr>
        <p:spPr>
          <a:xfrm>
            <a:off x="483854" y="1351407"/>
            <a:ext cx="47625" cy="47625"/>
          </a:xfrm>
          <a:custGeom>
            <a:avLst/>
            <a:gdLst/>
            <a:ahLst/>
            <a:cxnLst/>
            <a:rect l="l" t="t" r="r" b="b"/>
            <a:pathLst>
              <a:path w="47625" h="47625">
                <a:moveTo>
                  <a:pt x="47327" y="23660"/>
                </a:moveTo>
                <a:lnTo>
                  <a:pt x="45467" y="14450"/>
                </a:lnTo>
                <a:lnTo>
                  <a:pt x="40396" y="6929"/>
                </a:lnTo>
                <a:lnTo>
                  <a:pt x="32874" y="1859"/>
                </a:lnTo>
                <a:lnTo>
                  <a:pt x="23663" y="0"/>
                </a:lnTo>
                <a:lnTo>
                  <a:pt x="14453" y="1859"/>
                </a:lnTo>
                <a:lnTo>
                  <a:pt x="6931" y="6929"/>
                </a:lnTo>
                <a:lnTo>
                  <a:pt x="1859" y="14450"/>
                </a:lnTo>
                <a:lnTo>
                  <a:pt x="0" y="23660"/>
                </a:lnTo>
                <a:lnTo>
                  <a:pt x="1859" y="32870"/>
                </a:lnTo>
                <a:lnTo>
                  <a:pt x="6931" y="40390"/>
                </a:lnTo>
                <a:lnTo>
                  <a:pt x="14453" y="45461"/>
                </a:lnTo>
                <a:lnTo>
                  <a:pt x="23663" y="47320"/>
                </a:lnTo>
                <a:lnTo>
                  <a:pt x="32874" y="45461"/>
                </a:lnTo>
                <a:lnTo>
                  <a:pt x="40396" y="40390"/>
                </a:lnTo>
                <a:lnTo>
                  <a:pt x="45467" y="32870"/>
                </a:lnTo>
                <a:lnTo>
                  <a:pt x="47327" y="23660"/>
                </a:lnTo>
              </a:path>
            </a:pathLst>
          </a:custGeom>
          <a:ln w="9446">
            <a:solidFill>
              <a:srgbClr val="191959"/>
            </a:solidFill>
          </a:ln>
        </p:spPr>
        <p:txBody>
          <a:bodyPr wrap="square" lIns="0" tIns="0" rIns="0" bIns="0" rtlCol="0"/>
          <a:lstStyle/>
          <a:p>
            <a:endParaRPr/>
          </a:p>
        </p:txBody>
      </p:sp>
      <p:sp>
        <p:nvSpPr>
          <p:cNvPr id="65" name="object 65"/>
          <p:cNvSpPr/>
          <p:nvPr/>
        </p:nvSpPr>
        <p:spPr>
          <a:xfrm>
            <a:off x="488052" y="1355090"/>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8"/>
                </a:lnTo>
                <a:lnTo>
                  <a:pt x="7708" y="34417"/>
                </a:lnTo>
                <a:lnTo>
                  <a:pt x="17209" y="34417"/>
                </a:lnTo>
                <a:lnTo>
                  <a:pt x="26709" y="34417"/>
                </a:lnTo>
                <a:lnTo>
                  <a:pt x="34414" y="26708"/>
                </a:lnTo>
                <a:lnTo>
                  <a:pt x="34414" y="17208"/>
                </a:lnTo>
              </a:path>
            </a:pathLst>
          </a:custGeom>
          <a:ln w="9446">
            <a:solidFill>
              <a:srgbClr val="23237C"/>
            </a:solidFill>
          </a:ln>
        </p:spPr>
        <p:txBody>
          <a:bodyPr wrap="square" lIns="0" tIns="0" rIns="0" bIns="0" rtlCol="0"/>
          <a:lstStyle/>
          <a:p>
            <a:endParaRPr/>
          </a:p>
        </p:txBody>
      </p:sp>
      <p:sp>
        <p:nvSpPr>
          <p:cNvPr id="66" name="object 66"/>
          <p:cNvSpPr/>
          <p:nvPr/>
        </p:nvSpPr>
        <p:spPr>
          <a:xfrm>
            <a:off x="490145" y="1357058"/>
            <a:ext cx="29209" cy="29209"/>
          </a:xfrm>
          <a:custGeom>
            <a:avLst/>
            <a:gdLst/>
            <a:ahLst/>
            <a:cxnLst/>
            <a:rect l="l" t="t" r="r" b="b"/>
            <a:pathLst>
              <a:path w="29209" h="29209">
                <a:moveTo>
                  <a:pt x="29022" y="14503"/>
                </a:moveTo>
                <a:lnTo>
                  <a:pt x="29022" y="6489"/>
                </a:lnTo>
                <a:lnTo>
                  <a:pt x="22523" y="0"/>
                </a:lnTo>
                <a:lnTo>
                  <a:pt x="14511" y="0"/>
                </a:lnTo>
                <a:lnTo>
                  <a:pt x="6499" y="0"/>
                </a:lnTo>
                <a:lnTo>
                  <a:pt x="0" y="6489"/>
                </a:lnTo>
                <a:lnTo>
                  <a:pt x="0" y="14503"/>
                </a:lnTo>
                <a:lnTo>
                  <a:pt x="0" y="22517"/>
                </a:lnTo>
                <a:lnTo>
                  <a:pt x="6499" y="29019"/>
                </a:lnTo>
                <a:lnTo>
                  <a:pt x="14511" y="29019"/>
                </a:lnTo>
                <a:lnTo>
                  <a:pt x="22523" y="29019"/>
                </a:lnTo>
                <a:lnTo>
                  <a:pt x="29022" y="22517"/>
                </a:lnTo>
                <a:lnTo>
                  <a:pt x="29022" y="14503"/>
                </a:lnTo>
              </a:path>
            </a:pathLst>
          </a:custGeom>
          <a:ln w="9446">
            <a:solidFill>
              <a:srgbClr val="30308B"/>
            </a:solidFill>
          </a:ln>
        </p:spPr>
        <p:txBody>
          <a:bodyPr wrap="square" lIns="0" tIns="0" rIns="0" bIns="0" rtlCol="0"/>
          <a:lstStyle/>
          <a:p>
            <a:endParaRPr/>
          </a:p>
        </p:txBody>
      </p:sp>
      <p:sp>
        <p:nvSpPr>
          <p:cNvPr id="67" name="object 67"/>
          <p:cNvSpPr/>
          <p:nvPr/>
        </p:nvSpPr>
        <p:spPr>
          <a:xfrm>
            <a:off x="492244" y="1359014"/>
            <a:ext cx="24130" cy="24130"/>
          </a:xfrm>
          <a:custGeom>
            <a:avLst/>
            <a:gdLst/>
            <a:ahLst/>
            <a:cxnLst/>
            <a:rect l="l" t="t" r="r" b="b"/>
            <a:pathLst>
              <a:path w="24129" h="24130">
                <a:moveTo>
                  <a:pt x="23618" y="11811"/>
                </a:moveTo>
                <a:lnTo>
                  <a:pt x="23618" y="5295"/>
                </a:lnTo>
                <a:lnTo>
                  <a:pt x="18329" y="0"/>
                </a:lnTo>
                <a:lnTo>
                  <a:pt x="11812" y="0"/>
                </a:lnTo>
                <a:lnTo>
                  <a:pt x="5293" y="0"/>
                </a:lnTo>
                <a:lnTo>
                  <a:pt x="0" y="5295"/>
                </a:lnTo>
                <a:lnTo>
                  <a:pt x="0" y="11811"/>
                </a:lnTo>
                <a:lnTo>
                  <a:pt x="0" y="18338"/>
                </a:lnTo>
                <a:lnTo>
                  <a:pt x="5293" y="23622"/>
                </a:lnTo>
                <a:lnTo>
                  <a:pt x="11812" y="23622"/>
                </a:lnTo>
                <a:lnTo>
                  <a:pt x="18329" y="23622"/>
                </a:lnTo>
                <a:lnTo>
                  <a:pt x="23618" y="18338"/>
                </a:lnTo>
                <a:lnTo>
                  <a:pt x="23618" y="11811"/>
                </a:lnTo>
              </a:path>
            </a:pathLst>
          </a:custGeom>
          <a:ln w="9446">
            <a:solidFill>
              <a:srgbClr val="3E3E99"/>
            </a:solidFill>
          </a:ln>
        </p:spPr>
        <p:txBody>
          <a:bodyPr wrap="square" lIns="0" tIns="0" rIns="0" bIns="0" rtlCol="0"/>
          <a:lstStyle/>
          <a:p>
            <a:endParaRPr/>
          </a:p>
        </p:txBody>
      </p:sp>
      <p:sp>
        <p:nvSpPr>
          <p:cNvPr id="68" name="object 68"/>
          <p:cNvSpPr/>
          <p:nvPr/>
        </p:nvSpPr>
        <p:spPr>
          <a:xfrm>
            <a:off x="494337" y="1360982"/>
            <a:ext cx="18415" cy="18415"/>
          </a:xfrm>
          <a:custGeom>
            <a:avLst/>
            <a:gdLst/>
            <a:ahLst/>
            <a:cxnLst/>
            <a:rect l="l" t="t" r="r" b="b"/>
            <a:pathLst>
              <a:path w="18415" h="18415">
                <a:moveTo>
                  <a:pt x="18227" y="9105"/>
                </a:moveTo>
                <a:lnTo>
                  <a:pt x="18227" y="4076"/>
                </a:lnTo>
                <a:lnTo>
                  <a:pt x="14143" y="0"/>
                </a:lnTo>
                <a:lnTo>
                  <a:pt x="9113" y="0"/>
                </a:lnTo>
                <a:lnTo>
                  <a:pt x="4083" y="0"/>
                </a:lnTo>
                <a:lnTo>
                  <a:pt x="0" y="4076"/>
                </a:lnTo>
                <a:lnTo>
                  <a:pt x="0" y="9105"/>
                </a:lnTo>
                <a:lnTo>
                  <a:pt x="0" y="14135"/>
                </a:lnTo>
                <a:lnTo>
                  <a:pt x="4083" y="18224"/>
                </a:lnTo>
                <a:lnTo>
                  <a:pt x="9113" y="18224"/>
                </a:lnTo>
                <a:lnTo>
                  <a:pt x="14143" y="18224"/>
                </a:lnTo>
                <a:lnTo>
                  <a:pt x="18227" y="14135"/>
                </a:lnTo>
                <a:lnTo>
                  <a:pt x="18227" y="9105"/>
                </a:lnTo>
              </a:path>
            </a:pathLst>
          </a:custGeom>
          <a:ln w="9446">
            <a:solidFill>
              <a:srgbClr val="4B4BA8"/>
            </a:solidFill>
          </a:ln>
        </p:spPr>
        <p:txBody>
          <a:bodyPr wrap="square" lIns="0" tIns="0" rIns="0" bIns="0" rtlCol="0"/>
          <a:lstStyle/>
          <a:p>
            <a:endParaRPr/>
          </a:p>
        </p:txBody>
      </p:sp>
      <p:sp>
        <p:nvSpPr>
          <p:cNvPr id="69" name="object 69"/>
          <p:cNvSpPr/>
          <p:nvPr/>
        </p:nvSpPr>
        <p:spPr>
          <a:xfrm>
            <a:off x="496436" y="1362938"/>
            <a:ext cx="13335" cy="13335"/>
          </a:xfrm>
          <a:custGeom>
            <a:avLst/>
            <a:gdLst/>
            <a:ahLst/>
            <a:cxnLst/>
            <a:rect l="l" t="t" r="r" b="b"/>
            <a:pathLst>
              <a:path w="13334" h="13334">
                <a:moveTo>
                  <a:pt x="12823" y="6413"/>
                </a:moveTo>
                <a:lnTo>
                  <a:pt x="12823" y="2882"/>
                </a:lnTo>
                <a:lnTo>
                  <a:pt x="9950" y="0"/>
                </a:lnTo>
                <a:lnTo>
                  <a:pt x="6413" y="0"/>
                </a:lnTo>
                <a:lnTo>
                  <a:pt x="2876" y="0"/>
                </a:lnTo>
                <a:lnTo>
                  <a:pt x="0" y="2882"/>
                </a:lnTo>
                <a:lnTo>
                  <a:pt x="0" y="6413"/>
                </a:lnTo>
                <a:lnTo>
                  <a:pt x="0" y="9956"/>
                </a:lnTo>
                <a:lnTo>
                  <a:pt x="2876" y="12827"/>
                </a:lnTo>
                <a:lnTo>
                  <a:pt x="6413" y="12827"/>
                </a:lnTo>
                <a:lnTo>
                  <a:pt x="9950" y="12827"/>
                </a:lnTo>
                <a:lnTo>
                  <a:pt x="12823" y="9956"/>
                </a:lnTo>
                <a:lnTo>
                  <a:pt x="12823" y="6413"/>
                </a:lnTo>
              </a:path>
            </a:pathLst>
          </a:custGeom>
          <a:ln w="9446">
            <a:solidFill>
              <a:srgbClr val="5858B7"/>
            </a:solidFill>
          </a:ln>
        </p:spPr>
        <p:txBody>
          <a:bodyPr wrap="square" lIns="0" tIns="0" rIns="0" bIns="0" rtlCol="0"/>
          <a:lstStyle/>
          <a:p>
            <a:endParaRPr/>
          </a:p>
        </p:txBody>
      </p:sp>
      <p:sp>
        <p:nvSpPr>
          <p:cNvPr id="70" name="object 70"/>
          <p:cNvSpPr/>
          <p:nvPr/>
        </p:nvSpPr>
        <p:spPr>
          <a:xfrm>
            <a:off x="493642" y="1360017"/>
            <a:ext cx="17780" cy="17780"/>
          </a:xfrm>
          <a:custGeom>
            <a:avLst/>
            <a:gdLst/>
            <a:ahLst/>
            <a:cxnLst/>
            <a:rect l="l" t="t" r="r" b="b"/>
            <a:pathLst>
              <a:path w="17779" h="17780">
                <a:moveTo>
                  <a:pt x="17209" y="8597"/>
                </a:moveTo>
                <a:lnTo>
                  <a:pt x="17209" y="3848"/>
                </a:lnTo>
                <a:lnTo>
                  <a:pt x="13350" y="0"/>
                </a:lnTo>
                <a:lnTo>
                  <a:pt x="8602" y="0"/>
                </a:lnTo>
                <a:lnTo>
                  <a:pt x="3854" y="0"/>
                </a:lnTo>
                <a:lnTo>
                  <a:pt x="0" y="3848"/>
                </a:lnTo>
                <a:lnTo>
                  <a:pt x="0" y="8597"/>
                </a:lnTo>
                <a:lnTo>
                  <a:pt x="0" y="13347"/>
                </a:lnTo>
                <a:lnTo>
                  <a:pt x="3854" y="17208"/>
                </a:lnTo>
                <a:lnTo>
                  <a:pt x="8602" y="17208"/>
                </a:lnTo>
                <a:lnTo>
                  <a:pt x="13350" y="17208"/>
                </a:lnTo>
                <a:lnTo>
                  <a:pt x="17209" y="13347"/>
                </a:lnTo>
                <a:lnTo>
                  <a:pt x="17209" y="8597"/>
                </a:lnTo>
              </a:path>
            </a:pathLst>
          </a:custGeom>
          <a:ln w="9446">
            <a:solidFill>
              <a:srgbClr val="6565C5"/>
            </a:solidFill>
          </a:ln>
        </p:spPr>
        <p:txBody>
          <a:bodyPr wrap="square" lIns="0" tIns="0" rIns="0" bIns="0" rtlCol="0"/>
          <a:lstStyle/>
          <a:p>
            <a:endParaRPr/>
          </a:p>
        </p:txBody>
      </p:sp>
      <p:sp>
        <p:nvSpPr>
          <p:cNvPr id="71" name="object 71"/>
          <p:cNvSpPr/>
          <p:nvPr/>
        </p:nvSpPr>
        <p:spPr>
          <a:xfrm>
            <a:off x="495736" y="1361973"/>
            <a:ext cx="12065" cy="12065"/>
          </a:xfrm>
          <a:custGeom>
            <a:avLst/>
            <a:gdLst/>
            <a:ahLst/>
            <a:cxnLst/>
            <a:rect l="l" t="t" r="r" b="b"/>
            <a:pathLst>
              <a:path w="12065" h="12065">
                <a:moveTo>
                  <a:pt x="11812" y="5905"/>
                </a:moveTo>
                <a:lnTo>
                  <a:pt x="11812" y="2654"/>
                </a:lnTo>
                <a:lnTo>
                  <a:pt x="9166" y="0"/>
                </a:lnTo>
                <a:lnTo>
                  <a:pt x="5908" y="0"/>
                </a:lnTo>
                <a:lnTo>
                  <a:pt x="2649" y="0"/>
                </a:lnTo>
                <a:lnTo>
                  <a:pt x="0" y="2654"/>
                </a:lnTo>
                <a:lnTo>
                  <a:pt x="0" y="5905"/>
                </a:lnTo>
                <a:lnTo>
                  <a:pt x="0" y="9169"/>
                </a:lnTo>
                <a:lnTo>
                  <a:pt x="2649" y="11811"/>
                </a:lnTo>
                <a:lnTo>
                  <a:pt x="5908" y="11811"/>
                </a:lnTo>
                <a:lnTo>
                  <a:pt x="9166" y="11811"/>
                </a:lnTo>
                <a:lnTo>
                  <a:pt x="11812" y="9169"/>
                </a:lnTo>
                <a:lnTo>
                  <a:pt x="11812" y="5905"/>
                </a:lnTo>
              </a:path>
            </a:pathLst>
          </a:custGeom>
          <a:ln w="9446">
            <a:solidFill>
              <a:srgbClr val="7E7ECE"/>
            </a:solidFill>
          </a:ln>
        </p:spPr>
        <p:txBody>
          <a:bodyPr wrap="square" lIns="0" tIns="0" rIns="0" bIns="0" rtlCol="0"/>
          <a:lstStyle/>
          <a:p>
            <a:endParaRPr/>
          </a:p>
        </p:txBody>
      </p:sp>
      <p:sp>
        <p:nvSpPr>
          <p:cNvPr id="72" name="object 72"/>
          <p:cNvSpPr/>
          <p:nvPr/>
        </p:nvSpPr>
        <p:spPr>
          <a:xfrm>
            <a:off x="497834" y="1363941"/>
            <a:ext cx="6985" cy="6985"/>
          </a:xfrm>
          <a:custGeom>
            <a:avLst/>
            <a:gdLst/>
            <a:ahLst/>
            <a:cxnLst/>
            <a:rect l="l" t="t" r="r" b="b"/>
            <a:pathLst>
              <a:path w="6984" h="6984">
                <a:moveTo>
                  <a:pt x="6409" y="3200"/>
                </a:moveTo>
                <a:lnTo>
                  <a:pt x="6409" y="1435"/>
                </a:lnTo>
                <a:lnTo>
                  <a:pt x="4970" y="0"/>
                </a:lnTo>
                <a:lnTo>
                  <a:pt x="3205" y="0"/>
                </a:lnTo>
                <a:lnTo>
                  <a:pt x="1438" y="0"/>
                </a:lnTo>
                <a:lnTo>
                  <a:pt x="0" y="1435"/>
                </a:lnTo>
                <a:lnTo>
                  <a:pt x="0" y="3200"/>
                </a:lnTo>
                <a:lnTo>
                  <a:pt x="0" y="4965"/>
                </a:lnTo>
                <a:lnTo>
                  <a:pt x="1438" y="6413"/>
                </a:lnTo>
                <a:lnTo>
                  <a:pt x="3205" y="6413"/>
                </a:lnTo>
                <a:lnTo>
                  <a:pt x="4970" y="6413"/>
                </a:lnTo>
                <a:lnTo>
                  <a:pt x="6409" y="4965"/>
                </a:lnTo>
                <a:lnTo>
                  <a:pt x="6409" y="3200"/>
                </a:lnTo>
              </a:path>
            </a:pathLst>
          </a:custGeom>
          <a:ln w="9446">
            <a:solidFill>
              <a:srgbClr val="9696D8"/>
            </a:solidFill>
          </a:ln>
        </p:spPr>
        <p:txBody>
          <a:bodyPr wrap="square" lIns="0" tIns="0" rIns="0" bIns="0" rtlCol="0"/>
          <a:lstStyle/>
          <a:p>
            <a:endParaRPr/>
          </a:p>
        </p:txBody>
      </p:sp>
      <p:sp>
        <p:nvSpPr>
          <p:cNvPr id="73" name="object 73"/>
          <p:cNvSpPr/>
          <p:nvPr/>
        </p:nvSpPr>
        <p:spPr>
          <a:xfrm>
            <a:off x="499929" y="1365897"/>
            <a:ext cx="1270" cy="1270"/>
          </a:xfrm>
          <a:custGeom>
            <a:avLst/>
            <a:gdLst/>
            <a:ahLst/>
            <a:cxnLst/>
            <a:rect l="l" t="t" r="r" b="b"/>
            <a:pathLst>
              <a:path w="1270" h="1269">
                <a:moveTo>
                  <a:pt x="1016" y="508"/>
                </a:moveTo>
                <a:lnTo>
                  <a:pt x="1016" y="228"/>
                </a:lnTo>
                <a:lnTo>
                  <a:pt x="788" y="0"/>
                </a:lnTo>
                <a:lnTo>
                  <a:pt x="510" y="0"/>
                </a:lnTo>
                <a:lnTo>
                  <a:pt x="232" y="0"/>
                </a:lnTo>
                <a:lnTo>
                  <a:pt x="0" y="228"/>
                </a:lnTo>
                <a:lnTo>
                  <a:pt x="0" y="508"/>
                </a:lnTo>
                <a:lnTo>
                  <a:pt x="0" y="787"/>
                </a:lnTo>
                <a:lnTo>
                  <a:pt x="232" y="1016"/>
                </a:lnTo>
                <a:lnTo>
                  <a:pt x="510" y="1016"/>
                </a:lnTo>
                <a:lnTo>
                  <a:pt x="788" y="1016"/>
                </a:lnTo>
                <a:lnTo>
                  <a:pt x="1016" y="787"/>
                </a:lnTo>
                <a:lnTo>
                  <a:pt x="1016" y="508"/>
                </a:lnTo>
              </a:path>
            </a:pathLst>
          </a:custGeom>
          <a:ln w="9446">
            <a:solidFill>
              <a:srgbClr val="AFAFE1"/>
            </a:solidFill>
          </a:ln>
        </p:spPr>
        <p:txBody>
          <a:bodyPr wrap="square" lIns="0" tIns="0" rIns="0" bIns="0" rtlCol="0"/>
          <a:lstStyle/>
          <a:p>
            <a:endParaRPr/>
          </a:p>
        </p:txBody>
      </p:sp>
      <p:sp>
        <p:nvSpPr>
          <p:cNvPr id="74" name="object 74"/>
          <p:cNvSpPr/>
          <p:nvPr/>
        </p:nvSpPr>
        <p:spPr>
          <a:xfrm>
            <a:off x="497641" y="1363484"/>
            <a:ext cx="4445" cy="4445"/>
          </a:xfrm>
          <a:custGeom>
            <a:avLst/>
            <a:gdLst/>
            <a:ahLst/>
            <a:cxnLst/>
            <a:rect l="l" t="t" r="r" b="b"/>
            <a:pathLst>
              <a:path w="4445" h="4444">
                <a:moveTo>
                  <a:pt x="0" y="2184"/>
                </a:moveTo>
                <a:lnTo>
                  <a:pt x="0" y="3390"/>
                </a:lnTo>
                <a:lnTo>
                  <a:pt x="986" y="4381"/>
                </a:lnTo>
                <a:lnTo>
                  <a:pt x="2192" y="4381"/>
                </a:lnTo>
                <a:lnTo>
                  <a:pt x="3398" y="4381"/>
                </a:lnTo>
                <a:lnTo>
                  <a:pt x="4385" y="3390"/>
                </a:lnTo>
                <a:lnTo>
                  <a:pt x="4385" y="2184"/>
                </a:lnTo>
                <a:lnTo>
                  <a:pt x="4385" y="977"/>
                </a:lnTo>
                <a:lnTo>
                  <a:pt x="3398" y="0"/>
                </a:lnTo>
                <a:lnTo>
                  <a:pt x="2192" y="0"/>
                </a:lnTo>
                <a:lnTo>
                  <a:pt x="986" y="0"/>
                </a:lnTo>
                <a:lnTo>
                  <a:pt x="0" y="977"/>
                </a:lnTo>
                <a:lnTo>
                  <a:pt x="0" y="2184"/>
                </a:lnTo>
              </a:path>
            </a:pathLst>
          </a:custGeom>
          <a:ln w="9446">
            <a:solidFill>
              <a:srgbClr val="C7C7EA"/>
            </a:solidFill>
          </a:ln>
        </p:spPr>
        <p:txBody>
          <a:bodyPr wrap="square" lIns="0" tIns="0" rIns="0" bIns="0" rtlCol="0"/>
          <a:lstStyle/>
          <a:p>
            <a:endParaRPr/>
          </a:p>
        </p:txBody>
      </p:sp>
      <p:sp>
        <p:nvSpPr>
          <p:cNvPr id="75" name="object 75"/>
          <p:cNvSpPr/>
          <p:nvPr/>
        </p:nvSpPr>
        <p:spPr>
          <a:xfrm>
            <a:off x="493836" y="1359535"/>
            <a:ext cx="10795" cy="10795"/>
          </a:xfrm>
          <a:custGeom>
            <a:avLst/>
            <a:gdLst/>
            <a:ahLst/>
            <a:cxnLst/>
            <a:rect l="l" t="t" r="r" b="b"/>
            <a:pathLst>
              <a:path w="10795" h="10794">
                <a:moveTo>
                  <a:pt x="8373" y="0"/>
                </a:moveTo>
                <a:lnTo>
                  <a:pt x="2420" y="0"/>
                </a:lnTo>
                <a:lnTo>
                  <a:pt x="0" y="2425"/>
                </a:lnTo>
                <a:lnTo>
                  <a:pt x="0" y="8382"/>
                </a:lnTo>
                <a:lnTo>
                  <a:pt x="2420" y="10795"/>
                </a:lnTo>
                <a:lnTo>
                  <a:pt x="8373" y="10795"/>
                </a:lnTo>
                <a:lnTo>
                  <a:pt x="10795" y="8382"/>
                </a:lnTo>
                <a:lnTo>
                  <a:pt x="10795" y="2425"/>
                </a:lnTo>
                <a:lnTo>
                  <a:pt x="8373" y="0"/>
                </a:lnTo>
                <a:close/>
              </a:path>
            </a:pathLst>
          </a:custGeom>
          <a:solidFill>
            <a:srgbClr val="E0E0F3"/>
          </a:solidFill>
        </p:spPr>
        <p:txBody>
          <a:bodyPr wrap="square" lIns="0" tIns="0" rIns="0" bIns="0" rtlCol="0"/>
          <a:lstStyle/>
          <a:p>
            <a:endParaRPr/>
          </a:p>
        </p:txBody>
      </p:sp>
      <p:sp>
        <p:nvSpPr>
          <p:cNvPr id="76" name="object 76"/>
          <p:cNvSpPr/>
          <p:nvPr/>
        </p:nvSpPr>
        <p:spPr>
          <a:xfrm>
            <a:off x="729748" y="1641437"/>
            <a:ext cx="38100" cy="38100"/>
          </a:xfrm>
          <a:custGeom>
            <a:avLst/>
            <a:gdLst/>
            <a:ahLst/>
            <a:cxnLst/>
            <a:rect l="l" t="t" r="r" b="b"/>
            <a:pathLst>
              <a:path w="38100" h="38100">
                <a:moveTo>
                  <a:pt x="37857" y="18935"/>
                </a:moveTo>
                <a:lnTo>
                  <a:pt x="36370" y="11567"/>
                </a:lnTo>
                <a:lnTo>
                  <a:pt x="32314" y="5548"/>
                </a:lnTo>
                <a:lnTo>
                  <a:pt x="26298" y="1488"/>
                </a:lnTo>
                <a:lnTo>
                  <a:pt x="18931" y="0"/>
                </a:lnTo>
                <a:lnTo>
                  <a:pt x="11563" y="1488"/>
                </a:lnTo>
                <a:lnTo>
                  <a:pt x="5545" y="5548"/>
                </a:lnTo>
                <a:lnTo>
                  <a:pt x="1488" y="11567"/>
                </a:lnTo>
                <a:lnTo>
                  <a:pt x="0" y="18935"/>
                </a:lnTo>
                <a:lnTo>
                  <a:pt x="1488" y="26301"/>
                </a:lnTo>
                <a:lnTo>
                  <a:pt x="5545" y="32316"/>
                </a:lnTo>
                <a:lnTo>
                  <a:pt x="11563" y="36371"/>
                </a:lnTo>
                <a:lnTo>
                  <a:pt x="18931" y="37858"/>
                </a:lnTo>
                <a:lnTo>
                  <a:pt x="26298" y="36371"/>
                </a:lnTo>
                <a:lnTo>
                  <a:pt x="32314" y="32316"/>
                </a:lnTo>
                <a:lnTo>
                  <a:pt x="36370" y="26301"/>
                </a:lnTo>
                <a:lnTo>
                  <a:pt x="37857" y="18935"/>
                </a:lnTo>
              </a:path>
            </a:pathLst>
          </a:custGeom>
          <a:ln w="9446">
            <a:solidFill>
              <a:srgbClr val="191959"/>
            </a:solidFill>
          </a:ln>
        </p:spPr>
        <p:txBody>
          <a:bodyPr wrap="square" lIns="0" tIns="0" rIns="0" bIns="0" rtlCol="0"/>
          <a:lstStyle/>
          <a:p>
            <a:endParaRPr/>
          </a:p>
        </p:txBody>
      </p:sp>
      <p:sp>
        <p:nvSpPr>
          <p:cNvPr id="77" name="object 77"/>
          <p:cNvSpPr/>
          <p:nvPr/>
        </p:nvSpPr>
        <p:spPr>
          <a:xfrm>
            <a:off x="732085" y="1643697"/>
            <a:ext cx="33020" cy="33020"/>
          </a:xfrm>
          <a:custGeom>
            <a:avLst/>
            <a:gdLst/>
            <a:ahLst/>
            <a:cxnLst/>
            <a:rect l="l" t="t" r="r" b="b"/>
            <a:pathLst>
              <a:path w="33020" h="33019">
                <a:moveTo>
                  <a:pt x="32465" y="16230"/>
                </a:moveTo>
                <a:lnTo>
                  <a:pt x="32465" y="7277"/>
                </a:lnTo>
                <a:lnTo>
                  <a:pt x="25191" y="0"/>
                </a:lnTo>
                <a:lnTo>
                  <a:pt x="16233" y="0"/>
                </a:lnTo>
                <a:lnTo>
                  <a:pt x="7273" y="0"/>
                </a:lnTo>
                <a:lnTo>
                  <a:pt x="0" y="7277"/>
                </a:lnTo>
                <a:lnTo>
                  <a:pt x="0" y="16230"/>
                </a:lnTo>
                <a:lnTo>
                  <a:pt x="0" y="25196"/>
                </a:lnTo>
                <a:lnTo>
                  <a:pt x="7273" y="32461"/>
                </a:lnTo>
                <a:lnTo>
                  <a:pt x="16233" y="32461"/>
                </a:lnTo>
                <a:lnTo>
                  <a:pt x="25191" y="32461"/>
                </a:lnTo>
                <a:lnTo>
                  <a:pt x="32465" y="25196"/>
                </a:lnTo>
                <a:lnTo>
                  <a:pt x="32465" y="16230"/>
                </a:lnTo>
              </a:path>
            </a:pathLst>
          </a:custGeom>
          <a:ln w="9446">
            <a:solidFill>
              <a:srgbClr val="1B1B60"/>
            </a:solidFill>
          </a:ln>
        </p:spPr>
        <p:txBody>
          <a:bodyPr wrap="square" lIns="0" tIns="0" rIns="0" bIns="0" rtlCol="0"/>
          <a:lstStyle/>
          <a:p>
            <a:endParaRPr/>
          </a:p>
        </p:txBody>
      </p:sp>
      <p:sp>
        <p:nvSpPr>
          <p:cNvPr id="78" name="object 78"/>
          <p:cNvSpPr/>
          <p:nvPr/>
        </p:nvSpPr>
        <p:spPr>
          <a:xfrm>
            <a:off x="734427" y="1645945"/>
            <a:ext cx="27305" cy="27305"/>
          </a:xfrm>
          <a:custGeom>
            <a:avLst/>
            <a:gdLst/>
            <a:ahLst/>
            <a:cxnLst/>
            <a:rect l="l" t="t" r="r" b="b"/>
            <a:pathLst>
              <a:path w="27304" h="27305">
                <a:moveTo>
                  <a:pt x="27067" y="13538"/>
                </a:moveTo>
                <a:lnTo>
                  <a:pt x="27067" y="6070"/>
                </a:lnTo>
                <a:lnTo>
                  <a:pt x="21004" y="0"/>
                </a:lnTo>
                <a:lnTo>
                  <a:pt x="13533" y="0"/>
                </a:lnTo>
                <a:lnTo>
                  <a:pt x="6061" y="0"/>
                </a:lnTo>
                <a:lnTo>
                  <a:pt x="0" y="6070"/>
                </a:lnTo>
                <a:lnTo>
                  <a:pt x="0" y="13538"/>
                </a:lnTo>
                <a:lnTo>
                  <a:pt x="0" y="21005"/>
                </a:lnTo>
                <a:lnTo>
                  <a:pt x="6061" y="27076"/>
                </a:lnTo>
                <a:lnTo>
                  <a:pt x="13533" y="27076"/>
                </a:lnTo>
                <a:lnTo>
                  <a:pt x="21004" y="27076"/>
                </a:lnTo>
                <a:lnTo>
                  <a:pt x="27067" y="21005"/>
                </a:lnTo>
                <a:lnTo>
                  <a:pt x="27067" y="13538"/>
                </a:lnTo>
              </a:path>
            </a:pathLst>
          </a:custGeom>
          <a:ln w="9446">
            <a:solidFill>
              <a:srgbClr val="1D1D67"/>
            </a:solidFill>
          </a:ln>
        </p:spPr>
        <p:txBody>
          <a:bodyPr wrap="square" lIns="0" tIns="0" rIns="0" bIns="0" rtlCol="0"/>
          <a:lstStyle/>
          <a:p>
            <a:endParaRPr/>
          </a:p>
        </p:txBody>
      </p:sp>
      <p:sp>
        <p:nvSpPr>
          <p:cNvPr id="79" name="object 79"/>
          <p:cNvSpPr/>
          <p:nvPr/>
        </p:nvSpPr>
        <p:spPr>
          <a:xfrm>
            <a:off x="736768" y="1648205"/>
            <a:ext cx="22225" cy="22225"/>
          </a:xfrm>
          <a:custGeom>
            <a:avLst/>
            <a:gdLst/>
            <a:ahLst/>
            <a:cxnLst/>
            <a:rect l="l" t="t" r="r" b="b"/>
            <a:pathLst>
              <a:path w="22225" h="22225">
                <a:moveTo>
                  <a:pt x="21663" y="10833"/>
                </a:moveTo>
                <a:lnTo>
                  <a:pt x="21663" y="4851"/>
                </a:lnTo>
                <a:lnTo>
                  <a:pt x="16812" y="0"/>
                </a:lnTo>
                <a:lnTo>
                  <a:pt x="10829" y="0"/>
                </a:lnTo>
                <a:lnTo>
                  <a:pt x="4846" y="0"/>
                </a:lnTo>
                <a:lnTo>
                  <a:pt x="0" y="4851"/>
                </a:lnTo>
                <a:lnTo>
                  <a:pt x="0" y="10833"/>
                </a:lnTo>
                <a:lnTo>
                  <a:pt x="0" y="16814"/>
                </a:lnTo>
                <a:lnTo>
                  <a:pt x="4846" y="21666"/>
                </a:lnTo>
                <a:lnTo>
                  <a:pt x="10829" y="21666"/>
                </a:lnTo>
                <a:lnTo>
                  <a:pt x="16812" y="21666"/>
                </a:lnTo>
                <a:lnTo>
                  <a:pt x="21663" y="16814"/>
                </a:lnTo>
                <a:lnTo>
                  <a:pt x="21663" y="10833"/>
                </a:lnTo>
              </a:path>
            </a:pathLst>
          </a:custGeom>
          <a:ln w="9446">
            <a:solidFill>
              <a:srgbClr val="1F1F6E"/>
            </a:solidFill>
          </a:ln>
        </p:spPr>
        <p:txBody>
          <a:bodyPr wrap="square" lIns="0" tIns="0" rIns="0" bIns="0" rtlCol="0"/>
          <a:lstStyle/>
          <a:p>
            <a:endParaRPr/>
          </a:p>
        </p:txBody>
      </p:sp>
      <p:sp>
        <p:nvSpPr>
          <p:cNvPr id="80" name="object 80"/>
          <p:cNvSpPr/>
          <p:nvPr/>
        </p:nvSpPr>
        <p:spPr>
          <a:xfrm>
            <a:off x="739105" y="1650466"/>
            <a:ext cx="16510" cy="16510"/>
          </a:xfrm>
          <a:custGeom>
            <a:avLst/>
            <a:gdLst/>
            <a:ahLst/>
            <a:cxnLst/>
            <a:rect l="l" t="t" r="r" b="b"/>
            <a:pathLst>
              <a:path w="16509" h="16510">
                <a:moveTo>
                  <a:pt x="16271" y="8128"/>
                </a:moveTo>
                <a:lnTo>
                  <a:pt x="16271" y="3632"/>
                </a:lnTo>
                <a:lnTo>
                  <a:pt x="12625" y="0"/>
                </a:lnTo>
                <a:lnTo>
                  <a:pt x="8135" y="0"/>
                </a:lnTo>
                <a:lnTo>
                  <a:pt x="3646" y="0"/>
                </a:lnTo>
                <a:lnTo>
                  <a:pt x="0" y="3632"/>
                </a:lnTo>
                <a:lnTo>
                  <a:pt x="0" y="8128"/>
                </a:lnTo>
                <a:lnTo>
                  <a:pt x="0" y="12611"/>
                </a:lnTo>
                <a:lnTo>
                  <a:pt x="3646" y="16268"/>
                </a:lnTo>
                <a:lnTo>
                  <a:pt x="8135" y="16268"/>
                </a:lnTo>
                <a:lnTo>
                  <a:pt x="12625" y="16268"/>
                </a:lnTo>
                <a:lnTo>
                  <a:pt x="16271" y="12611"/>
                </a:lnTo>
                <a:lnTo>
                  <a:pt x="16271" y="8128"/>
                </a:lnTo>
              </a:path>
            </a:pathLst>
          </a:custGeom>
          <a:ln w="9446">
            <a:solidFill>
              <a:srgbClr val="212175"/>
            </a:solidFill>
          </a:ln>
        </p:spPr>
        <p:txBody>
          <a:bodyPr wrap="square" lIns="0" tIns="0" rIns="0" bIns="0" rtlCol="0"/>
          <a:lstStyle/>
          <a:p>
            <a:endParaRPr/>
          </a:p>
        </p:txBody>
      </p:sp>
      <p:sp>
        <p:nvSpPr>
          <p:cNvPr id="81" name="object 81"/>
          <p:cNvSpPr/>
          <p:nvPr/>
        </p:nvSpPr>
        <p:spPr>
          <a:xfrm>
            <a:off x="733117" y="1644383"/>
            <a:ext cx="27940" cy="27940"/>
          </a:xfrm>
          <a:custGeom>
            <a:avLst/>
            <a:gdLst/>
            <a:ahLst/>
            <a:cxnLst/>
            <a:rect l="l" t="t" r="r" b="b"/>
            <a:pathLst>
              <a:path w="27940" h="27939">
                <a:moveTo>
                  <a:pt x="27533" y="13766"/>
                </a:moveTo>
                <a:lnTo>
                  <a:pt x="27533" y="6172"/>
                </a:lnTo>
                <a:lnTo>
                  <a:pt x="21366" y="0"/>
                </a:lnTo>
                <a:lnTo>
                  <a:pt x="13766" y="0"/>
                </a:lnTo>
                <a:lnTo>
                  <a:pt x="6165" y="0"/>
                </a:lnTo>
                <a:lnTo>
                  <a:pt x="0" y="6172"/>
                </a:lnTo>
                <a:lnTo>
                  <a:pt x="0" y="13766"/>
                </a:lnTo>
                <a:lnTo>
                  <a:pt x="0" y="21374"/>
                </a:lnTo>
                <a:lnTo>
                  <a:pt x="6165" y="27533"/>
                </a:lnTo>
                <a:lnTo>
                  <a:pt x="13766" y="27533"/>
                </a:lnTo>
                <a:lnTo>
                  <a:pt x="21366" y="27533"/>
                </a:lnTo>
                <a:lnTo>
                  <a:pt x="27533" y="21374"/>
                </a:lnTo>
                <a:lnTo>
                  <a:pt x="27533" y="13766"/>
                </a:lnTo>
              </a:path>
            </a:pathLst>
          </a:custGeom>
          <a:ln w="9446">
            <a:solidFill>
              <a:srgbClr val="23237C"/>
            </a:solidFill>
          </a:ln>
        </p:spPr>
        <p:txBody>
          <a:bodyPr wrap="square" lIns="0" tIns="0" rIns="0" bIns="0" rtlCol="0"/>
          <a:lstStyle/>
          <a:p>
            <a:endParaRPr/>
          </a:p>
        </p:txBody>
      </p:sp>
      <p:sp>
        <p:nvSpPr>
          <p:cNvPr id="82" name="object 82"/>
          <p:cNvSpPr/>
          <p:nvPr/>
        </p:nvSpPr>
        <p:spPr>
          <a:xfrm>
            <a:off x="737607" y="1648307"/>
            <a:ext cx="13970" cy="13970"/>
          </a:xfrm>
          <a:custGeom>
            <a:avLst/>
            <a:gdLst/>
            <a:ahLst/>
            <a:cxnLst/>
            <a:rect l="l" t="t" r="r" b="b"/>
            <a:pathLst>
              <a:path w="13970" h="13969">
                <a:moveTo>
                  <a:pt x="13766" y="6883"/>
                </a:moveTo>
                <a:lnTo>
                  <a:pt x="13766" y="3086"/>
                </a:lnTo>
                <a:lnTo>
                  <a:pt x="10680" y="0"/>
                </a:lnTo>
                <a:lnTo>
                  <a:pt x="6880" y="0"/>
                </a:lnTo>
                <a:lnTo>
                  <a:pt x="3081" y="0"/>
                </a:lnTo>
                <a:lnTo>
                  <a:pt x="0" y="3086"/>
                </a:lnTo>
                <a:lnTo>
                  <a:pt x="0" y="6883"/>
                </a:lnTo>
                <a:lnTo>
                  <a:pt x="0" y="10680"/>
                </a:lnTo>
                <a:lnTo>
                  <a:pt x="3081" y="13766"/>
                </a:lnTo>
                <a:lnTo>
                  <a:pt x="6880" y="13766"/>
                </a:lnTo>
                <a:lnTo>
                  <a:pt x="10680" y="13766"/>
                </a:lnTo>
                <a:lnTo>
                  <a:pt x="13766" y="10680"/>
                </a:lnTo>
                <a:lnTo>
                  <a:pt x="13766" y="6883"/>
                </a:lnTo>
              </a:path>
            </a:pathLst>
          </a:custGeom>
          <a:ln w="9446">
            <a:solidFill>
              <a:srgbClr val="6565C5"/>
            </a:solidFill>
          </a:ln>
        </p:spPr>
        <p:txBody>
          <a:bodyPr wrap="square" lIns="0" tIns="0" rIns="0" bIns="0" rtlCol="0"/>
          <a:lstStyle/>
          <a:p>
            <a:endParaRPr/>
          </a:p>
        </p:txBody>
      </p:sp>
      <p:sp>
        <p:nvSpPr>
          <p:cNvPr id="83" name="object 83"/>
          <p:cNvSpPr/>
          <p:nvPr/>
        </p:nvSpPr>
        <p:spPr>
          <a:xfrm>
            <a:off x="739824" y="1650415"/>
            <a:ext cx="8890" cy="8890"/>
          </a:xfrm>
          <a:custGeom>
            <a:avLst/>
            <a:gdLst/>
            <a:ahLst/>
            <a:cxnLst/>
            <a:rect l="l" t="t" r="r" b="b"/>
            <a:pathLst>
              <a:path w="8890" h="8889">
                <a:moveTo>
                  <a:pt x="8369" y="4191"/>
                </a:moveTo>
                <a:lnTo>
                  <a:pt x="8369" y="1879"/>
                </a:lnTo>
                <a:lnTo>
                  <a:pt x="6493" y="0"/>
                </a:lnTo>
                <a:lnTo>
                  <a:pt x="4187" y="0"/>
                </a:lnTo>
                <a:lnTo>
                  <a:pt x="1880" y="0"/>
                </a:lnTo>
                <a:lnTo>
                  <a:pt x="0" y="1879"/>
                </a:lnTo>
                <a:lnTo>
                  <a:pt x="0" y="4191"/>
                </a:lnTo>
                <a:lnTo>
                  <a:pt x="0" y="6489"/>
                </a:lnTo>
                <a:lnTo>
                  <a:pt x="1880" y="8369"/>
                </a:lnTo>
                <a:lnTo>
                  <a:pt x="4187" y="8369"/>
                </a:lnTo>
                <a:lnTo>
                  <a:pt x="6493" y="8369"/>
                </a:lnTo>
                <a:lnTo>
                  <a:pt x="8369" y="6489"/>
                </a:lnTo>
                <a:lnTo>
                  <a:pt x="8369" y="4191"/>
                </a:lnTo>
              </a:path>
            </a:pathLst>
          </a:custGeom>
          <a:ln w="9446">
            <a:solidFill>
              <a:srgbClr val="7E7ECE"/>
            </a:solidFill>
          </a:ln>
        </p:spPr>
        <p:txBody>
          <a:bodyPr wrap="square" lIns="0" tIns="0" rIns="0" bIns="0" rtlCol="0"/>
          <a:lstStyle/>
          <a:p>
            <a:endParaRPr/>
          </a:p>
        </p:txBody>
      </p:sp>
      <p:sp>
        <p:nvSpPr>
          <p:cNvPr id="84" name="object 84"/>
          <p:cNvSpPr/>
          <p:nvPr/>
        </p:nvSpPr>
        <p:spPr>
          <a:xfrm>
            <a:off x="742047" y="1652524"/>
            <a:ext cx="3175" cy="3175"/>
          </a:xfrm>
          <a:custGeom>
            <a:avLst/>
            <a:gdLst/>
            <a:ahLst/>
            <a:cxnLst/>
            <a:rect l="l" t="t" r="r" b="b"/>
            <a:pathLst>
              <a:path w="3175" h="3175">
                <a:moveTo>
                  <a:pt x="2966" y="1485"/>
                </a:moveTo>
                <a:lnTo>
                  <a:pt x="2966" y="673"/>
                </a:lnTo>
                <a:lnTo>
                  <a:pt x="2302" y="0"/>
                </a:lnTo>
                <a:lnTo>
                  <a:pt x="1483" y="0"/>
                </a:lnTo>
                <a:lnTo>
                  <a:pt x="664" y="0"/>
                </a:lnTo>
                <a:lnTo>
                  <a:pt x="0" y="673"/>
                </a:lnTo>
                <a:lnTo>
                  <a:pt x="0" y="1485"/>
                </a:lnTo>
                <a:lnTo>
                  <a:pt x="0" y="2298"/>
                </a:lnTo>
                <a:lnTo>
                  <a:pt x="664" y="2971"/>
                </a:lnTo>
                <a:lnTo>
                  <a:pt x="1483" y="2971"/>
                </a:lnTo>
                <a:lnTo>
                  <a:pt x="2302" y="2971"/>
                </a:lnTo>
                <a:lnTo>
                  <a:pt x="2966" y="2298"/>
                </a:lnTo>
                <a:lnTo>
                  <a:pt x="2966" y="1485"/>
                </a:lnTo>
              </a:path>
            </a:pathLst>
          </a:custGeom>
          <a:ln w="9446">
            <a:solidFill>
              <a:srgbClr val="9696D8"/>
            </a:solidFill>
          </a:ln>
        </p:spPr>
        <p:txBody>
          <a:bodyPr wrap="square" lIns="0" tIns="0" rIns="0" bIns="0" rtlCol="0"/>
          <a:lstStyle/>
          <a:p>
            <a:endParaRPr/>
          </a:p>
        </p:txBody>
      </p:sp>
      <p:sp>
        <p:nvSpPr>
          <p:cNvPr id="85" name="object 85"/>
          <p:cNvSpPr/>
          <p:nvPr/>
        </p:nvSpPr>
        <p:spPr>
          <a:xfrm>
            <a:off x="741838" y="1652206"/>
            <a:ext cx="2540" cy="2540"/>
          </a:xfrm>
          <a:custGeom>
            <a:avLst/>
            <a:gdLst/>
            <a:ahLst/>
            <a:cxnLst/>
            <a:rect l="l" t="t" r="r" b="b"/>
            <a:pathLst>
              <a:path w="2540" h="2539">
                <a:moveTo>
                  <a:pt x="0" y="1206"/>
                </a:moveTo>
                <a:lnTo>
                  <a:pt x="0" y="1879"/>
                </a:lnTo>
                <a:lnTo>
                  <a:pt x="546" y="2425"/>
                </a:lnTo>
                <a:lnTo>
                  <a:pt x="1215" y="2425"/>
                </a:lnTo>
                <a:lnTo>
                  <a:pt x="1884" y="2425"/>
                </a:lnTo>
                <a:lnTo>
                  <a:pt x="2425" y="1879"/>
                </a:lnTo>
                <a:lnTo>
                  <a:pt x="2425" y="1206"/>
                </a:lnTo>
                <a:lnTo>
                  <a:pt x="2425" y="533"/>
                </a:lnTo>
                <a:lnTo>
                  <a:pt x="1884" y="0"/>
                </a:lnTo>
                <a:lnTo>
                  <a:pt x="1215" y="0"/>
                </a:lnTo>
                <a:lnTo>
                  <a:pt x="546" y="0"/>
                </a:lnTo>
                <a:lnTo>
                  <a:pt x="0" y="533"/>
                </a:lnTo>
                <a:lnTo>
                  <a:pt x="0" y="1206"/>
                </a:lnTo>
              </a:path>
            </a:pathLst>
          </a:custGeom>
          <a:ln w="9446">
            <a:solidFill>
              <a:srgbClr val="AFAFE1"/>
            </a:solidFill>
          </a:ln>
        </p:spPr>
        <p:txBody>
          <a:bodyPr wrap="square" lIns="0" tIns="0" rIns="0" bIns="0" rtlCol="0"/>
          <a:lstStyle/>
          <a:p>
            <a:endParaRPr/>
          </a:p>
        </p:txBody>
      </p:sp>
      <p:sp>
        <p:nvSpPr>
          <p:cNvPr id="86" name="object 86"/>
          <p:cNvSpPr/>
          <p:nvPr/>
        </p:nvSpPr>
        <p:spPr>
          <a:xfrm>
            <a:off x="738658" y="1648904"/>
            <a:ext cx="8255" cy="8255"/>
          </a:xfrm>
          <a:custGeom>
            <a:avLst/>
            <a:gdLst/>
            <a:ahLst/>
            <a:cxnLst/>
            <a:rect l="l" t="t" r="r" b="b"/>
            <a:pathLst>
              <a:path w="8254" h="8255">
                <a:moveTo>
                  <a:pt x="0" y="3924"/>
                </a:moveTo>
                <a:lnTo>
                  <a:pt x="0" y="6083"/>
                </a:lnTo>
                <a:lnTo>
                  <a:pt x="1756" y="7835"/>
                </a:lnTo>
                <a:lnTo>
                  <a:pt x="3914" y="7835"/>
                </a:lnTo>
                <a:lnTo>
                  <a:pt x="6071" y="7835"/>
                </a:lnTo>
                <a:lnTo>
                  <a:pt x="7828" y="6083"/>
                </a:lnTo>
                <a:lnTo>
                  <a:pt x="7828" y="3924"/>
                </a:lnTo>
                <a:lnTo>
                  <a:pt x="7828" y="1765"/>
                </a:lnTo>
                <a:lnTo>
                  <a:pt x="6071" y="0"/>
                </a:lnTo>
                <a:lnTo>
                  <a:pt x="3914" y="0"/>
                </a:lnTo>
                <a:lnTo>
                  <a:pt x="1756" y="0"/>
                </a:lnTo>
                <a:lnTo>
                  <a:pt x="0" y="1765"/>
                </a:lnTo>
                <a:lnTo>
                  <a:pt x="0" y="3924"/>
                </a:lnTo>
              </a:path>
            </a:pathLst>
          </a:custGeom>
          <a:ln w="9446">
            <a:solidFill>
              <a:srgbClr val="C7C7EA"/>
            </a:solidFill>
          </a:ln>
        </p:spPr>
        <p:txBody>
          <a:bodyPr wrap="square" lIns="0" tIns="0" rIns="0" bIns="0" rtlCol="0"/>
          <a:lstStyle/>
          <a:p>
            <a:endParaRPr/>
          </a:p>
        </p:txBody>
      </p:sp>
      <p:sp>
        <p:nvSpPr>
          <p:cNvPr id="87" name="object 87"/>
          <p:cNvSpPr/>
          <p:nvPr/>
        </p:nvSpPr>
        <p:spPr>
          <a:xfrm>
            <a:off x="736693" y="1646834"/>
            <a:ext cx="10795" cy="10795"/>
          </a:xfrm>
          <a:custGeom>
            <a:avLst/>
            <a:gdLst/>
            <a:ahLst/>
            <a:cxnLst/>
            <a:rect l="l" t="t" r="r" b="b"/>
            <a:pathLst>
              <a:path w="10795" h="10794">
                <a:moveTo>
                  <a:pt x="8379" y="0"/>
                </a:moveTo>
                <a:lnTo>
                  <a:pt x="2425" y="0"/>
                </a:lnTo>
                <a:lnTo>
                  <a:pt x="0" y="2425"/>
                </a:lnTo>
                <a:lnTo>
                  <a:pt x="0" y="8382"/>
                </a:lnTo>
                <a:lnTo>
                  <a:pt x="2425" y="10795"/>
                </a:lnTo>
                <a:lnTo>
                  <a:pt x="8379" y="10795"/>
                </a:lnTo>
                <a:lnTo>
                  <a:pt x="10800" y="8382"/>
                </a:lnTo>
                <a:lnTo>
                  <a:pt x="10800" y="2425"/>
                </a:lnTo>
                <a:lnTo>
                  <a:pt x="8379" y="0"/>
                </a:lnTo>
                <a:close/>
              </a:path>
            </a:pathLst>
          </a:custGeom>
          <a:solidFill>
            <a:srgbClr val="E0E0F3"/>
          </a:solidFill>
        </p:spPr>
        <p:txBody>
          <a:bodyPr wrap="square" lIns="0" tIns="0" rIns="0" bIns="0" rtlCol="0"/>
          <a:lstStyle/>
          <a:p>
            <a:endParaRPr/>
          </a:p>
        </p:txBody>
      </p:sp>
      <p:sp>
        <p:nvSpPr>
          <p:cNvPr id="88" name="object 88"/>
          <p:cNvSpPr/>
          <p:nvPr/>
        </p:nvSpPr>
        <p:spPr>
          <a:xfrm>
            <a:off x="729748" y="1899513"/>
            <a:ext cx="38100" cy="38100"/>
          </a:xfrm>
          <a:custGeom>
            <a:avLst/>
            <a:gdLst/>
            <a:ahLst/>
            <a:cxnLst/>
            <a:rect l="l" t="t" r="r" b="b"/>
            <a:pathLst>
              <a:path w="38100" h="38100">
                <a:moveTo>
                  <a:pt x="37857" y="18923"/>
                </a:moveTo>
                <a:lnTo>
                  <a:pt x="36370" y="11556"/>
                </a:lnTo>
                <a:lnTo>
                  <a:pt x="32314" y="5541"/>
                </a:lnTo>
                <a:lnTo>
                  <a:pt x="26298" y="1486"/>
                </a:lnTo>
                <a:lnTo>
                  <a:pt x="18931" y="0"/>
                </a:lnTo>
                <a:lnTo>
                  <a:pt x="11563" y="1486"/>
                </a:lnTo>
                <a:lnTo>
                  <a:pt x="5545" y="5541"/>
                </a:lnTo>
                <a:lnTo>
                  <a:pt x="1488" y="11556"/>
                </a:lnTo>
                <a:lnTo>
                  <a:pt x="0" y="18923"/>
                </a:lnTo>
                <a:lnTo>
                  <a:pt x="1488" y="26291"/>
                </a:lnTo>
                <a:lnTo>
                  <a:pt x="5545" y="32310"/>
                </a:lnTo>
                <a:lnTo>
                  <a:pt x="11563" y="36369"/>
                </a:lnTo>
                <a:lnTo>
                  <a:pt x="18931" y="37858"/>
                </a:lnTo>
                <a:lnTo>
                  <a:pt x="26298" y="36369"/>
                </a:lnTo>
                <a:lnTo>
                  <a:pt x="32314" y="32310"/>
                </a:lnTo>
                <a:lnTo>
                  <a:pt x="36370" y="26291"/>
                </a:lnTo>
                <a:lnTo>
                  <a:pt x="37857" y="18923"/>
                </a:lnTo>
              </a:path>
            </a:pathLst>
          </a:custGeom>
          <a:ln w="9446">
            <a:solidFill>
              <a:srgbClr val="191959"/>
            </a:solidFill>
          </a:ln>
        </p:spPr>
        <p:txBody>
          <a:bodyPr wrap="square" lIns="0" tIns="0" rIns="0" bIns="0" rtlCol="0"/>
          <a:lstStyle/>
          <a:p>
            <a:endParaRPr/>
          </a:p>
        </p:txBody>
      </p:sp>
      <p:sp>
        <p:nvSpPr>
          <p:cNvPr id="89" name="object 89"/>
          <p:cNvSpPr/>
          <p:nvPr/>
        </p:nvSpPr>
        <p:spPr>
          <a:xfrm>
            <a:off x="732085" y="1901761"/>
            <a:ext cx="33020" cy="33020"/>
          </a:xfrm>
          <a:custGeom>
            <a:avLst/>
            <a:gdLst/>
            <a:ahLst/>
            <a:cxnLst/>
            <a:rect l="l" t="t" r="r" b="b"/>
            <a:pathLst>
              <a:path w="33020" h="33019">
                <a:moveTo>
                  <a:pt x="32465" y="16230"/>
                </a:moveTo>
                <a:lnTo>
                  <a:pt x="32465" y="7277"/>
                </a:lnTo>
                <a:lnTo>
                  <a:pt x="25191" y="0"/>
                </a:lnTo>
                <a:lnTo>
                  <a:pt x="16233" y="0"/>
                </a:lnTo>
                <a:lnTo>
                  <a:pt x="7273" y="0"/>
                </a:lnTo>
                <a:lnTo>
                  <a:pt x="0" y="7277"/>
                </a:lnTo>
                <a:lnTo>
                  <a:pt x="0" y="16230"/>
                </a:lnTo>
                <a:lnTo>
                  <a:pt x="0" y="25196"/>
                </a:lnTo>
                <a:lnTo>
                  <a:pt x="7273" y="32461"/>
                </a:lnTo>
                <a:lnTo>
                  <a:pt x="16233" y="32461"/>
                </a:lnTo>
                <a:lnTo>
                  <a:pt x="25191" y="32461"/>
                </a:lnTo>
                <a:lnTo>
                  <a:pt x="32465" y="25196"/>
                </a:lnTo>
                <a:lnTo>
                  <a:pt x="32465" y="16230"/>
                </a:lnTo>
              </a:path>
            </a:pathLst>
          </a:custGeom>
          <a:ln w="9446">
            <a:solidFill>
              <a:srgbClr val="1B1B60"/>
            </a:solidFill>
          </a:ln>
        </p:spPr>
        <p:txBody>
          <a:bodyPr wrap="square" lIns="0" tIns="0" rIns="0" bIns="0" rtlCol="0"/>
          <a:lstStyle/>
          <a:p>
            <a:endParaRPr/>
          </a:p>
        </p:txBody>
      </p:sp>
      <p:sp>
        <p:nvSpPr>
          <p:cNvPr id="90" name="object 90"/>
          <p:cNvSpPr/>
          <p:nvPr/>
        </p:nvSpPr>
        <p:spPr>
          <a:xfrm>
            <a:off x="734427" y="1904022"/>
            <a:ext cx="27305" cy="27305"/>
          </a:xfrm>
          <a:custGeom>
            <a:avLst/>
            <a:gdLst/>
            <a:ahLst/>
            <a:cxnLst/>
            <a:rect l="l" t="t" r="r" b="b"/>
            <a:pathLst>
              <a:path w="27304" h="27305">
                <a:moveTo>
                  <a:pt x="27067" y="13525"/>
                </a:moveTo>
                <a:lnTo>
                  <a:pt x="27067" y="6057"/>
                </a:lnTo>
                <a:lnTo>
                  <a:pt x="21004" y="0"/>
                </a:lnTo>
                <a:lnTo>
                  <a:pt x="13533" y="0"/>
                </a:lnTo>
                <a:lnTo>
                  <a:pt x="6061" y="0"/>
                </a:lnTo>
                <a:lnTo>
                  <a:pt x="0" y="6057"/>
                </a:lnTo>
                <a:lnTo>
                  <a:pt x="0" y="13525"/>
                </a:lnTo>
                <a:lnTo>
                  <a:pt x="0" y="20993"/>
                </a:lnTo>
                <a:lnTo>
                  <a:pt x="6061" y="27063"/>
                </a:lnTo>
                <a:lnTo>
                  <a:pt x="13533" y="27063"/>
                </a:lnTo>
                <a:lnTo>
                  <a:pt x="21004" y="27063"/>
                </a:lnTo>
                <a:lnTo>
                  <a:pt x="27067" y="20993"/>
                </a:lnTo>
                <a:lnTo>
                  <a:pt x="27067" y="13525"/>
                </a:lnTo>
              </a:path>
            </a:pathLst>
          </a:custGeom>
          <a:ln w="9446">
            <a:solidFill>
              <a:srgbClr val="1D1D67"/>
            </a:solidFill>
          </a:ln>
        </p:spPr>
        <p:txBody>
          <a:bodyPr wrap="square" lIns="0" tIns="0" rIns="0" bIns="0" rtlCol="0"/>
          <a:lstStyle/>
          <a:p>
            <a:endParaRPr/>
          </a:p>
        </p:txBody>
      </p:sp>
      <p:sp>
        <p:nvSpPr>
          <p:cNvPr id="91" name="object 91"/>
          <p:cNvSpPr/>
          <p:nvPr/>
        </p:nvSpPr>
        <p:spPr>
          <a:xfrm>
            <a:off x="736768" y="1906270"/>
            <a:ext cx="22225" cy="22225"/>
          </a:xfrm>
          <a:custGeom>
            <a:avLst/>
            <a:gdLst/>
            <a:ahLst/>
            <a:cxnLst/>
            <a:rect l="l" t="t" r="r" b="b"/>
            <a:pathLst>
              <a:path w="22225" h="22225">
                <a:moveTo>
                  <a:pt x="21663" y="10833"/>
                </a:moveTo>
                <a:lnTo>
                  <a:pt x="21663" y="4851"/>
                </a:lnTo>
                <a:lnTo>
                  <a:pt x="16812" y="0"/>
                </a:lnTo>
                <a:lnTo>
                  <a:pt x="10829" y="0"/>
                </a:lnTo>
                <a:lnTo>
                  <a:pt x="4846" y="0"/>
                </a:lnTo>
                <a:lnTo>
                  <a:pt x="0" y="4851"/>
                </a:lnTo>
                <a:lnTo>
                  <a:pt x="0" y="10833"/>
                </a:lnTo>
                <a:lnTo>
                  <a:pt x="0" y="16827"/>
                </a:lnTo>
                <a:lnTo>
                  <a:pt x="4846" y="21666"/>
                </a:lnTo>
                <a:lnTo>
                  <a:pt x="10829" y="21666"/>
                </a:lnTo>
                <a:lnTo>
                  <a:pt x="16812" y="21666"/>
                </a:lnTo>
                <a:lnTo>
                  <a:pt x="21663" y="16827"/>
                </a:lnTo>
                <a:lnTo>
                  <a:pt x="21663" y="10833"/>
                </a:lnTo>
              </a:path>
            </a:pathLst>
          </a:custGeom>
          <a:ln w="9446">
            <a:solidFill>
              <a:srgbClr val="1F1F6E"/>
            </a:solidFill>
          </a:ln>
        </p:spPr>
        <p:txBody>
          <a:bodyPr wrap="square" lIns="0" tIns="0" rIns="0" bIns="0" rtlCol="0"/>
          <a:lstStyle/>
          <a:p>
            <a:endParaRPr/>
          </a:p>
        </p:txBody>
      </p:sp>
      <p:sp>
        <p:nvSpPr>
          <p:cNvPr id="92" name="object 92"/>
          <p:cNvSpPr/>
          <p:nvPr/>
        </p:nvSpPr>
        <p:spPr>
          <a:xfrm>
            <a:off x="739105" y="1908530"/>
            <a:ext cx="16510" cy="16510"/>
          </a:xfrm>
          <a:custGeom>
            <a:avLst/>
            <a:gdLst/>
            <a:ahLst/>
            <a:cxnLst/>
            <a:rect l="l" t="t" r="r" b="b"/>
            <a:pathLst>
              <a:path w="16509" h="16510">
                <a:moveTo>
                  <a:pt x="16271" y="8128"/>
                </a:moveTo>
                <a:lnTo>
                  <a:pt x="16271" y="3644"/>
                </a:lnTo>
                <a:lnTo>
                  <a:pt x="12625" y="0"/>
                </a:lnTo>
                <a:lnTo>
                  <a:pt x="8135" y="0"/>
                </a:lnTo>
                <a:lnTo>
                  <a:pt x="3646" y="0"/>
                </a:lnTo>
                <a:lnTo>
                  <a:pt x="0" y="3644"/>
                </a:lnTo>
                <a:lnTo>
                  <a:pt x="0" y="8128"/>
                </a:lnTo>
                <a:lnTo>
                  <a:pt x="0" y="12623"/>
                </a:lnTo>
                <a:lnTo>
                  <a:pt x="3646" y="16268"/>
                </a:lnTo>
                <a:lnTo>
                  <a:pt x="8135" y="16268"/>
                </a:lnTo>
                <a:lnTo>
                  <a:pt x="12625" y="16268"/>
                </a:lnTo>
                <a:lnTo>
                  <a:pt x="16271" y="12623"/>
                </a:lnTo>
                <a:lnTo>
                  <a:pt x="16271" y="8128"/>
                </a:lnTo>
              </a:path>
            </a:pathLst>
          </a:custGeom>
          <a:ln w="9446">
            <a:solidFill>
              <a:srgbClr val="212175"/>
            </a:solidFill>
          </a:ln>
        </p:spPr>
        <p:txBody>
          <a:bodyPr wrap="square" lIns="0" tIns="0" rIns="0" bIns="0" rtlCol="0"/>
          <a:lstStyle/>
          <a:p>
            <a:endParaRPr/>
          </a:p>
        </p:txBody>
      </p:sp>
      <p:sp>
        <p:nvSpPr>
          <p:cNvPr id="93" name="object 93"/>
          <p:cNvSpPr/>
          <p:nvPr/>
        </p:nvSpPr>
        <p:spPr>
          <a:xfrm>
            <a:off x="733117" y="1902460"/>
            <a:ext cx="27940" cy="27940"/>
          </a:xfrm>
          <a:custGeom>
            <a:avLst/>
            <a:gdLst/>
            <a:ahLst/>
            <a:cxnLst/>
            <a:rect l="l" t="t" r="r" b="b"/>
            <a:pathLst>
              <a:path w="27940" h="27939">
                <a:moveTo>
                  <a:pt x="27533" y="13766"/>
                </a:moveTo>
                <a:lnTo>
                  <a:pt x="27533" y="6159"/>
                </a:lnTo>
                <a:lnTo>
                  <a:pt x="21366" y="0"/>
                </a:lnTo>
                <a:lnTo>
                  <a:pt x="13766" y="0"/>
                </a:lnTo>
                <a:lnTo>
                  <a:pt x="6165" y="0"/>
                </a:lnTo>
                <a:lnTo>
                  <a:pt x="0" y="6159"/>
                </a:lnTo>
                <a:lnTo>
                  <a:pt x="0" y="13766"/>
                </a:lnTo>
                <a:lnTo>
                  <a:pt x="0" y="21361"/>
                </a:lnTo>
                <a:lnTo>
                  <a:pt x="6165" y="27533"/>
                </a:lnTo>
                <a:lnTo>
                  <a:pt x="13766" y="27533"/>
                </a:lnTo>
                <a:lnTo>
                  <a:pt x="21366" y="27533"/>
                </a:lnTo>
                <a:lnTo>
                  <a:pt x="27533" y="21361"/>
                </a:lnTo>
                <a:lnTo>
                  <a:pt x="27533" y="13766"/>
                </a:lnTo>
              </a:path>
            </a:pathLst>
          </a:custGeom>
          <a:ln w="9446">
            <a:solidFill>
              <a:srgbClr val="23237C"/>
            </a:solidFill>
          </a:ln>
        </p:spPr>
        <p:txBody>
          <a:bodyPr wrap="square" lIns="0" tIns="0" rIns="0" bIns="0" rtlCol="0"/>
          <a:lstStyle/>
          <a:p>
            <a:endParaRPr/>
          </a:p>
        </p:txBody>
      </p:sp>
      <p:sp>
        <p:nvSpPr>
          <p:cNvPr id="94" name="object 94"/>
          <p:cNvSpPr/>
          <p:nvPr/>
        </p:nvSpPr>
        <p:spPr>
          <a:xfrm>
            <a:off x="737607" y="1906384"/>
            <a:ext cx="13970" cy="13970"/>
          </a:xfrm>
          <a:custGeom>
            <a:avLst/>
            <a:gdLst/>
            <a:ahLst/>
            <a:cxnLst/>
            <a:rect l="l" t="t" r="r" b="b"/>
            <a:pathLst>
              <a:path w="13970" h="13969">
                <a:moveTo>
                  <a:pt x="13766" y="6870"/>
                </a:moveTo>
                <a:lnTo>
                  <a:pt x="13766" y="3073"/>
                </a:lnTo>
                <a:lnTo>
                  <a:pt x="10680" y="0"/>
                </a:lnTo>
                <a:lnTo>
                  <a:pt x="6880" y="0"/>
                </a:lnTo>
                <a:lnTo>
                  <a:pt x="3081" y="0"/>
                </a:lnTo>
                <a:lnTo>
                  <a:pt x="0" y="3073"/>
                </a:lnTo>
                <a:lnTo>
                  <a:pt x="0" y="6870"/>
                </a:lnTo>
                <a:lnTo>
                  <a:pt x="0" y="10680"/>
                </a:lnTo>
                <a:lnTo>
                  <a:pt x="3081" y="13754"/>
                </a:lnTo>
                <a:lnTo>
                  <a:pt x="6880" y="13754"/>
                </a:lnTo>
                <a:lnTo>
                  <a:pt x="10680" y="13754"/>
                </a:lnTo>
                <a:lnTo>
                  <a:pt x="13766" y="10680"/>
                </a:lnTo>
                <a:lnTo>
                  <a:pt x="13766" y="6870"/>
                </a:lnTo>
              </a:path>
            </a:pathLst>
          </a:custGeom>
          <a:ln w="9446">
            <a:solidFill>
              <a:srgbClr val="6565C5"/>
            </a:solidFill>
          </a:ln>
        </p:spPr>
        <p:txBody>
          <a:bodyPr wrap="square" lIns="0" tIns="0" rIns="0" bIns="0" rtlCol="0"/>
          <a:lstStyle/>
          <a:p>
            <a:endParaRPr/>
          </a:p>
        </p:txBody>
      </p:sp>
      <p:sp>
        <p:nvSpPr>
          <p:cNvPr id="95" name="object 95"/>
          <p:cNvSpPr/>
          <p:nvPr/>
        </p:nvSpPr>
        <p:spPr>
          <a:xfrm>
            <a:off x="739824" y="1908492"/>
            <a:ext cx="8890" cy="8890"/>
          </a:xfrm>
          <a:custGeom>
            <a:avLst/>
            <a:gdLst/>
            <a:ahLst/>
            <a:cxnLst/>
            <a:rect l="l" t="t" r="r" b="b"/>
            <a:pathLst>
              <a:path w="8890" h="8889">
                <a:moveTo>
                  <a:pt x="8369" y="4178"/>
                </a:moveTo>
                <a:lnTo>
                  <a:pt x="8369" y="1866"/>
                </a:lnTo>
                <a:lnTo>
                  <a:pt x="6493" y="0"/>
                </a:lnTo>
                <a:lnTo>
                  <a:pt x="4187" y="0"/>
                </a:lnTo>
                <a:lnTo>
                  <a:pt x="1880" y="0"/>
                </a:lnTo>
                <a:lnTo>
                  <a:pt x="0" y="1866"/>
                </a:lnTo>
                <a:lnTo>
                  <a:pt x="0" y="4178"/>
                </a:lnTo>
                <a:lnTo>
                  <a:pt x="0" y="6477"/>
                </a:lnTo>
                <a:lnTo>
                  <a:pt x="1880" y="8356"/>
                </a:lnTo>
                <a:lnTo>
                  <a:pt x="4187" y="8356"/>
                </a:lnTo>
                <a:lnTo>
                  <a:pt x="6493" y="8356"/>
                </a:lnTo>
                <a:lnTo>
                  <a:pt x="8369" y="6477"/>
                </a:lnTo>
                <a:lnTo>
                  <a:pt x="8369" y="4178"/>
                </a:lnTo>
              </a:path>
            </a:pathLst>
          </a:custGeom>
          <a:ln w="9446">
            <a:solidFill>
              <a:srgbClr val="7E7ECE"/>
            </a:solidFill>
          </a:ln>
        </p:spPr>
        <p:txBody>
          <a:bodyPr wrap="square" lIns="0" tIns="0" rIns="0" bIns="0" rtlCol="0"/>
          <a:lstStyle/>
          <a:p>
            <a:endParaRPr/>
          </a:p>
        </p:txBody>
      </p:sp>
      <p:sp>
        <p:nvSpPr>
          <p:cNvPr id="96" name="object 96"/>
          <p:cNvSpPr/>
          <p:nvPr/>
        </p:nvSpPr>
        <p:spPr>
          <a:xfrm>
            <a:off x="742047" y="1910588"/>
            <a:ext cx="3175" cy="3175"/>
          </a:xfrm>
          <a:custGeom>
            <a:avLst/>
            <a:gdLst/>
            <a:ahLst/>
            <a:cxnLst/>
            <a:rect l="l" t="t" r="r" b="b"/>
            <a:pathLst>
              <a:path w="3175" h="3175">
                <a:moveTo>
                  <a:pt x="2966" y="1485"/>
                </a:moveTo>
                <a:lnTo>
                  <a:pt x="2966" y="673"/>
                </a:lnTo>
                <a:lnTo>
                  <a:pt x="2302" y="0"/>
                </a:lnTo>
                <a:lnTo>
                  <a:pt x="1483" y="0"/>
                </a:lnTo>
                <a:lnTo>
                  <a:pt x="664" y="0"/>
                </a:lnTo>
                <a:lnTo>
                  <a:pt x="0" y="673"/>
                </a:lnTo>
                <a:lnTo>
                  <a:pt x="0" y="1485"/>
                </a:lnTo>
                <a:lnTo>
                  <a:pt x="0" y="2311"/>
                </a:lnTo>
                <a:lnTo>
                  <a:pt x="664" y="2971"/>
                </a:lnTo>
                <a:lnTo>
                  <a:pt x="1483" y="2971"/>
                </a:lnTo>
                <a:lnTo>
                  <a:pt x="2302" y="2971"/>
                </a:lnTo>
                <a:lnTo>
                  <a:pt x="2966" y="2311"/>
                </a:lnTo>
                <a:lnTo>
                  <a:pt x="2966" y="1485"/>
                </a:lnTo>
              </a:path>
            </a:pathLst>
          </a:custGeom>
          <a:ln w="9446">
            <a:solidFill>
              <a:srgbClr val="9696D8"/>
            </a:solidFill>
          </a:ln>
        </p:spPr>
        <p:txBody>
          <a:bodyPr wrap="square" lIns="0" tIns="0" rIns="0" bIns="0" rtlCol="0"/>
          <a:lstStyle/>
          <a:p>
            <a:endParaRPr/>
          </a:p>
        </p:txBody>
      </p:sp>
      <p:sp>
        <p:nvSpPr>
          <p:cNvPr id="97" name="object 97"/>
          <p:cNvSpPr/>
          <p:nvPr/>
        </p:nvSpPr>
        <p:spPr>
          <a:xfrm>
            <a:off x="741838" y="1910270"/>
            <a:ext cx="2540" cy="2540"/>
          </a:xfrm>
          <a:custGeom>
            <a:avLst/>
            <a:gdLst/>
            <a:ahLst/>
            <a:cxnLst/>
            <a:rect l="l" t="t" r="r" b="b"/>
            <a:pathLst>
              <a:path w="2540" h="2539">
                <a:moveTo>
                  <a:pt x="0" y="1206"/>
                </a:moveTo>
                <a:lnTo>
                  <a:pt x="0" y="1879"/>
                </a:lnTo>
                <a:lnTo>
                  <a:pt x="546" y="2425"/>
                </a:lnTo>
                <a:lnTo>
                  <a:pt x="1215" y="2425"/>
                </a:lnTo>
                <a:lnTo>
                  <a:pt x="1884" y="2425"/>
                </a:lnTo>
                <a:lnTo>
                  <a:pt x="2425" y="1879"/>
                </a:lnTo>
                <a:lnTo>
                  <a:pt x="2425" y="1206"/>
                </a:lnTo>
                <a:lnTo>
                  <a:pt x="2425" y="546"/>
                </a:lnTo>
                <a:lnTo>
                  <a:pt x="1884" y="0"/>
                </a:lnTo>
                <a:lnTo>
                  <a:pt x="1215" y="0"/>
                </a:lnTo>
                <a:lnTo>
                  <a:pt x="546" y="0"/>
                </a:lnTo>
                <a:lnTo>
                  <a:pt x="0" y="546"/>
                </a:lnTo>
                <a:lnTo>
                  <a:pt x="0" y="1206"/>
                </a:lnTo>
              </a:path>
            </a:pathLst>
          </a:custGeom>
          <a:ln w="9446">
            <a:solidFill>
              <a:srgbClr val="AFAFE1"/>
            </a:solidFill>
          </a:ln>
        </p:spPr>
        <p:txBody>
          <a:bodyPr wrap="square" lIns="0" tIns="0" rIns="0" bIns="0" rtlCol="0"/>
          <a:lstStyle/>
          <a:p>
            <a:endParaRPr/>
          </a:p>
        </p:txBody>
      </p:sp>
      <p:sp>
        <p:nvSpPr>
          <p:cNvPr id="98" name="object 98"/>
          <p:cNvSpPr/>
          <p:nvPr/>
        </p:nvSpPr>
        <p:spPr>
          <a:xfrm>
            <a:off x="738658" y="1906981"/>
            <a:ext cx="8255" cy="8255"/>
          </a:xfrm>
          <a:custGeom>
            <a:avLst/>
            <a:gdLst/>
            <a:ahLst/>
            <a:cxnLst/>
            <a:rect l="l" t="t" r="r" b="b"/>
            <a:pathLst>
              <a:path w="8254" h="8255">
                <a:moveTo>
                  <a:pt x="0" y="3911"/>
                </a:moveTo>
                <a:lnTo>
                  <a:pt x="0" y="6070"/>
                </a:lnTo>
                <a:lnTo>
                  <a:pt x="1756" y="7823"/>
                </a:lnTo>
                <a:lnTo>
                  <a:pt x="3914" y="7823"/>
                </a:lnTo>
                <a:lnTo>
                  <a:pt x="6071" y="7823"/>
                </a:lnTo>
                <a:lnTo>
                  <a:pt x="7828" y="6070"/>
                </a:lnTo>
                <a:lnTo>
                  <a:pt x="7828" y="3911"/>
                </a:lnTo>
                <a:lnTo>
                  <a:pt x="7828" y="1752"/>
                </a:lnTo>
                <a:lnTo>
                  <a:pt x="6071" y="0"/>
                </a:lnTo>
                <a:lnTo>
                  <a:pt x="3914" y="0"/>
                </a:lnTo>
                <a:lnTo>
                  <a:pt x="1756" y="0"/>
                </a:lnTo>
                <a:lnTo>
                  <a:pt x="0" y="1752"/>
                </a:lnTo>
                <a:lnTo>
                  <a:pt x="0" y="3911"/>
                </a:lnTo>
              </a:path>
            </a:pathLst>
          </a:custGeom>
          <a:ln w="9446">
            <a:solidFill>
              <a:srgbClr val="C7C7EA"/>
            </a:solidFill>
          </a:ln>
        </p:spPr>
        <p:txBody>
          <a:bodyPr wrap="square" lIns="0" tIns="0" rIns="0" bIns="0" rtlCol="0"/>
          <a:lstStyle/>
          <a:p>
            <a:endParaRPr/>
          </a:p>
        </p:txBody>
      </p:sp>
      <p:sp>
        <p:nvSpPr>
          <p:cNvPr id="99" name="object 99"/>
          <p:cNvSpPr/>
          <p:nvPr/>
        </p:nvSpPr>
        <p:spPr>
          <a:xfrm>
            <a:off x="736693" y="1904898"/>
            <a:ext cx="10795" cy="10795"/>
          </a:xfrm>
          <a:custGeom>
            <a:avLst/>
            <a:gdLst/>
            <a:ahLst/>
            <a:cxnLst/>
            <a:rect l="l" t="t" r="r" b="b"/>
            <a:pathLst>
              <a:path w="10795" h="10794">
                <a:moveTo>
                  <a:pt x="8379" y="0"/>
                </a:moveTo>
                <a:lnTo>
                  <a:pt x="2425" y="0"/>
                </a:lnTo>
                <a:lnTo>
                  <a:pt x="0" y="2425"/>
                </a:lnTo>
                <a:lnTo>
                  <a:pt x="0" y="8382"/>
                </a:lnTo>
                <a:lnTo>
                  <a:pt x="2425" y="10795"/>
                </a:lnTo>
                <a:lnTo>
                  <a:pt x="8379" y="10795"/>
                </a:lnTo>
                <a:lnTo>
                  <a:pt x="10800" y="8382"/>
                </a:lnTo>
                <a:lnTo>
                  <a:pt x="10800" y="2425"/>
                </a:lnTo>
                <a:lnTo>
                  <a:pt x="8379" y="0"/>
                </a:lnTo>
                <a:close/>
              </a:path>
            </a:pathLst>
          </a:custGeom>
          <a:solidFill>
            <a:srgbClr val="E0E0F3"/>
          </a:solidFill>
        </p:spPr>
        <p:txBody>
          <a:bodyPr wrap="square" lIns="0" tIns="0" rIns="0" bIns="0" rtlCol="0"/>
          <a:lstStyle/>
          <a:p>
            <a:endParaRPr/>
          </a:p>
        </p:txBody>
      </p:sp>
      <p:sp>
        <p:nvSpPr>
          <p:cNvPr id="100" name="object 100"/>
          <p:cNvSpPr/>
          <p:nvPr/>
        </p:nvSpPr>
        <p:spPr>
          <a:xfrm>
            <a:off x="483617" y="2186056"/>
            <a:ext cx="50165" cy="50165"/>
          </a:xfrm>
          <a:custGeom>
            <a:avLst/>
            <a:gdLst/>
            <a:ahLst/>
            <a:cxnLst/>
            <a:rect l="l" t="t" r="r" b="b"/>
            <a:pathLst>
              <a:path w="50165" h="50164">
                <a:moveTo>
                  <a:pt x="50090" y="25043"/>
                </a:moveTo>
                <a:lnTo>
                  <a:pt x="48122" y="15294"/>
                </a:lnTo>
                <a:lnTo>
                  <a:pt x="42755" y="7334"/>
                </a:lnTo>
                <a:lnTo>
                  <a:pt x="34795" y="1967"/>
                </a:lnTo>
                <a:lnTo>
                  <a:pt x="25046" y="0"/>
                </a:lnTo>
                <a:lnTo>
                  <a:pt x="15298" y="1967"/>
                </a:lnTo>
                <a:lnTo>
                  <a:pt x="7337" y="7334"/>
                </a:lnTo>
                <a:lnTo>
                  <a:pt x="1968" y="15294"/>
                </a:lnTo>
                <a:lnTo>
                  <a:pt x="0" y="25043"/>
                </a:lnTo>
                <a:lnTo>
                  <a:pt x="1968" y="34791"/>
                </a:lnTo>
                <a:lnTo>
                  <a:pt x="7337" y="42752"/>
                </a:lnTo>
                <a:lnTo>
                  <a:pt x="15298" y="48121"/>
                </a:lnTo>
                <a:lnTo>
                  <a:pt x="25046" y="50090"/>
                </a:lnTo>
                <a:lnTo>
                  <a:pt x="34795" y="48121"/>
                </a:lnTo>
                <a:lnTo>
                  <a:pt x="42755" y="42752"/>
                </a:lnTo>
                <a:lnTo>
                  <a:pt x="48122" y="34791"/>
                </a:lnTo>
                <a:lnTo>
                  <a:pt x="50090" y="25043"/>
                </a:lnTo>
              </a:path>
            </a:pathLst>
          </a:custGeom>
          <a:ln w="9446">
            <a:solidFill>
              <a:srgbClr val="D1D1DD"/>
            </a:solidFill>
          </a:ln>
        </p:spPr>
        <p:txBody>
          <a:bodyPr wrap="square" lIns="0" tIns="0" rIns="0" bIns="0" rtlCol="0"/>
          <a:lstStyle/>
          <a:p>
            <a:endParaRPr/>
          </a:p>
        </p:txBody>
      </p:sp>
      <p:sp>
        <p:nvSpPr>
          <p:cNvPr id="101" name="object 101"/>
          <p:cNvSpPr/>
          <p:nvPr/>
        </p:nvSpPr>
        <p:spPr>
          <a:xfrm>
            <a:off x="486032" y="2188406"/>
            <a:ext cx="45085" cy="45085"/>
          </a:xfrm>
          <a:custGeom>
            <a:avLst/>
            <a:gdLst/>
            <a:ahLst/>
            <a:cxnLst/>
            <a:rect l="l" t="t" r="r" b="b"/>
            <a:pathLst>
              <a:path w="45084" h="45085">
                <a:moveTo>
                  <a:pt x="44688" y="22344"/>
                </a:moveTo>
                <a:lnTo>
                  <a:pt x="42932" y="13647"/>
                </a:lnTo>
                <a:lnTo>
                  <a:pt x="38143" y="6545"/>
                </a:lnTo>
                <a:lnTo>
                  <a:pt x="31040" y="1756"/>
                </a:lnTo>
                <a:lnTo>
                  <a:pt x="22344" y="0"/>
                </a:lnTo>
                <a:lnTo>
                  <a:pt x="13647" y="1756"/>
                </a:lnTo>
                <a:lnTo>
                  <a:pt x="6545" y="6545"/>
                </a:lnTo>
                <a:lnTo>
                  <a:pt x="1756" y="13647"/>
                </a:lnTo>
                <a:lnTo>
                  <a:pt x="0" y="22344"/>
                </a:lnTo>
                <a:lnTo>
                  <a:pt x="1756" y="31040"/>
                </a:lnTo>
                <a:lnTo>
                  <a:pt x="6545" y="38143"/>
                </a:lnTo>
                <a:lnTo>
                  <a:pt x="13647" y="42932"/>
                </a:lnTo>
                <a:lnTo>
                  <a:pt x="22344" y="44688"/>
                </a:lnTo>
                <a:lnTo>
                  <a:pt x="31040" y="42932"/>
                </a:lnTo>
                <a:lnTo>
                  <a:pt x="38143" y="38143"/>
                </a:lnTo>
                <a:lnTo>
                  <a:pt x="42932" y="31040"/>
                </a:lnTo>
                <a:lnTo>
                  <a:pt x="44688" y="22344"/>
                </a:lnTo>
              </a:path>
            </a:pathLst>
          </a:custGeom>
          <a:ln w="9446">
            <a:solidFill>
              <a:srgbClr val="A3A3BC"/>
            </a:solidFill>
          </a:ln>
        </p:spPr>
        <p:txBody>
          <a:bodyPr wrap="square" lIns="0" tIns="0" rIns="0" bIns="0" rtlCol="0"/>
          <a:lstStyle/>
          <a:p>
            <a:endParaRPr/>
          </a:p>
        </p:txBody>
      </p:sp>
      <p:sp>
        <p:nvSpPr>
          <p:cNvPr id="102" name="object 102"/>
          <p:cNvSpPr/>
          <p:nvPr/>
        </p:nvSpPr>
        <p:spPr>
          <a:xfrm>
            <a:off x="488444" y="2190758"/>
            <a:ext cx="39370" cy="39370"/>
          </a:xfrm>
          <a:custGeom>
            <a:avLst/>
            <a:gdLst/>
            <a:ahLst/>
            <a:cxnLst/>
            <a:rect l="l" t="t" r="r" b="b"/>
            <a:pathLst>
              <a:path w="39370" h="39369">
                <a:moveTo>
                  <a:pt x="39289" y="19645"/>
                </a:moveTo>
                <a:lnTo>
                  <a:pt x="37746" y="11998"/>
                </a:lnTo>
                <a:lnTo>
                  <a:pt x="33535" y="5754"/>
                </a:lnTo>
                <a:lnTo>
                  <a:pt x="27291" y="1543"/>
                </a:lnTo>
                <a:lnTo>
                  <a:pt x="19644" y="0"/>
                </a:lnTo>
                <a:lnTo>
                  <a:pt x="11997" y="1543"/>
                </a:lnTo>
                <a:lnTo>
                  <a:pt x="5753" y="5754"/>
                </a:lnTo>
                <a:lnTo>
                  <a:pt x="1543" y="11998"/>
                </a:lnTo>
                <a:lnTo>
                  <a:pt x="0" y="19645"/>
                </a:lnTo>
                <a:lnTo>
                  <a:pt x="1543" y="27292"/>
                </a:lnTo>
                <a:lnTo>
                  <a:pt x="5753" y="33537"/>
                </a:lnTo>
                <a:lnTo>
                  <a:pt x="11997" y="37747"/>
                </a:lnTo>
                <a:lnTo>
                  <a:pt x="19644" y="39291"/>
                </a:lnTo>
                <a:lnTo>
                  <a:pt x="27291" y="37747"/>
                </a:lnTo>
                <a:lnTo>
                  <a:pt x="33535" y="33537"/>
                </a:lnTo>
                <a:lnTo>
                  <a:pt x="37746" y="27292"/>
                </a:lnTo>
                <a:lnTo>
                  <a:pt x="39289" y="19645"/>
                </a:lnTo>
              </a:path>
            </a:pathLst>
          </a:custGeom>
          <a:ln w="9446">
            <a:solidFill>
              <a:srgbClr val="75759B"/>
            </a:solidFill>
          </a:ln>
        </p:spPr>
        <p:txBody>
          <a:bodyPr wrap="square" lIns="0" tIns="0" rIns="0" bIns="0" rtlCol="0"/>
          <a:lstStyle/>
          <a:p>
            <a:endParaRPr/>
          </a:p>
        </p:txBody>
      </p:sp>
      <p:sp>
        <p:nvSpPr>
          <p:cNvPr id="103" name="object 103"/>
          <p:cNvSpPr/>
          <p:nvPr/>
        </p:nvSpPr>
        <p:spPr>
          <a:xfrm>
            <a:off x="490860" y="2193105"/>
            <a:ext cx="34290" cy="34290"/>
          </a:xfrm>
          <a:custGeom>
            <a:avLst/>
            <a:gdLst/>
            <a:ahLst/>
            <a:cxnLst/>
            <a:rect l="l" t="t" r="r" b="b"/>
            <a:pathLst>
              <a:path w="34290" h="34289">
                <a:moveTo>
                  <a:pt x="33892" y="16945"/>
                </a:moveTo>
                <a:lnTo>
                  <a:pt x="33892" y="7589"/>
                </a:lnTo>
                <a:lnTo>
                  <a:pt x="26302" y="0"/>
                </a:lnTo>
                <a:lnTo>
                  <a:pt x="16946" y="0"/>
                </a:lnTo>
                <a:lnTo>
                  <a:pt x="7589" y="0"/>
                </a:lnTo>
                <a:lnTo>
                  <a:pt x="0" y="7589"/>
                </a:lnTo>
                <a:lnTo>
                  <a:pt x="0" y="16945"/>
                </a:lnTo>
                <a:lnTo>
                  <a:pt x="0" y="26302"/>
                </a:lnTo>
                <a:lnTo>
                  <a:pt x="7589" y="33892"/>
                </a:lnTo>
                <a:lnTo>
                  <a:pt x="16946" y="33892"/>
                </a:lnTo>
                <a:lnTo>
                  <a:pt x="26302" y="33892"/>
                </a:lnTo>
                <a:lnTo>
                  <a:pt x="33892" y="26302"/>
                </a:lnTo>
                <a:lnTo>
                  <a:pt x="33892" y="16945"/>
                </a:lnTo>
              </a:path>
            </a:pathLst>
          </a:custGeom>
          <a:ln w="9446">
            <a:solidFill>
              <a:srgbClr val="47477A"/>
            </a:solidFill>
          </a:ln>
        </p:spPr>
        <p:txBody>
          <a:bodyPr wrap="square" lIns="0" tIns="0" rIns="0" bIns="0" rtlCol="0"/>
          <a:lstStyle/>
          <a:p>
            <a:endParaRPr/>
          </a:p>
        </p:txBody>
      </p:sp>
      <p:sp>
        <p:nvSpPr>
          <p:cNvPr id="104" name="object 104"/>
          <p:cNvSpPr/>
          <p:nvPr/>
        </p:nvSpPr>
        <p:spPr>
          <a:xfrm>
            <a:off x="483854" y="2186038"/>
            <a:ext cx="47625" cy="47625"/>
          </a:xfrm>
          <a:custGeom>
            <a:avLst/>
            <a:gdLst/>
            <a:ahLst/>
            <a:cxnLst/>
            <a:rect l="l" t="t" r="r" b="b"/>
            <a:pathLst>
              <a:path w="47625" h="47625">
                <a:moveTo>
                  <a:pt x="47327" y="23666"/>
                </a:moveTo>
                <a:lnTo>
                  <a:pt x="45467" y="14455"/>
                </a:lnTo>
                <a:lnTo>
                  <a:pt x="40396" y="6933"/>
                </a:lnTo>
                <a:lnTo>
                  <a:pt x="32874" y="1860"/>
                </a:lnTo>
                <a:lnTo>
                  <a:pt x="23663" y="0"/>
                </a:lnTo>
                <a:lnTo>
                  <a:pt x="14453" y="1860"/>
                </a:lnTo>
                <a:lnTo>
                  <a:pt x="6931" y="6933"/>
                </a:lnTo>
                <a:lnTo>
                  <a:pt x="1859" y="14455"/>
                </a:lnTo>
                <a:lnTo>
                  <a:pt x="0" y="23666"/>
                </a:lnTo>
                <a:lnTo>
                  <a:pt x="1859" y="32876"/>
                </a:lnTo>
                <a:lnTo>
                  <a:pt x="6931" y="40398"/>
                </a:lnTo>
                <a:lnTo>
                  <a:pt x="14453" y="45470"/>
                </a:lnTo>
                <a:lnTo>
                  <a:pt x="23663" y="47330"/>
                </a:lnTo>
                <a:lnTo>
                  <a:pt x="32874" y="45470"/>
                </a:lnTo>
                <a:lnTo>
                  <a:pt x="40396" y="40398"/>
                </a:lnTo>
                <a:lnTo>
                  <a:pt x="45467" y="32876"/>
                </a:lnTo>
                <a:lnTo>
                  <a:pt x="47327" y="23666"/>
                </a:lnTo>
              </a:path>
            </a:pathLst>
          </a:custGeom>
          <a:ln w="9446">
            <a:solidFill>
              <a:srgbClr val="191959"/>
            </a:solidFill>
          </a:ln>
        </p:spPr>
        <p:txBody>
          <a:bodyPr wrap="square" lIns="0" tIns="0" rIns="0" bIns="0" rtlCol="0"/>
          <a:lstStyle/>
          <a:p>
            <a:endParaRPr/>
          </a:p>
        </p:txBody>
      </p:sp>
      <p:sp>
        <p:nvSpPr>
          <p:cNvPr id="105" name="object 105"/>
          <p:cNvSpPr/>
          <p:nvPr/>
        </p:nvSpPr>
        <p:spPr>
          <a:xfrm>
            <a:off x="488052" y="2189731"/>
            <a:ext cx="34925" cy="34925"/>
          </a:xfrm>
          <a:custGeom>
            <a:avLst/>
            <a:gdLst/>
            <a:ahLst/>
            <a:cxnLst/>
            <a:rect l="l" t="t" r="r" b="b"/>
            <a:pathLst>
              <a:path w="34925" h="34925">
                <a:moveTo>
                  <a:pt x="34414" y="17209"/>
                </a:moveTo>
                <a:lnTo>
                  <a:pt x="34414" y="7710"/>
                </a:lnTo>
                <a:lnTo>
                  <a:pt x="26709" y="0"/>
                </a:lnTo>
                <a:lnTo>
                  <a:pt x="17209" y="0"/>
                </a:lnTo>
                <a:lnTo>
                  <a:pt x="7708" y="0"/>
                </a:lnTo>
                <a:lnTo>
                  <a:pt x="0" y="7710"/>
                </a:lnTo>
                <a:lnTo>
                  <a:pt x="0" y="17209"/>
                </a:lnTo>
                <a:lnTo>
                  <a:pt x="0" y="26710"/>
                </a:lnTo>
                <a:lnTo>
                  <a:pt x="7708" y="34419"/>
                </a:lnTo>
                <a:lnTo>
                  <a:pt x="17209" y="34419"/>
                </a:lnTo>
                <a:lnTo>
                  <a:pt x="26709" y="34419"/>
                </a:lnTo>
                <a:lnTo>
                  <a:pt x="34414" y="26710"/>
                </a:lnTo>
                <a:lnTo>
                  <a:pt x="34414" y="17209"/>
                </a:lnTo>
              </a:path>
            </a:pathLst>
          </a:custGeom>
          <a:ln w="9446">
            <a:solidFill>
              <a:srgbClr val="23237C"/>
            </a:solidFill>
          </a:ln>
        </p:spPr>
        <p:txBody>
          <a:bodyPr wrap="square" lIns="0" tIns="0" rIns="0" bIns="0" rtlCol="0"/>
          <a:lstStyle/>
          <a:p>
            <a:endParaRPr/>
          </a:p>
        </p:txBody>
      </p:sp>
      <p:sp>
        <p:nvSpPr>
          <p:cNvPr id="106" name="object 106"/>
          <p:cNvSpPr/>
          <p:nvPr/>
        </p:nvSpPr>
        <p:spPr>
          <a:xfrm>
            <a:off x="490145" y="2191696"/>
            <a:ext cx="29209" cy="29209"/>
          </a:xfrm>
          <a:custGeom>
            <a:avLst/>
            <a:gdLst/>
            <a:ahLst/>
            <a:cxnLst/>
            <a:rect l="l" t="t" r="r" b="b"/>
            <a:pathLst>
              <a:path w="29209" h="29210">
                <a:moveTo>
                  <a:pt x="29022" y="14505"/>
                </a:moveTo>
                <a:lnTo>
                  <a:pt x="29022" y="6494"/>
                </a:lnTo>
                <a:lnTo>
                  <a:pt x="22523" y="0"/>
                </a:lnTo>
                <a:lnTo>
                  <a:pt x="14511" y="0"/>
                </a:lnTo>
                <a:lnTo>
                  <a:pt x="6499" y="0"/>
                </a:lnTo>
                <a:lnTo>
                  <a:pt x="0" y="6494"/>
                </a:lnTo>
                <a:lnTo>
                  <a:pt x="0" y="14505"/>
                </a:lnTo>
                <a:lnTo>
                  <a:pt x="0" y="22518"/>
                </a:lnTo>
                <a:lnTo>
                  <a:pt x="6499" y="29016"/>
                </a:lnTo>
                <a:lnTo>
                  <a:pt x="14511" y="29016"/>
                </a:lnTo>
                <a:lnTo>
                  <a:pt x="22523" y="29016"/>
                </a:lnTo>
                <a:lnTo>
                  <a:pt x="29022" y="22518"/>
                </a:lnTo>
                <a:lnTo>
                  <a:pt x="29022" y="14505"/>
                </a:lnTo>
              </a:path>
            </a:pathLst>
          </a:custGeom>
          <a:ln w="9446">
            <a:solidFill>
              <a:srgbClr val="30308B"/>
            </a:solidFill>
          </a:ln>
        </p:spPr>
        <p:txBody>
          <a:bodyPr wrap="square" lIns="0" tIns="0" rIns="0" bIns="0" rtlCol="0"/>
          <a:lstStyle/>
          <a:p>
            <a:endParaRPr/>
          </a:p>
        </p:txBody>
      </p:sp>
      <p:sp>
        <p:nvSpPr>
          <p:cNvPr id="107" name="object 107"/>
          <p:cNvSpPr/>
          <p:nvPr/>
        </p:nvSpPr>
        <p:spPr>
          <a:xfrm>
            <a:off x="492244" y="2193655"/>
            <a:ext cx="24130" cy="24130"/>
          </a:xfrm>
          <a:custGeom>
            <a:avLst/>
            <a:gdLst/>
            <a:ahLst/>
            <a:cxnLst/>
            <a:rect l="l" t="t" r="r" b="b"/>
            <a:pathLst>
              <a:path w="24129" h="24130">
                <a:moveTo>
                  <a:pt x="23618" y="11812"/>
                </a:moveTo>
                <a:lnTo>
                  <a:pt x="23618" y="5293"/>
                </a:lnTo>
                <a:lnTo>
                  <a:pt x="18329" y="0"/>
                </a:lnTo>
                <a:lnTo>
                  <a:pt x="11812" y="0"/>
                </a:lnTo>
                <a:lnTo>
                  <a:pt x="5293" y="0"/>
                </a:lnTo>
                <a:lnTo>
                  <a:pt x="0" y="5293"/>
                </a:lnTo>
                <a:lnTo>
                  <a:pt x="0" y="11812"/>
                </a:lnTo>
                <a:lnTo>
                  <a:pt x="0" y="18331"/>
                </a:lnTo>
                <a:lnTo>
                  <a:pt x="5293" y="23624"/>
                </a:lnTo>
                <a:lnTo>
                  <a:pt x="11812" y="23624"/>
                </a:lnTo>
                <a:lnTo>
                  <a:pt x="18329" y="23624"/>
                </a:lnTo>
                <a:lnTo>
                  <a:pt x="23618" y="18331"/>
                </a:lnTo>
                <a:lnTo>
                  <a:pt x="23618" y="11812"/>
                </a:lnTo>
              </a:path>
            </a:pathLst>
          </a:custGeom>
          <a:ln w="9446">
            <a:solidFill>
              <a:srgbClr val="3E3E99"/>
            </a:solidFill>
          </a:ln>
        </p:spPr>
        <p:txBody>
          <a:bodyPr wrap="square" lIns="0" tIns="0" rIns="0" bIns="0" rtlCol="0"/>
          <a:lstStyle/>
          <a:p>
            <a:endParaRPr/>
          </a:p>
        </p:txBody>
      </p:sp>
      <p:sp>
        <p:nvSpPr>
          <p:cNvPr id="108" name="object 108"/>
          <p:cNvSpPr/>
          <p:nvPr/>
        </p:nvSpPr>
        <p:spPr>
          <a:xfrm>
            <a:off x="494337" y="2195620"/>
            <a:ext cx="18415" cy="18415"/>
          </a:xfrm>
          <a:custGeom>
            <a:avLst/>
            <a:gdLst/>
            <a:ahLst/>
            <a:cxnLst/>
            <a:rect l="l" t="t" r="r" b="b"/>
            <a:pathLst>
              <a:path w="18415" h="18414">
                <a:moveTo>
                  <a:pt x="18227" y="9108"/>
                </a:moveTo>
                <a:lnTo>
                  <a:pt x="18227" y="4077"/>
                </a:lnTo>
                <a:lnTo>
                  <a:pt x="14143" y="0"/>
                </a:lnTo>
                <a:lnTo>
                  <a:pt x="9113" y="0"/>
                </a:lnTo>
                <a:lnTo>
                  <a:pt x="4083" y="0"/>
                </a:lnTo>
                <a:lnTo>
                  <a:pt x="0" y="4077"/>
                </a:lnTo>
                <a:lnTo>
                  <a:pt x="0" y="9108"/>
                </a:lnTo>
                <a:lnTo>
                  <a:pt x="0" y="14138"/>
                </a:lnTo>
                <a:lnTo>
                  <a:pt x="4083" y="18221"/>
                </a:lnTo>
                <a:lnTo>
                  <a:pt x="9113" y="18221"/>
                </a:lnTo>
                <a:lnTo>
                  <a:pt x="14143" y="18221"/>
                </a:lnTo>
                <a:lnTo>
                  <a:pt x="18227" y="14138"/>
                </a:lnTo>
                <a:lnTo>
                  <a:pt x="18227" y="9108"/>
                </a:lnTo>
              </a:path>
            </a:pathLst>
          </a:custGeom>
          <a:ln w="9446">
            <a:solidFill>
              <a:srgbClr val="4B4BA8"/>
            </a:solidFill>
          </a:ln>
        </p:spPr>
        <p:txBody>
          <a:bodyPr wrap="square" lIns="0" tIns="0" rIns="0" bIns="0" rtlCol="0"/>
          <a:lstStyle/>
          <a:p>
            <a:endParaRPr/>
          </a:p>
        </p:txBody>
      </p:sp>
      <p:sp>
        <p:nvSpPr>
          <p:cNvPr id="109" name="object 109"/>
          <p:cNvSpPr/>
          <p:nvPr/>
        </p:nvSpPr>
        <p:spPr>
          <a:xfrm>
            <a:off x="496436" y="2197580"/>
            <a:ext cx="13335" cy="13335"/>
          </a:xfrm>
          <a:custGeom>
            <a:avLst/>
            <a:gdLst/>
            <a:ahLst/>
            <a:cxnLst/>
            <a:rect l="l" t="t" r="r" b="b"/>
            <a:pathLst>
              <a:path w="13334" h="13335">
                <a:moveTo>
                  <a:pt x="12823" y="6414"/>
                </a:moveTo>
                <a:lnTo>
                  <a:pt x="12823" y="2877"/>
                </a:lnTo>
                <a:lnTo>
                  <a:pt x="9950" y="0"/>
                </a:lnTo>
                <a:lnTo>
                  <a:pt x="6413" y="0"/>
                </a:lnTo>
                <a:lnTo>
                  <a:pt x="2876" y="0"/>
                </a:lnTo>
                <a:lnTo>
                  <a:pt x="0" y="2877"/>
                </a:lnTo>
                <a:lnTo>
                  <a:pt x="0" y="6414"/>
                </a:lnTo>
                <a:lnTo>
                  <a:pt x="0" y="9951"/>
                </a:lnTo>
                <a:lnTo>
                  <a:pt x="2876" y="12829"/>
                </a:lnTo>
                <a:lnTo>
                  <a:pt x="6413" y="12829"/>
                </a:lnTo>
                <a:lnTo>
                  <a:pt x="9950" y="12829"/>
                </a:lnTo>
                <a:lnTo>
                  <a:pt x="12823" y="9951"/>
                </a:lnTo>
                <a:lnTo>
                  <a:pt x="12823" y="6414"/>
                </a:lnTo>
              </a:path>
            </a:pathLst>
          </a:custGeom>
          <a:ln w="9446">
            <a:solidFill>
              <a:srgbClr val="5858B7"/>
            </a:solidFill>
          </a:ln>
        </p:spPr>
        <p:txBody>
          <a:bodyPr wrap="square" lIns="0" tIns="0" rIns="0" bIns="0" rtlCol="0"/>
          <a:lstStyle/>
          <a:p>
            <a:endParaRPr/>
          </a:p>
        </p:txBody>
      </p:sp>
      <p:sp>
        <p:nvSpPr>
          <p:cNvPr id="110" name="object 110"/>
          <p:cNvSpPr/>
          <p:nvPr/>
        </p:nvSpPr>
        <p:spPr>
          <a:xfrm>
            <a:off x="493642" y="2194652"/>
            <a:ext cx="17780" cy="17780"/>
          </a:xfrm>
          <a:custGeom>
            <a:avLst/>
            <a:gdLst/>
            <a:ahLst/>
            <a:cxnLst/>
            <a:rect l="l" t="t" r="r" b="b"/>
            <a:pathLst>
              <a:path w="17779" h="17780">
                <a:moveTo>
                  <a:pt x="17209" y="8602"/>
                </a:moveTo>
                <a:lnTo>
                  <a:pt x="17209" y="3855"/>
                </a:lnTo>
                <a:lnTo>
                  <a:pt x="13350" y="0"/>
                </a:lnTo>
                <a:lnTo>
                  <a:pt x="8602" y="0"/>
                </a:lnTo>
                <a:lnTo>
                  <a:pt x="3854" y="0"/>
                </a:lnTo>
                <a:lnTo>
                  <a:pt x="0" y="3855"/>
                </a:lnTo>
                <a:lnTo>
                  <a:pt x="0" y="8602"/>
                </a:lnTo>
                <a:lnTo>
                  <a:pt x="0" y="13350"/>
                </a:lnTo>
                <a:lnTo>
                  <a:pt x="3854" y="17209"/>
                </a:lnTo>
                <a:lnTo>
                  <a:pt x="8602" y="17209"/>
                </a:lnTo>
                <a:lnTo>
                  <a:pt x="13350" y="17209"/>
                </a:lnTo>
                <a:lnTo>
                  <a:pt x="17209" y="13350"/>
                </a:lnTo>
                <a:lnTo>
                  <a:pt x="17209" y="8602"/>
                </a:lnTo>
              </a:path>
            </a:pathLst>
          </a:custGeom>
          <a:ln w="9446">
            <a:solidFill>
              <a:srgbClr val="6565C5"/>
            </a:solidFill>
          </a:ln>
        </p:spPr>
        <p:txBody>
          <a:bodyPr wrap="square" lIns="0" tIns="0" rIns="0" bIns="0" rtlCol="0"/>
          <a:lstStyle/>
          <a:p>
            <a:endParaRPr/>
          </a:p>
        </p:txBody>
      </p:sp>
      <p:sp>
        <p:nvSpPr>
          <p:cNvPr id="111" name="object 111"/>
          <p:cNvSpPr/>
          <p:nvPr/>
        </p:nvSpPr>
        <p:spPr>
          <a:xfrm>
            <a:off x="495736" y="2196617"/>
            <a:ext cx="12065" cy="12065"/>
          </a:xfrm>
          <a:custGeom>
            <a:avLst/>
            <a:gdLst/>
            <a:ahLst/>
            <a:cxnLst/>
            <a:rect l="l" t="t" r="r" b="b"/>
            <a:pathLst>
              <a:path w="12065" h="12064">
                <a:moveTo>
                  <a:pt x="11812" y="5904"/>
                </a:moveTo>
                <a:lnTo>
                  <a:pt x="11812" y="2644"/>
                </a:lnTo>
                <a:lnTo>
                  <a:pt x="9166" y="0"/>
                </a:lnTo>
                <a:lnTo>
                  <a:pt x="5908" y="0"/>
                </a:lnTo>
                <a:lnTo>
                  <a:pt x="2649" y="0"/>
                </a:lnTo>
                <a:lnTo>
                  <a:pt x="0" y="2644"/>
                </a:lnTo>
                <a:lnTo>
                  <a:pt x="0" y="5904"/>
                </a:lnTo>
                <a:lnTo>
                  <a:pt x="0" y="9163"/>
                </a:lnTo>
                <a:lnTo>
                  <a:pt x="2649" y="11807"/>
                </a:lnTo>
                <a:lnTo>
                  <a:pt x="5908" y="11807"/>
                </a:lnTo>
                <a:lnTo>
                  <a:pt x="9166" y="11807"/>
                </a:lnTo>
                <a:lnTo>
                  <a:pt x="11812" y="9163"/>
                </a:lnTo>
                <a:lnTo>
                  <a:pt x="11812" y="5904"/>
                </a:lnTo>
              </a:path>
            </a:pathLst>
          </a:custGeom>
          <a:ln w="9446">
            <a:solidFill>
              <a:srgbClr val="7E7ECE"/>
            </a:solidFill>
          </a:ln>
        </p:spPr>
        <p:txBody>
          <a:bodyPr wrap="square" lIns="0" tIns="0" rIns="0" bIns="0" rtlCol="0"/>
          <a:lstStyle/>
          <a:p>
            <a:endParaRPr/>
          </a:p>
        </p:txBody>
      </p:sp>
      <p:sp>
        <p:nvSpPr>
          <p:cNvPr id="112" name="object 112"/>
          <p:cNvSpPr/>
          <p:nvPr/>
        </p:nvSpPr>
        <p:spPr>
          <a:xfrm>
            <a:off x="497834" y="2198577"/>
            <a:ext cx="6985" cy="6985"/>
          </a:xfrm>
          <a:custGeom>
            <a:avLst/>
            <a:gdLst/>
            <a:ahLst/>
            <a:cxnLst/>
            <a:rect l="l" t="t" r="r" b="b"/>
            <a:pathLst>
              <a:path w="6984" h="6985">
                <a:moveTo>
                  <a:pt x="6409" y="3205"/>
                </a:moveTo>
                <a:lnTo>
                  <a:pt x="6409" y="1438"/>
                </a:lnTo>
                <a:lnTo>
                  <a:pt x="4970" y="0"/>
                </a:lnTo>
                <a:lnTo>
                  <a:pt x="3205" y="0"/>
                </a:lnTo>
                <a:lnTo>
                  <a:pt x="1438" y="0"/>
                </a:lnTo>
                <a:lnTo>
                  <a:pt x="0" y="1438"/>
                </a:lnTo>
                <a:lnTo>
                  <a:pt x="0" y="3205"/>
                </a:lnTo>
                <a:lnTo>
                  <a:pt x="0" y="4970"/>
                </a:lnTo>
                <a:lnTo>
                  <a:pt x="1438" y="6414"/>
                </a:lnTo>
                <a:lnTo>
                  <a:pt x="3205" y="6414"/>
                </a:lnTo>
                <a:lnTo>
                  <a:pt x="4970" y="6414"/>
                </a:lnTo>
                <a:lnTo>
                  <a:pt x="6409" y="4970"/>
                </a:lnTo>
                <a:lnTo>
                  <a:pt x="6409" y="3205"/>
                </a:lnTo>
              </a:path>
            </a:pathLst>
          </a:custGeom>
          <a:ln w="9446">
            <a:solidFill>
              <a:srgbClr val="9696D8"/>
            </a:solidFill>
          </a:ln>
        </p:spPr>
        <p:txBody>
          <a:bodyPr wrap="square" lIns="0" tIns="0" rIns="0" bIns="0" rtlCol="0"/>
          <a:lstStyle/>
          <a:p>
            <a:endParaRPr/>
          </a:p>
        </p:txBody>
      </p:sp>
      <p:sp>
        <p:nvSpPr>
          <p:cNvPr id="113" name="object 113"/>
          <p:cNvSpPr/>
          <p:nvPr/>
        </p:nvSpPr>
        <p:spPr>
          <a:xfrm>
            <a:off x="499929" y="2200541"/>
            <a:ext cx="1270" cy="1270"/>
          </a:xfrm>
          <a:custGeom>
            <a:avLst/>
            <a:gdLst/>
            <a:ahLst/>
            <a:cxnLst/>
            <a:rect l="l" t="t" r="r" b="b"/>
            <a:pathLst>
              <a:path w="1270" h="1269">
                <a:moveTo>
                  <a:pt x="1016" y="506"/>
                </a:moveTo>
                <a:lnTo>
                  <a:pt x="1016" y="228"/>
                </a:lnTo>
                <a:lnTo>
                  <a:pt x="788" y="0"/>
                </a:lnTo>
                <a:lnTo>
                  <a:pt x="510" y="0"/>
                </a:lnTo>
                <a:lnTo>
                  <a:pt x="232" y="0"/>
                </a:lnTo>
                <a:lnTo>
                  <a:pt x="0" y="228"/>
                </a:lnTo>
                <a:lnTo>
                  <a:pt x="0" y="506"/>
                </a:lnTo>
                <a:lnTo>
                  <a:pt x="0" y="783"/>
                </a:lnTo>
                <a:lnTo>
                  <a:pt x="232" y="1012"/>
                </a:lnTo>
                <a:lnTo>
                  <a:pt x="510" y="1012"/>
                </a:lnTo>
                <a:lnTo>
                  <a:pt x="788" y="1012"/>
                </a:lnTo>
                <a:lnTo>
                  <a:pt x="1016" y="783"/>
                </a:lnTo>
                <a:lnTo>
                  <a:pt x="1016" y="506"/>
                </a:lnTo>
              </a:path>
            </a:pathLst>
          </a:custGeom>
          <a:ln w="9446">
            <a:solidFill>
              <a:srgbClr val="AFAFE1"/>
            </a:solidFill>
          </a:ln>
        </p:spPr>
        <p:txBody>
          <a:bodyPr wrap="square" lIns="0" tIns="0" rIns="0" bIns="0" rtlCol="0"/>
          <a:lstStyle/>
          <a:p>
            <a:endParaRPr/>
          </a:p>
        </p:txBody>
      </p:sp>
      <p:sp>
        <p:nvSpPr>
          <p:cNvPr id="114" name="object 114"/>
          <p:cNvSpPr/>
          <p:nvPr/>
        </p:nvSpPr>
        <p:spPr>
          <a:xfrm>
            <a:off x="497641" y="2198121"/>
            <a:ext cx="4445" cy="4445"/>
          </a:xfrm>
          <a:custGeom>
            <a:avLst/>
            <a:gdLst/>
            <a:ahLst/>
            <a:cxnLst/>
            <a:rect l="l" t="t" r="r" b="b"/>
            <a:pathLst>
              <a:path w="4445" h="4444">
                <a:moveTo>
                  <a:pt x="0" y="2188"/>
                </a:moveTo>
                <a:lnTo>
                  <a:pt x="0" y="3393"/>
                </a:lnTo>
                <a:lnTo>
                  <a:pt x="986" y="4380"/>
                </a:lnTo>
                <a:lnTo>
                  <a:pt x="2192" y="4380"/>
                </a:lnTo>
                <a:lnTo>
                  <a:pt x="3398" y="4380"/>
                </a:lnTo>
                <a:lnTo>
                  <a:pt x="4385" y="3393"/>
                </a:lnTo>
                <a:lnTo>
                  <a:pt x="4385" y="2188"/>
                </a:lnTo>
                <a:lnTo>
                  <a:pt x="4385" y="981"/>
                </a:lnTo>
                <a:lnTo>
                  <a:pt x="3398" y="0"/>
                </a:lnTo>
                <a:lnTo>
                  <a:pt x="2192" y="0"/>
                </a:lnTo>
                <a:lnTo>
                  <a:pt x="986" y="0"/>
                </a:lnTo>
                <a:lnTo>
                  <a:pt x="0" y="981"/>
                </a:lnTo>
                <a:lnTo>
                  <a:pt x="0" y="2188"/>
                </a:lnTo>
              </a:path>
            </a:pathLst>
          </a:custGeom>
          <a:ln w="9446">
            <a:solidFill>
              <a:srgbClr val="C7C7EA"/>
            </a:solidFill>
          </a:ln>
        </p:spPr>
        <p:txBody>
          <a:bodyPr wrap="square" lIns="0" tIns="0" rIns="0" bIns="0" rtlCol="0"/>
          <a:lstStyle/>
          <a:p>
            <a:endParaRPr/>
          </a:p>
        </p:txBody>
      </p:sp>
      <p:sp>
        <p:nvSpPr>
          <p:cNvPr id="115" name="object 115"/>
          <p:cNvSpPr/>
          <p:nvPr/>
        </p:nvSpPr>
        <p:spPr>
          <a:xfrm>
            <a:off x="493836" y="2194176"/>
            <a:ext cx="10795" cy="10795"/>
          </a:xfrm>
          <a:custGeom>
            <a:avLst/>
            <a:gdLst/>
            <a:ahLst/>
            <a:cxnLst/>
            <a:rect l="l" t="t" r="r" b="b"/>
            <a:pathLst>
              <a:path w="10795" h="10794">
                <a:moveTo>
                  <a:pt x="8373" y="0"/>
                </a:moveTo>
                <a:lnTo>
                  <a:pt x="2420" y="0"/>
                </a:lnTo>
                <a:lnTo>
                  <a:pt x="0" y="2421"/>
                </a:lnTo>
                <a:lnTo>
                  <a:pt x="0" y="8374"/>
                </a:lnTo>
                <a:lnTo>
                  <a:pt x="2420" y="10795"/>
                </a:lnTo>
                <a:lnTo>
                  <a:pt x="8373" y="10795"/>
                </a:lnTo>
                <a:lnTo>
                  <a:pt x="10795" y="8374"/>
                </a:lnTo>
                <a:lnTo>
                  <a:pt x="10795" y="2421"/>
                </a:lnTo>
                <a:lnTo>
                  <a:pt x="8373" y="0"/>
                </a:lnTo>
                <a:close/>
              </a:path>
            </a:pathLst>
          </a:custGeom>
          <a:solidFill>
            <a:srgbClr val="E0E0F3"/>
          </a:solidFill>
        </p:spPr>
        <p:txBody>
          <a:bodyPr wrap="square" lIns="0" tIns="0" rIns="0" bIns="0" rtlCol="0"/>
          <a:lstStyle/>
          <a:p>
            <a:endParaRPr/>
          </a:p>
        </p:txBody>
      </p:sp>
      <p:sp>
        <p:nvSpPr>
          <p:cNvPr id="116" name="object 116"/>
          <p:cNvSpPr/>
          <p:nvPr/>
        </p:nvSpPr>
        <p:spPr>
          <a:xfrm>
            <a:off x="483617" y="2478617"/>
            <a:ext cx="50165" cy="50165"/>
          </a:xfrm>
          <a:custGeom>
            <a:avLst/>
            <a:gdLst/>
            <a:ahLst/>
            <a:cxnLst/>
            <a:rect l="l" t="t" r="r" b="b"/>
            <a:pathLst>
              <a:path w="50165" h="50164">
                <a:moveTo>
                  <a:pt x="50090" y="25043"/>
                </a:moveTo>
                <a:lnTo>
                  <a:pt x="48122" y="15294"/>
                </a:lnTo>
                <a:lnTo>
                  <a:pt x="42755" y="7334"/>
                </a:lnTo>
                <a:lnTo>
                  <a:pt x="34795" y="1967"/>
                </a:lnTo>
                <a:lnTo>
                  <a:pt x="25046" y="0"/>
                </a:lnTo>
                <a:lnTo>
                  <a:pt x="15298" y="1967"/>
                </a:lnTo>
                <a:lnTo>
                  <a:pt x="7337" y="7334"/>
                </a:lnTo>
                <a:lnTo>
                  <a:pt x="1968" y="15294"/>
                </a:lnTo>
                <a:lnTo>
                  <a:pt x="0" y="25043"/>
                </a:lnTo>
                <a:lnTo>
                  <a:pt x="1968" y="34792"/>
                </a:lnTo>
                <a:lnTo>
                  <a:pt x="7337" y="42754"/>
                </a:lnTo>
                <a:lnTo>
                  <a:pt x="15298" y="48122"/>
                </a:lnTo>
                <a:lnTo>
                  <a:pt x="25046" y="50091"/>
                </a:lnTo>
                <a:lnTo>
                  <a:pt x="34795" y="48122"/>
                </a:lnTo>
                <a:lnTo>
                  <a:pt x="42755" y="42754"/>
                </a:lnTo>
                <a:lnTo>
                  <a:pt x="48122" y="34792"/>
                </a:lnTo>
                <a:lnTo>
                  <a:pt x="50090" y="25043"/>
                </a:lnTo>
              </a:path>
            </a:pathLst>
          </a:custGeom>
          <a:ln w="9446">
            <a:solidFill>
              <a:srgbClr val="D1D1DD"/>
            </a:solidFill>
          </a:ln>
        </p:spPr>
        <p:txBody>
          <a:bodyPr wrap="square" lIns="0" tIns="0" rIns="0" bIns="0" rtlCol="0"/>
          <a:lstStyle/>
          <a:p>
            <a:endParaRPr/>
          </a:p>
        </p:txBody>
      </p:sp>
      <p:sp>
        <p:nvSpPr>
          <p:cNvPr id="117" name="object 117"/>
          <p:cNvSpPr/>
          <p:nvPr/>
        </p:nvSpPr>
        <p:spPr>
          <a:xfrm>
            <a:off x="486032" y="2480969"/>
            <a:ext cx="45085" cy="45085"/>
          </a:xfrm>
          <a:custGeom>
            <a:avLst/>
            <a:gdLst/>
            <a:ahLst/>
            <a:cxnLst/>
            <a:rect l="l" t="t" r="r" b="b"/>
            <a:pathLst>
              <a:path w="45084" h="45085">
                <a:moveTo>
                  <a:pt x="44688" y="22343"/>
                </a:moveTo>
                <a:lnTo>
                  <a:pt x="42932" y="13647"/>
                </a:lnTo>
                <a:lnTo>
                  <a:pt x="38143" y="6545"/>
                </a:lnTo>
                <a:lnTo>
                  <a:pt x="31040" y="1756"/>
                </a:lnTo>
                <a:lnTo>
                  <a:pt x="22344" y="0"/>
                </a:lnTo>
                <a:lnTo>
                  <a:pt x="13647" y="1756"/>
                </a:lnTo>
                <a:lnTo>
                  <a:pt x="6545" y="6545"/>
                </a:lnTo>
                <a:lnTo>
                  <a:pt x="1756" y="13647"/>
                </a:lnTo>
                <a:lnTo>
                  <a:pt x="0" y="22343"/>
                </a:lnTo>
                <a:lnTo>
                  <a:pt x="1756" y="31039"/>
                </a:lnTo>
                <a:lnTo>
                  <a:pt x="6545" y="38142"/>
                </a:lnTo>
                <a:lnTo>
                  <a:pt x="13647" y="42931"/>
                </a:lnTo>
                <a:lnTo>
                  <a:pt x="22344" y="44687"/>
                </a:lnTo>
                <a:lnTo>
                  <a:pt x="31040" y="42931"/>
                </a:lnTo>
                <a:lnTo>
                  <a:pt x="38143" y="38142"/>
                </a:lnTo>
                <a:lnTo>
                  <a:pt x="42932" y="31039"/>
                </a:lnTo>
                <a:lnTo>
                  <a:pt x="44688" y="22343"/>
                </a:lnTo>
              </a:path>
            </a:pathLst>
          </a:custGeom>
          <a:ln w="9446">
            <a:solidFill>
              <a:srgbClr val="A3A3BC"/>
            </a:solidFill>
          </a:ln>
        </p:spPr>
        <p:txBody>
          <a:bodyPr wrap="square" lIns="0" tIns="0" rIns="0" bIns="0" rtlCol="0"/>
          <a:lstStyle/>
          <a:p>
            <a:endParaRPr/>
          </a:p>
        </p:txBody>
      </p:sp>
      <p:sp>
        <p:nvSpPr>
          <p:cNvPr id="118" name="object 118"/>
          <p:cNvSpPr/>
          <p:nvPr/>
        </p:nvSpPr>
        <p:spPr>
          <a:xfrm>
            <a:off x="488444" y="2483319"/>
            <a:ext cx="39370" cy="39370"/>
          </a:xfrm>
          <a:custGeom>
            <a:avLst/>
            <a:gdLst/>
            <a:ahLst/>
            <a:cxnLst/>
            <a:rect l="l" t="t" r="r" b="b"/>
            <a:pathLst>
              <a:path w="39370" h="39369">
                <a:moveTo>
                  <a:pt x="39289" y="19645"/>
                </a:moveTo>
                <a:lnTo>
                  <a:pt x="37746" y="11998"/>
                </a:lnTo>
                <a:lnTo>
                  <a:pt x="33535" y="5754"/>
                </a:lnTo>
                <a:lnTo>
                  <a:pt x="27291" y="1543"/>
                </a:lnTo>
                <a:lnTo>
                  <a:pt x="19644" y="0"/>
                </a:lnTo>
                <a:lnTo>
                  <a:pt x="11997" y="1543"/>
                </a:lnTo>
                <a:lnTo>
                  <a:pt x="5753" y="5754"/>
                </a:lnTo>
                <a:lnTo>
                  <a:pt x="1543" y="11998"/>
                </a:lnTo>
                <a:lnTo>
                  <a:pt x="0" y="19645"/>
                </a:lnTo>
                <a:lnTo>
                  <a:pt x="1543" y="27292"/>
                </a:lnTo>
                <a:lnTo>
                  <a:pt x="5753" y="33537"/>
                </a:lnTo>
                <a:lnTo>
                  <a:pt x="11997" y="37747"/>
                </a:lnTo>
                <a:lnTo>
                  <a:pt x="19644" y="39291"/>
                </a:lnTo>
                <a:lnTo>
                  <a:pt x="27291" y="37747"/>
                </a:lnTo>
                <a:lnTo>
                  <a:pt x="33535" y="33537"/>
                </a:lnTo>
                <a:lnTo>
                  <a:pt x="37746" y="27292"/>
                </a:lnTo>
                <a:lnTo>
                  <a:pt x="39289" y="19645"/>
                </a:lnTo>
              </a:path>
            </a:pathLst>
          </a:custGeom>
          <a:ln w="9446">
            <a:solidFill>
              <a:srgbClr val="75759B"/>
            </a:solidFill>
          </a:ln>
        </p:spPr>
        <p:txBody>
          <a:bodyPr wrap="square" lIns="0" tIns="0" rIns="0" bIns="0" rtlCol="0"/>
          <a:lstStyle/>
          <a:p>
            <a:endParaRPr/>
          </a:p>
        </p:txBody>
      </p:sp>
      <p:sp>
        <p:nvSpPr>
          <p:cNvPr id="119" name="object 119"/>
          <p:cNvSpPr/>
          <p:nvPr/>
        </p:nvSpPr>
        <p:spPr>
          <a:xfrm>
            <a:off x="490860" y="2485666"/>
            <a:ext cx="34290" cy="34290"/>
          </a:xfrm>
          <a:custGeom>
            <a:avLst/>
            <a:gdLst/>
            <a:ahLst/>
            <a:cxnLst/>
            <a:rect l="l" t="t" r="r" b="b"/>
            <a:pathLst>
              <a:path w="34290" h="34289">
                <a:moveTo>
                  <a:pt x="33892" y="16946"/>
                </a:moveTo>
                <a:lnTo>
                  <a:pt x="33892" y="7590"/>
                </a:lnTo>
                <a:lnTo>
                  <a:pt x="26302" y="0"/>
                </a:lnTo>
                <a:lnTo>
                  <a:pt x="16946" y="0"/>
                </a:lnTo>
                <a:lnTo>
                  <a:pt x="7589" y="0"/>
                </a:lnTo>
                <a:lnTo>
                  <a:pt x="0" y="7590"/>
                </a:lnTo>
                <a:lnTo>
                  <a:pt x="0" y="16946"/>
                </a:lnTo>
                <a:lnTo>
                  <a:pt x="0" y="26302"/>
                </a:lnTo>
                <a:lnTo>
                  <a:pt x="7589" y="33892"/>
                </a:lnTo>
                <a:lnTo>
                  <a:pt x="16946" y="33892"/>
                </a:lnTo>
                <a:lnTo>
                  <a:pt x="26302" y="33892"/>
                </a:lnTo>
                <a:lnTo>
                  <a:pt x="33892" y="26302"/>
                </a:lnTo>
                <a:lnTo>
                  <a:pt x="33892" y="16946"/>
                </a:lnTo>
              </a:path>
            </a:pathLst>
          </a:custGeom>
          <a:ln w="9446">
            <a:solidFill>
              <a:srgbClr val="47477A"/>
            </a:solidFill>
          </a:ln>
        </p:spPr>
        <p:txBody>
          <a:bodyPr wrap="square" lIns="0" tIns="0" rIns="0" bIns="0" rtlCol="0"/>
          <a:lstStyle/>
          <a:p>
            <a:endParaRPr/>
          </a:p>
        </p:txBody>
      </p:sp>
      <p:sp>
        <p:nvSpPr>
          <p:cNvPr id="120" name="object 120"/>
          <p:cNvSpPr/>
          <p:nvPr/>
        </p:nvSpPr>
        <p:spPr>
          <a:xfrm>
            <a:off x="483854" y="2478601"/>
            <a:ext cx="47625" cy="47625"/>
          </a:xfrm>
          <a:custGeom>
            <a:avLst/>
            <a:gdLst/>
            <a:ahLst/>
            <a:cxnLst/>
            <a:rect l="l" t="t" r="r" b="b"/>
            <a:pathLst>
              <a:path w="47625" h="47625">
                <a:moveTo>
                  <a:pt x="47327" y="23663"/>
                </a:moveTo>
                <a:lnTo>
                  <a:pt x="45467" y="14453"/>
                </a:lnTo>
                <a:lnTo>
                  <a:pt x="40396" y="6931"/>
                </a:lnTo>
                <a:lnTo>
                  <a:pt x="32874" y="1859"/>
                </a:lnTo>
                <a:lnTo>
                  <a:pt x="23663" y="0"/>
                </a:lnTo>
                <a:lnTo>
                  <a:pt x="14453" y="1859"/>
                </a:lnTo>
                <a:lnTo>
                  <a:pt x="6931" y="6931"/>
                </a:lnTo>
                <a:lnTo>
                  <a:pt x="1859" y="14453"/>
                </a:lnTo>
                <a:lnTo>
                  <a:pt x="0" y="23663"/>
                </a:lnTo>
                <a:lnTo>
                  <a:pt x="1859" y="32874"/>
                </a:lnTo>
                <a:lnTo>
                  <a:pt x="6931" y="40396"/>
                </a:lnTo>
                <a:lnTo>
                  <a:pt x="14453" y="45467"/>
                </a:lnTo>
                <a:lnTo>
                  <a:pt x="23663" y="47327"/>
                </a:lnTo>
                <a:lnTo>
                  <a:pt x="32874" y="45467"/>
                </a:lnTo>
                <a:lnTo>
                  <a:pt x="40396" y="40396"/>
                </a:lnTo>
                <a:lnTo>
                  <a:pt x="45467" y="32874"/>
                </a:lnTo>
                <a:lnTo>
                  <a:pt x="47327" y="23663"/>
                </a:lnTo>
              </a:path>
            </a:pathLst>
          </a:custGeom>
          <a:ln w="9446">
            <a:solidFill>
              <a:srgbClr val="191959"/>
            </a:solidFill>
          </a:ln>
        </p:spPr>
        <p:txBody>
          <a:bodyPr wrap="square" lIns="0" tIns="0" rIns="0" bIns="0" rtlCol="0"/>
          <a:lstStyle/>
          <a:p>
            <a:endParaRPr/>
          </a:p>
        </p:txBody>
      </p:sp>
      <p:sp>
        <p:nvSpPr>
          <p:cNvPr id="121" name="object 121"/>
          <p:cNvSpPr/>
          <p:nvPr/>
        </p:nvSpPr>
        <p:spPr>
          <a:xfrm>
            <a:off x="488052" y="2482293"/>
            <a:ext cx="34925" cy="34925"/>
          </a:xfrm>
          <a:custGeom>
            <a:avLst/>
            <a:gdLst/>
            <a:ahLst/>
            <a:cxnLst/>
            <a:rect l="l" t="t" r="r" b="b"/>
            <a:pathLst>
              <a:path w="34925" h="34925">
                <a:moveTo>
                  <a:pt x="34414" y="17208"/>
                </a:moveTo>
                <a:lnTo>
                  <a:pt x="34414" y="7708"/>
                </a:lnTo>
                <a:lnTo>
                  <a:pt x="26709" y="0"/>
                </a:lnTo>
                <a:lnTo>
                  <a:pt x="17209" y="0"/>
                </a:lnTo>
                <a:lnTo>
                  <a:pt x="7708" y="0"/>
                </a:lnTo>
                <a:lnTo>
                  <a:pt x="0" y="7708"/>
                </a:lnTo>
                <a:lnTo>
                  <a:pt x="0" y="17208"/>
                </a:lnTo>
                <a:lnTo>
                  <a:pt x="0" y="26709"/>
                </a:lnTo>
                <a:lnTo>
                  <a:pt x="7708" y="34418"/>
                </a:lnTo>
                <a:lnTo>
                  <a:pt x="17209" y="34418"/>
                </a:lnTo>
                <a:lnTo>
                  <a:pt x="26709" y="34418"/>
                </a:lnTo>
                <a:lnTo>
                  <a:pt x="34414" y="26709"/>
                </a:lnTo>
                <a:lnTo>
                  <a:pt x="34414" y="17208"/>
                </a:lnTo>
              </a:path>
            </a:pathLst>
          </a:custGeom>
          <a:ln w="9446">
            <a:solidFill>
              <a:srgbClr val="23237C"/>
            </a:solidFill>
          </a:ln>
        </p:spPr>
        <p:txBody>
          <a:bodyPr wrap="square" lIns="0" tIns="0" rIns="0" bIns="0" rtlCol="0"/>
          <a:lstStyle/>
          <a:p>
            <a:endParaRPr/>
          </a:p>
        </p:txBody>
      </p:sp>
      <p:sp>
        <p:nvSpPr>
          <p:cNvPr id="122" name="object 122"/>
          <p:cNvSpPr/>
          <p:nvPr/>
        </p:nvSpPr>
        <p:spPr>
          <a:xfrm>
            <a:off x="490145" y="2484258"/>
            <a:ext cx="29209" cy="29209"/>
          </a:xfrm>
          <a:custGeom>
            <a:avLst/>
            <a:gdLst/>
            <a:ahLst/>
            <a:cxnLst/>
            <a:rect l="l" t="t" r="r" b="b"/>
            <a:pathLst>
              <a:path w="29209" h="29210">
                <a:moveTo>
                  <a:pt x="29022" y="14504"/>
                </a:moveTo>
                <a:lnTo>
                  <a:pt x="29022" y="6493"/>
                </a:lnTo>
                <a:lnTo>
                  <a:pt x="22523" y="0"/>
                </a:lnTo>
                <a:lnTo>
                  <a:pt x="14511" y="0"/>
                </a:lnTo>
                <a:lnTo>
                  <a:pt x="6499" y="0"/>
                </a:lnTo>
                <a:lnTo>
                  <a:pt x="0" y="6493"/>
                </a:lnTo>
                <a:lnTo>
                  <a:pt x="0" y="14504"/>
                </a:lnTo>
                <a:lnTo>
                  <a:pt x="0" y="22517"/>
                </a:lnTo>
                <a:lnTo>
                  <a:pt x="6499" y="29015"/>
                </a:lnTo>
                <a:lnTo>
                  <a:pt x="14511" y="29015"/>
                </a:lnTo>
                <a:lnTo>
                  <a:pt x="22523" y="29015"/>
                </a:lnTo>
                <a:lnTo>
                  <a:pt x="29022" y="22517"/>
                </a:lnTo>
                <a:lnTo>
                  <a:pt x="29022" y="14504"/>
                </a:lnTo>
              </a:path>
            </a:pathLst>
          </a:custGeom>
          <a:ln w="9446">
            <a:solidFill>
              <a:srgbClr val="30308B"/>
            </a:solidFill>
          </a:ln>
        </p:spPr>
        <p:txBody>
          <a:bodyPr wrap="square" lIns="0" tIns="0" rIns="0" bIns="0" rtlCol="0"/>
          <a:lstStyle/>
          <a:p>
            <a:endParaRPr/>
          </a:p>
        </p:txBody>
      </p:sp>
      <p:sp>
        <p:nvSpPr>
          <p:cNvPr id="123" name="object 123"/>
          <p:cNvSpPr/>
          <p:nvPr/>
        </p:nvSpPr>
        <p:spPr>
          <a:xfrm>
            <a:off x="492244" y="2486218"/>
            <a:ext cx="24130" cy="24130"/>
          </a:xfrm>
          <a:custGeom>
            <a:avLst/>
            <a:gdLst/>
            <a:ahLst/>
            <a:cxnLst/>
            <a:rect l="l" t="t" r="r" b="b"/>
            <a:pathLst>
              <a:path w="24129" h="24130">
                <a:moveTo>
                  <a:pt x="23618" y="11811"/>
                </a:moveTo>
                <a:lnTo>
                  <a:pt x="23618" y="5293"/>
                </a:lnTo>
                <a:lnTo>
                  <a:pt x="18329" y="0"/>
                </a:lnTo>
                <a:lnTo>
                  <a:pt x="11812" y="0"/>
                </a:lnTo>
                <a:lnTo>
                  <a:pt x="5293" y="0"/>
                </a:lnTo>
                <a:lnTo>
                  <a:pt x="0" y="5293"/>
                </a:lnTo>
                <a:lnTo>
                  <a:pt x="0" y="11811"/>
                </a:lnTo>
                <a:lnTo>
                  <a:pt x="0" y="18329"/>
                </a:lnTo>
                <a:lnTo>
                  <a:pt x="5293" y="23623"/>
                </a:lnTo>
                <a:lnTo>
                  <a:pt x="11812" y="23623"/>
                </a:lnTo>
                <a:lnTo>
                  <a:pt x="18329" y="23623"/>
                </a:lnTo>
                <a:lnTo>
                  <a:pt x="23618" y="18329"/>
                </a:lnTo>
                <a:lnTo>
                  <a:pt x="23618" y="11811"/>
                </a:lnTo>
              </a:path>
            </a:pathLst>
          </a:custGeom>
          <a:ln w="9446">
            <a:solidFill>
              <a:srgbClr val="3E3E99"/>
            </a:solidFill>
          </a:ln>
        </p:spPr>
        <p:txBody>
          <a:bodyPr wrap="square" lIns="0" tIns="0" rIns="0" bIns="0" rtlCol="0"/>
          <a:lstStyle/>
          <a:p>
            <a:endParaRPr/>
          </a:p>
        </p:txBody>
      </p:sp>
      <p:sp>
        <p:nvSpPr>
          <p:cNvPr id="124" name="object 124"/>
          <p:cNvSpPr/>
          <p:nvPr/>
        </p:nvSpPr>
        <p:spPr>
          <a:xfrm>
            <a:off x="494337" y="2488181"/>
            <a:ext cx="18415" cy="18415"/>
          </a:xfrm>
          <a:custGeom>
            <a:avLst/>
            <a:gdLst/>
            <a:ahLst/>
            <a:cxnLst/>
            <a:rect l="l" t="t" r="r" b="b"/>
            <a:pathLst>
              <a:path w="18415" h="18414">
                <a:moveTo>
                  <a:pt x="18227" y="9108"/>
                </a:moveTo>
                <a:lnTo>
                  <a:pt x="18227" y="4077"/>
                </a:lnTo>
                <a:lnTo>
                  <a:pt x="14143" y="0"/>
                </a:lnTo>
                <a:lnTo>
                  <a:pt x="9113" y="0"/>
                </a:lnTo>
                <a:lnTo>
                  <a:pt x="4083" y="0"/>
                </a:lnTo>
                <a:lnTo>
                  <a:pt x="0" y="4077"/>
                </a:lnTo>
                <a:lnTo>
                  <a:pt x="0" y="9108"/>
                </a:lnTo>
                <a:lnTo>
                  <a:pt x="0" y="14138"/>
                </a:lnTo>
                <a:lnTo>
                  <a:pt x="4083" y="18221"/>
                </a:lnTo>
                <a:lnTo>
                  <a:pt x="9113" y="18221"/>
                </a:lnTo>
                <a:lnTo>
                  <a:pt x="14143" y="18221"/>
                </a:lnTo>
                <a:lnTo>
                  <a:pt x="18227" y="14138"/>
                </a:lnTo>
                <a:lnTo>
                  <a:pt x="18227" y="9108"/>
                </a:lnTo>
              </a:path>
            </a:pathLst>
          </a:custGeom>
          <a:ln w="9446">
            <a:solidFill>
              <a:srgbClr val="4B4BA8"/>
            </a:solidFill>
          </a:ln>
        </p:spPr>
        <p:txBody>
          <a:bodyPr wrap="square" lIns="0" tIns="0" rIns="0" bIns="0" rtlCol="0"/>
          <a:lstStyle/>
          <a:p>
            <a:endParaRPr/>
          </a:p>
        </p:txBody>
      </p:sp>
      <p:sp>
        <p:nvSpPr>
          <p:cNvPr id="125" name="object 125"/>
          <p:cNvSpPr/>
          <p:nvPr/>
        </p:nvSpPr>
        <p:spPr>
          <a:xfrm>
            <a:off x="496436" y="2490141"/>
            <a:ext cx="13335" cy="13335"/>
          </a:xfrm>
          <a:custGeom>
            <a:avLst/>
            <a:gdLst/>
            <a:ahLst/>
            <a:cxnLst/>
            <a:rect l="l" t="t" r="r" b="b"/>
            <a:pathLst>
              <a:path w="13334" h="13335">
                <a:moveTo>
                  <a:pt x="12823" y="6414"/>
                </a:moveTo>
                <a:lnTo>
                  <a:pt x="12823" y="2877"/>
                </a:lnTo>
                <a:lnTo>
                  <a:pt x="9950" y="0"/>
                </a:lnTo>
                <a:lnTo>
                  <a:pt x="6413" y="0"/>
                </a:lnTo>
                <a:lnTo>
                  <a:pt x="2876" y="0"/>
                </a:lnTo>
                <a:lnTo>
                  <a:pt x="0" y="2877"/>
                </a:lnTo>
                <a:lnTo>
                  <a:pt x="0" y="6414"/>
                </a:lnTo>
                <a:lnTo>
                  <a:pt x="0" y="9951"/>
                </a:lnTo>
                <a:lnTo>
                  <a:pt x="2876" y="12829"/>
                </a:lnTo>
                <a:lnTo>
                  <a:pt x="6413" y="12829"/>
                </a:lnTo>
                <a:lnTo>
                  <a:pt x="9950" y="12829"/>
                </a:lnTo>
                <a:lnTo>
                  <a:pt x="12823" y="9951"/>
                </a:lnTo>
                <a:lnTo>
                  <a:pt x="12823" y="6414"/>
                </a:lnTo>
              </a:path>
            </a:pathLst>
          </a:custGeom>
          <a:ln w="9446">
            <a:solidFill>
              <a:srgbClr val="5858B7"/>
            </a:solidFill>
          </a:ln>
        </p:spPr>
        <p:txBody>
          <a:bodyPr wrap="square" lIns="0" tIns="0" rIns="0" bIns="0" rtlCol="0"/>
          <a:lstStyle/>
          <a:p>
            <a:endParaRPr/>
          </a:p>
        </p:txBody>
      </p:sp>
      <p:sp>
        <p:nvSpPr>
          <p:cNvPr id="126" name="object 126"/>
          <p:cNvSpPr/>
          <p:nvPr/>
        </p:nvSpPr>
        <p:spPr>
          <a:xfrm>
            <a:off x="493642" y="2487215"/>
            <a:ext cx="17780" cy="17780"/>
          </a:xfrm>
          <a:custGeom>
            <a:avLst/>
            <a:gdLst/>
            <a:ahLst/>
            <a:cxnLst/>
            <a:rect l="l" t="t" r="r" b="b"/>
            <a:pathLst>
              <a:path w="17779" h="17780">
                <a:moveTo>
                  <a:pt x="17209" y="8601"/>
                </a:moveTo>
                <a:lnTo>
                  <a:pt x="17209" y="3854"/>
                </a:lnTo>
                <a:lnTo>
                  <a:pt x="13350" y="0"/>
                </a:lnTo>
                <a:lnTo>
                  <a:pt x="8602" y="0"/>
                </a:lnTo>
                <a:lnTo>
                  <a:pt x="3854" y="0"/>
                </a:lnTo>
                <a:lnTo>
                  <a:pt x="0" y="3854"/>
                </a:lnTo>
                <a:lnTo>
                  <a:pt x="0" y="8601"/>
                </a:lnTo>
                <a:lnTo>
                  <a:pt x="0" y="13348"/>
                </a:lnTo>
                <a:lnTo>
                  <a:pt x="3854" y="17209"/>
                </a:lnTo>
                <a:lnTo>
                  <a:pt x="8602" y="17209"/>
                </a:lnTo>
                <a:lnTo>
                  <a:pt x="13350" y="17209"/>
                </a:lnTo>
                <a:lnTo>
                  <a:pt x="17209" y="13348"/>
                </a:lnTo>
                <a:lnTo>
                  <a:pt x="17209" y="8601"/>
                </a:lnTo>
              </a:path>
            </a:pathLst>
          </a:custGeom>
          <a:ln w="9446">
            <a:solidFill>
              <a:srgbClr val="6565C5"/>
            </a:solidFill>
          </a:ln>
        </p:spPr>
        <p:txBody>
          <a:bodyPr wrap="square" lIns="0" tIns="0" rIns="0" bIns="0" rtlCol="0"/>
          <a:lstStyle/>
          <a:p>
            <a:endParaRPr/>
          </a:p>
        </p:txBody>
      </p:sp>
      <p:sp>
        <p:nvSpPr>
          <p:cNvPr id="127" name="object 127"/>
          <p:cNvSpPr/>
          <p:nvPr/>
        </p:nvSpPr>
        <p:spPr>
          <a:xfrm>
            <a:off x="495736" y="2489179"/>
            <a:ext cx="12065" cy="12065"/>
          </a:xfrm>
          <a:custGeom>
            <a:avLst/>
            <a:gdLst/>
            <a:ahLst/>
            <a:cxnLst/>
            <a:rect l="l" t="t" r="r" b="b"/>
            <a:pathLst>
              <a:path w="12065" h="12064">
                <a:moveTo>
                  <a:pt x="11812" y="5902"/>
                </a:moveTo>
                <a:lnTo>
                  <a:pt x="11812" y="2644"/>
                </a:lnTo>
                <a:lnTo>
                  <a:pt x="9166" y="0"/>
                </a:lnTo>
                <a:lnTo>
                  <a:pt x="5908" y="0"/>
                </a:lnTo>
                <a:lnTo>
                  <a:pt x="2649" y="0"/>
                </a:lnTo>
                <a:lnTo>
                  <a:pt x="0" y="2644"/>
                </a:lnTo>
                <a:lnTo>
                  <a:pt x="0" y="5902"/>
                </a:lnTo>
                <a:lnTo>
                  <a:pt x="0" y="9161"/>
                </a:lnTo>
                <a:lnTo>
                  <a:pt x="2649" y="11805"/>
                </a:lnTo>
                <a:lnTo>
                  <a:pt x="5908" y="11805"/>
                </a:lnTo>
                <a:lnTo>
                  <a:pt x="9166" y="11805"/>
                </a:lnTo>
                <a:lnTo>
                  <a:pt x="11812" y="9161"/>
                </a:lnTo>
                <a:lnTo>
                  <a:pt x="11812" y="5902"/>
                </a:lnTo>
              </a:path>
            </a:pathLst>
          </a:custGeom>
          <a:ln w="9446">
            <a:solidFill>
              <a:srgbClr val="7E7ECE"/>
            </a:solidFill>
          </a:ln>
        </p:spPr>
        <p:txBody>
          <a:bodyPr wrap="square" lIns="0" tIns="0" rIns="0" bIns="0" rtlCol="0"/>
          <a:lstStyle/>
          <a:p>
            <a:endParaRPr/>
          </a:p>
        </p:txBody>
      </p:sp>
      <p:sp>
        <p:nvSpPr>
          <p:cNvPr id="128" name="object 128"/>
          <p:cNvSpPr/>
          <p:nvPr/>
        </p:nvSpPr>
        <p:spPr>
          <a:xfrm>
            <a:off x="497834" y="2491139"/>
            <a:ext cx="6985" cy="6985"/>
          </a:xfrm>
          <a:custGeom>
            <a:avLst/>
            <a:gdLst/>
            <a:ahLst/>
            <a:cxnLst/>
            <a:rect l="l" t="t" r="r" b="b"/>
            <a:pathLst>
              <a:path w="6984" h="6985">
                <a:moveTo>
                  <a:pt x="6409" y="3204"/>
                </a:moveTo>
                <a:lnTo>
                  <a:pt x="6409" y="1437"/>
                </a:lnTo>
                <a:lnTo>
                  <a:pt x="4970" y="0"/>
                </a:lnTo>
                <a:lnTo>
                  <a:pt x="3205" y="0"/>
                </a:lnTo>
                <a:lnTo>
                  <a:pt x="1438" y="0"/>
                </a:lnTo>
                <a:lnTo>
                  <a:pt x="0" y="1437"/>
                </a:lnTo>
                <a:lnTo>
                  <a:pt x="0" y="3204"/>
                </a:lnTo>
                <a:lnTo>
                  <a:pt x="0" y="4970"/>
                </a:lnTo>
                <a:lnTo>
                  <a:pt x="1438" y="6413"/>
                </a:lnTo>
                <a:lnTo>
                  <a:pt x="3205" y="6413"/>
                </a:lnTo>
                <a:lnTo>
                  <a:pt x="4970" y="6413"/>
                </a:lnTo>
                <a:lnTo>
                  <a:pt x="6409" y="4970"/>
                </a:lnTo>
                <a:lnTo>
                  <a:pt x="6409" y="3204"/>
                </a:lnTo>
              </a:path>
            </a:pathLst>
          </a:custGeom>
          <a:ln w="9446">
            <a:solidFill>
              <a:srgbClr val="9696D8"/>
            </a:solidFill>
          </a:ln>
        </p:spPr>
        <p:txBody>
          <a:bodyPr wrap="square" lIns="0" tIns="0" rIns="0" bIns="0" rtlCol="0"/>
          <a:lstStyle/>
          <a:p>
            <a:endParaRPr/>
          </a:p>
        </p:txBody>
      </p:sp>
      <p:sp>
        <p:nvSpPr>
          <p:cNvPr id="129" name="object 129"/>
          <p:cNvSpPr/>
          <p:nvPr/>
        </p:nvSpPr>
        <p:spPr>
          <a:xfrm>
            <a:off x="499929" y="2493102"/>
            <a:ext cx="1270" cy="1270"/>
          </a:xfrm>
          <a:custGeom>
            <a:avLst/>
            <a:gdLst/>
            <a:ahLst/>
            <a:cxnLst/>
            <a:rect l="l" t="t" r="r" b="b"/>
            <a:pathLst>
              <a:path w="1270" h="1269">
                <a:moveTo>
                  <a:pt x="1016" y="506"/>
                </a:moveTo>
                <a:lnTo>
                  <a:pt x="1016" y="228"/>
                </a:lnTo>
                <a:lnTo>
                  <a:pt x="788" y="0"/>
                </a:lnTo>
                <a:lnTo>
                  <a:pt x="510" y="0"/>
                </a:lnTo>
                <a:lnTo>
                  <a:pt x="232" y="0"/>
                </a:lnTo>
                <a:lnTo>
                  <a:pt x="0" y="228"/>
                </a:lnTo>
                <a:lnTo>
                  <a:pt x="0" y="506"/>
                </a:lnTo>
                <a:lnTo>
                  <a:pt x="0" y="784"/>
                </a:lnTo>
                <a:lnTo>
                  <a:pt x="232" y="1012"/>
                </a:lnTo>
                <a:lnTo>
                  <a:pt x="510" y="1012"/>
                </a:lnTo>
                <a:lnTo>
                  <a:pt x="788" y="1012"/>
                </a:lnTo>
                <a:lnTo>
                  <a:pt x="1016" y="784"/>
                </a:lnTo>
                <a:lnTo>
                  <a:pt x="1016" y="506"/>
                </a:lnTo>
              </a:path>
            </a:pathLst>
          </a:custGeom>
          <a:ln w="9446">
            <a:solidFill>
              <a:srgbClr val="AFAFE1"/>
            </a:solidFill>
          </a:ln>
        </p:spPr>
        <p:txBody>
          <a:bodyPr wrap="square" lIns="0" tIns="0" rIns="0" bIns="0" rtlCol="0"/>
          <a:lstStyle/>
          <a:p>
            <a:endParaRPr/>
          </a:p>
        </p:txBody>
      </p:sp>
      <p:sp>
        <p:nvSpPr>
          <p:cNvPr id="130" name="object 130"/>
          <p:cNvSpPr/>
          <p:nvPr/>
        </p:nvSpPr>
        <p:spPr>
          <a:xfrm>
            <a:off x="497641" y="2490682"/>
            <a:ext cx="4445" cy="4445"/>
          </a:xfrm>
          <a:custGeom>
            <a:avLst/>
            <a:gdLst/>
            <a:ahLst/>
            <a:cxnLst/>
            <a:rect l="l" t="t" r="r" b="b"/>
            <a:pathLst>
              <a:path w="4445" h="4444">
                <a:moveTo>
                  <a:pt x="0" y="2188"/>
                </a:moveTo>
                <a:lnTo>
                  <a:pt x="0" y="3393"/>
                </a:lnTo>
                <a:lnTo>
                  <a:pt x="986" y="4380"/>
                </a:lnTo>
                <a:lnTo>
                  <a:pt x="2192" y="4380"/>
                </a:lnTo>
                <a:lnTo>
                  <a:pt x="3398" y="4380"/>
                </a:lnTo>
                <a:lnTo>
                  <a:pt x="4385" y="3393"/>
                </a:lnTo>
                <a:lnTo>
                  <a:pt x="4385" y="2188"/>
                </a:lnTo>
                <a:lnTo>
                  <a:pt x="4385" y="982"/>
                </a:lnTo>
                <a:lnTo>
                  <a:pt x="3398" y="0"/>
                </a:lnTo>
                <a:lnTo>
                  <a:pt x="2192" y="0"/>
                </a:lnTo>
                <a:lnTo>
                  <a:pt x="986" y="0"/>
                </a:lnTo>
                <a:lnTo>
                  <a:pt x="0" y="982"/>
                </a:lnTo>
                <a:lnTo>
                  <a:pt x="0" y="2188"/>
                </a:lnTo>
              </a:path>
            </a:pathLst>
          </a:custGeom>
          <a:ln w="9446">
            <a:solidFill>
              <a:srgbClr val="C7C7EA"/>
            </a:solidFill>
          </a:ln>
        </p:spPr>
        <p:txBody>
          <a:bodyPr wrap="square" lIns="0" tIns="0" rIns="0" bIns="0" rtlCol="0"/>
          <a:lstStyle/>
          <a:p>
            <a:endParaRPr/>
          </a:p>
        </p:txBody>
      </p:sp>
      <p:sp>
        <p:nvSpPr>
          <p:cNvPr id="131" name="object 131"/>
          <p:cNvSpPr/>
          <p:nvPr/>
        </p:nvSpPr>
        <p:spPr>
          <a:xfrm>
            <a:off x="493836" y="2486738"/>
            <a:ext cx="10795" cy="10795"/>
          </a:xfrm>
          <a:custGeom>
            <a:avLst/>
            <a:gdLst/>
            <a:ahLst/>
            <a:cxnLst/>
            <a:rect l="l" t="t" r="r" b="b"/>
            <a:pathLst>
              <a:path w="10795" h="10794">
                <a:moveTo>
                  <a:pt x="8373" y="0"/>
                </a:moveTo>
                <a:lnTo>
                  <a:pt x="2420" y="0"/>
                </a:lnTo>
                <a:lnTo>
                  <a:pt x="0" y="2420"/>
                </a:lnTo>
                <a:lnTo>
                  <a:pt x="0" y="8373"/>
                </a:lnTo>
                <a:lnTo>
                  <a:pt x="2420" y="10795"/>
                </a:lnTo>
                <a:lnTo>
                  <a:pt x="8373" y="10795"/>
                </a:lnTo>
                <a:lnTo>
                  <a:pt x="10795" y="8373"/>
                </a:lnTo>
                <a:lnTo>
                  <a:pt x="10795" y="2420"/>
                </a:lnTo>
                <a:lnTo>
                  <a:pt x="8373" y="0"/>
                </a:lnTo>
                <a:close/>
              </a:path>
            </a:pathLst>
          </a:custGeom>
          <a:solidFill>
            <a:srgbClr val="E0E0F3"/>
          </a:solidFill>
        </p:spPr>
        <p:txBody>
          <a:bodyPr wrap="square" lIns="0" tIns="0" rIns="0" bIns="0" rtlCol="0"/>
          <a:lstStyle/>
          <a:p>
            <a:endParaRPr/>
          </a:p>
        </p:txBody>
      </p:sp>
      <p:sp>
        <p:nvSpPr>
          <p:cNvPr id="132" name="object 132"/>
          <p:cNvSpPr txBox="1"/>
          <p:nvPr/>
        </p:nvSpPr>
        <p:spPr>
          <a:xfrm>
            <a:off x="582866" y="587799"/>
            <a:ext cx="3688715" cy="2129155"/>
          </a:xfrm>
          <a:prstGeom prst="rect">
            <a:avLst/>
          </a:prstGeom>
        </p:spPr>
        <p:txBody>
          <a:bodyPr vert="horz" wrap="square" lIns="0" tIns="15875" rIns="0" bIns="0" rtlCol="0">
            <a:spAutoFit/>
          </a:bodyPr>
          <a:lstStyle/>
          <a:p>
            <a:pPr marL="12700">
              <a:lnSpc>
                <a:spcPts val="1050"/>
              </a:lnSpc>
              <a:spcBef>
                <a:spcPts val="125"/>
              </a:spcBef>
            </a:pPr>
            <a:r>
              <a:rPr sz="900" spc="-55" dirty="0">
                <a:latin typeface="Arial"/>
                <a:cs typeface="Arial"/>
              </a:rPr>
              <a:t>Rare </a:t>
            </a:r>
            <a:r>
              <a:rPr sz="900" spc="-20" dirty="0">
                <a:latin typeface="Arial"/>
                <a:cs typeface="Arial"/>
              </a:rPr>
              <a:t>terms </a:t>
            </a:r>
            <a:r>
              <a:rPr sz="900" spc="-55" dirty="0">
                <a:latin typeface="Arial"/>
                <a:cs typeface="Arial"/>
              </a:rPr>
              <a:t>are </a:t>
            </a:r>
            <a:r>
              <a:rPr sz="900" spc="-40" dirty="0">
                <a:latin typeface="Arial"/>
                <a:cs typeface="Arial"/>
              </a:rPr>
              <a:t>more </a:t>
            </a:r>
            <a:r>
              <a:rPr sz="900" spc="-10" dirty="0">
                <a:latin typeface="Arial"/>
                <a:cs typeface="Arial"/>
              </a:rPr>
              <a:t>informative </a:t>
            </a:r>
            <a:r>
              <a:rPr sz="900" spc="-5" dirty="0">
                <a:latin typeface="Arial"/>
                <a:cs typeface="Arial"/>
              </a:rPr>
              <a:t>than </a:t>
            </a:r>
            <a:r>
              <a:rPr sz="900" spc="-15" dirty="0">
                <a:latin typeface="Arial"/>
                <a:cs typeface="Arial"/>
              </a:rPr>
              <a:t>frequent</a:t>
            </a:r>
            <a:r>
              <a:rPr sz="900" spc="-25" dirty="0">
                <a:latin typeface="Arial"/>
                <a:cs typeface="Arial"/>
              </a:rPr>
              <a:t> </a:t>
            </a:r>
            <a:r>
              <a:rPr sz="900" spc="-15" dirty="0">
                <a:latin typeface="Arial"/>
                <a:cs typeface="Arial"/>
              </a:rPr>
              <a:t>terms.</a:t>
            </a:r>
            <a:endParaRPr sz="900">
              <a:latin typeface="Arial"/>
              <a:cs typeface="Arial"/>
            </a:endParaRPr>
          </a:p>
          <a:p>
            <a:pPr marL="12700">
              <a:lnSpc>
                <a:spcPts val="1015"/>
              </a:lnSpc>
            </a:pPr>
            <a:r>
              <a:rPr sz="900" spc="-40" dirty="0">
                <a:latin typeface="Arial"/>
                <a:cs typeface="Arial"/>
              </a:rPr>
              <a:t>Consider </a:t>
            </a:r>
            <a:r>
              <a:rPr sz="900" spc="-60" dirty="0">
                <a:latin typeface="Arial"/>
                <a:cs typeface="Arial"/>
              </a:rPr>
              <a:t>a </a:t>
            </a:r>
            <a:r>
              <a:rPr sz="900" spc="-5" dirty="0">
                <a:latin typeface="Arial"/>
                <a:cs typeface="Arial"/>
              </a:rPr>
              <a:t>term in </a:t>
            </a:r>
            <a:r>
              <a:rPr sz="900" spc="-10" dirty="0">
                <a:latin typeface="Arial"/>
                <a:cs typeface="Arial"/>
              </a:rPr>
              <a:t>the </a:t>
            </a:r>
            <a:r>
              <a:rPr sz="900" spc="-30" dirty="0">
                <a:latin typeface="Arial"/>
                <a:cs typeface="Arial"/>
              </a:rPr>
              <a:t>query </a:t>
            </a:r>
            <a:r>
              <a:rPr sz="900" spc="20" dirty="0">
                <a:latin typeface="Arial"/>
                <a:cs typeface="Arial"/>
              </a:rPr>
              <a:t>that </a:t>
            </a:r>
            <a:r>
              <a:rPr sz="900" spc="-40" dirty="0">
                <a:latin typeface="Arial"/>
                <a:cs typeface="Arial"/>
              </a:rPr>
              <a:t>is </a:t>
            </a:r>
            <a:r>
              <a:rPr sz="900" spc="-40" dirty="0">
                <a:solidFill>
                  <a:srgbClr val="0000FF"/>
                </a:solidFill>
                <a:latin typeface="Arial"/>
                <a:cs typeface="Arial"/>
              </a:rPr>
              <a:t>rare </a:t>
            </a:r>
            <a:r>
              <a:rPr sz="900" spc="-5" dirty="0">
                <a:latin typeface="Arial"/>
                <a:cs typeface="Arial"/>
              </a:rPr>
              <a:t>in </a:t>
            </a:r>
            <a:r>
              <a:rPr sz="900" spc="-10" dirty="0">
                <a:latin typeface="Arial"/>
                <a:cs typeface="Arial"/>
              </a:rPr>
              <a:t>the </a:t>
            </a:r>
            <a:r>
              <a:rPr sz="900" spc="-15" dirty="0">
                <a:latin typeface="Arial"/>
                <a:cs typeface="Arial"/>
              </a:rPr>
              <a:t>collection</a:t>
            </a:r>
            <a:r>
              <a:rPr sz="900" spc="-110" dirty="0">
                <a:latin typeface="Arial"/>
                <a:cs typeface="Arial"/>
              </a:rPr>
              <a:t> </a:t>
            </a:r>
            <a:r>
              <a:rPr sz="900" spc="-10" dirty="0">
                <a:latin typeface="Arial"/>
                <a:cs typeface="Arial"/>
              </a:rPr>
              <a:t>(e.g.,</a:t>
            </a:r>
            <a:endParaRPr sz="900">
              <a:latin typeface="Arial"/>
              <a:cs typeface="Arial"/>
            </a:endParaRPr>
          </a:p>
          <a:p>
            <a:pPr marL="12700">
              <a:lnSpc>
                <a:spcPts val="1050"/>
              </a:lnSpc>
            </a:pPr>
            <a:r>
              <a:rPr sz="900" spc="170" dirty="0">
                <a:latin typeface="PMingLiU"/>
                <a:cs typeface="PMingLiU"/>
              </a:rPr>
              <a:t>arachnocentric</a:t>
            </a:r>
            <a:r>
              <a:rPr sz="900" spc="170" dirty="0">
                <a:latin typeface="Arial"/>
                <a:cs typeface="Arial"/>
              </a:rPr>
              <a:t>)</a:t>
            </a:r>
            <a:endParaRPr sz="900">
              <a:latin typeface="Arial"/>
              <a:cs typeface="Arial"/>
            </a:endParaRPr>
          </a:p>
          <a:p>
            <a:pPr marL="247650">
              <a:lnSpc>
                <a:spcPts val="1019"/>
              </a:lnSpc>
              <a:spcBef>
                <a:spcPts val="155"/>
              </a:spcBef>
            </a:pPr>
            <a:r>
              <a:rPr sz="850" spc="-5" dirty="0">
                <a:latin typeface="Arial"/>
                <a:cs typeface="Arial"/>
              </a:rPr>
              <a:t>A </a:t>
            </a:r>
            <a:r>
              <a:rPr sz="850" spc="-35" dirty="0">
                <a:latin typeface="Arial"/>
                <a:cs typeface="Arial"/>
              </a:rPr>
              <a:t>document </a:t>
            </a:r>
            <a:r>
              <a:rPr sz="850" spc="-25" dirty="0">
                <a:latin typeface="Arial"/>
                <a:cs typeface="Arial"/>
              </a:rPr>
              <a:t>containing </a:t>
            </a:r>
            <a:r>
              <a:rPr sz="850" spc="-15" dirty="0">
                <a:latin typeface="Arial"/>
                <a:cs typeface="Arial"/>
              </a:rPr>
              <a:t>this </a:t>
            </a:r>
            <a:r>
              <a:rPr sz="850" spc="-20" dirty="0">
                <a:latin typeface="Arial"/>
                <a:cs typeface="Arial"/>
              </a:rPr>
              <a:t>term </a:t>
            </a:r>
            <a:r>
              <a:rPr sz="850" spc="-45" dirty="0">
                <a:latin typeface="Arial"/>
                <a:cs typeface="Arial"/>
              </a:rPr>
              <a:t>is very </a:t>
            </a:r>
            <a:r>
              <a:rPr sz="850" spc="-25" dirty="0">
                <a:latin typeface="Arial"/>
                <a:cs typeface="Arial"/>
              </a:rPr>
              <a:t>likely </a:t>
            </a:r>
            <a:r>
              <a:rPr sz="850" spc="5" dirty="0">
                <a:latin typeface="Arial"/>
                <a:cs typeface="Arial"/>
              </a:rPr>
              <a:t>to </a:t>
            </a:r>
            <a:r>
              <a:rPr sz="850" spc="-60" dirty="0">
                <a:latin typeface="Arial"/>
                <a:cs typeface="Arial"/>
              </a:rPr>
              <a:t>be</a:t>
            </a:r>
            <a:r>
              <a:rPr sz="850" spc="85" dirty="0">
                <a:latin typeface="Arial"/>
                <a:cs typeface="Arial"/>
              </a:rPr>
              <a:t> </a:t>
            </a:r>
            <a:r>
              <a:rPr sz="850" spc="-30" dirty="0">
                <a:latin typeface="Arial"/>
                <a:cs typeface="Arial"/>
              </a:rPr>
              <a:t>relevant.</a:t>
            </a:r>
            <a:endParaRPr sz="850">
              <a:latin typeface="Arial"/>
              <a:cs typeface="Arial"/>
            </a:endParaRPr>
          </a:p>
          <a:p>
            <a:pPr marL="247650">
              <a:lnSpc>
                <a:spcPts val="1019"/>
              </a:lnSpc>
            </a:pPr>
            <a:r>
              <a:rPr sz="850" spc="45" dirty="0">
                <a:latin typeface="Lucida Sans Unicode"/>
                <a:cs typeface="Lucida Sans Unicode"/>
              </a:rPr>
              <a:t>→ </a:t>
            </a:r>
            <a:r>
              <a:rPr sz="850" spc="-65" dirty="0">
                <a:latin typeface="Arial"/>
                <a:cs typeface="Arial"/>
              </a:rPr>
              <a:t>We </a:t>
            </a:r>
            <a:r>
              <a:rPr sz="850" spc="-25" dirty="0">
                <a:latin typeface="Arial"/>
                <a:cs typeface="Arial"/>
              </a:rPr>
              <a:t>want </a:t>
            </a:r>
            <a:r>
              <a:rPr sz="850" spc="-70" dirty="0">
                <a:latin typeface="Arial"/>
                <a:cs typeface="Arial"/>
              </a:rPr>
              <a:t>a </a:t>
            </a:r>
            <a:r>
              <a:rPr sz="850" spc="-30" dirty="0">
                <a:solidFill>
                  <a:srgbClr val="0000FF"/>
                </a:solidFill>
                <a:latin typeface="Arial"/>
                <a:cs typeface="Arial"/>
              </a:rPr>
              <a:t>high weight </a:t>
            </a:r>
            <a:r>
              <a:rPr sz="850" spc="-20" dirty="0">
                <a:solidFill>
                  <a:srgbClr val="0000FF"/>
                </a:solidFill>
                <a:latin typeface="Arial"/>
                <a:cs typeface="Arial"/>
              </a:rPr>
              <a:t>for </a:t>
            </a:r>
            <a:r>
              <a:rPr sz="850" spc="-45" dirty="0">
                <a:solidFill>
                  <a:srgbClr val="0000FF"/>
                </a:solidFill>
                <a:latin typeface="Arial"/>
                <a:cs typeface="Arial"/>
              </a:rPr>
              <a:t>rare </a:t>
            </a:r>
            <a:r>
              <a:rPr sz="850" spc="-35" dirty="0">
                <a:solidFill>
                  <a:srgbClr val="0000FF"/>
                </a:solidFill>
                <a:latin typeface="Arial"/>
                <a:cs typeface="Arial"/>
              </a:rPr>
              <a:t>terms </a:t>
            </a:r>
            <a:r>
              <a:rPr sz="850" spc="-30" dirty="0">
                <a:latin typeface="Arial"/>
                <a:cs typeface="Arial"/>
              </a:rPr>
              <a:t>like </a:t>
            </a:r>
            <a:r>
              <a:rPr sz="850" spc="140" dirty="0">
                <a:latin typeface="PMingLiU"/>
                <a:cs typeface="PMingLiU"/>
              </a:rPr>
              <a:t>arachnocentric</a:t>
            </a:r>
            <a:r>
              <a:rPr sz="850" spc="140" dirty="0">
                <a:latin typeface="Arial"/>
                <a:cs typeface="Arial"/>
              </a:rPr>
              <a:t>.</a:t>
            </a:r>
            <a:endParaRPr sz="850">
              <a:latin typeface="Arial"/>
              <a:cs typeface="Arial"/>
            </a:endParaRPr>
          </a:p>
          <a:p>
            <a:pPr marL="12700" marR="5080">
              <a:lnSpc>
                <a:spcPts val="1019"/>
              </a:lnSpc>
              <a:spcBef>
                <a:spcPts val="200"/>
              </a:spcBef>
            </a:pPr>
            <a:r>
              <a:rPr sz="900" spc="-40" dirty="0">
                <a:latin typeface="Arial"/>
                <a:cs typeface="Arial"/>
              </a:rPr>
              <a:t>Consider </a:t>
            </a:r>
            <a:r>
              <a:rPr sz="900" spc="-60" dirty="0">
                <a:latin typeface="Arial"/>
                <a:cs typeface="Arial"/>
              </a:rPr>
              <a:t>a </a:t>
            </a:r>
            <a:r>
              <a:rPr sz="900" spc="-5" dirty="0">
                <a:latin typeface="Arial"/>
                <a:cs typeface="Arial"/>
              </a:rPr>
              <a:t>term in </a:t>
            </a:r>
            <a:r>
              <a:rPr sz="900" spc="-10" dirty="0">
                <a:latin typeface="Arial"/>
                <a:cs typeface="Arial"/>
              </a:rPr>
              <a:t>the </a:t>
            </a:r>
            <a:r>
              <a:rPr sz="900" spc="-30" dirty="0">
                <a:latin typeface="Arial"/>
                <a:cs typeface="Arial"/>
              </a:rPr>
              <a:t>query </a:t>
            </a:r>
            <a:r>
              <a:rPr sz="900" spc="20" dirty="0">
                <a:latin typeface="Arial"/>
                <a:cs typeface="Arial"/>
              </a:rPr>
              <a:t>that </a:t>
            </a:r>
            <a:r>
              <a:rPr sz="900" spc="-40" dirty="0">
                <a:latin typeface="Arial"/>
                <a:cs typeface="Arial"/>
              </a:rPr>
              <a:t>is </a:t>
            </a:r>
            <a:r>
              <a:rPr sz="900" spc="-15" dirty="0">
                <a:solidFill>
                  <a:srgbClr val="0000FF"/>
                </a:solidFill>
                <a:latin typeface="Arial"/>
                <a:cs typeface="Arial"/>
              </a:rPr>
              <a:t>frequent </a:t>
            </a:r>
            <a:r>
              <a:rPr sz="900" spc="-5" dirty="0">
                <a:latin typeface="Arial"/>
                <a:cs typeface="Arial"/>
              </a:rPr>
              <a:t>in </a:t>
            </a:r>
            <a:r>
              <a:rPr sz="900" spc="-10" dirty="0">
                <a:latin typeface="Arial"/>
                <a:cs typeface="Arial"/>
              </a:rPr>
              <a:t>the </a:t>
            </a:r>
            <a:r>
              <a:rPr sz="900" spc="-15" dirty="0">
                <a:latin typeface="Arial"/>
                <a:cs typeface="Arial"/>
              </a:rPr>
              <a:t>collection </a:t>
            </a:r>
            <a:r>
              <a:rPr sz="900" spc="-10" dirty="0">
                <a:latin typeface="Arial"/>
                <a:cs typeface="Arial"/>
              </a:rPr>
              <a:t>(e.g., </a:t>
            </a:r>
            <a:r>
              <a:rPr sz="900" spc="100" dirty="0">
                <a:latin typeface="PMingLiU"/>
                <a:cs typeface="PMingLiU"/>
              </a:rPr>
              <a:t>high</a:t>
            </a:r>
            <a:r>
              <a:rPr sz="900" spc="100" dirty="0">
                <a:latin typeface="Arial"/>
                <a:cs typeface="Arial"/>
              </a:rPr>
              <a:t>,  </a:t>
            </a:r>
            <a:r>
              <a:rPr sz="900" spc="130" dirty="0">
                <a:latin typeface="PMingLiU"/>
                <a:cs typeface="PMingLiU"/>
              </a:rPr>
              <a:t>increase</a:t>
            </a:r>
            <a:r>
              <a:rPr sz="900" spc="130" dirty="0">
                <a:latin typeface="Arial"/>
                <a:cs typeface="Arial"/>
              </a:rPr>
              <a:t>,</a:t>
            </a:r>
            <a:r>
              <a:rPr sz="900" spc="55" dirty="0">
                <a:latin typeface="Arial"/>
                <a:cs typeface="Arial"/>
              </a:rPr>
              <a:t> </a:t>
            </a:r>
            <a:r>
              <a:rPr sz="900" spc="125" dirty="0">
                <a:latin typeface="PMingLiU"/>
                <a:cs typeface="PMingLiU"/>
              </a:rPr>
              <a:t>line</a:t>
            </a:r>
            <a:r>
              <a:rPr sz="900" spc="125" dirty="0">
                <a:latin typeface="Arial"/>
                <a:cs typeface="Arial"/>
              </a:rPr>
              <a:t>)</a:t>
            </a:r>
            <a:endParaRPr sz="900">
              <a:latin typeface="Arial"/>
              <a:cs typeface="Arial"/>
            </a:endParaRPr>
          </a:p>
          <a:p>
            <a:pPr marL="247650" marR="335280">
              <a:lnSpc>
                <a:spcPct val="100000"/>
              </a:lnSpc>
              <a:spcBef>
                <a:spcPts val="130"/>
              </a:spcBef>
            </a:pPr>
            <a:r>
              <a:rPr sz="850" spc="-5" dirty="0">
                <a:latin typeface="Arial"/>
                <a:cs typeface="Arial"/>
              </a:rPr>
              <a:t>A </a:t>
            </a:r>
            <a:r>
              <a:rPr sz="850" spc="-35" dirty="0">
                <a:latin typeface="Arial"/>
                <a:cs typeface="Arial"/>
              </a:rPr>
              <a:t>document </a:t>
            </a:r>
            <a:r>
              <a:rPr sz="850" spc="-25" dirty="0">
                <a:latin typeface="Arial"/>
                <a:cs typeface="Arial"/>
              </a:rPr>
              <a:t>containing </a:t>
            </a:r>
            <a:r>
              <a:rPr sz="850" spc="-15" dirty="0">
                <a:latin typeface="Arial"/>
                <a:cs typeface="Arial"/>
              </a:rPr>
              <a:t>this </a:t>
            </a:r>
            <a:r>
              <a:rPr sz="850" spc="-20" dirty="0">
                <a:latin typeface="Arial"/>
                <a:cs typeface="Arial"/>
              </a:rPr>
              <a:t>term </a:t>
            </a:r>
            <a:r>
              <a:rPr sz="850" spc="-45" dirty="0">
                <a:latin typeface="Arial"/>
                <a:cs typeface="Arial"/>
              </a:rPr>
              <a:t>is </a:t>
            </a:r>
            <a:r>
              <a:rPr sz="850" spc="-55" dirty="0">
                <a:latin typeface="Arial"/>
                <a:cs typeface="Arial"/>
              </a:rPr>
              <a:t>more </a:t>
            </a:r>
            <a:r>
              <a:rPr sz="850" spc="-25" dirty="0">
                <a:latin typeface="Arial"/>
                <a:cs typeface="Arial"/>
              </a:rPr>
              <a:t>likely </a:t>
            </a:r>
            <a:r>
              <a:rPr sz="850" spc="5" dirty="0">
                <a:latin typeface="Arial"/>
                <a:cs typeface="Arial"/>
              </a:rPr>
              <a:t>to </a:t>
            </a:r>
            <a:r>
              <a:rPr sz="850" spc="-60" dirty="0">
                <a:latin typeface="Arial"/>
                <a:cs typeface="Arial"/>
              </a:rPr>
              <a:t>be </a:t>
            </a:r>
            <a:r>
              <a:rPr sz="850" spc="-35" dirty="0">
                <a:latin typeface="Arial"/>
                <a:cs typeface="Arial"/>
              </a:rPr>
              <a:t>relevant </a:t>
            </a:r>
            <a:r>
              <a:rPr sz="850" spc="-20" dirty="0">
                <a:latin typeface="Arial"/>
                <a:cs typeface="Arial"/>
              </a:rPr>
              <a:t>than </a:t>
            </a:r>
            <a:r>
              <a:rPr sz="850" spc="-70" dirty="0">
                <a:latin typeface="Arial"/>
                <a:cs typeface="Arial"/>
              </a:rPr>
              <a:t>a  </a:t>
            </a:r>
            <a:r>
              <a:rPr sz="850" spc="-35" dirty="0">
                <a:latin typeface="Arial"/>
                <a:cs typeface="Arial"/>
              </a:rPr>
              <a:t>document </a:t>
            </a:r>
            <a:r>
              <a:rPr sz="850" spc="5" dirty="0">
                <a:latin typeface="Arial"/>
                <a:cs typeface="Arial"/>
              </a:rPr>
              <a:t>that </a:t>
            </a:r>
            <a:r>
              <a:rPr sz="850" spc="-25" dirty="0">
                <a:latin typeface="Arial"/>
                <a:cs typeface="Arial"/>
              </a:rPr>
              <a:t>doesn’t, </a:t>
            </a:r>
            <a:r>
              <a:rPr sz="850" spc="-5" dirty="0">
                <a:latin typeface="Arial"/>
                <a:cs typeface="Arial"/>
              </a:rPr>
              <a:t>but </a:t>
            </a:r>
            <a:r>
              <a:rPr sz="850" spc="5" dirty="0">
                <a:latin typeface="Arial"/>
                <a:cs typeface="Arial"/>
              </a:rPr>
              <a:t>it’s </a:t>
            </a:r>
            <a:r>
              <a:rPr sz="850" spc="-10" dirty="0">
                <a:latin typeface="Arial"/>
                <a:cs typeface="Arial"/>
              </a:rPr>
              <a:t>not </a:t>
            </a:r>
            <a:r>
              <a:rPr sz="850" spc="-70" dirty="0">
                <a:latin typeface="Arial"/>
                <a:cs typeface="Arial"/>
              </a:rPr>
              <a:t>a </a:t>
            </a:r>
            <a:r>
              <a:rPr sz="850" spc="-60" dirty="0">
                <a:latin typeface="Arial"/>
                <a:cs typeface="Arial"/>
              </a:rPr>
              <a:t>sure </a:t>
            </a:r>
            <a:r>
              <a:rPr sz="850" spc="-20" dirty="0">
                <a:latin typeface="Arial"/>
                <a:cs typeface="Arial"/>
              </a:rPr>
              <a:t>indicator of</a:t>
            </a:r>
            <a:r>
              <a:rPr sz="850" spc="150" dirty="0">
                <a:latin typeface="Arial"/>
                <a:cs typeface="Arial"/>
              </a:rPr>
              <a:t> </a:t>
            </a:r>
            <a:r>
              <a:rPr sz="850" spc="-50" dirty="0">
                <a:latin typeface="Arial"/>
                <a:cs typeface="Arial"/>
              </a:rPr>
              <a:t>relevance.</a:t>
            </a:r>
            <a:endParaRPr sz="850">
              <a:latin typeface="Arial"/>
              <a:cs typeface="Arial"/>
            </a:endParaRPr>
          </a:p>
          <a:p>
            <a:pPr marL="247650" marR="337185">
              <a:lnSpc>
                <a:spcPts val="1019"/>
              </a:lnSpc>
              <a:spcBef>
                <a:spcPts val="25"/>
              </a:spcBef>
            </a:pPr>
            <a:r>
              <a:rPr sz="850" spc="45" dirty="0">
                <a:latin typeface="Lucida Sans Unicode"/>
                <a:cs typeface="Lucida Sans Unicode"/>
              </a:rPr>
              <a:t>→ </a:t>
            </a:r>
            <a:r>
              <a:rPr sz="850" spc="-45" dirty="0">
                <a:solidFill>
                  <a:srgbClr val="0000FF"/>
                </a:solidFill>
                <a:latin typeface="Arial"/>
                <a:cs typeface="Arial"/>
              </a:rPr>
              <a:t>For </a:t>
            </a:r>
            <a:r>
              <a:rPr sz="850" spc="-30" dirty="0">
                <a:solidFill>
                  <a:srgbClr val="0000FF"/>
                </a:solidFill>
                <a:latin typeface="Arial"/>
                <a:cs typeface="Arial"/>
              </a:rPr>
              <a:t>frequent terms, </a:t>
            </a:r>
            <a:r>
              <a:rPr sz="850" spc="-80" dirty="0">
                <a:latin typeface="Arial"/>
                <a:cs typeface="Arial"/>
              </a:rPr>
              <a:t>we </a:t>
            </a:r>
            <a:r>
              <a:rPr sz="850" spc="-25" dirty="0">
                <a:latin typeface="Arial"/>
                <a:cs typeface="Arial"/>
              </a:rPr>
              <a:t>want </a:t>
            </a:r>
            <a:r>
              <a:rPr sz="850" spc="-30" dirty="0">
                <a:latin typeface="Arial"/>
                <a:cs typeface="Arial"/>
              </a:rPr>
              <a:t>positive </a:t>
            </a:r>
            <a:r>
              <a:rPr sz="850" spc="-40" dirty="0">
                <a:latin typeface="Arial"/>
                <a:cs typeface="Arial"/>
              </a:rPr>
              <a:t>weights </a:t>
            </a:r>
            <a:r>
              <a:rPr sz="850" spc="-20" dirty="0">
                <a:latin typeface="Arial"/>
                <a:cs typeface="Arial"/>
              </a:rPr>
              <a:t>for </a:t>
            </a:r>
            <a:r>
              <a:rPr sz="850" spc="-55" dirty="0">
                <a:latin typeface="Arial"/>
                <a:cs typeface="Arial"/>
              </a:rPr>
              <a:t>words </a:t>
            </a:r>
            <a:r>
              <a:rPr sz="850" spc="-30" dirty="0">
                <a:latin typeface="Arial"/>
                <a:cs typeface="Arial"/>
              </a:rPr>
              <a:t>like </a:t>
            </a:r>
            <a:r>
              <a:rPr sz="850" spc="80" dirty="0">
                <a:latin typeface="PMingLiU"/>
                <a:cs typeface="PMingLiU"/>
              </a:rPr>
              <a:t>high</a:t>
            </a:r>
            <a:r>
              <a:rPr sz="850" spc="80" dirty="0">
                <a:latin typeface="Arial"/>
                <a:cs typeface="Arial"/>
              </a:rPr>
              <a:t>,  </a:t>
            </a:r>
            <a:r>
              <a:rPr sz="850" spc="110" dirty="0">
                <a:latin typeface="PMingLiU"/>
                <a:cs typeface="PMingLiU"/>
              </a:rPr>
              <a:t>increase</a:t>
            </a:r>
            <a:r>
              <a:rPr sz="850" spc="110" dirty="0">
                <a:latin typeface="Arial"/>
                <a:cs typeface="Arial"/>
              </a:rPr>
              <a:t>, </a:t>
            </a:r>
            <a:r>
              <a:rPr sz="850" spc="-50" dirty="0">
                <a:latin typeface="Arial"/>
                <a:cs typeface="Arial"/>
              </a:rPr>
              <a:t>and </a:t>
            </a:r>
            <a:r>
              <a:rPr sz="850" spc="95" dirty="0">
                <a:latin typeface="PMingLiU"/>
                <a:cs typeface="PMingLiU"/>
              </a:rPr>
              <a:t>line</a:t>
            </a:r>
            <a:r>
              <a:rPr sz="850" spc="95" dirty="0">
                <a:latin typeface="Arial"/>
                <a:cs typeface="Arial"/>
              </a:rPr>
              <a:t>, </a:t>
            </a:r>
            <a:r>
              <a:rPr sz="850" spc="-5" dirty="0">
                <a:latin typeface="Arial"/>
                <a:cs typeface="Arial"/>
              </a:rPr>
              <a:t>but </a:t>
            </a:r>
            <a:r>
              <a:rPr sz="850" spc="-45" dirty="0">
                <a:solidFill>
                  <a:srgbClr val="0000FF"/>
                </a:solidFill>
                <a:latin typeface="Arial"/>
                <a:cs typeface="Arial"/>
              </a:rPr>
              <a:t>lower </a:t>
            </a:r>
            <a:r>
              <a:rPr sz="850" spc="-40" dirty="0">
                <a:solidFill>
                  <a:srgbClr val="0000FF"/>
                </a:solidFill>
                <a:latin typeface="Arial"/>
                <a:cs typeface="Arial"/>
              </a:rPr>
              <a:t>weights </a:t>
            </a:r>
            <a:r>
              <a:rPr sz="850" spc="-20" dirty="0">
                <a:latin typeface="Arial"/>
                <a:cs typeface="Arial"/>
              </a:rPr>
              <a:t>than for </a:t>
            </a:r>
            <a:r>
              <a:rPr sz="850" spc="-45" dirty="0">
                <a:latin typeface="Arial"/>
                <a:cs typeface="Arial"/>
              </a:rPr>
              <a:t>rare</a:t>
            </a:r>
            <a:r>
              <a:rPr sz="850" spc="5" dirty="0">
                <a:latin typeface="Arial"/>
                <a:cs typeface="Arial"/>
              </a:rPr>
              <a:t> </a:t>
            </a:r>
            <a:r>
              <a:rPr sz="850" spc="-30" dirty="0">
                <a:latin typeface="Arial"/>
                <a:cs typeface="Arial"/>
              </a:rPr>
              <a:t>terms.</a:t>
            </a:r>
            <a:endParaRPr sz="850">
              <a:latin typeface="Arial"/>
              <a:cs typeface="Arial"/>
            </a:endParaRPr>
          </a:p>
          <a:p>
            <a:pPr marL="12700" marR="411480">
              <a:lnSpc>
                <a:spcPct val="106600"/>
              </a:lnSpc>
              <a:spcBef>
                <a:spcPts val="145"/>
              </a:spcBef>
            </a:pPr>
            <a:r>
              <a:rPr sz="900" spc="-50" dirty="0">
                <a:latin typeface="Arial"/>
                <a:cs typeface="Arial"/>
              </a:rPr>
              <a:t>We </a:t>
            </a:r>
            <a:r>
              <a:rPr sz="900" spc="10" dirty="0">
                <a:latin typeface="Arial"/>
                <a:cs typeface="Arial"/>
              </a:rPr>
              <a:t>will </a:t>
            </a:r>
            <a:r>
              <a:rPr sz="900" spc="-70" dirty="0">
                <a:latin typeface="Arial"/>
                <a:cs typeface="Arial"/>
              </a:rPr>
              <a:t>use </a:t>
            </a:r>
            <a:r>
              <a:rPr sz="900" spc="-20" dirty="0">
                <a:latin typeface="Arial"/>
                <a:cs typeface="Arial"/>
              </a:rPr>
              <a:t>document </a:t>
            </a:r>
            <a:r>
              <a:rPr sz="900" spc="-30" dirty="0">
                <a:latin typeface="Arial"/>
                <a:cs typeface="Arial"/>
              </a:rPr>
              <a:t>frequency </a:t>
            </a:r>
            <a:r>
              <a:rPr sz="900" spc="20" dirty="0">
                <a:latin typeface="Arial"/>
                <a:cs typeface="Arial"/>
              </a:rPr>
              <a:t>to </a:t>
            </a:r>
            <a:r>
              <a:rPr sz="900" spc="-5" dirty="0">
                <a:latin typeface="Arial"/>
                <a:cs typeface="Arial"/>
              </a:rPr>
              <a:t>factor this </a:t>
            </a:r>
            <a:r>
              <a:rPr sz="900" spc="10" dirty="0">
                <a:latin typeface="Arial"/>
                <a:cs typeface="Arial"/>
              </a:rPr>
              <a:t>into </a:t>
            </a:r>
            <a:r>
              <a:rPr sz="900" spc="-15" dirty="0">
                <a:latin typeface="Arial"/>
                <a:cs typeface="Arial"/>
              </a:rPr>
              <a:t>computing </a:t>
            </a:r>
            <a:r>
              <a:rPr sz="900" spc="-10" dirty="0">
                <a:latin typeface="Arial"/>
                <a:cs typeface="Arial"/>
              </a:rPr>
              <a:t>the  </a:t>
            </a:r>
            <a:r>
              <a:rPr sz="900" spc="-15" dirty="0">
                <a:latin typeface="Arial"/>
                <a:cs typeface="Arial"/>
              </a:rPr>
              <a:t>matching</a:t>
            </a:r>
            <a:r>
              <a:rPr sz="900" spc="50" dirty="0">
                <a:latin typeface="Arial"/>
                <a:cs typeface="Arial"/>
              </a:rPr>
              <a:t> </a:t>
            </a:r>
            <a:r>
              <a:rPr sz="900" spc="-45" dirty="0">
                <a:latin typeface="Arial"/>
                <a:cs typeface="Arial"/>
              </a:rPr>
              <a:t>score.</a:t>
            </a:r>
            <a:endParaRPr sz="900">
              <a:latin typeface="Arial"/>
              <a:cs typeface="Arial"/>
            </a:endParaRPr>
          </a:p>
          <a:p>
            <a:pPr marL="12700" marR="192405" indent="-635">
              <a:lnSpc>
                <a:spcPct val="106600"/>
              </a:lnSpc>
            </a:pPr>
            <a:r>
              <a:rPr sz="900" spc="-10" dirty="0">
                <a:latin typeface="Arial"/>
                <a:cs typeface="Arial"/>
              </a:rPr>
              <a:t>The </a:t>
            </a:r>
            <a:r>
              <a:rPr sz="900" spc="-20" dirty="0">
                <a:latin typeface="Arial"/>
                <a:cs typeface="Arial"/>
              </a:rPr>
              <a:t>document </a:t>
            </a:r>
            <a:r>
              <a:rPr sz="900" spc="-30" dirty="0">
                <a:latin typeface="Arial"/>
                <a:cs typeface="Arial"/>
              </a:rPr>
              <a:t>frequency </a:t>
            </a:r>
            <a:r>
              <a:rPr sz="900" spc="-40" dirty="0">
                <a:latin typeface="Arial"/>
                <a:cs typeface="Arial"/>
              </a:rPr>
              <a:t>is </a:t>
            </a:r>
            <a:r>
              <a:rPr sz="900" spc="-10" dirty="0">
                <a:solidFill>
                  <a:srgbClr val="0000FF"/>
                </a:solidFill>
                <a:latin typeface="Arial"/>
                <a:cs typeface="Arial"/>
              </a:rPr>
              <a:t>the </a:t>
            </a:r>
            <a:r>
              <a:rPr sz="900" spc="-25" dirty="0">
                <a:solidFill>
                  <a:srgbClr val="0000FF"/>
                </a:solidFill>
                <a:latin typeface="Arial"/>
                <a:cs typeface="Arial"/>
              </a:rPr>
              <a:t>number </a:t>
            </a:r>
            <a:r>
              <a:rPr sz="900" spc="-5" dirty="0">
                <a:solidFill>
                  <a:srgbClr val="0000FF"/>
                </a:solidFill>
                <a:latin typeface="Arial"/>
                <a:cs typeface="Arial"/>
              </a:rPr>
              <a:t>of </a:t>
            </a:r>
            <a:r>
              <a:rPr sz="900" spc="-30" dirty="0">
                <a:solidFill>
                  <a:srgbClr val="0000FF"/>
                </a:solidFill>
                <a:latin typeface="Arial"/>
                <a:cs typeface="Arial"/>
              </a:rPr>
              <a:t>documents </a:t>
            </a:r>
            <a:r>
              <a:rPr sz="900" spc="-5" dirty="0">
                <a:solidFill>
                  <a:srgbClr val="0000FF"/>
                </a:solidFill>
                <a:latin typeface="Arial"/>
                <a:cs typeface="Arial"/>
              </a:rPr>
              <a:t>in </a:t>
            </a:r>
            <a:r>
              <a:rPr sz="900" spc="-10" dirty="0">
                <a:solidFill>
                  <a:srgbClr val="0000FF"/>
                </a:solidFill>
                <a:latin typeface="Arial"/>
                <a:cs typeface="Arial"/>
              </a:rPr>
              <a:t>the </a:t>
            </a:r>
            <a:r>
              <a:rPr sz="900" spc="-15" dirty="0">
                <a:solidFill>
                  <a:srgbClr val="0000FF"/>
                </a:solidFill>
                <a:latin typeface="Arial"/>
                <a:cs typeface="Arial"/>
              </a:rPr>
              <a:t>collection  </a:t>
            </a:r>
            <a:r>
              <a:rPr sz="900" spc="20" dirty="0">
                <a:solidFill>
                  <a:srgbClr val="0000FF"/>
                </a:solidFill>
                <a:latin typeface="Arial"/>
                <a:cs typeface="Arial"/>
              </a:rPr>
              <a:t>that </a:t>
            </a:r>
            <a:r>
              <a:rPr sz="900" spc="-10" dirty="0">
                <a:solidFill>
                  <a:srgbClr val="0000FF"/>
                </a:solidFill>
                <a:latin typeface="Arial"/>
                <a:cs typeface="Arial"/>
              </a:rPr>
              <a:t>the </a:t>
            </a:r>
            <a:r>
              <a:rPr sz="900" spc="-5" dirty="0">
                <a:solidFill>
                  <a:srgbClr val="0000FF"/>
                </a:solidFill>
                <a:latin typeface="Arial"/>
                <a:cs typeface="Arial"/>
              </a:rPr>
              <a:t>term </a:t>
            </a:r>
            <a:r>
              <a:rPr sz="900" spc="-35" dirty="0">
                <a:solidFill>
                  <a:srgbClr val="0000FF"/>
                </a:solidFill>
                <a:latin typeface="Arial"/>
                <a:cs typeface="Arial"/>
              </a:rPr>
              <a:t>occurs</a:t>
            </a:r>
            <a:r>
              <a:rPr sz="900" dirty="0">
                <a:solidFill>
                  <a:srgbClr val="0000FF"/>
                </a:solidFill>
                <a:latin typeface="Arial"/>
                <a:cs typeface="Arial"/>
              </a:rPr>
              <a:t> in</a:t>
            </a:r>
            <a:r>
              <a:rPr sz="900" dirty="0">
                <a:latin typeface="Arial"/>
                <a:cs typeface="Arial"/>
              </a:rPr>
              <a:t>.</a:t>
            </a:r>
            <a:endParaRPr sz="900">
              <a:latin typeface="Arial"/>
              <a:cs typeface="Arial"/>
            </a:endParaRPr>
          </a:p>
        </p:txBody>
      </p:sp>
      <p:sp>
        <p:nvSpPr>
          <p:cNvPr id="133" name="object 13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34" name="object 134"/>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35" name="object 135"/>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23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 dirty="0"/>
              <a:t>idf</a:t>
            </a:r>
            <a:r>
              <a:rPr spc="70" dirty="0"/>
              <a:t> </a:t>
            </a:r>
            <a:r>
              <a:rPr spc="-45" dirty="0"/>
              <a:t>weight</a:t>
            </a:r>
          </a:p>
        </p:txBody>
      </p:sp>
      <p:sp>
        <p:nvSpPr>
          <p:cNvPr id="4" name="object 4"/>
          <p:cNvSpPr/>
          <p:nvPr/>
        </p:nvSpPr>
        <p:spPr>
          <a:xfrm>
            <a:off x="492873" y="675962"/>
            <a:ext cx="66531" cy="6655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2873" y="1002910"/>
            <a:ext cx="66531" cy="665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2873" y="1166448"/>
            <a:ext cx="66531" cy="665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88285" y="1550873"/>
            <a:ext cx="158115" cy="0"/>
          </a:xfrm>
          <a:custGeom>
            <a:avLst/>
            <a:gdLst/>
            <a:ahLst/>
            <a:cxnLst/>
            <a:rect l="l" t="t" r="r" b="b"/>
            <a:pathLst>
              <a:path w="158114">
                <a:moveTo>
                  <a:pt x="0" y="0"/>
                </a:moveTo>
                <a:lnTo>
                  <a:pt x="158000" y="0"/>
                </a:lnTo>
              </a:path>
            </a:pathLst>
          </a:custGeom>
          <a:ln w="5320">
            <a:solidFill>
              <a:srgbClr val="000000"/>
            </a:solidFill>
          </a:ln>
        </p:spPr>
        <p:txBody>
          <a:bodyPr wrap="square" lIns="0" tIns="0" rIns="0" bIns="0" rtlCol="0"/>
          <a:lstStyle/>
          <a:p>
            <a:endParaRPr/>
          </a:p>
        </p:txBody>
      </p:sp>
      <p:sp>
        <p:nvSpPr>
          <p:cNvPr id="8" name="object 8"/>
          <p:cNvSpPr/>
          <p:nvPr/>
        </p:nvSpPr>
        <p:spPr>
          <a:xfrm>
            <a:off x="492873" y="1862383"/>
            <a:ext cx="66531" cy="6655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47062" y="598703"/>
            <a:ext cx="3661410" cy="1370330"/>
          </a:xfrm>
          <a:prstGeom prst="rect">
            <a:avLst/>
          </a:prstGeom>
        </p:spPr>
        <p:txBody>
          <a:bodyPr vert="horz" wrap="square" lIns="0" tIns="17145" rIns="0" bIns="0" rtlCol="0">
            <a:spAutoFit/>
          </a:bodyPr>
          <a:lstStyle/>
          <a:p>
            <a:pPr marL="76200">
              <a:lnSpc>
                <a:spcPct val="100000"/>
              </a:lnSpc>
              <a:spcBef>
                <a:spcPts val="135"/>
              </a:spcBef>
            </a:pPr>
            <a:r>
              <a:rPr sz="1000" dirty="0">
                <a:latin typeface="Arial"/>
                <a:cs typeface="Arial"/>
              </a:rPr>
              <a:t>df</a:t>
            </a:r>
            <a:r>
              <a:rPr sz="1125" i="1" baseline="-11111" dirty="0">
                <a:latin typeface="Lucida Sans"/>
                <a:cs typeface="Lucida Sans"/>
              </a:rPr>
              <a:t>t </a:t>
            </a:r>
            <a:r>
              <a:rPr sz="1000" spc="-40" dirty="0">
                <a:latin typeface="Arial"/>
                <a:cs typeface="Arial"/>
              </a:rPr>
              <a:t>is </a:t>
            </a:r>
            <a:r>
              <a:rPr sz="1000" spc="-10" dirty="0">
                <a:latin typeface="Arial"/>
                <a:cs typeface="Arial"/>
              </a:rPr>
              <a:t>the </a:t>
            </a:r>
            <a:r>
              <a:rPr sz="1000" spc="-20" dirty="0">
                <a:latin typeface="Arial"/>
                <a:cs typeface="Arial"/>
              </a:rPr>
              <a:t>document </a:t>
            </a:r>
            <a:r>
              <a:rPr sz="1000" spc="-35" dirty="0">
                <a:latin typeface="Arial"/>
                <a:cs typeface="Arial"/>
              </a:rPr>
              <a:t>frequency, </a:t>
            </a:r>
            <a:r>
              <a:rPr sz="1000" spc="-10" dirty="0">
                <a:latin typeface="Arial"/>
                <a:cs typeface="Arial"/>
              </a:rPr>
              <a:t>the </a:t>
            </a:r>
            <a:r>
              <a:rPr sz="1000" spc="-25" dirty="0">
                <a:latin typeface="Arial"/>
                <a:cs typeface="Arial"/>
              </a:rPr>
              <a:t>number </a:t>
            </a:r>
            <a:r>
              <a:rPr sz="1000" spc="-5" dirty="0">
                <a:latin typeface="Arial"/>
                <a:cs typeface="Arial"/>
              </a:rPr>
              <a:t>of </a:t>
            </a:r>
            <a:r>
              <a:rPr sz="1000" spc="-30" dirty="0">
                <a:latin typeface="Arial"/>
                <a:cs typeface="Arial"/>
              </a:rPr>
              <a:t>documents</a:t>
            </a:r>
            <a:r>
              <a:rPr sz="1000" spc="-15" dirty="0">
                <a:latin typeface="Arial"/>
                <a:cs typeface="Arial"/>
              </a:rPr>
              <a:t> </a:t>
            </a:r>
            <a:r>
              <a:rPr sz="1000" spc="25" dirty="0">
                <a:latin typeface="Arial"/>
                <a:cs typeface="Arial"/>
              </a:rPr>
              <a:t>that </a:t>
            </a:r>
            <a:r>
              <a:rPr sz="1000" i="1" spc="95" dirty="0">
                <a:latin typeface="Arial"/>
                <a:cs typeface="Arial"/>
              </a:rPr>
              <a:t>t</a:t>
            </a:r>
            <a:endParaRPr sz="1000">
              <a:latin typeface="Arial"/>
              <a:cs typeface="Arial"/>
            </a:endParaRPr>
          </a:p>
          <a:p>
            <a:pPr marL="76200">
              <a:lnSpc>
                <a:spcPct val="100000"/>
              </a:lnSpc>
              <a:spcBef>
                <a:spcPts val="90"/>
              </a:spcBef>
            </a:pPr>
            <a:r>
              <a:rPr sz="1000" spc="-35" dirty="0">
                <a:latin typeface="Arial"/>
                <a:cs typeface="Arial"/>
              </a:rPr>
              <a:t>occurs</a:t>
            </a:r>
            <a:r>
              <a:rPr sz="1000" spc="60" dirty="0">
                <a:latin typeface="Arial"/>
                <a:cs typeface="Arial"/>
              </a:rPr>
              <a:t> </a:t>
            </a:r>
            <a:r>
              <a:rPr sz="1000" dirty="0">
                <a:latin typeface="Arial"/>
                <a:cs typeface="Arial"/>
              </a:rPr>
              <a:t>in.</a:t>
            </a:r>
            <a:endParaRPr sz="1000">
              <a:latin typeface="Arial"/>
              <a:cs typeface="Arial"/>
            </a:endParaRPr>
          </a:p>
          <a:p>
            <a:pPr marL="76200" marR="303530">
              <a:lnSpc>
                <a:spcPct val="107300"/>
              </a:lnSpc>
            </a:pPr>
            <a:r>
              <a:rPr sz="1000" spc="5" dirty="0">
                <a:latin typeface="Arial"/>
                <a:cs typeface="Arial"/>
              </a:rPr>
              <a:t>df </a:t>
            </a:r>
            <a:r>
              <a:rPr sz="1000" spc="-40" dirty="0">
                <a:latin typeface="Arial"/>
                <a:cs typeface="Arial"/>
              </a:rPr>
              <a:t>is an </a:t>
            </a:r>
            <a:r>
              <a:rPr sz="1000" spc="-45" dirty="0">
                <a:latin typeface="Arial"/>
                <a:cs typeface="Arial"/>
              </a:rPr>
              <a:t>inverse </a:t>
            </a:r>
            <a:r>
              <a:rPr sz="1000" spc="-55" dirty="0">
                <a:latin typeface="Arial"/>
                <a:cs typeface="Arial"/>
              </a:rPr>
              <a:t>measure </a:t>
            </a:r>
            <a:r>
              <a:rPr sz="1000" spc="-5" dirty="0">
                <a:latin typeface="Arial"/>
                <a:cs typeface="Arial"/>
              </a:rPr>
              <a:t>of </a:t>
            </a:r>
            <a:r>
              <a:rPr sz="1000" spc="-10" dirty="0">
                <a:latin typeface="Arial"/>
                <a:cs typeface="Arial"/>
              </a:rPr>
              <a:t>the </a:t>
            </a:r>
            <a:r>
              <a:rPr sz="1000" spc="-30" dirty="0">
                <a:solidFill>
                  <a:srgbClr val="0000FF"/>
                </a:solidFill>
                <a:latin typeface="Arial"/>
                <a:cs typeface="Arial"/>
              </a:rPr>
              <a:t>informativeness </a:t>
            </a:r>
            <a:r>
              <a:rPr sz="1000" spc="-5" dirty="0">
                <a:latin typeface="Arial"/>
                <a:cs typeface="Arial"/>
              </a:rPr>
              <a:t>of </a:t>
            </a:r>
            <a:r>
              <a:rPr sz="1000" spc="-10" dirty="0">
                <a:latin typeface="Arial"/>
                <a:cs typeface="Arial"/>
              </a:rPr>
              <a:t>the </a:t>
            </a:r>
            <a:r>
              <a:rPr sz="1000" dirty="0">
                <a:latin typeface="Arial"/>
                <a:cs typeface="Arial"/>
              </a:rPr>
              <a:t>term.  </a:t>
            </a:r>
            <a:r>
              <a:rPr sz="1000" spc="-50" dirty="0">
                <a:latin typeface="Arial"/>
                <a:cs typeface="Arial"/>
              </a:rPr>
              <a:t>We </a:t>
            </a:r>
            <a:r>
              <a:rPr sz="1000" spc="-30" dirty="0">
                <a:latin typeface="Arial"/>
                <a:cs typeface="Arial"/>
              </a:rPr>
              <a:t>define </a:t>
            </a:r>
            <a:r>
              <a:rPr sz="1000" spc="-10" dirty="0">
                <a:latin typeface="Arial"/>
                <a:cs typeface="Arial"/>
              </a:rPr>
              <a:t>the </a:t>
            </a:r>
            <a:r>
              <a:rPr sz="1000" spc="10" dirty="0">
                <a:solidFill>
                  <a:srgbClr val="0000FF"/>
                </a:solidFill>
                <a:latin typeface="Arial"/>
                <a:cs typeface="Arial"/>
              </a:rPr>
              <a:t>idf </a:t>
            </a:r>
            <a:r>
              <a:rPr sz="1000" spc="-15" dirty="0">
                <a:solidFill>
                  <a:srgbClr val="0000FF"/>
                </a:solidFill>
                <a:latin typeface="Arial"/>
                <a:cs typeface="Arial"/>
              </a:rPr>
              <a:t>weight </a:t>
            </a:r>
            <a:r>
              <a:rPr sz="1000" spc="-5" dirty="0">
                <a:latin typeface="Arial"/>
                <a:cs typeface="Arial"/>
              </a:rPr>
              <a:t>of </a:t>
            </a:r>
            <a:r>
              <a:rPr sz="1000" dirty="0">
                <a:latin typeface="Arial"/>
                <a:cs typeface="Arial"/>
              </a:rPr>
              <a:t>term </a:t>
            </a:r>
            <a:r>
              <a:rPr sz="1000" i="1" spc="95" dirty="0">
                <a:latin typeface="Arial"/>
                <a:cs typeface="Arial"/>
              </a:rPr>
              <a:t>t </a:t>
            </a:r>
            <a:r>
              <a:rPr sz="1000" spc="-85" dirty="0">
                <a:latin typeface="Arial"/>
                <a:cs typeface="Arial"/>
              </a:rPr>
              <a:t>as</a:t>
            </a:r>
            <a:r>
              <a:rPr sz="1000" spc="-80" dirty="0">
                <a:latin typeface="Arial"/>
                <a:cs typeface="Arial"/>
              </a:rPr>
              <a:t> </a:t>
            </a:r>
            <a:r>
              <a:rPr sz="1000" spc="-20" dirty="0">
                <a:latin typeface="Arial"/>
                <a:cs typeface="Arial"/>
              </a:rPr>
              <a:t>follows:</a:t>
            </a:r>
            <a:endParaRPr sz="1000">
              <a:latin typeface="Arial"/>
              <a:cs typeface="Arial"/>
            </a:endParaRPr>
          </a:p>
          <a:p>
            <a:pPr marL="768350" algn="ctr">
              <a:lnSpc>
                <a:spcPts val="950"/>
              </a:lnSpc>
              <a:spcBef>
                <a:spcPts val="855"/>
              </a:spcBef>
            </a:pPr>
            <a:r>
              <a:rPr sz="1000" i="1" spc="10" dirty="0">
                <a:latin typeface="Arial"/>
                <a:cs typeface="Arial"/>
              </a:rPr>
              <a:t>N</a:t>
            </a:r>
            <a:endParaRPr sz="1000">
              <a:latin typeface="Arial"/>
              <a:cs typeface="Arial"/>
            </a:endParaRPr>
          </a:p>
          <a:p>
            <a:pPr marL="54610" algn="ctr">
              <a:lnSpc>
                <a:spcPts val="910"/>
              </a:lnSpc>
            </a:pPr>
            <a:r>
              <a:rPr sz="1000" spc="5" dirty="0">
                <a:latin typeface="Arial"/>
                <a:cs typeface="Arial"/>
              </a:rPr>
              <a:t>idf</a:t>
            </a:r>
            <a:r>
              <a:rPr sz="1125" i="1" spc="7" baseline="-11111" dirty="0">
                <a:latin typeface="Lucida Sans"/>
                <a:cs typeface="Lucida Sans"/>
              </a:rPr>
              <a:t>t </a:t>
            </a:r>
            <a:r>
              <a:rPr sz="1000" spc="220" dirty="0">
                <a:latin typeface="Arial"/>
                <a:cs typeface="Arial"/>
              </a:rPr>
              <a:t>= </a:t>
            </a:r>
            <a:r>
              <a:rPr sz="1000" spc="-20" dirty="0">
                <a:latin typeface="Arial"/>
                <a:cs typeface="Arial"/>
              </a:rPr>
              <a:t>log</a:t>
            </a:r>
            <a:r>
              <a:rPr sz="1125" spc="-30" baseline="-18518" dirty="0">
                <a:latin typeface="Arial"/>
                <a:cs typeface="Arial"/>
              </a:rPr>
              <a:t>10</a:t>
            </a:r>
            <a:r>
              <a:rPr sz="1125" spc="82" baseline="-18518" dirty="0">
                <a:latin typeface="Arial"/>
                <a:cs typeface="Arial"/>
              </a:rPr>
              <a:t> </a:t>
            </a:r>
            <a:r>
              <a:rPr sz="1500" spc="7" baseline="-38888" dirty="0">
                <a:latin typeface="Arial"/>
                <a:cs typeface="Arial"/>
              </a:rPr>
              <a:t>df</a:t>
            </a:r>
            <a:endParaRPr sz="1500" baseline="-38888">
              <a:latin typeface="Arial"/>
              <a:cs typeface="Arial"/>
            </a:endParaRPr>
          </a:p>
          <a:p>
            <a:pPr marL="874394" algn="ctr">
              <a:lnSpc>
                <a:spcPts val="860"/>
              </a:lnSpc>
            </a:pPr>
            <a:r>
              <a:rPr sz="750" i="1" dirty="0">
                <a:latin typeface="Lucida Sans"/>
                <a:cs typeface="Lucida Sans"/>
              </a:rPr>
              <a:t>t</a:t>
            </a:r>
            <a:endParaRPr sz="750">
              <a:latin typeface="Lucida Sans"/>
              <a:cs typeface="Lucida Sans"/>
            </a:endParaRPr>
          </a:p>
          <a:p>
            <a:pPr>
              <a:lnSpc>
                <a:spcPct val="100000"/>
              </a:lnSpc>
              <a:spcBef>
                <a:spcPts val="15"/>
              </a:spcBef>
            </a:pPr>
            <a:endParaRPr sz="600">
              <a:latin typeface="Times New Roman"/>
              <a:cs typeface="Times New Roman"/>
            </a:endParaRPr>
          </a:p>
          <a:p>
            <a:pPr marL="76200">
              <a:lnSpc>
                <a:spcPct val="100000"/>
              </a:lnSpc>
            </a:pPr>
            <a:r>
              <a:rPr sz="1000" spc="10" dirty="0">
                <a:latin typeface="Arial"/>
                <a:cs typeface="Arial"/>
              </a:rPr>
              <a:t>idf </a:t>
            </a:r>
            <a:r>
              <a:rPr sz="1000" spc="-40" dirty="0">
                <a:latin typeface="Arial"/>
                <a:cs typeface="Arial"/>
              </a:rPr>
              <a:t>is </a:t>
            </a:r>
            <a:r>
              <a:rPr sz="1000" spc="-60" dirty="0">
                <a:latin typeface="Arial"/>
                <a:cs typeface="Arial"/>
              </a:rPr>
              <a:t>a </a:t>
            </a:r>
            <a:r>
              <a:rPr sz="1000" spc="-55" dirty="0">
                <a:latin typeface="Arial"/>
                <a:cs typeface="Arial"/>
              </a:rPr>
              <a:t>measure </a:t>
            </a:r>
            <a:r>
              <a:rPr sz="1000" spc="-5" dirty="0">
                <a:latin typeface="Arial"/>
                <a:cs typeface="Arial"/>
              </a:rPr>
              <a:t>of </a:t>
            </a:r>
            <a:r>
              <a:rPr sz="1000" spc="-10" dirty="0">
                <a:latin typeface="Arial"/>
                <a:cs typeface="Arial"/>
              </a:rPr>
              <a:t>the </a:t>
            </a:r>
            <a:r>
              <a:rPr sz="1000" spc="-30" dirty="0">
                <a:solidFill>
                  <a:srgbClr val="0000FF"/>
                </a:solidFill>
                <a:latin typeface="Arial"/>
                <a:cs typeface="Arial"/>
              </a:rPr>
              <a:t>informativeness </a:t>
            </a:r>
            <a:r>
              <a:rPr sz="1000" spc="-5" dirty="0">
                <a:latin typeface="Arial"/>
                <a:cs typeface="Arial"/>
              </a:rPr>
              <a:t>of </a:t>
            </a:r>
            <a:r>
              <a:rPr sz="1000" spc="-10" dirty="0">
                <a:latin typeface="Arial"/>
                <a:cs typeface="Arial"/>
              </a:rPr>
              <a:t>the</a:t>
            </a:r>
            <a:r>
              <a:rPr sz="1000" spc="-140" dirty="0">
                <a:latin typeface="Arial"/>
                <a:cs typeface="Arial"/>
              </a:rPr>
              <a:t> </a:t>
            </a:r>
            <a:r>
              <a:rPr sz="1000" dirty="0">
                <a:latin typeface="Arial"/>
                <a:cs typeface="Arial"/>
              </a:rPr>
              <a:t>term.</a:t>
            </a:r>
            <a:endParaRPr sz="1000">
              <a:latin typeface="Arial"/>
              <a:cs typeface="Arial"/>
            </a:endParaRPr>
          </a:p>
        </p:txBody>
      </p:sp>
      <p:sp>
        <p:nvSpPr>
          <p:cNvPr id="10" name="object 1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1" name="object 11"/>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24 </a:t>
            </a:r>
            <a:r>
              <a:rPr spc="150" dirty="0"/>
              <a:t>/</a:t>
            </a:r>
            <a:r>
              <a:rPr spc="40" dirty="0"/>
              <a:t> </a:t>
            </a:r>
            <a:r>
              <a:rPr spc="-20" dirty="0"/>
              <a:t>53</a:t>
            </a: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90" dirty="0"/>
              <a:t>Examples </a:t>
            </a:r>
            <a:r>
              <a:rPr spc="-25" dirty="0"/>
              <a:t>for</a:t>
            </a:r>
            <a:r>
              <a:rPr spc="-60" dirty="0"/>
              <a:t> </a:t>
            </a:r>
            <a:r>
              <a:rPr spc="-5" dirty="0"/>
              <a:t>idf</a:t>
            </a:r>
          </a:p>
        </p:txBody>
      </p:sp>
      <p:sp>
        <p:nvSpPr>
          <p:cNvPr id="4" name="object 4"/>
          <p:cNvSpPr txBox="1"/>
          <p:nvPr/>
        </p:nvSpPr>
        <p:spPr>
          <a:xfrm>
            <a:off x="321945" y="899895"/>
            <a:ext cx="3147060" cy="191770"/>
          </a:xfrm>
          <a:prstGeom prst="rect">
            <a:avLst/>
          </a:prstGeom>
        </p:spPr>
        <p:txBody>
          <a:bodyPr vert="horz" wrap="square" lIns="0" tIns="11430" rIns="0" bIns="0" rtlCol="0">
            <a:spAutoFit/>
          </a:bodyPr>
          <a:lstStyle/>
          <a:p>
            <a:pPr marL="38100">
              <a:lnSpc>
                <a:spcPct val="100000"/>
              </a:lnSpc>
              <a:spcBef>
                <a:spcPts val="90"/>
              </a:spcBef>
            </a:pPr>
            <a:r>
              <a:rPr sz="1100" spc="-55" dirty="0">
                <a:solidFill>
                  <a:srgbClr val="329832"/>
                </a:solidFill>
                <a:latin typeface="Arial"/>
                <a:cs typeface="Arial"/>
              </a:rPr>
              <a:t>Compute </a:t>
            </a:r>
            <a:r>
              <a:rPr sz="1100" spc="-5" dirty="0">
                <a:solidFill>
                  <a:srgbClr val="329832"/>
                </a:solidFill>
                <a:latin typeface="Arial"/>
                <a:cs typeface="Arial"/>
              </a:rPr>
              <a:t>idf</a:t>
            </a:r>
            <a:r>
              <a:rPr sz="1200" i="1" spc="-7" baseline="-10416" dirty="0">
                <a:solidFill>
                  <a:srgbClr val="329832"/>
                </a:solidFill>
                <a:latin typeface="Lucida Sans"/>
                <a:cs typeface="Lucida Sans"/>
              </a:rPr>
              <a:t>t </a:t>
            </a:r>
            <a:r>
              <a:rPr sz="1100" spc="-60" dirty="0">
                <a:solidFill>
                  <a:srgbClr val="329832"/>
                </a:solidFill>
                <a:latin typeface="Arial"/>
                <a:cs typeface="Arial"/>
              </a:rPr>
              <a:t>using </a:t>
            </a:r>
            <a:r>
              <a:rPr sz="1100" spc="-30" dirty="0">
                <a:solidFill>
                  <a:srgbClr val="329832"/>
                </a:solidFill>
                <a:latin typeface="Arial"/>
                <a:cs typeface="Arial"/>
              </a:rPr>
              <a:t>the </a:t>
            </a:r>
            <a:r>
              <a:rPr sz="1100" spc="-35" dirty="0">
                <a:solidFill>
                  <a:srgbClr val="329832"/>
                </a:solidFill>
                <a:latin typeface="Arial"/>
                <a:cs typeface="Arial"/>
              </a:rPr>
              <a:t>formula: </a:t>
            </a:r>
            <a:r>
              <a:rPr sz="1100" spc="-5" dirty="0">
                <a:latin typeface="Arial"/>
                <a:cs typeface="Arial"/>
              </a:rPr>
              <a:t>idf</a:t>
            </a:r>
            <a:r>
              <a:rPr sz="1200" i="1" spc="-7" baseline="-10416" dirty="0">
                <a:latin typeface="Lucida Sans"/>
                <a:cs typeface="Lucida Sans"/>
              </a:rPr>
              <a:t>t </a:t>
            </a:r>
            <a:r>
              <a:rPr sz="1100" spc="204" dirty="0">
                <a:latin typeface="Arial"/>
                <a:cs typeface="Arial"/>
              </a:rPr>
              <a:t>= </a:t>
            </a:r>
            <a:r>
              <a:rPr sz="1100" spc="-35" dirty="0">
                <a:latin typeface="Arial"/>
                <a:cs typeface="Arial"/>
              </a:rPr>
              <a:t>log</a:t>
            </a:r>
            <a:r>
              <a:rPr sz="1200" spc="-52" baseline="-17361" dirty="0">
                <a:latin typeface="Arial"/>
                <a:cs typeface="Arial"/>
              </a:rPr>
              <a:t>10</a:t>
            </a:r>
            <a:r>
              <a:rPr sz="1200" spc="82" baseline="-17361" dirty="0">
                <a:latin typeface="Arial"/>
                <a:cs typeface="Arial"/>
              </a:rPr>
              <a:t> </a:t>
            </a:r>
            <a:r>
              <a:rPr sz="1200" u="sng" spc="-30" baseline="34722" dirty="0">
                <a:uFill>
                  <a:solidFill>
                    <a:srgbClr val="000000"/>
                  </a:solidFill>
                </a:uFill>
                <a:latin typeface="Arial"/>
                <a:cs typeface="Arial"/>
              </a:rPr>
              <a:t>1</a:t>
            </a:r>
            <a:r>
              <a:rPr sz="1200" u="sng" spc="-30" baseline="34722" dirty="0">
                <a:uFill>
                  <a:solidFill>
                    <a:srgbClr val="000000"/>
                  </a:solidFill>
                </a:uFill>
                <a:latin typeface="Sitka Text"/>
                <a:cs typeface="Sitka Text"/>
              </a:rPr>
              <a:t>,</a:t>
            </a:r>
            <a:r>
              <a:rPr sz="1200" u="sng" spc="-30" baseline="34722" dirty="0">
                <a:uFill>
                  <a:solidFill>
                    <a:srgbClr val="000000"/>
                  </a:solidFill>
                </a:uFill>
                <a:latin typeface="Arial"/>
                <a:cs typeface="Arial"/>
              </a:rPr>
              <a:t>000</a:t>
            </a:r>
            <a:r>
              <a:rPr sz="1200" u="sng" spc="-30" baseline="34722" dirty="0">
                <a:uFill>
                  <a:solidFill>
                    <a:srgbClr val="000000"/>
                  </a:solidFill>
                </a:uFill>
                <a:latin typeface="Sitka Text"/>
                <a:cs typeface="Sitka Text"/>
              </a:rPr>
              <a:t>,</a:t>
            </a:r>
            <a:r>
              <a:rPr sz="1200" u="sng" spc="-30" baseline="34722" dirty="0">
                <a:uFill>
                  <a:solidFill>
                    <a:srgbClr val="000000"/>
                  </a:solidFill>
                </a:uFill>
                <a:latin typeface="Arial"/>
                <a:cs typeface="Arial"/>
              </a:rPr>
              <a:t>000</a:t>
            </a:r>
            <a:endParaRPr sz="1200" baseline="34722">
              <a:latin typeface="Arial"/>
              <a:cs typeface="Arial"/>
            </a:endParaRPr>
          </a:p>
        </p:txBody>
      </p:sp>
      <p:sp>
        <p:nvSpPr>
          <p:cNvPr id="5" name="object 5"/>
          <p:cNvSpPr txBox="1"/>
          <p:nvPr/>
        </p:nvSpPr>
        <p:spPr>
          <a:xfrm>
            <a:off x="3122777" y="982422"/>
            <a:ext cx="168910" cy="191770"/>
          </a:xfrm>
          <a:prstGeom prst="rect">
            <a:avLst/>
          </a:prstGeom>
        </p:spPr>
        <p:txBody>
          <a:bodyPr vert="horz" wrap="square" lIns="0" tIns="11430" rIns="0" bIns="0" rtlCol="0">
            <a:spAutoFit/>
          </a:bodyPr>
          <a:lstStyle/>
          <a:p>
            <a:pPr marL="12700">
              <a:lnSpc>
                <a:spcPct val="100000"/>
              </a:lnSpc>
              <a:spcBef>
                <a:spcPts val="90"/>
              </a:spcBef>
            </a:pPr>
            <a:r>
              <a:rPr sz="1650" spc="-75" baseline="5050" dirty="0">
                <a:latin typeface="Arial"/>
                <a:cs typeface="Arial"/>
              </a:rPr>
              <a:t>d</a:t>
            </a:r>
            <a:r>
              <a:rPr sz="1650" spc="37" baseline="5050" dirty="0">
                <a:latin typeface="Arial"/>
                <a:cs typeface="Arial"/>
              </a:rPr>
              <a:t>f</a:t>
            </a:r>
            <a:r>
              <a:rPr sz="600" i="1" spc="-5" dirty="0">
                <a:latin typeface="Lucida Sans"/>
                <a:cs typeface="Lucida Sans"/>
              </a:rPr>
              <a:t>t</a:t>
            </a:r>
            <a:endParaRPr sz="600">
              <a:latin typeface="Lucida Sans"/>
              <a:cs typeface="Lucida Sans"/>
            </a:endParaRPr>
          </a:p>
        </p:txBody>
      </p:sp>
      <p:graphicFrame>
        <p:nvGraphicFramePr>
          <p:cNvPr id="6" name="object 6"/>
          <p:cNvGraphicFramePr>
            <a:graphicFrameLocks noGrp="1"/>
          </p:cNvGraphicFramePr>
          <p:nvPr/>
        </p:nvGraphicFramePr>
        <p:xfrm>
          <a:off x="370161" y="1506277"/>
          <a:ext cx="1765300" cy="1214666"/>
        </p:xfrm>
        <a:graphic>
          <a:graphicData uri="http://schemas.openxmlformats.org/drawingml/2006/table">
            <a:tbl>
              <a:tblPr firstRow="1" bandRow="1">
                <a:tableStyleId>{2D5ABB26-0587-4C30-8999-92F81FD0307C}</a:tableStyleId>
              </a:tblPr>
              <a:tblGrid>
                <a:gridCol w="687705">
                  <a:extLst>
                    <a:ext uri="{9D8B030D-6E8A-4147-A177-3AD203B41FA5}">
                      <a16:colId xmlns:a16="http://schemas.microsoft.com/office/drawing/2014/main" val="20000"/>
                    </a:ext>
                  </a:extLst>
                </a:gridCol>
                <a:gridCol w="713740">
                  <a:extLst>
                    <a:ext uri="{9D8B030D-6E8A-4147-A177-3AD203B41FA5}">
                      <a16:colId xmlns:a16="http://schemas.microsoft.com/office/drawing/2014/main" val="20001"/>
                    </a:ext>
                  </a:extLst>
                </a:gridCol>
                <a:gridCol w="363855">
                  <a:extLst>
                    <a:ext uri="{9D8B030D-6E8A-4147-A177-3AD203B41FA5}">
                      <a16:colId xmlns:a16="http://schemas.microsoft.com/office/drawing/2014/main" val="20002"/>
                    </a:ext>
                  </a:extLst>
                </a:gridCol>
              </a:tblGrid>
              <a:tr h="177050">
                <a:tc>
                  <a:txBody>
                    <a:bodyPr/>
                    <a:lstStyle/>
                    <a:p>
                      <a:pPr marL="88265">
                        <a:lnSpc>
                          <a:spcPts val="1190"/>
                        </a:lnSpc>
                      </a:pPr>
                      <a:r>
                        <a:rPr sz="1100" spc="-25" dirty="0">
                          <a:latin typeface="Arial"/>
                          <a:cs typeface="Arial"/>
                        </a:rPr>
                        <a:t>term</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81280" algn="r">
                        <a:lnSpc>
                          <a:spcPts val="1190"/>
                        </a:lnSpc>
                      </a:pPr>
                      <a:r>
                        <a:rPr sz="1100" dirty="0">
                          <a:latin typeface="Arial"/>
                          <a:cs typeface="Arial"/>
                        </a:rPr>
                        <a:t>d</a:t>
                      </a:r>
                      <a:r>
                        <a:rPr sz="1100" spc="-5" dirty="0">
                          <a:latin typeface="Arial"/>
                          <a:cs typeface="Arial"/>
                        </a:rPr>
                        <a:t>f</a:t>
                      </a:r>
                      <a:r>
                        <a:rPr sz="1200" i="1" baseline="-10416" dirty="0">
                          <a:latin typeface="Lucida Sans"/>
                          <a:cs typeface="Lucida Sans"/>
                        </a:rPr>
                        <a:t>t</a:t>
                      </a:r>
                      <a:endParaRPr sz="1200" baseline="-10416">
                        <a:latin typeface="Lucida Sans"/>
                        <a:cs typeface="Lucida San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93980" algn="r">
                        <a:lnSpc>
                          <a:spcPts val="1190"/>
                        </a:lnSpc>
                      </a:pPr>
                      <a:r>
                        <a:rPr sz="1100" dirty="0">
                          <a:latin typeface="Arial"/>
                          <a:cs typeface="Arial"/>
                        </a:rPr>
                        <a:t>idf</a:t>
                      </a:r>
                      <a:r>
                        <a:rPr sz="1200" i="1" baseline="-10416" dirty="0">
                          <a:latin typeface="Lucida Sans"/>
                          <a:cs typeface="Lucida Sans"/>
                        </a:rPr>
                        <a:t>t</a:t>
                      </a:r>
                      <a:endParaRPr sz="1200" baseline="-10416">
                        <a:latin typeface="Lucida Sans"/>
                        <a:cs typeface="Lucida Sans"/>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4481">
                <a:tc>
                  <a:txBody>
                    <a:bodyPr/>
                    <a:lstStyle/>
                    <a:p>
                      <a:pPr marL="88265">
                        <a:lnSpc>
                          <a:spcPts val="1190"/>
                        </a:lnSpc>
                      </a:pPr>
                      <a:r>
                        <a:rPr sz="1100" spc="-40" dirty="0">
                          <a:latin typeface="Arial"/>
                          <a:cs typeface="Arial"/>
                        </a:rPr>
                        <a:t>calpurnia</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67945" algn="r">
                        <a:lnSpc>
                          <a:spcPts val="1190"/>
                        </a:lnSpc>
                      </a:pPr>
                      <a:r>
                        <a:rPr sz="1100" dirty="0">
                          <a:latin typeface="Arial"/>
                          <a:cs typeface="Arial"/>
                        </a:rPr>
                        <a:t>1</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R="80645" algn="r">
                        <a:lnSpc>
                          <a:spcPts val="1190"/>
                        </a:lnSpc>
                      </a:pPr>
                      <a:r>
                        <a:rPr sz="1100" dirty="0">
                          <a:latin typeface="Arial"/>
                          <a:cs typeface="Arial"/>
                        </a:rPr>
                        <a:t>6</a:t>
                      </a:r>
                      <a:endParaRPr sz="11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172078">
                <a:tc>
                  <a:txBody>
                    <a:bodyPr/>
                    <a:lstStyle/>
                    <a:p>
                      <a:pPr marL="88265">
                        <a:lnSpc>
                          <a:spcPts val="1170"/>
                        </a:lnSpc>
                      </a:pPr>
                      <a:r>
                        <a:rPr sz="1100" spc="-45" dirty="0">
                          <a:latin typeface="Arial"/>
                          <a:cs typeface="Arial"/>
                        </a:rPr>
                        <a:t>animal</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67945" algn="r">
                        <a:lnSpc>
                          <a:spcPts val="1170"/>
                        </a:lnSpc>
                      </a:pPr>
                      <a:r>
                        <a:rPr sz="1100" spc="-5" dirty="0">
                          <a:latin typeface="Arial"/>
                          <a:cs typeface="Arial"/>
                        </a:rPr>
                        <a:t>10</a:t>
                      </a:r>
                      <a:r>
                        <a:rPr sz="1100" dirty="0">
                          <a:latin typeface="Arial"/>
                          <a:cs typeface="Arial"/>
                        </a:rPr>
                        <a:t>0</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80645" algn="r">
                        <a:lnSpc>
                          <a:spcPts val="1170"/>
                        </a:lnSpc>
                      </a:pPr>
                      <a:r>
                        <a:rPr sz="1100" dirty="0">
                          <a:latin typeface="Arial"/>
                          <a:cs typeface="Arial"/>
                        </a:rPr>
                        <a:t>4</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2"/>
                  </a:ext>
                </a:extLst>
              </a:tr>
              <a:tr h="172079">
                <a:tc>
                  <a:txBody>
                    <a:bodyPr/>
                    <a:lstStyle/>
                    <a:p>
                      <a:pPr marL="88265">
                        <a:lnSpc>
                          <a:spcPts val="1170"/>
                        </a:lnSpc>
                      </a:pPr>
                      <a:r>
                        <a:rPr sz="1100" spc="-75" dirty="0">
                          <a:latin typeface="Arial"/>
                          <a:cs typeface="Arial"/>
                        </a:rPr>
                        <a:t>sunday</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67945" algn="r">
                        <a:lnSpc>
                          <a:spcPts val="1170"/>
                        </a:lnSpc>
                      </a:pPr>
                      <a:r>
                        <a:rPr sz="1100" spc="-5" dirty="0">
                          <a:latin typeface="Arial"/>
                          <a:cs typeface="Arial"/>
                        </a:rPr>
                        <a:t>100</a:t>
                      </a:r>
                      <a:r>
                        <a:rPr sz="1100" dirty="0">
                          <a:latin typeface="Arial"/>
                          <a:cs typeface="Arial"/>
                        </a:rPr>
                        <a:t>0</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80645" algn="r">
                        <a:lnSpc>
                          <a:spcPts val="1170"/>
                        </a:lnSpc>
                      </a:pPr>
                      <a:r>
                        <a:rPr sz="1100" dirty="0">
                          <a:latin typeface="Arial"/>
                          <a:cs typeface="Arial"/>
                        </a:rPr>
                        <a:t>3</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3"/>
                  </a:ext>
                </a:extLst>
              </a:tr>
              <a:tr h="172079">
                <a:tc>
                  <a:txBody>
                    <a:bodyPr/>
                    <a:lstStyle/>
                    <a:p>
                      <a:pPr marL="88265">
                        <a:lnSpc>
                          <a:spcPts val="1170"/>
                        </a:lnSpc>
                      </a:pPr>
                      <a:r>
                        <a:rPr sz="1100" spc="-5" dirty="0">
                          <a:latin typeface="Arial"/>
                          <a:cs typeface="Arial"/>
                        </a:rPr>
                        <a:t>fly</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67945" algn="r">
                        <a:lnSpc>
                          <a:spcPts val="1170"/>
                        </a:lnSpc>
                      </a:pPr>
                      <a:r>
                        <a:rPr sz="1100" spc="-5" dirty="0">
                          <a:latin typeface="Arial"/>
                          <a:cs typeface="Arial"/>
                        </a:rPr>
                        <a:t>10</a:t>
                      </a:r>
                      <a:r>
                        <a:rPr sz="1100" dirty="0">
                          <a:latin typeface="Arial"/>
                          <a:cs typeface="Arial"/>
                        </a:rPr>
                        <a:t>,</a:t>
                      </a:r>
                      <a:r>
                        <a:rPr sz="1100" spc="-5" dirty="0">
                          <a:latin typeface="Arial"/>
                          <a:cs typeface="Arial"/>
                        </a:rPr>
                        <a:t>00</a:t>
                      </a:r>
                      <a:r>
                        <a:rPr sz="1100" dirty="0">
                          <a:latin typeface="Arial"/>
                          <a:cs typeface="Arial"/>
                        </a:rPr>
                        <a:t>0</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80645" algn="r">
                        <a:lnSpc>
                          <a:spcPts val="1170"/>
                        </a:lnSpc>
                      </a:pPr>
                      <a:r>
                        <a:rPr sz="1100" dirty="0">
                          <a:latin typeface="Arial"/>
                          <a:cs typeface="Arial"/>
                        </a:rPr>
                        <a:t>2</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4"/>
                  </a:ext>
                </a:extLst>
              </a:tr>
              <a:tr h="172077">
                <a:tc>
                  <a:txBody>
                    <a:bodyPr/>
                    <a:lstStyle/>
                    <a:p>
                      <a:pPr marL="88265">
                        <a:lnSpc>
                          <a:spcPts val="1170"/>
                        </a:lnSpc>
                      </a:pPr>
                      <a:r>
                        <a:rPr sz="1100" spc="-55" dirty="0">
                          <a:latin typeface="Arial"/>
                          <a:cs typeface="Arial"/>
                        </a:rPr>
                        <a:t>under</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67945" algn="r">
                        <a:lnSpc>
                          <a:spcPts val="1170"/>
                        </a:lnSpc>
                      </a:pPr>
                      <a:r>
                        <a:rPr sz="1100" spc="-5" dirty="0">
                          <a:latin typeface="Arial"/>
                          <a:cs typeface="Arial"/>
                        </a:rPr>
                        <a:t>100</a:t>
                      </a:r>
                      <a:r>
                        <a:rPr sz="1100" dirty="0">
                          <a:latin typeface="Arial"/>
                          <a:cs typeface="Arial"/>
                        </a:rPr>
                        <a:t>,</a:t>
                      </a:r>
                      <a:r>
                        <a:rPr sz="1100" spc="-5" dirty="0">
                          <a:latin typeface="Arial"/>
                          <a:cs typeface="Arial"/>
                        </a:rPr>
                        <a:t>00</a:t>
                      </a:r>
                      <a:r>
                        <a:rPr sz="1100" dirty="0">
                          <a:latin typeface="Arial"/>
                          <a:cs typeface="Arial"/>
                        </a:rPr>
                        <a:t>0</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tc>
                  <a:txBody>
                    <a:bodyPr/>
                    <a:lstStyle/>
                    <a:p>
                      <a:pPr marR="80645" algn="r">
                        <a:lnSpc>
                          <a:spcPts val="1170"/>
                        </a:lnSpc>
                      </a:pPr>
                      <a:r>
                        <a:rPr sz="1100" dirty="0">
                          <a:latin typeface="Arial"/>
                          <a:cs typeface="Arial"/>
                        </a:rPr>
                        <a:t>1</a:t>
                      </a:r>
                      <a:endParaRPr sz="1100">
                        <a:latin typeface="Arial"/>
                        <a:cs typeface="Arial"/>
                      </a:endParaRPr>
                    </a:p>
                  </a:txBody>
                  <a:tcPr marL="0" marR="0" marT="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5"/>
                  </a:ext>
                </a:extLst>
              </a:tr>
              <a:tr h="174822">
                <a:tc>
                  <a:txBody>
                    <a:bodyPr/>
                    <a:lstStyle/>
                    <a:p>
                      <a:pPr marL="88265">
                        <a:lnSpc>
                          <a:spcPts val="1170"/>
                        </a:lnSpc>
                      </a:pPr>
                      <a:r>
                        <a:rPr sz="1100" spc="-30" dirty="0">
                          <a:latin typeface="Arial"/>
                          <a:cs typeface="Arial"/>
                        </a:rPr>
                        <a:t>the</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67945" algn="r">
                        <a:lnSpc>
                          <a:spcPts val="1170"/>
                        </a:lnSpc>
                      </a:pPr>
                      <a:r>
                        <a:rPr sz="1100" spc="-5" dirty="0">
                          <a:latin typeface="Arial"/>
                          <a:cs typeface="Arial"/>
                        </a:rPr>
                        <a:t>1</a:t>
                      </a:r>
                      <a:r>
                        <a:rPr sz="1100" dirty="0">
                          <a:latin typeface="Arial"/>
                          <a:cs typeface="Arial"/>
                        </a:rPr>
                        <a:t>,</a:t>
                      </a:r>
                      <a:r>
                        <a:rPr sz="1100" spc="-5" dirty="0">
                          <a:latin typeface="Arial"/>
                          <a:cs typeface="Arial"/>
                        </a:rPr>
                        <a:t>000</a:t>
                      </a:r>
                      <a:r>
                        <a:rPr sz="1100" dirty="0">
                          <a:latin typeface="Arial"/>
                          <a:cs typeface="Arial"/>
                        </a:rPr>
                        <a:t>,</a:t>
                      </a:r>
                      <a:r>
                        <a:rPr sz="1100" spc="-5" dirty="0">
                          <a:latin typeface="Arial"/>
                          <a:cs typeface="Arial"/>
                        </a:rPr>
                        <a:t>00</a:t>
                      </a:r>
                      <a:r>
                        <a:rPr sz="1100" dirty="0">
                          <a:latin typeface="Arial"/>
                          <a:cs typeface="Arial"/>
                        </a:rPr>
                        <a:t>0</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R="80645" algn="r">
                        <a:lnSpc>
                          <a:spcPts val="1170"/>
                        </a:lnSpc>
                      </a:pPr>
                      <a:r>
                        <a:rPr sz="1100" dirty="0">
                          <a:latin typeface="Arial"/>
                          <a:cs typeface="Arial"/>
                        </a:rPr>
                        <a:t>0</a:t>
                      </a:r>
                      <a:endParaRPr sz="11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7" name="object 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8" name="object 8"/>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25 </a:t>
            </a:r>
            <a:r>
              <a:rPr spc="150" dirty="0"/>
              <a:t>/</a:t>
            </a:r>
            <a:r>
              <a:rPr spc="40" dirty="0"/>
              <a:t> </a:t>
            </a:r>
            <a:r>
              <a:rPr spc="-20" dirty="0"/>
              <a:t>53</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20" dirty="0"/>
              <a:t>tf-idf</a:t>
            </a:r>
            <a:r>
              <a:rPr spc="70" dirty="0"/>
              <a:t> </a:t>
            </a:r>
            <a:r>
              <a:rPr spc="-45" dirty="0"/>
              <a:t>weighting</a:t>
            </a:r>
          </a:p>
        </p:txBody>
      </p:sp>
      <p:sp>
        <p:nvSpPr>
          <p:cNvPr id="4" name="object 4"/>
          <p:cNvSpPr/>
          <p:nvPr/>
        </p:nvSpPr>
        <p:spPr>
          <a:xfrm>
            <a:off x="499854" y="1134052"/>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408" y="1053400"/>
            <a:ext cx="3601085" cy="363855"/>
          </a:xfrm>
          <a:prstGeom prst="rect">
            <a:avLst/>
          </a:prstGeom>
        </p:spPr>
        <p:txBody>
          <a:bodyPr vert="horz" wrap="square" lIns="0" tIns="6985" rIns="0" bIns="0" rtlCol="0">
            <a:spAutoFit/>
          </a:bodyPr>
          <a:lstStyle/>
          <a:p>
            <a:pPr marL="12700" marR="5080" indent="-635">
              <a:lnSpc>
                <a:spcPct val="102699"/>
              </a:lnSpc>
              <a:spcBef>
                <a:spcPts val="55"/>
              </a:spcBef>
            </a:pPr>
            <a:r>
              <a:rPr sz="1100" spc="-40" dirty="0">
                <a:latin typeface="Arial"/>
                <a:cs typeface="Arial"/>
              </a:rPr>
              <a:t>The </a:t>
            </a:r>
            <a:r>
              <a:rPr sz="1100" spc="15" dirty="0">
                <a:latin typeface="Arial"/>
                <a:cs typeface="Arial"/>
              </a:rPr>
              <a:t>tf-idf </a:t>
            </a:r>
            <a:r>
              <a:rPr sz="1100" spc="-40" dirty="0">
                <a:latin typeface="Arial"/>
                <a:cs typeface="Arial"/>
              </a:rPr>
              <a:t>weight </a:t>
            </a:r>
            <a:r>
              <a:rPr sz="1100" spc="-25" dirty="0">
                <a:latin typeface="Arial"/>
                <a:cs typeface="Arial"/>
              </a:rPr>
              <a:t>of </a:t>
            </a:r>
            <a:r>
              <a:rPr sz="1100" spc="-90" dirty="0">
                <a:latin typeface="Arial"/>
                <a:cs typeface="Arial"/>
              </a:rPr>
              <a:t>a </a:t>
            </a:r>
            <a:r>
              <a:rPr sz="1100" spc="-25" dirty="0">
                <a:latin typeface="Arial"/>
                <a:cs typeface="Arial"/>
              </a:rPr>
              <a:t>term </a:t>
            </a:r>
            <a:r>
              <a:rPr sz="1100" spc="-60" dirty="0">
                <a:latin typeface="Arial"/>
                <a:cs typeface="Arial"/>
              </a:rPr>
              <a:t>is </a:t>
            </a:r>
            <a:r>
              <a:rPr sz="1100" spc="-30" dirty="0">
                <a:latin typeface="Arial"/>
                <a:cs typeface="Arial"/>
              </a:rPr>
              <a:t>the </a:t>
            </a:r>
            <a:r>
              <a:rPr sz="1100" spc="-30" dirty="0">
                <a:solidFill>
                  <a:srgbClr val="0000FF"/>
                </a:solidFill>
                <a:latin typeface="Arial"/>
                <a:cs typeface="Arial"/>
              </a:rPr>
              <a:t>product </a:t>
            </a:r>
            <a:r>
              <a:rPr sz="1100" spc="-25" dirty="0">
                <a:solidFill>
                  <a:srgbClr val="0000FF"/>
                </a:solidFill>
                <a:latin typeface="Arial"/>
                <a:cs typeface="Arial"/>
              </a:rPr>
              <a:t>of </a:t>
            </a:r>
            <a:r>
              <a:rPr sz="1100" spc="-10" dirty="0">
                <a:solidFill>
                  <a:srgbClr val="0000FF"/>
                </a:solidFill>
                <a:latin typeface="Arial"/>
                <a:cs typeface="Arial"/>
              </a:rPr>
              <a:t>its </a:t>
            </a:r>
            <a:r>
              <a:rPr sz="1100" spc="55" dirty="0">
                <a:solidFill>
                  <a:srgbClr val="0000FF"/>
                </a:solidFill>
                <a:latin typeface="Arial"/>
                <a:cs typeface="Arial"/>
              </a:rPr>
              <a:t>tf </a:t>
            </a:r>
            <a:r>
              <a:rPr sz="1100" spc="-40" dirty="0">
                <a:solidFill>
                  <a:srgbClr val="0000FF"/>
                </a:solidFill>
                <a:latin typeface="Arial"/>
                <a:cs typeface="Arial"/>
              </a:rPr>
              <a:t>weight </a:t>
            </a:r>
            <a:r>
              <a:rPr sz="1100" spc="-65" dirty="0">
                <a:solidFill>
                  <a:srgbClr val="0000FF"/>
                </a:solidFill>
                <a:latin typeface="Arial"/>
                <a:cs typeface="Arial"/>
              </a:rPr>
              <a:t>and  </a:t>
            </a:r>
            <a:r>
              <a:rPr sz="1100" spc="-10" dirty="0">
                <a:solidFill>
                  <a:srgbClr val="0000FF"/>
                </a:solidFill>
                <a:latin typeface="Arial"/>
                <a:cs typeface="Arial"/>
              </a:rPr>
              <a:t>its </a:t>
            </a:r>
            <a:r>
              <a:rPr sz="1100" spc="-5" dirty="0">
                <a:solidFill>
                  <a:srgbClr val="0000FF"/>
                </a:solidFill>
                <a:latin typeface="Arial"/>
                <a:cs typeface="Arial"/>
              </a:rPr>
              <a:t>idf</a:t>
            </a:r>
            <a:r>
              <a:rPr sz="1100" spc="114" dirty="0">
                <a:solidFill>
                  <a:srgbClr val="0000FF"/>
                </a:solidFill>
                <a:latin typeface="Arial"/>
                <a:cs typeface="Arial"/>
              </a:rPr>
              <a:t> </a:t>
            </a:r>
            <a:r>
              <a:rPr sz="1100" spc="-35" dirty="0">
                <a:solidFill>
                  <a:srgbClr val="0000FF"/>
                </a:solidFill>
                <a:latin typeface="Arial"/>
                <a:cs typeface="Arial"/>
              </a:rPr>
              <a:t>weight</a:t>
            </a:r>
            <a:r>
              <a:rPr sz="1100" spc="-35" dirty="0">
                <a:latin typeface="Arial"/>
                <a:cs typeface="Arial"/>
              </a:rPr>
              <a:t>.</a:t>
            </a:r>
            <a:endParaRPr sz="1100">
              <a:latin typeface="Arial"/>
              <a:cs typeface="Arial"/>
            </a:endParaRPr>
          </a:p>
        </p:txBody>
      </p:sp>
      <p:sp>
        <p:nvSpPr>
          <p:cNvPr id="6" name="object 6"/>
          <p:cNvSpPr/>
          <p:nvPr/>
        </p:nvSpPr>
        <p:spPr>
          <a:xfrm>
            <a:off x="499854" y="1516157"/>
            <a:ext cx="70032" cy="7005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128148" y="1544432"/>
            <a:ext cx="123825" cy="191770"/>
          </a:xfrm>
          <a:prstGeom prst="rect">
            <a:avLst/>
          </a:prstGeom>
        </p:spPr>
        <p:txBody>
          <a:bodyPr vert="horz" wrap="square" lIns="0" tIns="11430" rIns="0" bIns="0" rtlCol="0">
            <a:spAutoFit/>
          </a:bodyPr>
          <a:lstStyle/>
          <a:p>
            <a:pPr marL="12700">
              <a:lnSpc>
                <a:spcPct val="100000"/>
              </a:lnSpc>
              <a:spcBef>
                <a:spcPts val="90"/>
              </a:spcBef>
            </a:pPr>
            <a:r>
              <a:rPr sz="1100" i="1" spc="-25" dirty="0">
                <a:latin typeface="Arial"/>
                <a:cs typeface="Arial"/>
              </a:rPr>
              <a:t>N</a:t>
            </a:r>
            <a:endParaRPr sz="1100">
              <a:latin typeface="Arial"/>
              <a:cs typeface="Arial"/>
            </a:endParaRPr>
          </a:p>
        </p:txBody>
      </p:sp>
      <p:sp>
        <p:nvSpPr>
          <p:cNvPr id="8" name="object 8"/>
          <p:cNvSpPr/>
          <p:nvPr/>
        </p:nvSpPr>
        <p:spPr>
          <a:xfrm>
            <a:off x="3112389" y="1754708"/>
            <a:ext cx="166370" cy="0"/>
          </a:xfrm>
          <a:custGeom>
            <a:avLst/>
            <a:gdLst/>
            <a:ahLst/>
            <a:cxnLst/>
            <a:rect l="l" t="t" r="r" b="b"/>
            <a:pathLst>
              <a:path w="166370">
                <a:moveTo>
                  <a:pt x="0" y="0"/>
                </a:moveTo>
                <a:lnTo>
                  <a:pt x="166306" y="0"/>
                </a:lnTo>
              </a:path>
            </a:pathLst>
          </a:custGeom>
          <a:ln w="5600">
            <a:solidFill>
              <a:srgbClr val="000000"/>
            </a:solidFill>
          </a:ln>
        </p:spPr>
        <p:txBody>
          <a:bodyPr wrap="square" lIns="0" tIns="0" rIns="0" bIns="0" rtlCol="0"/>
          <a:lstStyle/>
          <a:p>
            <a:endParaRPr/>
          </a:p>
        </p:txBody>
      </p:sp>
      <p:sp>
        <p:nvSpPr>
          <p:cNvPr id="9" name="object 9"/>
          <p:cNvSpPr txBox="1"/>
          <p:nvPr/>
        </p:nvSpPr>
        <p:spPr>
          <a:xfrm>
            <a:off x="1553184" y="1638159"/>
            <a:ext cx="1711325" cy="191770"/>
          </a:xfrm>
          <a:prstGeom prst="rect">
            <a:avLst/>
          </a:prstGeom>
        </p:spPr>
        <p:txBody>
          <a:bodyPr vert="horz" wrap="square" lIns="0" tIns="11430" rIns="0" bIns="0" rtlCol="0">
            <a:spAutoFit/>
          </a:bodyPr>
          <a:lstStyle/>
          <a:p>
            <a:pPr marL="38100">
              <a:lnSpc>
                <a:spcPct val="100000"/>
              </a:lnSpc>
              <a:spcBef>
                <a:spcPts val="90"/>
              </a:spcBef>
            </a:pPr>
            <a:r>
              <a:rPr sz="1100" i="1" spc="-15" dirty="0">
                <a:latin typeface="Arial"/>
                <a:cs typeface="Arial"/>
              </a:rPr>
              <a:t>w</a:t>
            </a:r>
            <a:r>
              <a:rPr sz="1200" i="1" spc="-22" baseline="-13888" dirty="0">
                <a:latin typeface="Lucida Sans"/>
                <a:cs typeface="Lucida Sans"/>
              </a:rPr>
              <a:t>t</a:t>
            </a:r>
            <a:r>
              <a:rPr sz="1200" spc="-22" baseline="-13888" dirty="0">
                <a:latin typeface="Sitka Text"/>
                <a:cs typeface="Sitka Text"/>
              </a:rPr>
              <a:t>,</a:t>
            </a:r>
            <a:r>
              <a:rPr sz="1200" i="1" spc="-22" baseline="-13888" dirty="0">
                <a:latin typeface="Lucida Sans"/>
                <a:cs typeface="Lucida Sans"/>
              </a:rPr>
              <a:t>d</a:t>
            </a:r>
            <a:r>
              <a:rPr sz="1200" i="1" spc="247" baseline="-13888" dirty="0">
                <a:latin typeface="Lucida Sans"/>
                <a:cs typeface="Lucida Sans"/>
              </a:rPr>
              <a:t> </a:t>
            </a:r>
            <a:r>
              <a:rPr sz="1100" spc="204" dirty="0">
                <a:latin typeface="Arial"/>
                <a:cs typeface="Arial"/>
              </a:rPr>
              <a:t>=</a:t>
            </a:r>
            <a:r>
              <a:rPr sz="1100" spc="-10" dirty="0">
                <a:latin typeface="Arial"/>
                <a:cs typeface="Arial"/>
              </a:rPr>
              <a:t> </a:t>
            </a:r>
            <a:r>
              <a:rPr sz="1100" spc="-5" dirty="0">
                <a:latin typeface="Arial"/>
                <a:cs typeface="Arial"/>
              </a:rPr>
              <a:t>(1</a:t>
            </a:r>
            <a:r>
              <a:rPr sz="1100" spc="-70" dirty="0">
                <a:latin typeface="Arial"/>
                <a:cs typeface="Arial"/>
              </a:rPr>
              <a:t> </a:t>
            </a:r>
            <a:r>
              <a:rPr sz="1100" spc="204" dirty="0">
                <a:latin typeface="Arial"/>
                <a:cs typeface="Arial"/>
              </a:rPr>
              <a:t>+</a:t>
            </a:r>
            <a:r>
              <a:rPr sz="1100" spc="-70" dirty="0">
                <a:latin typeface="Arial"/>
                <a:cs typeface="Arial"/>
              </a:rPr>
              <a:t> </a:t>
            </a:r>
            <a:r>
              <a:rPr sz="1100" spc="-45" dirty="0">
                <a:latin typeface="Arial"/>
                <a:cs typeface="Arial"/>
              </a:rPr>
              <a:t>log</a:t>
            </a:r>
            <a:r>
              <a:rPr sz="1100" spc="-114" dirty="0">
                <a:latin typeface="Arial"/>
                <a:cs typeface="Arial"/>
              </a:rPr>
              <a:t> </a:t>
            </a:r>
            <a:r>
              <a:rPr sz="1100" spc="20" dirty="0">
                <a:latin typeface="Arial"/>
                <a:cs typeface="Arial"/>
              </a:rPr>
              <a:t>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a:t>
            </a:r>
            <a:r>
              <a:rPr sz="1200" i="1" spc="-195" baseline="-13888" dirty="0">
                <a:latin typeface="Lucida Sans"/>
                <a:cs typeface="Lucida Sans"/>
              </a:rPr>
              <a:t> </a:t>
            </a:r>
            <a:r>
              <a:rPr sz="1100" spc="55" dirty="0">
                <a:latin typeface="Arial"/>
                <a:cs typeface="Arial"/>
              </a:rPr>
              <a:t>)</a:t>
            </a:r>
            <a:r>
              <a:rPr sz="1100" spc="-70" dirty="0">
                <a:latin typeface="Arial"/>
                <a:cs typeface="Arial"/>
              </a:rPr>
              <a:t> </a:t>
            </a:r>
            <a:r>
              <a:rPr sz="1100" spc="-395" dirty="0">
                <a:latin typeface="Lucida Sans Unicode"/>
                <a:cs typeface="Lucida Sans Unicode"/>
              </a:rPr>
              <a:t>·</a:t>
            </a:r>
            <a:r>
              <a:rPr sz="1100" spc="-114" dirty="0">
                <a:latin typeface="Lucida Sans Unicode"/>
                <a:cs typeface="Lucida Sans Unicode"/>
              </a:rPr>
              <a:t> </a:t>
            </a:r>
            <a:r>
              <a:rPr sz="1100" spc="-45" dirty="0">
                <a:latin typeface="Arial"/>
                <a:cs typeface="Arial"/>
              </a:rPr>
              <a:t>log</a:t>
            </a:r>
            <a:r>
              <a:rPr sz="1100" spc="5" dirty="0">
                <a:latin typeface="Arial"/>
                <a:cs typeface="Arial"/>
              </a:rPr>
              <a:t> </a:t>
            </a:r>
            <a:r>
              <a:rPr sz="1650" spc="-22" baseline="-37878" dirty="0">
                <a:latin typeface="Arial"/>
                <a:cs typeface="Arial"/>
              </a:rPr>
              <a:t>df</a:t>
            </a:r>
            <a:endParaRPr sz="1650" baseline="-37878">
              <a:latin typeface="Arial"/>
              <a:cs typeface="Arial"/>
            </a:endParaRPr>
          </a:p>
        </p:txBody>
      </p:sp>
      <p:sp>
        <p:nvSpPr>
          <p:cNvPr id="10" name="object 10"/>
          <p:cNvSpPr/>
          <p:nvPr/>
        </p:nvSpPr>
        <p:spPr>
          <a:xfrm>
            <a:off x="499854" y="2025707"/>
            <a:ext cx="70032" cy="7005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99854" y="2235789"/>
            <a:ext cx="70032" cy="70053"/>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624408" y="1767663"/>
            <a:ext cx="3129915" cy="579755"/>
          </a:xfrm>
          <a:prstGeom prst="rect">
            <a:avLst/>
          </a:prstGeom>
        </p:spPr>
        <p:txBody>
          <a:bodyPr vert="horz" wrap="square" lIns="0" tIns="35560" rIns="0" bIns="0" rtlCol="0">
            <a:spAutoFit/>
          </a:bodyPr>
          <a:lstStyle/>
          <a:p>
            <a:pPr marR="481330" algn="r">
              <a:lnSpc>
                <a:spcPct val="100000"/>
              </a:lnSpc>
              <a:spcBef>
                <a:spcPts val="280"/>
              </a:spcBef>
            </a:pPr>
            <a:r>
              <a:rPr sz="800" i="1" spc="-5" dirty="0">
                <a:latin typeface="Lucida Sans"/>
                <a:cs typeface="Lucida Sans"/>
              </a:rPr>
              <a:t>t</a:t>
            </a:r>
            <a:endParaRPr sz="800">
              <a:latin typeface="Lucida Sans"/>
              <a:cs typeface="Lucida Sans"/>
            </a:endParaRPr>
          </a:p>
          <a:p>
            <a:pPr marL="12700" marR="5080">
              <a:lnSpc>
                <a:spcPts val="1650"/>
              </a:lnSpc>
              <a:spcBef>
                <a:spcPts val="25"/>
              </a:spcBef>
            </a:pPr>
            <a:r>
              <a:rPr sz="1100" spc="-45" dirty="0">
                <a:latin typeface="Arial"/>
                <a:cs typeface="Arial"/>
              </a:rPr>
              <a:t>Best </a:t>
            </a:r>
            <a:r>
              <a:rPr sz="1100" spc="-55" dirty="0">
                <a:latin typeface="Arial"/>
                <a:cs typeface="Arial"/>
              </a:rPr>
              <a:t>known </a:t>
            </a:r>
            <a:r>
              <a:rPr sz="1100" spc="-40" dirty="0">
                <a:latin typeface="Arial"/>
                <a:cs typeface="Arial"/>
              </a:rPr>
              <a:t>weighting </a:t>
            </a:r>
            <a:r>
              <a:rPr sz="1100" spc="-95" dirty="0">
                <a:latin typeface="Arial"/>
                <a:cs typeface="Arial"/>
              </a:rPr>
              <a:t>scheme </a:t>
            </a:r>
            <a:r>
              <a:rPr sz="1100" spc="-20" dirty="0">
                <a:latin typeface="Arial"/>
                <a:cs typeface="Arial"/>
              </a:rPr>
              <a:t>in </a:t>
            </a:r>
            <a:r>
              <a:rPr sz="1100" spc="-25" dirty="0">
                <a:latin typeface="Arial"/>
                <a:cs typeface="Arial"/>
              </a:rPr>
              <a:t>information </a:t>
            </a:r>
            <a:r>
              <a:rPr sz="1100" spc="-30" dirty="0">
                <a:latin typeface="Arial"/>
                <a:cs typeface="Arial"/>
              </a:rPr>
              <a:t>retrieval  Note: the </a:t>
            </a:r>
            <a:r>
              <a:rPr sz="1100" spc="114" dirty="0">
                <a:latin typeface="Arial"/>
                <a:cs typeface="Arial"/>
              </a:rPr>
              <a:t>“-” </a:t>
            </a:r>
            <a:r>
              <a:rPr sz="1100" spc="-20" dirty="0">
                <a:latin typeface="Arial"/>
                <a:cs typeface="Arial"/>
              </a:rPr>
              <a:t>in </a:t>
            </a:r>
            <a:r>
              <a:rPr sz="1100" spc="15" dirty="0">
                <a:latin typeface="Arial"/>
                <a:cs typeface="Arial"/>
              </a:rPr>
              <a:t>tf-idf </a:t>
            </a:r>
            <a:r>
              <a:rPr sz="1100" spc="-60" dirty="0">
                <a:latin typeface="Arial"/>
                <a:cs typeface="Arial"/>
              </a:rPr>
              <a:t>is </a:t>
            </a:r>
            <a:r>
              <a:rPr sz="1100" spc="-90" dirty="0">
                <a:latin typeface="Arial"/>
                <a:cs typeface="Arial"/>
              </a:rPr>
              <a:t>a </a:t>
            </a:r>
            <a:r>
              <a:rPr sz="1100" spc="-55" dirty="0">
                <a:latin typeface="Arial"/>
                <a:cs typeface="Arial"/>
              </a:rPr>
              <a:t>hyphen, </a:t>
            </a:r>
            <a:r>
              <a:rPr sz="1100" spc="-15" dirty="0">
                <a:latin typeface="Arial"/>
                <a:cs typeface="Arial"/>
              </a:rPr>
              <a:t>not </a:t>
            </a:r>
            <a:r>
              <a:rPr sz="1100" spc="-90" dirty="0">
                <a:latin typeface="Arial"/>
                <a:cs typeface="Arial"/>
              </a:rPr>
              <a:t>a </a:t>
            </a:r>
            <a:r>
              <a:rPr sz="1100" spc="-55" dirty="0">
                <a:latin typeface="Arial"/>
                <a:cs typeface="Arial"/>
              </a:rPr>
              <a:t>minus</a:t>
            </a:r>
            <a:r>
              <a:rPr sz="1100" spc="15" dirty="0">
                <a:latin typeface="Arial"/>
                <a:cs typeface="Arial"/>
              </a:rPr>
              <a:t> </a:t>
            </a:r>
            <a:r>
              <a:rPr sz="1100" spc="-40" dirty="0">
                <a:latin typeface="Arial"/>
                <a:cs typeface="Arial"/>
              </a:rPr>
              <a:t>sign!</a:t>
            </a:r>
            <a:endParaRPr sz="1100">
              <a:latin typeface="Arial"/>
              <a:cs typeface="Arial"/>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28 </a:t>
            </a:r>
            <a:r>
              <a:rPr spc="150" dirty="0"/>
              <a:t>/</a:t>
            </a:r>
            <a:r>
              <a:rPr spc="40" dirty="0"/>
              <a:t> </a:t>
            </a:r>
            <a:r>
              <a:rPr spc="-20" dirty="0"/>
              <a:t>53</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FFFFFF"/>
                </a:solidFill>
                <a:latin typeface="Arial"/>
                <a:cs typeface="Arial"/>
              </a:rPr>
              <a:t>tf-idf </a:t>
            </a:r>
            <a:r>
              <a:rPr sz="600" spc="-5" dirty="0">
                <a:solidFill>
                  <a:srgbClr val="FFFFF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Summary:</a:t>
            </a:r>
            <a:r>
              <a:rPr spc="229" dirty="0"/>
              <a:t> </a:t>
            </a:r>
            <a:r>
              <a:rPr spc="20" dirty="0"/>
              <a:t>tf-idf</a:t>
            </a:r>
          </a:p>
        </p:txBody>
      </p:sp>
      <p:sp>
        <p:nvSpPr>
          <p:cNvPr id="4" name="object 4"/>
          <p:cNvSpPr/>
          <p:nvPr/>
        </p:nvSpPr>
        <p:spPr>
          <a:xfrm>
            <a:off x="499854" y="1326305"/>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408" y="1245652"/>
            <a:ext cx="3440429" cy="191770"/>
          </a:xfrm>
          <a:prstGeom prst="rect">
            <a:avLst/>
          </a:prstGeom>
        </p:spPr>
        <p:txBody>
          <a:bodyPr vert="horz" wrap="square" lIns="0" tIns="11430" rIns="0" bIns="0" rtlCol="0">
            <a:spAutoFit/>
          </a:bodyPr>
          <a:lstStyle/>
          <a:p>
            <a:pPr marL="12700">
              <a:lnSpc>
                <a:spcPct val="100000"/>
              </a:lnSpc>
              <a:spcBef>
                <a:spcPts val="90"/>
              </a:spcBef>
            </a:pPr>
            <a:r>
              <a:rPr sz="1100" spc="-65" dirty="0">
                <a:latin typeface="Arial"/>
                <a:cs typeface="Arial"/>
              </a:rPr>
              <a:t>Assign </a:t>
            </a:r>
            <a:r>
              <a:rPr sz="1100" spc="-90" dirty="0">
                <a:latin typeface="Arial"/>
                <a:cs typeface="Arial"/>
              </a:rPr>
              <a:t>a </a:t>
            </a:r>
            <a:r>
              <a:rPr sz="1100" spc="15" dirty="0">
                <a:latin typeface="Arial"/>
                <a:cs typeface="Arial"/>
              </a:rPr>
              <a:t>tf-idf </a:t>
            </a:r>
            <a:r>
              <a:rPr sz="1100" spc="-40" dirty="0">
                <a:latin typeface="Arial"/>
                <a:cs typeface="Arial"/>
              </a:rPr>
              <a:t>weight </a:t>
            </a:r>
            <a:r>
              <a:rPr sz="1100" spc="-25" dirty="0">
                <a:latin typeface="Arial"/>
                <a:cs typeface="Arial"/>
              </a:rPr>
              <a:t>for </a:t>
            </a:r>
            <a:r>
              <a:rPr sz="1100" spc="-85" dirty="0">
                <a:latin typeface="Arial"/>
                <a:cs typeface="Arial"/>
              </a:rPr>
              <a:t>each </a:t>
            </a:r>
            <a:r>
              <a:rPr sz="1100" spc="-25" dirty="0">
                <a:latin typeface="Arial"/>
                <a:cs typeface="Arial"/>
              </a:rPr>
              <a:t>term </a:t>
            </a:r>
            <a:r>
              <a:rPr sz="1100" i="1" spc="85" dirty="0">
                <a:latin typeface="Arial"/>
                <a:cs typeface="Arial"/>
              </a:rPr>
              <a:t>t </a:t>
            </a:r>
            <a:r>
              <a:rPr sz="1100" spc="-20" dirty="0">
                <a:latin typeface="Arial"/>
                <a:cs typeface="Arial"/>
              </a:rPr>
              <a:t>in </a:t>
            </a:r>
            <a:r>
              <a:rPr sz="1100" spc="-85" dirty="0">
                <a:latin typeface="Arial"/>
                <a:cs typeface="Arial"/>
              </a:rPr>
              <a:t>each </a:t>
            </a:r>
            <a:r>
              <a:rPr sz="1100" spc="-45" dirty="0">
                <a:latin typeface="Arial"/>
                <a:cs typeface="Arial"/>
              </a:rPr>
              <a:t>document </a:t>
            </a:r>
            <a:r>
              <a:rPr sz="1100" i="1" spc="-50" dirty="0">
                <a:latin typeface="Arial"/>
                <a:cs typeface="Arial"/>
              </a:rPr>
              <a:t>d</a:t>
            </a:r>
            <a:r>
              <a:rPr sz="1100" i="1" spc="-25" dirty="0">
                <a:latin typeface="Arial"/>
                <a:cs typeface="Arial"/>
              </a:rPr>
              <a:t> </a:t>
            </a:r>
            <a:r>
              <a:rPr sz="1100" spc="-5" dirty="0">
                <a:latin typeface="Arial"/>
                <a:cs typeface="Arial"/>
              </a:rPr>
              <a:t>:</a:t>
            </a:r>
            <a:endParaRPr sz="1100">
              <a:latin typeface="Arial"/>
              <a:cs typeface="Arial"/>
            </a:endParaRPr>
          </a:p>
        </p:txBody>
      </p:sp>
      <p:sp>
        <p:nvSpPr>
          <p:cNvPr id="6" name="object 6"/>
          <p:cNvSpPr txBox="1"/>
          <p:nvPr/>
        </p:nvSpPr>
        <p:spPr>
          <a:xfrm>
            <a:off x="598999" y="1417787"/>
            <a:ext cx="1752600" cy="191770"/>
          </a:xfrm>
          <a:prstGeom prst="rect">
            <a:avLst/>
          </a:prstGeom>
        </p:spPr>
        <p:txBody>
          <a:bodyPr vert="horz" wrap="square" lIns="0" tIns="11430" rIns="0" bIns="0" rtlCol="0">
            <a:spAutoFit/>
          </a:bodyPr>
          <a:lstStyle/>
          <a:p>
            <a:pPr marL="38100">
              <a:lnSpc>
                <a:spcPct val="100000"/>
              </a:lnSpc>
              <a:spcBef>
                <a:spcPts val="90"/>
              </a:spcBef>
            </a:pPr>
            <a:r>
              <a:rPr sz="1100" i="1" spc="-15" dirty="0">
                <a:latin typeface="Arial"/>
                <a:cs typeface="Arial"/>
              </a:rPr>
              <a:t>w</a:t>
            </a:r>
            <a:r>
              <a:rPr sz="1200" i="1" spc="-22" baseline="-13888" dirty="0">
                <a:latin typeface="Lucida Sans"/>
                <a:cs typeface="Lucida Sans"/>
              </a:rPr>
              <a:t>t</a:t>
            </a:r>
            <a:r>
              <a:rPr sz="1200" spc="-22" baseline="-13888" dirty="0">
                <a:latin typeface="Sitka Text"/>
                <a:cs typeface="Sitka Text"/>
              </a:rPr>
              <a:t>,</a:t>
            </a:r>
            <a:r>
              <a:rPr sz="1200" i="1" spc="-22" baseline="-13888" dirty="0">
                <a:latin typeface="Lucida Sans"/>
                <a:cs typeface="Lucida Sans"/>
              </a:rPr>
              <a:t>d</a:t>
            </a:r>
            <a:r>
              <a:rPr sz="1200" i="1" spc="247" baseline="-13888" dirty="0">
                <a:latin typeface="Lucida Sans"/>
                <a:cs typeface="Lucida Sans"/>
              </a:rPr>
              <a:t> </a:t>
            </a:r>
            <a:r>
              <a:rPr sz="1100" spc="204" dirty="0">
                <a:latin typeface="Arial"/>
                <a:cs typeface="Arial"/>
              </a:rPr>
              <a:t>=</a:t>
            </a:r>
            <a:r>
              <a:rPr sz="1100" spc="-10" dirty="0">
                <a:latin typeface="Arial"/>
                <a:cs typeface="Arial"/>
              </a:rPr>
              <a:t> </a:t>
            </a:r>
            <a:r>
              <a:rPr sz="1100" spc="-5" dirty="0">
                <a:latin typeface="Arial"/>
                <a:cs typeface="Arial"/>
              </a:rPr>
              <a:t>(1</a:t>
            </a:r>
            <a:r>
              <a:rPr sz="1100" spc="-70" dirty="0">
                <a:latin typeface="Arial"/>
                <a:cs typeface="Arial"/>
              </a:rPr>
              <a:t> </a:t>
            </a:r>
            <a:r>
              <a:rPr sz="1100" spc="204" dirty="0">
                <a:latin typeface="Arial"/>
                <a:cs typeface="Arial"/>
              </a:rPr>
              <a:t>+</a:t>
            </a:r>
            <a:r>
              <a:rPr sz="1100" spc="-70" dirty="0">
                <a:latin typeface="Arial"/>
                <a:cs typeface="Arial"/>
              </a:rPr>
              <a:t> </a:t>
            </a:r>
            <a:r>
              <a:rPr sz="1100" spc="-45" dirty="0">
                <a:latin typeface="Arial"/>
                <a:cs typeface="Arial"/>
              </a:rPr>
              <a:t>log</a:t>
            </a:r>
            <a:r>
              <a:rPr sz="1100" spc="-110" dirty="0">
                <a:latin typeface="Arial"/>
                <a:cs typeface="Arial"/>
              </a:rPr>
              <a:t> </a:t>
            </a:r>
            <a:r>
              <a:rPr sz="1100" spc="20" dirty="0">
                <a:latin typeface="Arial"/>
                <a:cs typeface="Arial"/>
              </a:rPr>
              <a:t>tf</a:t>
            </a:r>
            <a:r>
              <a:rPr sz="1200" i="1" spc="30" baseline="-13888" dirty="0">
                <a:latin typeface="Lucida Sans"/>
                <a:cs typeface="Lucida Sans"/>
              </a:rPr>
              <a:t>t</a:t>
            </a:r>
            <a:r>
              <a:rPr sz="1200" spc="30" baseline="-13888" dirty="0">
                <a:latin typeface="Sitka Text"/>
                <a:cs typeface="Sitka Text"/>
              </a:rPr>
              <a:t>,</a:t>
            </a:r>
            <a:r>
              <a:rPr sz="1200" i="1" spc="30" baseline="-13888" dirty="0">
                <a:latin typeface="Lucida Sans"/>
                <a:cs typeface="Lucida Sans"/>
              </a:rPr>
              <a:t>d</a:t>
            </a:r>
            <a:r>
              <a:rPr sz="1200" i="1" spc="-202" baseline="-13888" dirty="0">
                <a:latin typeface="Lucida Sans"/>
                <a:cs typeface="Lucida Sans"/>
              </a:rPr>
              <a:t> </a:t>
            </a:r>
            <a:r>
              <a:rPr sz="1100" spc="55" dirty="0">
                <a:latin typeface="Arial"/>
                <a:cs typeface="Arial"/>
              </a:rPr>
              <a:t>)</a:t>
            </a:r>
            <a:r>
              <a:rPr sz="1100" spc="-70" dirty="0">
                <a:latin typeface="Arial"/>
                <a:cs typeface="Arial"/>
              </a:rPr>
              <a:t> </a:t>
            </a:r>
            <a:r>
              <a:rPr sz="1100" spc="-395" dirty="0">
                <a:latin typeface="Lucida Sans Unicode"/>
                <a:cs typeface="Lucida Sans Unicode"/>
              </a:rPr>
              <a:t>·</a:t>
            </a:r>
            <a:r>
              <a:rPr sz="1100" spc="-110" dirty="0">
                <a:latin typeface="Lucida Sans Unicode"/>
                <a:cs typeface="Lucida Sans Unicode"/>
              </a:rPr>
              <a:t> </a:t>
            </a:r>
            <a:r>
              <a:rPr sz="1100" spc="-45" dirty="0">
                <a:latin typeface="Arial"/>
                <a:cs typeface="Arial"/>
              </a:rPr>
              <a:t>log</a:t>
            </a:r>
            <a:r>
              <a:rPr sz="1650" u="sng" spc="22" baseline="22727" dirty="0">
                <a:uFill>
                  <a:solidFill>
                    <a:srgbClr val="000000"/>
                  </a:solidFill>
                </a:uFill>
                <a:latin typeface="Arial"/>
                <a:cs typeface="Arial"/>
              </a:rPr>
              <a:t> </a:t>
            </a:r>
            <a:r>
              <a:rPr sz="1200" i="1" u="sng" spc="7" baseline="31250" dirty="0">
                <a:uFill>
                  <a:solidFill>
                    <a:srgbClr val="000000"/>
                  </a:solidFill>
                </a:uFill>
                <a:latin typeface="Lucida Sans"/>
                <a:cs typeface="Lucida Sans"/>
              </a:rPr>
              <a:t>N</a:t>
            </a:r>
            <a:r>
              <a:rPr sz="1200" i="1" u="sng" spc="127" baseline="31250" dirty="0">
                <a:uFill>
                  <a:solidFill>
                    <a:srgbClr val="000000"/>
                  </a:solidFill>
                </a:uFill>
                <a:latin typeface="Lucida Sans"/>
                <a:cs typeface="Lucida Sans"/>
              </a:rPr>
              <a:t> </a:t>
            </a:r>
            <a:endParaRPr sz="1200" baseline="31250">
              <a:latin typeface="Lucida Sans"/>
              <a:cs typeface="Lucida Sans"/>
            </a:endParaRPr>
          </a:p>
        </p:txBody>
      </p:sp>
      <p:sp>
        <p:nvSpPr>
          <p:cNvPr id="7" name="object 7"/>
          <p:cNvSpPr/>
          <p:nvPr/>
        </p:nvSpPr>
        <p:spPr>
          <a:xfrm>
            <a:off x="499854" y="1727727"/>
            <a:ext cx="70032" cy="7005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9854" y="1937810"/>
            <a:ext cx="70032" cy="7005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99854" y="2147779"/>
            <a:ext cx="70032" cy="7005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624408" y="1500315"/>
            <a:ext cx="3555365" cy="758825"/>
          </a:xfrm>
          <a:prstGeom prst="rect">
            <a:avLst/>
          </a:prstGeom>
        </p:spPr>
        <p:txBody>
          <a:bodyPr vert="horz" wrap="square" lIns="0" tIns="11430" rIns="0" bIns="0" rtlCol="0">
            <a:spAutoFit/>
          </a:bodyPr>
          <a:lstStyle/>
          <a:p>
            <a:pPr marL="1533525">
              <a:lnSpc>
                <a:spcPts val="1240"/>
              </a:lnSpc>
              <a:spcBef>
                <a:spcPts val="90"/>
              </a:spcBef>
            </a:pPr>
            <a:r>
              <a:rPr sz="1650" spc="-15" baseline="5050" dirty="0">
                <a:latin typeface="Arial"/>
                <a:cs typeface="Arial"/>
              </a:rPr>
              <a:t>df</a:t>
            </a:r>
            <a:r>
              <a:rPr sz="600" i="1" spc="-10" dirty="0">
                <a:latin typeface="Lucida Sans"/>
                <a:cs typeface="Lucida Sans"/>
              </a:rPr>
              <a:t>t</a:t>
            </a:r>
            <a:endParaRPr sz="600">
              <a:latin typeface="Lucida Sans"/>
              <a:cs typeface="Lucida Sans"/>
            </a:endParaRPr>
          </a:p>
          <a:p>
            <a:pPr marL="12700">
              <a:lnSpc>
                <a:spcPts val="1240"/>
              </a:lnSpc>
            </a:pPr>
            <a:r>
              <a:rPr sz="1100" i="1" spc="25" dirty="0">
                <a:latin typeface="Arial"/>
                <a:cs typeface="Arial"/>
              </a:rPr>
              <a:t>N</a:t>
            </a:r>
            <a:r>
              <a:rPr sz="1100" spc="25" dirty="0">
                <a:latin typeface="Arial"/>
                <a:cs typeface="Arial"/>
              </a:rPr>
              <a:t>: </a:t>
            </a:r>
            <a:r>
              <a:rPr sz="1100" spc="5" dirty="0">
                <a:latin typeface="Arial"/>
                <a:cs typeface="Arial"/>
              </a:rPr>
              <a:t>total </a:t>
            </a:r>
            <a:r>
              <a:rPr sz="1100" spc="-50" dirty="0">
                <a:latin typeface="Arial"/>
                <a:cs typeface="Arial"/>
              </a:rPr>
              <a:t>number </a:t>
            </a:r>
            <a:r>
              <a:rPr sz="1100" spc="-25" dirty="0">
                <a:latin typeface="Arial"/>
                <a:cs typeface="Arial"/>
              </a:rPr>
              <a:t>of</a:t>
            </a:r>
            <a:r>
              <a:rPr sz="1100" spc="25" dirty="0">
                <a:latin typeface="Arial"/>
                <a:cs typeface="Arial"/>
              </a:rPr>
              <a:t> </a:t>
            </a:r>
            <a:r>
              <a:rPr sz="1100" spc="-55" dirty="0">
                <a:latin typeface="Arial"/>
                <a:cs typeface="Arial"/>
              </a:rPr>
              <a:t>documents</a:t>
            </a:r>
            <a:endParaRPr sz="1100">
              <a:latin typeface="Arial"/>
              <a:cs typeface="Arial"/>
            </a:endParaRPr>
          </a:p>
          <a:p>
            <a:pPr marL="12700" marR="5080">
              <a:lnSpc>
                <a:spcPct val="125200"/>
              </a:lnSpc>
            </a:pPr>
            <a:r>
              <a:rPr sz="1100" spc="-80" dirty="0">
                <a:latin typeface="Arial"/>
                <a:cs typeface="Arial"/>
              </a:rPr>
              <a:t>Increases </a:t>
            </a:r>
            <a:r>
              <a:rPr sz="1100" spc="-5" dirty="0">
                <a:latin typeface="Arial"/>
                <a:cs typeface="Arial"/>
              </a:rPr>
              <a:t>with </a:t>
            </a:r>
            <a:r>
              <a:rPr sz="1100" spc="-30" dirty="0">
                <a:latin typeface="Arial"/>
                <a:cs typeface="Arial"/>
              </a:rPr>
              <a:t>the </a:t>
            </a:r>
            <a:r>
              <a:rPr sz="1100" spc="-50" dirty="0">
                <a:latin typeface="Arial"/>
                <a:cs typeface="Arial"/>
              </a:rPr>
              <a:t>number </a:t>
            </a:r>
            <a:r>
              <a:rPr sz="1100" spc="-25" dirty="0">
                <a:latin typeface="Arial"/>
                <a:cs typeface="Arial"/>
              </a:rPr>
              <a:t>of </a:t>
            </a:r>
            <a:r>
              <a:rPr sz="1100" spc="-65" dirty="0">
                <a:latin typeface="Arial"/>
                <a:cs typeface="Arial"/>
              </a:rPr>
              <a:t>occurrences </a:t>
            </a:r>
            <a:r>
              <a:rPr sz="1100" spc="-10" dirty="0">
                <a:latin typeface="Arial"/>
                <a:cs typeface="Arial"/>
              </a:rPr>
              <a:t>within </a:t>
            </a:r>
            <a:r>
              <a:rPr sz="1100" spc="-90" dirty="0">
                <a:latin typeface="Arial"/>
                <a:cs typeface="Arial"/>
              </a:rPr>
              <a:t>a </a:t>
            </a:r>
            <a:r>
              <a:rPr sz="1100" spc="-45" dirty="0">
                <a:latin typeface="Arial"/>
                <a:cs typeface="Arial"/>
              </a:rPr>
              <a:t>document  </a:t>
            </a:r>
            <a:r>
              <a:rPr sz="1100" spc="-80" dirty="0">
                <a:latin typeface="Arial"/>
                <a:cs typeface="Arial"/>
              </a:rPr>
              <a:t>Increases </a:t>
            </a:r>
            <a:r>
              <a:rPr sz="1100" spc="-5" dirty="0">
                <a:latin typeface="Arial"/>
                <a:cs typeface="Arial"/>
              </a:rPr>
              <a:t>with </a:t>
            </a:r>
            <a:r>
              <a:rPr sz="1100" spc="-30" dirty="0">
                <a:latin typeface="Arial"/>
                <a:cs typeface="Arial"/>
              </a:rPr>
              <a:t>the </a:t>
            </a:r>
            <a:r>
              <a:rPr sz="1100" spc="-15" dirty="0">
                <a:latin typeface="Arial"/>
                <a:cs typeface="Arial"/>
              </a:rPr>
              <a:t>rarity </a:t>
            </a:r>
            <a:r>
              <a:rPr sz="1100" spc="-25" dirty="0">
                <a:latin typeface="Arial"/>
                <a:cs typeface="Arial"/>
              </a:rPr>
              <a:t>of </a:t>
            </a:r>
            <a:r>
              <a:rPr sz="1100" spc="-30" dirty="0">
                <a:latin typeface="Arial"/>
                <a:cs typeface="Arial"/>
              </a:rPr>
              <a:t>the </a:t>
            </a:r>
            <a:r>
              <a:rPr sz="1100" spc="-25" dirty="0">
                <a:latin typeface="Arial"/>
                <a:cs typeface="Arial"/>
              </a:rPr>
              <a:t>term </a:t>
            </a:r>
            <a:r>
              <a:rPr sz="1100" spc="-20" dirty="0">
                <a:latin typeface="Arial"/>
                <a:cs typeface="Arial"/>
              </a:rPr>
              <a:t>in </a:t>
            </a:r>
            <a:r>
              <a:rPr sz="1100" spc="-30" dirty="0">
                <a:latin typeface="Arial"/>
                <a:cs typeface="Arial"/>
              </a:rPr>
              <a:t>the</a:t>
            </a:r>
            <a:r>
              <a:rPr sz="1100" spc="-60" dirty="0">
                <a:latin typeface="Arial"/>
                <a:cs typeface="Arial"/>
              </a:rPr>
              <a:t> </a:t>
            </a:r>
            <a:r>
              <a:rPr sz="1100" spc="-35" dirty="0">
                <a:latin typeface="Arial"/>
                <a:cs typeface="Arial"/>
              </a:rPr>
              <a:t>collection</a:t>
            </a:r>
            <a:endParaRPr sz="1100">
              <a:latin typeface="Arial"/>
              <a:cs typeface="Arial"/>
            </a:endParaRPr>
          </a:p>
        </p:txBody>
      </p:sp>
      <p:sp>
        <p:nvSpPr>
          <p:cNvPr id="11" name="object 11"/>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2" name="object 12"/>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29 </a:t>
            </a:r>
            <a:r>
              <a:rPr spc="150" dirty="0"/>
              <a:t>/</a:t>
            </a:r>
            <a:r>
              <a:rPr spc="40" dirty="0"/>
              <a:t> </a:t>
            </a:r>
            <a:r>
              <a:rPr spc="-20" dirty="0"/>
              <a:t>53</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0" dirty="0"/>
              <a:t>Outline</a:t>
            </a:r>
          </a:p>
        </p:txBody>
      </p:sp>
      <p:sp>
        <p:nvSpPr>
          <p:cNvPr id="4" name="object 4"/>
          <p:cNvSpPr/>
          <p:nvPr/>
        </p:nvSpPr>
        <p:spPr>
          <a:xfrm>
            <a:off x="308956" y="1052861"/>
            <a:ext cx="158894" cy="1588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51199" y="105445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1</a:t>
            </a:r>
            <a:endParaRPr sz="800">
              <a:latin typeface="Arial"/>
              <a:cs typeface="Arial"/>
            </a:endParaRPr>
          </a:p>
        </p:txBody>
      </p:sp>
      <p:sp>
        <p:nvSpPr>
          <p:cNvPr id="6" name="object 6"/>
          <p:cNvSpPr txBox="1"/>
          <p:nvPr/>
        </p:nvSpPr>
        <p:spPr>
          <a:xfrm>
            <a:off x="516622" y="1026997"/>
            <a:ext cx="376555" cy="191770"/>
          </a:xfrm>
          <a:prstGeom prst="rect">
            <a:avLst/>
          </a:prstGeom>
        </p:spPr>
        <p:txBody>
          <a:bodyPr vert="horz" wrap="square" lIns="0" tIns="11430" rIns="0" bIns="0" rtlCol="0">
            <a:spAutoFit/>
          </a:bodyPr>
          <a:lstStyle/>
          <a:p>
            <a:pPr marL="12700">
              <a:lnSpc>
                <a:spcPct val="100000"/>
              </a:lnSpc>
              <a:spcBef>
                <a:spcPts val="90"/>
              </a:spcBef>
            </a:pPr>
            <a:r>
              <a:rPr sz="1100" spc="-95" dirty="0">
                <a:solidFill>
                  <a:srgbClr val="D6D6EF"/>
                </a:solidFill>
                <a:latin typeface="Arial"/>
                <a:cs typeface="Arial"/>
              </a:rPr>
              <a:t>R</a:t>
            </a:r>
            <a:r>
              <a:rPr sz="1100" spc="-130" dirty="0">
                <a:solidFill>
                  <a:srgbClr val="D6D6EF"/>
                </a:solidFill>
                <a:latin typeface="Arial"/>
                <a:cs typeface="Arial"/>
              </a:rPr>
              <a:t>e</a:t>
            </a:r>
            <a:r>
              <a:rPr sz="1100" spc="-70" dirty="0">
                <a:solidFill>
                  <a:srgbClr val="D6D6EF"/>
                </a:solidFill>
                <a:latin typeface="Arial"/>
                <a:cs typeface="Arial"/>
              </a:rPr>
              <a:t>c</a:t>
            </a:r>
            <a:r>
              <a:rPr sz="1100" spc="-90" dirty="0">
                <a:solidFill>
                  <a:srgbClr val="D6D6EF"/>
                </a:solidFill>
                <a:latin typeface="Arial"/>
                <a:cs typeface="Arial"/>
              </a:rPr>
              <a:t>a</a:t>
            </a:r>
            <a:r>
              <a:rPr sz="1100" spc="-50" dirty="0">
                <a:solidFill>
                  <a:srgbClr val="D6D6EF"/>
                </a:solidFill>
                <a:latin typeface="Arial"/>
                <a:cs typeface="Arial"/>
              </a:rPr>
              <a:t>p</a:t>
            </a:r>
            <a:endParaRPr sz="1100">
              <a:latin typeface="Arial"/>
              <a:cs typeface="Arial"/>
            </a:endParaRPr>
          </a:p>
        </p:txBody>
      </p:sp>
      <p:sp>
        <p:nvSpPr>
          <p:cNvPr id="7" name="object 7"/>
          <p:cNvSpPr/>
          <p:nvPr/>
        </p:nvSpPr>
        <p:spPr>
          <a:xfrm>
            <a:off x="308956" y="1508918"/>
            <a:ext cx="158894" cy="15888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51199" y="1510511"/>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2</a:t>
            </a:r>
            <a:endParaRPr sz="800">
              <a:latin typeface="Arial"/>
              <a:cs typeface="Arial"/>
            </a:endParaRPr>
          </a:p>
        </p:txBody>
      </p:sp>
      <p:sp>
        <p:nvSpPr>
          <p:cNvPr id="9" name="object 9"/>
          <p:cNvSpPr txBox="1"/>
          <p:nvPr/>
        </p:nvSpPr>
        <p:spPr>
          <a:xfrm>
            <a:off x="516622" y="1483053"/>
            <a:ext cx="926465" cy="191770"/>
          </a:xfrm>
          <a:prstGeom prst="rect">
            <a:avLst/>
          </a:prstGeom>
        </p:spPr>
        <p:txBody>
          <a:bodyPr vert="horz" wrap="square" lIns="0" tIns="11430" rIns="0" bIns="0" rtlCol="0">
            <a:spAutoFit/>
          </a:bodyPr>
          <a:lstStyle/>
          <a:p>
            <a:pPr marL="12700">
              <a:lnSpc>
                <a:spcPct val="100000"/>
              </a:lnSpc>
              <a:spcBef>
                <a:spcPts val="90"/>
              </a:spcBef>
            </a:pPr>
            <a:r>
              <a:rPr sz="1100" spc="-50" dirty="0">
                <a:solidFill>
                  <a:srgbClr val="D6D6EF"/>
                </a:solidFill>
                <a:latin typeface="Arial"/>
                <a:cs typeface="Arial"/>
              </a:rPr>
              <a:t>Term</a:t>
            </a:r>
            <a:r>
              <a:rPr sz="1100" spc="-10" dirty="0">
                <a:solidFill>
                  <a:srgbClr val="D6D6EF"/>
                </a:solidFill>
                <a:latin typeface="Arial"/>
                <a:cs typeface="Arial"/>
              </a:rPr>
              <a:t> </a:t>
            </a:r>
            <a:r>
              <a:rPr sz="1100" spc="-55" dirty="0">
                <a:solidFill>
                  <a:srgbClr val="D6D6EF"/>
                </a:solidFill>
                <a:latin typeface="Arial"/>
                <a:cs typeface="Arial"/>
              </a:rPr>
              <a:t>frequency</a:t>
            </a:r>
            <a:endParaRPr sz="1100">
              <a:latin typeface="Arial"/>
              <a:cs typeface="Arial"/>
            </a:endParaRPr>
          </a:p>
        </p:txBody>
      </p:sp>
      <p:sp>
        <p:nvSpPr>
          <p:cNvPr id="10" name="object 10"/>
          <p:cNvSpPr/>
          <p:nvPr/>
        </p:nvSpPr>
        <p:spPr>
          <a:xfrm>
            <a:off x="308956" y="1965090"/>
            <a:ext cx="158894" cy="15888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08956" y="2421134"/>
            <a:ext cx="158894" cy="15889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351199" y="1939225"/>
            <a:ext cx="1175385" cy="648335"/>
          </a:xfrm>
          <a:prstGeom prst="rect">
            <a:avLst/>
          </a:prstGeom>
        </p:spPr>
        <p:txBody>
          <a:bodyPr vert="horz" wrap="square" lIns="0" tIns="11430" rIns="0" bIns="0" rtlCol="0">
            <a:spAutoFit/>
          </a:bodyPr>
          <a:lstStyle/>
          <a:p>
            <a:pPr marL="177800" indent="-165735">
              <a:lnSpc>
                <a:spcPct val="100000"/>
              </a:lnSpc>
              <a:spcBef>
                <a:spcPts val="90"/>
              </a:spcBef>
              <a:buClr>
                <a:srgbClr val="FBFBFD"/>
              </a:buClr>
              <a:buSzPct val="72727"/>
              <a:buAutoNum type="arabicPlain" startAt="3"/>
              <a:tabLst>
                <a:tab pos="178435" algn="l"/>
              </a:tabLst>
            </a:pPr>
            <a:r>
              <a:rPr sz="1100" spc="15" dirty="0">
                <a:solidFill>
                  <a:srgbClr val="D6D6EF"/>
                </a:solidFill>
                <a:latin typeface="Arial"/>
                <a:cs typeface="Arial"/>
              </a:rPr>
              <a:t>tf-idf</a:t>
            </a:r>
            <a:r>
              <a:rPr sz="1100" spc="35" dirty="0">
                <a:solidFill>
                  <a:srgbClr val="D6D6EF"/>
                </a:solidFill>
                <a:latin typeface="Arial"/>
                <a:cs typeface="Arial"/>
              </a:rPr>
              <a:t> </a:t>
            </a:r>
            <a:r>
              <a:rPr sz="1100" spc="-40" dirty="0">
                <a:solidFill>
                  <a:srgbClr val="D6D6EF"/>
                </a:solidFill>
                <a:latin typeface="Arial"/>
                <a:cs typeface="Arial"/>
              </a:rPr>
              <a:t>weighting</a:t>
            </a:r>
            <a:endParaRPr sz="1100">
              <a:latin typeface="Arial"/>
              <a:cs typeface="Arial"/>
            </a:endParaRPr>
          </a:p>
          <a:p>
            <a:pPr>
              <a:lnSpc>
                <a:spcPct val="100000"/>
              </a:lnSpc>
              <a:buAutoNum type="arabicPlain" startAt="3"/>
            </a:pPr>
            <a:endParaRPr sz="1100">
              <a:latin typeface="Times New Roman"/>
              <a:cs typeface="Times New Roman"/>
            </a:endParaRPr>
          </a:p>
          <a:p>
            <a:pPr>
              <a:lnSpc>
                <a:spcPct val="100000"/>
              </a:lnSpc>
              <a:spcBef>
                <a:spcPts val="25"/>
              </a:spcBef>
              <a:buAutoNum type="arabicPlain" startAt="3"/>
            </a:pPr>
            <a:endParaRPr sz="850">
              <a:latin typeface="Times New Roman"/>
              <a:cs typeface="Times New Roman"/>
            </a:endParaRPr>
          </a:p>
          <a:p>
            <a:pPr marL="177800" indent="-165735">
              <a:lnSpc>
                <a:spcPct val="100000"/>
              </a:lnSpc>
              <a:spcBef>
                <a:spcPts val="5"/>
              </a:spcBef>
              <a:buClr>
                <a:srgbClr val="EAEAF7"/>
              </a:buClr>
              <a:buSzPct val="72727"/>
              <a:buAutoNum type="arabicPlain" startAt="3"/>
              <a:tabLst>
                <a:tab pos="178435" algn="l"/>
              </a:tabLst>
            </a:pPr>
            <a:r>
              <a:rPr sz="1100" spc="-40" dirty="0">
                <a:solidFill>
                  <a:srgbClr val="3232B2"/>
                </a:solidFill>
                <a:latin typeface="Arial"/>
                <a:cs typeface="Arial"/>
              </a:rPr>
              <a:t>The </a:t>
            </a:r>
            <a:r>
              <a:rPr sz="1100" spc="-45" dirty="0">
                <a:solidFill>
                  <a:srgbClr val="3232B2"/>
                </a:solidFill>
                <a:latin typeface="Arial"/>
                <a:cs typeface="Arial"/>
              </a:rPr>
              <a:t>vector</a:t>
            </a:r>
            <a:r>
              <a:rPr sz="1100" spc="100" dirty="0">
                <a:solidFill>
                  <a:srgbClr val="3232B2"/>
                </a:solidFill>
                <a:latin typeface="Arial"/>
                <a:cs typeface="Arial"/>
              </a:rPr>
              <a:t> </a:t>
            </a:r>
            <a:r>
              <a:rPr sz="1100" spc="-95" dirty="0">
                <a:solidFill>
                  <a:srgbClr val="3232B2"/>
                </a:solidFill>
                <a:latin typeface="Arial"/>
                <a:cs typeface="Arial"/>
              </a:rPr>
              <a:t>space</a:t>
            </a:r>
            <a:endParaRPr sz="1100">
              <a:latin typeface="Arial"/>
              <a:cs typeface="Arial"/>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31 </a:t>
            </a:r>
            <a:r>
              <a:rPr spc="150" dirty="0"/>
              <a:t>/</a:t>
            </a:r>
            <a:r>
              <a:rPr spc="40" dirty="0"/>
              <a:t> </a:t>
            </a:r>
            <a:r>
              <a:rPr spc="-20" dirty="0"/>
              <a:t>53</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Binary </a:t>
            </a:r>
            <a:r>
              <a:rPr spc="114" dirty="0">
                <a:latin typeface="Lucida Sans Unicode"/>
                <a:cs typeface="Lucida Sans Unicode"/>
              </a:rPr>
              <a:t>→ </a:t>
            </a:r>
            <a:r>
              <a:rPr spc="-35" dirty="0"/>
              <a:t>count </a:t>
            </a:r>
            <a:r>
              <a:rPr spc="114" dirty="0">
                <a:latin typeface="Lucida Sans Unicode"/>
                <a:cs typeface="Lucida Sans Unicode"/>
              </a:rPr>
              <a:t>→ </a:t>
            </a:r>
            <a:r>
              <a:rPr spc="-45" dirty="0"/>
              <a:t>weight</a:t>
            </a:r>
            <a:r>
              <a:rPr spc="114" dirty="0"/>
              <a:t> </a:t>
            </a:r>
            <a:r>
              <a:rPr spc="-15" dirty="0"/>
              <a:t>matrix</a:t>
            </a:r>
          </a:p>
        </p:txBody>
      </p:sp>
      <p:graphicFrame>
        <p:nvGraphicFramePr>
          <p:cNvPr id="4" name="object 4"/>
          <p:cNvGraphicFramePr>
            <a:graphicFrameLocks noGrp="1"/>
          </p:cNvGraphicFramePr>
          <p:nvPr/>
        </p:nvGraphicFramePr>
        <p:xfrm>
          <a:off x="328295" y="532330"/>
          <a:ext cx="4088129" cy="1704641"/>
        </p:xfrm>
        <a:graphic>
          <a:graphicData uri="http://schemas.openxmlformats.org/drawingml/2006/table">
            <a:tbl>
              <a:tblPr firstRow="1" bandRow="1">
                <a:tableStyleId>{2D5ABB26-0587-4C30-8999-92F81FD0307C}</a:tableStyleId>
              </a:tblPr>
              <a:tblGrid>
                <a:gridCol w="724535">
                  <a:extLst>
                    <a:ext uri="{9D8B030D-6E8A-4147-A177-3AD203B41FA5}">
                      <a16:colId xmlns:a16="http://schemas.microsoft.com/office/drawing/2014/main" val="20000"/>
                    </a:ext>
                  </a:extLst>
                </a:gridCol>
                <a:gridCol w="600075">
                  <a:extLst>
                    <a:ext uri="{9D8B030D-6E8A-4147-A177-3AD203B41FA5}">
                      <a16:colId xmlns:a16="http://schemas.microsoft.com/office/drawing/2014/main" val="20001"/>
                    </a:ext>
                  </a:extLst>
                </a:gridCol>
                <a:gridCol w="451484">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484505">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560070">
                  <a:extLst>
                    <a:ext uri="{9D8B030D-6E8A-4147-A177-3AD203B41FA5}">
                      <a16:colId xmlns:a16="http://schemas.microsoft.com/office/drawing/2014/main" val="20006"/>
                    </a:ext>
                  </a:extLst>
                </a:gridCol>
                <a:gridCol w="233045">
                  <a:extLst>
                    <a:ext uri="{9D8B030D-6E8A-4147-A177-3AD203B41FA5}">
                      <a16:colId xmlns:a16="http://schemas.microsoft.com/office/drawing/2014/main" val="20007"/>
                    </a:ext>
                  </a:extLst>
                </a:gridCol>
              </a:tblGrid>
              <a:tr h="419705">
                <a:tc>
                  <a:txBody>
                    <a:bodyPr/>
                    <a:lstStyle/>
                    <a:p>
                      <a:pPr>
                        <a:lnSpc>
                          <a:spcPct val="100000"/>
                        </a:lnSpc>
                      </a:pPr>
                      <a:endParaRPr sz="800">
                        <a:latin typeface="Times New Roman"/>
                        <a:cs typeface="Times New Roman"/>
                      </a:endParaRPr>
                    </a:p>
                  </a:txBody>
                  <a:tcPr marL="0" marR="0" marT="0" marB="0"/>
                </a:tc>
                <a:tc>
                  <a:txBody>
                    <a:bodyPr/>
                    <a:lstStyle/>
                    <a:p>
                      <a:pPr algn="ctr">
                        <a:lnSpc>
                          <a:spcPts val="875"/>
                        </a:lnSpc>
                      </a:pPr>
                      <a:r>
                        <a:rPr sz="900" spc="-5" dirty="0">
                          <a:latin typeface="Arial"/>
                          <a:cs typeface="Arial"/>
                        </a:rPr>
                        <a:t>Anthony</a:t>
                      </a:r>
                      <a:endParaRPr sz="900">
                        <a:latin typeface="Arial"/>
                        <a:cs typeface="Arial"/>
                      </a:endParaRPr>
                    </a:p>
                    <a:p>
                      <a:pPr marL="64135" marR="56515" algn="ctr">
                        <a:lnSpc>
                          <a:spcPct val="106700"/>
                        </a:lnSpc>
                      </a:pPr>
                      <a:r>
                        <a:rPr sz="900" spc="-35" dirty="0">
                          <a:latin typeface="Arial"/>
                          <a:cs typeface="Arial"/>
                        </a:rPr>
                        <a:t>and  </a:t>
                      </a:r>
                      <a:r>
                        <a:rPr sz="900" dirty="0">
                          <a:latin typeface="Arial"/>
                          <a:cs typeface="Arial"/>
                        </a:rPr>
                        <a:t>Cleo</a:t>
                      </a:r>
                      <a:r>
                        <a:rPr sz="900" spc="-5" dirty="0">
                          <a:latin typeface="Arial"/>
                          <a:cs typeface="Arial"/>
                        </a:rPr>
                        <a:t>p</a:t>
                      </a:r>
                      <a:r>
                        <a:rPr sz="900" dirty="0">
                          <a:latin typeface="Arial"/>
                          <a:cs typeface="Arial"/>
                        </a:rPr>
                        <a:t>atra</a:t>
                      </a:r>
                      <a:endParaRPr sz="900">
                        <a:latin typeface="Arial"/>
                        <a:cs typeface="Arial"/>
                      </a:endParaRPr>
                    </a:p>
                  </a:txBody>
                  <a:tcPr marL="0" marR="0" marT="0" marB="0"/>
                </a:tc>
                <a:tc>
                  <a:txBody>
                    <a:bodyPr/>
                    <a:lstStyle/>
                    <a:p>
                      <a:pPr marL="86360">
                        <a:lnSpc>
                          <a:spcPts val="875"/>
                        </a:lnSpc>
                      </a:pPr>
                      <a:r>
                        <a:rPr sz="900" spc="-20" dirty="0">
                          <a:latin typeface="Arial"/>
                          <a:cs typeface="Arial"/>
                        </a:rPr>
                        <a:t>Julius</a:t>
                      </a:r>
                      <a:endParaRPr sz="900">
                        <a:latin typeface="Arial"/>
                        <a:cs typeface="Arial"/>
                      </a:endParaRPr>
                    </a:p>
                    <a:p>
                      <a:pPr marL="64135">
                        <a:lnSpc>
                          <a:spcPct val="100000"/>
                        </a:lnSpc>
                        <a:spcBef>
                          <a:spcPts val="70"/>
                        </a:spcBef>
                      </a:pPr>
                      <a:r>
                        <a:rPr sz="900" spc="-65" dirty="0">
                          <a:latin typeface="Arial"/>
                          <a:cs typeface="Arial"/>
                        </a:rPr>
                        <a:t>Caesar</a:t>
                      </a:r>
                      <a:endParaRPr sz="900">
                        <a:latin typeface="Arial"/>
                        <a:cs typeface="Arial"/>
                      </a:endParaRPr>
                    </a:p>
                  </a:txBody>
                  <a:tcPr marL="0" marR="0" marT="0" marB="0"/>
                </a:tc>
                <a:tc>
                  <a:txBody>
                    <a:bodyPr/>
                    <a:lstStyle/>
                    <a:p>
                      <a:pPr algn="ctr">
                        <a:lnSpc>
                          <a:spcPts val="875"/>
                        </a:lnSpc>
                      </a:pPr>
                      <a:r>
                        <a:rPr sz="900" spc="-10" dirty="0">
                          <a:latin typeface="Arial"/>
                          <a:cs typeface="Arial"/>
                        </a:rPr>
                        <a:t>The</a:t>
                      </a:r>
                      <a:endParaRPr sz="900">
                        <a:latin typeface="Arial"/>
                        <a:cs typeface="Arial"/>
                      </a:endParaRPr>
                    </a:p>
                    <a:p>
                      <a:pPr algn="ctr">
                        <a:lnSpc>
                          <a:spcPct val="100000"/>
                        </a:lnSpc>
                        <a:spcBef>
                          <a:spcPts val="70"/>
                        </a:spcBef>
                      </a:pPr>
                      <a:r>
                        <a:rPr sz="900" spc="-30" dirty="0">
                          <a:latin typeface="Arial"/>
                          <a:cs typeface="Arial"/>
                        </a:rPr>
                        <a:t>Tempest</a:t>
                      </a:r>
                      <a:endParaRPr sz="900">
                        <a:latin typeface="Arial"/>
                        <a:cs typeface="Arial"/>
                      </a:endParaRPr>
                    </a:p>
                  </a:txBody>
                  <a:tcPr marL="0" marR="0" marT="0" marB="0"/>
                </a:tc>
                <a:tc>
                  <a:txBody>
                    <a:bodyPr/>
                    <a:lstStyle/>
                    <a:p>
                      <a:pPr algn="ctr">
                        <a:lnSpc>
                          <a:spcPts val="875"/>
                        </a:lnSpc>
                      </a:pPr>
                      <a:r>
                        <a:rPr sz="900" spc="-10" dirty="0">
                          <a:latin typeface="Arial"/>
                          <a:cs typeface="Arial"/>
                        </a:rPr>
                        <a:t>Hamlet</a:t>
                      </a:r>
                      <a:endParaRPr sz="900">
                        <a:latin typeface="Arial"/>
                        <a:cs typeface="Arial"/>
                      </a:endParaRPr>
                    </a:p>
                  </a:txBody>
                  <a:tcPr marL="0" marR="0" marT="0" marB="0"/>
                </a:tc>
                <a:tc>
                  <a:txBody>
                    <a:bodyPr/>
                    <a:lstStyle/>
                    <a:p>
                      <a:pPr algn="ctr">
                        <a:lnSpc>
                          <a:spcPts val="875"/>
                        </a:lnSpc>
                      </a:pPr>
                      <a:r>
                        <a:rPr sz="900" spc="-10" dirty="0">
                          <a:latin typeface="Arial"/>
                          <a:cs typeface="Arial"/>
                        </a:rPr>
                        <a:t>Othello</a:t>
                      </a:r>
                      <a:endParaRPr sz="900">
                        <a:latin typeface="Arial"/>
                        <a:cs typeface="Arial"/>
                      </a:endParaRPr>
                    </a:p>
                  </a:txBody>
                  <a:tcPr marL="0" marR="0" marT="0" marB="0"/>
                </a:tc>
                <a:tc>
                  <a:txBody>
                    <a:bodyPr/>
                    <a:lstStyle/>
                    <a:p>
                      <a:pPr algn="ctr">
                        <a:lnSpc>
                          <a:spcPts val="875"/>
                        </a:lnSpc>
                      </a:pPr>
                      <a:r>
                        <a:rPr sz="900" spc="-10" dirty="0">
                          <a:latin typeface="Arial"/>
                          <a:cs typeface="Arial"/>
                        </a:rPr>
                        <a:t>Macbeth</a:t>
                      </a:r>
                      <a:endParaRPr sz="900">
                        <a:latin typeface="Arial"/>
                        <a:cs typeface="Arial"/>
                      </a:endParaRPr>
                    </a:p>
                  </a:txBody>
                  <a:tcPr marL="0" marR="0" marT="0" marB="0"/>
                </a:tc>
                <a:tc>
                  <a:txBody>
                    <a:bodyPr/>
                    <a:lstStyle/>
                    <a:p>
                      <a:pPr marL="64135">
                        <a:lnSpc>
                          <a:spcPts val="875"/>
                        </a:lnSpc>
                      </a:pPr>
                      <a:r>
                        <a:rPr sz="900" spc="5" dirty="0">
                          <a:latin typeface="Arial"/>
                          <a:cs typeface="Arial"/>
                        </a:rPr>
                        <a:t>.</a:t>
                      </a:r>
                      <a:r>
                        <a:rPr sz="900" spc="-130" dirty="0">
                          <a:latin typeface="Arial"/>
                          <a:cs typeface="Arial"/>
                        </a:rPr>
                        <a:t> </a:t>
                      </a:r>
                      <a:r>
                        <a:rPr sz="900" spc="5" dirty="0">
                          <a:latin typeface="Arial"/>
                          <a:cs typeface="Arial"/>
                        </a:rPr>
                        <a:t>.</a:t>
                      </a:r>
                      <a:r>
                        <a:rPr sz="900" spc="-120" dirty="0">
                          <a:latin typeface="Arial"/>
                          <a:cs typeface="Arial"/>
                        </a:rPr>
                        <a:t> </a:t>
                      </a:r>
                      <a:r>
                        <a:rPr sz="900" spc="5" dirty="0">
                          <a:latin typeface="Arial"/>
                          <a:cs typeface="Arial"/>
                        </a:rPr>
                        <a:t>.</a:t>
                      </a:r>
                      <a:endParaRPr sz="900">
                        <a:latin typeface="Arial"/>
                        <a:cs typeface="Arial"/>
                      </a:endParaRPr>
                    </a:p>
                  </a:txBody>
                  <a:tcPr marL="0" marR="0" marT="0" marB="0"/>
                </a:tc>
                <a:extLst>
                  <a:ext uri="{0D108BD9-81ED-4DB2-BD59-A6C34878D82A}">
                    <a16:rowId xmlns:a16="http://schemas.microsoft.com/office/drawing/2014/main" val="10000"/>
                  </a:ext>
                </a:extLst>
              </a:tr>
              <a:tr h="146275">
                <a:tc>
                  <a:txBody>
                    <a:bodyPr/>
                    <a:lstStyle/>
                    <a:p>
                      <a:pPr marL="31750">
                        <a:lnSpc>
                          <a:spcPts val="1025"/>
                        </a:lnSpc>
                      </a:pPr>
                      <a:r>
                        <a:rPr sz="900" spc="170" dirty="0">
                          <a:latin typeface="PMingLiU"/>
                          <a:cs typeface="PMingLiU"/>
                        </a:rPr>
                        <a:t>Anthony</a:t>
                      </a:r>
                      <a:endParaRPr sz="900">
                        <a:latin typeface="PMingLiU"/>
                        <a:cs typeface="PMingLiU"/>
                      </a:endParaRPr>
                    </a:p>
                  </a:txBody>
                  <a:tcPr marL="0" marR="0" marT="0" marB="0"/>
                </a:tc>
                <a:tc>
                  <a:txBody>
                    <a:bodyPr/>
                    <a:lstStyle/>
                    <a:p>
                      <a:pPr marL="195580">
                        <a:lnSpc>
                          <a:spcPts val="1025"/>
                        </a:lnSpc>
                      </a:pPr>
                      <a:r>
                        <a:rPr sz="900" spc="-30" dirty="0">
                          <a:latin typeface="Arial"/>
                          <a:cs typeface="Arial"/>
                        </a:rPr>
                        <a:t>5.25</a:t>
                      </a:r>
                      <a:endParaRPr sz="900">
                        <a:latin typeface="Arial"/>
                        <a:cs typeface="Arial"/>
                      </a:endParaRPr>
                    </a:p>
                  </a:txBody>
                  <a:tcPr marL="0" marR="0" marT="0" marB="0"/>
                </a:tc>
                <a:tc>
                  <a:txBody>
                    <a:bodyPr/>
                    <a:lstStyle/>
                    <a:p>
                      <a:pPr algn="ctr">
                        <a:lnSpc>
                          <a:spcPts val="1025"/>
                        </a:lnSpc>
                      </a:pPr>
                      <a:r>
                        <a:rPr sz="900" spc="-30" dirty="0">
                          <a:latin typeface="Arial"/>
                          <a:cs typeface="Arial"/>
                        </a:rPr>
                        <a:t>3.18</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solidFill>
                            <a:srgbClr val="FF0000"/>
                          </a:solidFill>
                          <a:latin typeface="Arial"/>
                          <a:cs typeface="Arial"/>
                        </a:rPr>
                        <a:t>0.0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30" dirty="0">
                          <a:latin typeface="Arial"/>
                          <a:cs typeface="Arial"/>
                        </a:rPr>
                        <a:t>0.35</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1"/>
                  </a:ext>
                </a:extLst>
              </a:tr>
              <a:tr h="146276">
                <a:tc>
                  <a:txBody>
                    <a:bodyPr/>
                    <a:lstStyle/>
                    <a:p>
                      <a:pPr marL="31750">
                        <a:lnSpc>
                          <a:spcPts val="1025"/>
                        </a:lnSpc>
                      </a:pPr>
                      <a:r>
                        <a:rPr sz="900" spc="180" dirty="0">
                          <a:latin typeface="PMingLiU"/>
                          <a:cs typeface="PMingLiU"/>
                        </a:rPr>
                        <a:t>Brutus</a:t>
                      </a:r>
                      <a:endParaRPr sz="900">
                        <a:latin typeface="PMingLiU"/>
                        <a:cs typeface="PMingLiU"/>
                      </a:endParaRPr>
                    </a:p>
                  </a:txBody>
                  <a:tcPr marL="0" marR="0" marT="0" marB="0"/>
                </a:tc>
                <a:tc>
                  <a:txBody>
                    <a:bodyPr/>
                    <a:lstStyle/>
                    <a:p>
                      <a:pPr marL="195580">
                        <a:lnSpc>
                          <a:spcPts val="1025"/>
                        </a:lnSpc>
                      </a:pPr>
                      <a:r>
                        <a:rPr sz="900" spc="-30" dirty="0">
                          <a:latin typeface="Arial"/>
                          <a:cs typeface="Arial"/>
                        </a:rPr>
                        <a:t>1.21</a:t>
                      </a:r>
                      <a:endParaRPr sz="900">
                        <a:latin typeface="Arial"/>
                        <a:cs typeface="Arial"/>
                      </a:endParaRPr>
                    </a:p>
                  </a:txBody>
                  <a:tcPr marL="0" marR="0" marT="0" marB="0"/>
                </a:tc>
                <a:tc>
                  <a:txBody>
                    <a:bodyPr/>
                    <a:lstStyle/>
                    <a:p>
                      <a:pPr algn="ctr">
                        <a:lnSpc>
                          <a:spcPts val="1025"/>
                        </a:lnSpc>
                      </a:pPr>
                      <a:r>
                        <a:rPr sz="900" spc="-30" dirty="0">
                          <a:latin typeface="Arial"/>
                          <a:cs typeface="Arial"/>
                        </a:rPr>
                        <a:t>6.10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solidFill>
                            <a:srgbClr val="FF0000"/>
                          </a:solidFill>
                          <a:latin typeface="Arial"/>
                          <a:cs typeface="Arial"/>
                        </a:rPr>
                        <a:t>1.0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2"/>
                  </a:ext>
                </a:extLst>
              </a:tr>
              <a:tr h="146237">
                <a:tc>
                  <a:txBody>
                    <a:bodyPr/>
                    <a:lstStyle/>
                    <a:p>
                      <a:pPr marL="31750">
                        <a:lnSpc>
                          <a:spcPts val="1025"/>
                        </a:lnSpc>
                      </a:pPr>
                      <a:r>
                        <a:rPr sz="900" spc="175" dirty="0">
                          <a:latin typeface="PMingLiU"/>
                          <a:cs typeface="PMingLiU"/>
                        </a:rPr>
                        <a:t>Caesar</a:t>
                      </a:r>
                      <a:endParaRPr sz="900">
                        <a:latin typeface="PMingLiU"/>
                        <a:cs typeface="PMingLiU"/>
                      </a:endParaRPr>
                    </a:p>
                  </a:txBody>
                  <a:tcPr marL="0" marR="0" marT="0" marB="0"/>
                </a:tc>
                <a:tc>
                  <a:txBody>
                    <a:bodyPr/>
                    <a:lstStyle/>
                    <a:p>
                      <a:pPr marL="195580">
                        <a:lnSpc>
                          <a:spcPts val="1025"/>
                        </a:lnSpc>
                      </a:pPr>
                      <a:r>
                        <a:rPr sz="900" spc="-30" dirty="0">
                          <a:latin typeface="Arial"/>
                          <a:cs typeface="Arial"/>
                        </a:rPr>
                        <a:t>8.59</a:t>
                      </a:r>
                      <a:endParaRPr sz="900">
                        <a:latin typeface="Arial"/>
                        <a:cs typeface="Arial"/>
                      </a:endParaRPr>
                    </a:p>
                  </a:txBody>
                  <a:tcPr marL="0" marR="0" marT="0" marB="0"/>
                </a:tc>
                <a:tc>
                  <a:txBody>
                    <a:bodyPr/>
                    <a:lstStyle/>
                    <a:p>
                      <a:pPr algn="ctr">
                        <a:lnSpc>
                          <a:spcPts val="1025"/>
                        </a:lnSpc>
                      </a:pPr>
                      <a:r>
                        <a:rPr sz="900" spc="-30" dirty="0">
                          <a:latin typeface="Arial"/>
                          <a:cs typeface="Arial"/>
                        </a:rPr>
                        <a:t>2.54</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30" dirty="0">
                          <a:solidFill>
                            <a:srgbClr val="FF0000"/>
                          </a:solidFill>
                          <a:latin typeface="Arial"/>
                          <a:cs typeface="Arial"/>
                        </a:rPr>
                        <a:t>1.51</a:t>
                      </a:r>
                      <a:endParaRPr sz="900">
                        <a:latin typeface="Arial"/>
                        <a:cs typeface="Arial"/>
                      </a:endParaRPr>
                    </a:p>
                  </a:txBody>
                  <a:tcPr marL="0" marR="0" marT="0" marB="0"/>
                </a:tc>
                <a:tc>
                  <a:txBody>
                    <a:bodyPr/>
                    <a:lstStyle/>
                    <a:p>
                      <a:pPr algn="ctr">
                        <a:lnSpc>
                          <a:spcPts val="1025"/>
                        </a:lnSpc>
                      </a:pPr>
                      <a:r>
                        <a:rPr sz="900" spc="-30" dirty="0">
                          <a:latin typeface="Arial"/>
                          <a:cs typeface="Arial"/>
                        </a:rPr>
                        <a:t>0.25</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3"/>
                  </a:ext>
                </a:extLst>
              </a:tr>
              <a:tr h="146280">
                <a:tc>
                  <a:txBody>
                    <a:bodyPr/>
                    <a:lstStyle/>
                    <a:p>
                      <a:pPr marL="31750">
                        <a:lnSpc>
                          <a:spcPts val="1025"/>
                        </a:lnSpc>
                      </a:pPr>
                      <a:r>
                        <a:rPr sz="900" spc="165" dirty="0">
                          <a:latin typeface="PMingLiU"/>
                          <a:cs typeface="PMingLiU"/>
                        </a:rPr>
                        <a:t>Calpurnia</a:t>
                      </a:r>
                      <a:endParaRPr sz="900">
                        <a:latin typeface="PMingLiU"/>
                        <a:cs typeface="PMingLiU"/>
                      </a:endParaRPr>
                    </a:p>
                  </a:txBody>
                  <a:tcPr marL="0" marR="0" marT="0" marB="0"/>
                </a:tc>
                <a:tc>
                  <a:txBody>
                    <a:bodyPr/>
                    <a:lstStyle/>
                    <a:p>
                      <a:pPr marL="224790">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30" dirty="0">
                          <a:latin typeface="Arial"/>
                          <a:cs typeface="Arial"/>
                        </a:rPr>
                        <a:t>1.54</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solidFill>
                            <a:srgbClr val="FF0000"/>
                          </a:solidFill>
                          <a:latin typeface="Arial"/>
                          <a:cs typeface="Arial"/>
                        </a:rPr>
                        <a:t>0.0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4"/>
                  </a:ext>
                </a:extLst>
              </a:tr>
              <a:tr h="146278">
                <a:tc>
                  <a:txBody>
                    <a:bodyPr/>
                    <a:lstStyle/>
                    <a:p>
                      <a:pPr marL="31750">
                        <a:lnSpc>
                          <a:spcPts val="1025"/>
                        </a:lnSpc>
                      </a:pPr>
                      <a:r>
                        <a:rPr sz="900" spc="180" dirty="0">
                          <a:latin typeface="PMingLiU"/>
                          <a:cs typeface="PMingLiU"/>
                        </a:rPr>
                        <a:t>Cleopatra</a:t>
                      </a:r>
                      <a:endParaRPr sz="900">
                        <a:latin typeface="PMingLiU"/>
                        <a:cs typeface="PMingLiU"/>
                      </a:endParaRPr>
                    </a:p>
                  </a:txBody>
                  <a:tcPr marL="0" marR="0" marT="0" marB="0"/>
                </a:tc>
                <a:tc>
                  <a:txBody>
                    <a:bodyPr/>
                    <a:lstStyle/>
                    <a:p>
                      <a:pPr marL="195580">
                        <a:lnSpc>
                          <a:spcPts val="1025"/>
                        </a:lnSpc>
                      </a:pPr>
                      <a:r>
                        <a:rPr sz="900" spc="-30" dirty="0">
                          <a:latin typeface="Arial"/>
                          <a:cs typeface="Arial"/>
                        </a:rPr>
                        <a:t>2.85</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solidFill>
                            <a:srgbClr val="FF0000"/>
                          </a:solidFill>
                          <a:latin typeface="Arial"/>
                          <a:cs typeface="Arial"/>
                        </a:rPr>
                        <a:t>0.0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5"/>
                  </a:ext>
                </a:extLst>
              </a:tr>
              <a:tr h="146278">
                <a:tc>
                  <a:txBody>
                    <a:bodyPr/>
                    <a:lstStyle/>
                    <a:p>
                      <a:pPr marL="31750">
                        <a:lnSpc>
                          <a:spcPts val="1025"/>
                        </a:lnSpc>
                      </a:pPr>
                      <a:r>
                        <a:rPr sz="900" spc="145" dirty="0">
                          <a:latin typeface="PMingLiU"/>
                          <a:cs typeface="PMingLiU"/>
                        </a:rPr>
                        <a:t>mercy</a:t>
                      </a:r>
                      <a:endParaRPr sz="900">
                        <a:latin typeface="PMingLiU"/>
                        <a:cs typeface="PMingLiU"/>
                      </a:endParaRPr>
                    </a:p>
                  </a:txBody>
                  <a:tcPr marL="0" marR="0" marT="0" marB="0"/>
                </a:tc>
                <a:tc>
                  <a:txBody>
                    <a:bodyPr/>
                    <a:lstStyle/>
                    <a:p>
                      <a:pPr marL="195580">
                        <a:lnSpc>
                          <a:spcPts val="1025"/>
                        </a:lnSpc>
                      </a:pPr>
                      <a:r>
                        <a:rPr sz="900" spc="-30" dirty="0">
                          <a:latin typeface="Arial"/>
                          <a:cs typeface="Arial"/>
                        </a:rPr>
                        <a:t>1.51</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30" dirty="0">
                          <a:latin typeface="Arial"/>
                          <a:cs typeface="Arial"/>
                        </a:rPr>
                        <a:t>1.90</a:t>
                      </a:r>
                      <a:endParaRPr sz="900">
                        <a:latin typeface="Arial"/>
                        <a:cs typeface="Arial"/>
                      </a:endParaRPr>
                    </a:p>
                  </a:txBody>
                  <a:tcPr marL="0" marR="0" marT="0" marB="0"/>
                </a:tc>
                <a:tc>
                  <a:txBody>
                    <a:bodyPr/>
                    <a:lstStyle/>
                    <a:p>
                      <a:pPr algn="ctr">
                        <a:lnSpc>
                          <a:spcPts val="1025"/>
                        </a:lnSpc>
                      </a:pPr>
                      <a:r>
                        <a:rPr sz="900" spc="-30" dirty="0">
                          <a:solidFill>
                            <a:srgbClr val="FF0000"/>
                          </a:solidFill>
                          <a:latin typeface="Arial"/>
                          <a:cs typeface="Arial"/>
                        </a:rPr>
                        <a:t>0.12</a:t>
                      </a:r>
                      <a:endParaRPr sz="900">
                        <a:latin typeface="Arial"/>
                        <a:cs typeface="Arial"/>
                      </a:endParaRPr>
                    </a:p>
                  </a:txBody>
                  <a:tcPr marL="0" marR="0" marT="0" marB="0"/>
                </a:tc>
                <a:tc>
                  <a:txBody>
                    <a:bodyPr/>
                    <a:lstStyle/>
                    <a:p>
                      <a:pPr algn="ctr">
                        <a:lnSpc>
                          <a:spcPts val="1025"/>
                        </a:lnSpc>
                      </a:pPr>
                      <a:r>
                        <a:rPr sz="900" spc="-30" dirty="0">
                          <a:latin typeface="Arial"/>
                          <a:cs typeface="Arial"/>
                        </a:rPr>
                        <a:t>5.25</a:t>
                      </a:r>
                      <a:endParaRPr sz="900">
                        <a:latin typeface="Arial"/>
                        <a:cs typeface="Arial"/>
                      </a:endParaRPr>
                    </a:p>
                  </a:txBody>
                  <a:tcPr marL="0" marR="0" marT="0" marB="0"/>
                </a:tc>
                <a:tc>
                  <a:txBody>
                    <a:bodyPr/>
                    <a:lstStyle/>
                    <a:p>
                      <a:pPr algn="ctr">
                        <a:lnSpc>
                          <a:spcPts val="1025"/>
                        </a:lnSpc>
                      </a:pPr>
                      <a:r>
                        <a:rPr sz="900" spc="-30" dirty="0">
                          <a:latin typeface="Arial"/>
                          <a:cs typeface="Arial"/>
                        </a:rPr>
                        <a:t>0.88</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6"/>
                  </a:ext>
                </a:extLst>
              </a:tr>
              <a:tr h="151140">
                <a:tc>
                  <a:txBody>
                    <a:bodyPr/>
                    <a:lstStyle/>
                    <a:p>
                      <a:pPr marL="31750">
                        <a:lnSpc>
                          <a:spcPts val="1025"/>
                        </a:lnSpc>
                      </a:pPr>
                      <a:r>
                        <a:rPr sz="900" spc="180" dirty="0">
                          <a:latin typeface="PMingLiU"/>
                          <a:cs typeface="PMingLiU"/>
                        </a:rPr>
                        <a:t>worser</a:t>
                      </a:r>
                      <a:endParaRPr sz="900">
                        <a:latin typeface="PMingLiU"/>
                        <a:cs typeface="PMingLiU"/>
                      </a:endParaRPr>
                    </a:p>
                  </a:txBody>
                  <a:tcPr marL="0" marR="0" marT="0" marB="0"/>
                </a:tc>
                <a:tc>
                  <a:txBody>
                    <a:bodyPr/>
                    <a:lstStyle/>
                    <a:p>
                      <a:pPr marL="195580">
                        <a:lnSpc>
                          <a:spcPts val="1025"/>
                        </a:lnSpc>
                      </a:pPr>
                      <a:r>
                        <a:rPr sz="900" spc="-30" dirty="0">
                          <a:latin typeface="Arial"/>
                          <a:cs typeface="Arial"/>
                        </a:rPr>
                        <a:t>1.37</a:t>
                      </a:r>
                      <a:endParaRPr sz="900">
                        <a:latin typeface="Arial"/>
                        <a:cs typeface="Arial"/>
                      </a:endParaRPr>
                    </a:p>
                  </a:txBody>
                  <a:tcPr marL="0" marR="0" marT="0" marB="0"/>
                </a:tc>
                <a:tc>
                  <a:txBody>
                    <a:bodyPr/>
                    <a:lstStyle/>
                    <a:p>
                      <a:pPr algn="ctr">
                        <a:lnSpc>
                          <a:spcPts val="1025"/>
                        </a:lnSpc>
                      </a:pPr>
                      <a:r>
                        <a:rPr sz="900" spc="-25" dirty="0">
                          <a:latin typeface="Arial"/>
                          <a:cs typeface="Arial"/>
                        </a:rPr>
                        <a:t>0.0</a:t>
                      </a:r>
                      <a:endParaRPr sz="900">
                        <a:latin typeface="Arial"/>
                        <a:cs typeface="Arial"/>
                      </a:endParaRPr>
                    </a:p>
                  </a:txBody>
                  <a:tcPr marL="0" marR="0" marT="0" marB="0"/>
                </a:tc>
                <a:tc>
                  <a:txBody>
                    <a:bodyPr/>
                    <a:lstStyle/>
                    <a:p>
                      <a:pPr algn="ctr">
                        <a:lnSpc>
                          <a:spcPts val="1025"/>
                        </a:lnSpc>
                      </a:pPr>
                      <a:r>
                        <a:rPr sz="900" spc="-30" dirty="0">
                          <a:latin typeface="Arial"/>
                          <a:cs typeface="Arial"/>
                        </a:rPr>
                        <a:t>0.11</a:t>
                      </a:r>
                      <a:endParaRPr sz="900">
                        <a:latin typeface="Arial"/>
                        <a:cs typeface="Arial"/>
                      </a:endParaRPr>
                    </a:p>
                  </a:txBody>
                  <a:tcPr marL="0" marR="0" marT="0" marB="0"/>
                </a:tc>
                <a:tc>
                  <a:txBody>
                    <a:bodyPr/>
                    <a:lstStyle/>
                    <a:p>
                      <a:pPr algn="ctr">
                        <a:lnSpc>
                          <a:spcPts val="1025"/>
                        </a:lnSpc>
                      </a:pPr>
                      <a:r>
                        <a:rPr sz="900" spc="-30" dirty="0">
                          <a:solidFill>
                            <a:srgbClr val="FF0000"/>
                          </a:solidFill>
                          <a:latin typeface="Arial"/>
                          <a:cs typeface="Arial"/>
                        </a:rPr>
                        <a:t>4.15</a:t>
                      </a:r>
                      <a:endParaRPr sz="900">
                        <a:latin typeface="Arial"/>
                        <a:cs typeface="Arial"/>
                      </a:endParaRPr>
                    </a:p>
                  </a:txBody>
                  <a:tcPr marL="0" marR="0" marT="0" marB="0"/>
                </a:tc>
                <a:tc>
                  <a:txBody>
                    <a:bodyPr/>
                    <a:lstStyle/>
                    <a:p>
                      <a:pPr algn="ctr">
                        <a:lnSpc>
                          <a:spcPts val="1025"/>
                        </a:lnSpc>
                      </a:pPr>
                      <a:r>
                        <a:rPr sz="900" spc="-30" dirty="0">
                          <a:latin typeface="Arial"/>
                          <a:cs typeface="Arial"/>
                        </a:rPr>
                        <a:t>0.25</a:t>
                      </a:r>
                      <a:endParaRPr sz="900">
                        <a:latin typeface="Arial"/>
                        <a:cs typeface="Arial"/>
                      </a:endParaRPr>
                    </a:p>
                  </a:txBody>
                  <a:tcPr marL="0" marR="0" marT="0" marB="0"/>
                </a:tc>
                <a:tc>
                  <a:txBody>
                    <a:bodyPr/>
                    <a:lstStyle/>
                    <a:p>
                      <a:pPr algn="ctr">
                        <a:lnSpc>
                          <a:spcPts val="1025"/>
                        </a:lnSpc>
                      </a:pPr>
                      <a:r>
                        <a:rPr sz="900" spc="-30" dirty="0">
                          <a:latin typeface="Arial"/>
                          <a:cs typeface="Arial"/>
                        </a:rPr>
                        <a:t>1.95</a:t>
                      </a:r>
                      <a:endParaRPr sz="9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7"/>
                  </a:ext>
                </a:extLst>
              </a:tr>
              <a:tr h="131999">
                <a:tc>
                  <a:txBody>
                    <a:bodyPr/>
                    <a:lstStyle/>
                    <a:p>
                      <a:pPr marL="31750">
                        <a:lnSpc>
                          <a:spcPts val="940"/>
                        </a:lnSpc>
                      </a:pPr>
                      <a:r>
                        <a:rPr sz="900" spc="5" dirty="0">
                          <a:latin typeface="Arial"/>
                          <a:cs typeface="Arial"/>
                        </a:rPr>
                        <a:t>.</a:t>
                      </a:r>
                      <a:r>
                        <a:rPr sz="900" spc="-105" dirty="0">
                          <a:latin typeface="Arial"/>
                          <a:cs typeface="Arial"/>
                        </a:rPr>
                        <a:t> </a:t>
                      </a:r>
                      <a:r>
                        <a:rPr sz="900" spc="5" dirty="0">
                          <a:latin typeface="Arial"/>
                          <a:cs typeface="Arial"/>
                        </a:rPr>
                        <a:t>.</a:t>
                      </a:r>
                      <a:r>
                        <a:rPr sz="900" spc="-100" dirty="0">
                          <a:latin typeface="Arial"/>
                          <a:cs typeface="Arial"/>
                        </a:rPr>
                        <a:t> </a:t>
                      </a:r>
                      <a:r>
                        <a:rPr sz="900" spc="5" dirty="0">
                          <a:latin typeface="Arial"/>
                          <a:cs typeface="Arial"/>
                        </a:rPr>
                        <a:t>.</a:t>
                      </a:r>
                      <a:endParaRPr sz="900">
                        <a:latin typeface="Arial"/>
                        <a:cs typeface="Arial"/>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8"/>
                  </a:ext>
                </a:extLst>
              </a:tr>
            </a:tbl>
          </a:graphicData>
        </a:graphic>
      </p:graphicFrame>
      <p:sp>
        <p:nvSpPr>
          <p:cNvPr id="5" name="object 5"/>
          <p:cNvSpPr txBox="1"/>
          <p:nvPr/>
        </p:nvSpPr>
        <p:spPr>
          <a:xfrm>
            <a:off x="321945" y="2218434"/>
            <a:ext cx="3759200" cy="270510"/>
          </a:xfrm>
          <a:prstGeom prst="rect">
            <a:avLst/>
          </a:prstGeom>
        </p:spPr>
        <p:txBody>
          <a:bodyPr vert="horz" wrap="square" lIns="0" tIns="15875" rIns="0" bIns="0" rtlCol="0">
            <a:spAutoFit/>
          </a:bodyPr>
          <a:lstStyle/>
          <a:p>
            <a:pPr marL="38100">
              <a:lnSpc>
                <a:spcPts val="944"/>
              </a:lnSpc>
              <a:spcBef>
                <a:spcPts val="125"/>
              </a:spcBef>
            </a:pPr>
            <a:r>
              <a:rPr sz="900" spc="-45" dirty="0">
                <a:latin typeface="Arial"/>
                <a:cs typeface="Arial"/>
              </a:rPr>
              <a:t>Each </a:t>
            </a:r>
            <a:r>
              <a:rPr sz="900" spc="-20" dirty="0">
                <a:latin typeface="Arial"/>
                <a:cs typeface="Arial"/>
              </a:rPr>
              <a:t>document </a:t>
            </a:r>
            <a:r>
              <a:rPr sz="900" spc="-40" dirty="0">
                <a:latin typeface="Arial"/>
                <a:cs typeface="Arial"/>
              </a:rPr>
              <a:t>is now represented by </a:t>
            </a:r>
            <a:r>
              <a:rPr sz="900" spc="-60" dirty="0">
                <a:latin typeface="Arial"/>
                <a:cs typeface="Arial"/>
              </a:rPr>
              <a:t>a</a:t>
            </a:r>
            <a:r>
              <a:rPr sz="900" spc="-110" dirty="0">
                <a:latin typeface="Arial"/>
                <a:cs typeface="Arial"/>
              </a:rPr>
              <a:t> </a:t>
            </a:r>
            <a:r>
              <a:rPr sz="900" spc="-30" dirty="0">
                <a:solidFill>
                  <a:srgbClr val="FF0000"/>
                </a:solidFill>
                <a:latin typeface="Arial"/>
                <a:cs typeface="Arial"/>
              </a:rPr>
              <a:t>real-valued </a:t>
            </a:r>
            <a:r>
              <a:rPr sz="900" spc="-20" dirty="0">
                <a:solidFill>
                  <a:srgbClr val="FF0000"/>
                </a:solidFill>
                <a:latin typeface="Arial"/>
                <a:cs typeface="Arial"/>
              </a:rPr>
              <a:t>vector </a:t>
            </a:r>
            <a:r>
              <a:rPr sz="900" spc="-5" dirty="0">
                <a:latin typeface="Arial"/>
                <a:cs typeface="Arial"/>
              </a:rPr>
              <a:t>of </a:t>
            </a:r>
            <a:r>
              <a:rPr sz="900" spc="25" dirty="0">
                <a:latin typeface="Arial"/>
                <a:cs typeface="Arial"/>
              </a:rPr>
              <a:t>tf-idf </a:t>
            </a:r>
            <a:r>
              <a:rPr sz="900" spc="-30" dirty="0">
                <a:latin typeface="Arial"/>
                <a:cs typeface="Arial"/>
              </a:rPr>
              <a:t>weights</a:t>
            </a:r>
            <a:endParaRPr sz="900">
              <a:latin typeface="Arial"/>
              <a:cs typeface="Arial"/>
            </a:endParaRPr>
          </a:p>
          <a:p>
            <a:pPr marL="38100">
              <a:lnSpc>
                <a:spcPts val="944"/>
              </a:lnSpc>
            </a:pPr>
            <a:r>
              <a:rPr sz="1350" spc="-150" baseline="-21604" dirty="0">
                <a:latin typeface="Lucida Sans Unicode"/>
                <a:cs typeface="Lucida Sans Unicode"/>
              </a:rPr>
              <a:t>∈ </a:t>
            </a:r>
            <a:r>
              <a:rPr sz="1350" baseline="-21604" dirty="0">
                <a:latin typeface="Arial"/>
                <a:cs typeface="Arial"/>
              </a:rPr>
              <a:t>R</a:t>
            </a:r>
            <a:r>
              <a:rPr sz="650" dirty="0">
                <a:latin typeface="Lucida Sans Unicode"/>
                <a:cs typeface="Lucida Sans Unicode"/>
              </a:rPr>
              <a:t>|</a:t>
            </a:r>
            <a:r>
              <a:rPr sz="650" i="1" dirty="0">
                <a:latin typeface="Lucida Sans"/>
                <a:cs typeface="Lucida Sans"/>
              </a:rPr>
              <a:t>V</a:t>
            </a:r>
            <a:r>
              <a:rPr sz="650" i="1" spc="-35" dirty="0">
                <a:latin typeface="Lucida Sans"/>
                <a:cs typeface="Lucida Sans"/>
              </a:rPr>
              <a:t> </a:t>
            </a:r>
            <a:r>
              <a:rPr sz="650" dirty="0">
                <a:latin typeface="Lucida Sans Unicode"/>
                <a:cs typeface="Lucida Sans Unicode"/>
              </a:rPr>
              <a:t>|</a:t>
            </a:r>
            <a:r>
              <a:rPr sz="1350" baseline="-21604" dirty="0">
                <a:latin typeface="Arial"/>
                <a:cs typeface="Arial"/>
              </a:rPr>
              <a:t>.</a:t>
            </a:r>
            <a:endParaRPr sz="1350" baseline="-21604">
              <a:latin typeface="Arial"/>
              <a:cs typeface="Arial"/>
            </a:endParaRPr>
          </a:p>
        </p:txBody>
      </p:sp>
      <p:sp>
        <p:nvSpPr>
          <p:cNvPr id="6" name="object 6"/>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7" name="object 7"/>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32 </a:t>
            </a:r>
            <a:r>
              <a:rPr spc="150" dirty="0"/>
              <a:t>/</a:t>
            </a:r>
            <a:r>
              <a:rPr spc="40" dirty="0"/>
              <a:t> </a:t>
            </a:r>
            <a:r>
              <a:rPr spc="-20" dirty="0"/>
              <a:t>53</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Documents </a:t>
            </a:r>
            <a:r>
              <a:rPr spc="-135" dirty="0"/>
              <a:t>as</a:t>
            </a:r>
            <a:r>
              <a:rPr spc="-125" dirty="0"/>
              <a:t> </a:t>
            </a:r>
            <a:r>
              <a:rPr spc="-65" dirty="0"/>
              <a:t>vectors</a:t>
            </a:r>
          </a:p>
        </p:txBody>
      </p:sp>
      <p:sp>
        <p:nvSpPr>
          <p:cNvPr id="4" name="object 4"/>
          <p:cNvSpPr/>
          <p:nvPr/>
        </p:nvSpPr>
        <p:spPr>
          <a:xfrm>
            <a:off x="499854" y="1097134"/>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479238"/>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89322"/>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1899405"/>
            <a:ext cx="70032" cy="7005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9854" y="2109374"/>
            <a:ext cx="70032" cy="7005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99854" y="2491475"/>
            <a:ext cx="70032" cy="7005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599008" y="1016481"/>
            <a:ext cx="3601085" cy="1586230"/>
          </a:xfrm>
          <a:prstGeom prst="rect">
            <a:avLst/>
          </a:prstGeom>
        </p:spPr>
        <p:txBody>
          <a:bodyPr vert="horz" wrap="square" lIns="0" tIns="6985" rIns="0" bIns="0" rtlCol="0">
            <a:spAutoFit/>
          </a:bodyPr>
          <a:lstStyle/>
          <a:p>
            <a:pPr marL="38100" marR="30480">
              <a:lnSpc>
                <a:spcPct val="102699"/>
              </a:lnSpc>
              <a:spcBef>
                <a:spcPts val="55"/>
              </a:spcBef>
            </a:pPr>
            <a:r>
              <a:rPr sz="1100" spc="-75" dirty="0">
                <a:latin typeface="Arial"/>
                <a:cs typeface="Arial"/>
              </a:rPr>
              <a:t>Each </a:t>
            </a:r>
            <a:r>
              <a:rPr sz="1100" spc="-45" dirty="0">
                <a:latin typeface="Arial"/>
                <a:cs typeface="Arial"/>
              </a:rPr>
              <a:t>document </a:t>
            </a:r>
            <a:r>
              <a:rPr sz="1100" spc="-60" dirty="0">
                <a:latin typeface="Arial"/>
                <a:cs typeface="Arial"/>
              </a:rPr>
              <a:t>is </a:t>
            </a:r>
            <a:r>
              <a:rPr sz="1100" spc="-70" dirty="0">
                <a:latin typeface="Arial"/>
                <a:cs typeface="Arial"/>
              </a:rPr>
              <a:t>now represented </a:t>
            </a:r>
            <a:r>
              <a:rPr sz="1100" spc="-65" dirty="0">
                <a:latin typeface="Arial"/>
                <a:cs typeface="Arial"/>
              </a:rPr>
              <a:t>by </a:t>
            </a:r>
            <a:r>
              <a:rPr sz="1100" spc="-90" dirty="0">
                <a:latin typeface="Arial"/>
                <a:cs typeface="Arial"/>
              </a:rPr>
              <a:t>a </a:t>
            </a:r>
            <a:r>
              <a:rPr sz="1100" spc="-50" dirty="0">
                <a:latin typeface="Arial"/>
                <a:cs typeface="Arial"/>
              </a:rPr>
              <a:t>real-valued </a:t>
            </a:r>
            <a:r>
              <a:rPr sz="1100" spc="-45" dirty="0">
                <a:latin typeface="Arial"/>
                <a:cs typeface="Arial"/>
              </a:rPr>
              <a:t>vector </a:t>
            </a:r>
            <a:r>
              <a:rPr sz="1100" spc="-25" dirty="0">
                <a:latin typeface="Arial"/>
                <a:cs typeface="Arial"/>
              </a:rPr>
              <a:t>of  </a:t>
            </a:r>
            <a:r>
              <a:rPr sz="1100" spc="15" dirty="0">
                <a:latin typeface="Arial"/>
                <a:cs typeface="Arial"/>
              </a:rPr>
              <a:t>tf-idf </a:t>
            </a:r>
            <a:r>
              <a:rPr sz="1100" spc="-55" dirty="0">
                <a:latin typeface="Arial"/>
                <a:cs typeface="Arial"/>
              </a:rPr>
              <a:t>weights </a:t>
            </a:r>
            <a:r>
              <a:rPr sz="1100" spc="-150" dirty="0">
                <a:latin typeface="Lucida Sans Unicode"/>
                <a:cs typeface="Lucida Sans Unicode"/>
              </a:rPr>
              <a:t>∈ </a:t>
            </a:r>
            <a:r>
              <a:rPr sz="1100" spc="-25" dirty="0">
                <a:latin typeface="Arial"/>
                <a:cs typeface="Arial"/>
              </a:rPr>
              <a:t>R</a:t>
            </a:r>
            <a:r>
              <a:rPr sz="1200" spc="-37" baseline="27777" dirty="0">
                <a:latin typeface="Lucida Sans Unicode"/>
                <a:cs typeface="Lucida Sans Unicode"/>
              </a:rPr>
              <a:t>|</a:t>
            </a:r>
            <a:r>
              <a:rPr sz="1200" i="1" spc="-37" baseline="27777" dirty="0">
                <a:latin typeface="Lucida Sans"/>
                <a:cs typeface="Lucida Sans"/>
              </a:rPr>
              <a:t>V</a:t>
            </a:r>
            <a:r>
              <a:rPr sz="1200" i="1" spc="-120" baseline="27777" dirty="0">
                <a:latin typeface="Lucida Sans"/>
                <a:cs typeface="Lucida Sans"/>
              </a:rPr>
              <a:t> </a:t>
            </a:r>
            <a:r>
              <a:rPr sz="1200" spc="-15" baseline="27777" dirty="0">
                <a:latin typeface="Lucida Sans Unicode"/>
                <a:cs typeface="Lucida Sans Unicode"/>
              </a:rPr>
              <a:t>|</a:t>
            </a:r>
            <a:r>
              <a:rPr sz="1100" spc="-10" dirty="0">
                <a:latin typeface="Arial"/>
                <a:cs typeface="Arial"/>
              </a:rPr>
              <a:t>.</a:t>
            </a:r>
            <a:endParaRPr sz="1100">
              <a:latin typeface="Arial"/>
              <a:cs typeface="Arial"/>
            </a:endParaRPr>
          </a:p>
          <a:p>
            <a:pPr marL="38100" marR="364490">
              <a:lnSpc>
                <a:spcPct val="125299"/>
              </a:lnSpc>
            </a:pPr>
            <a:r>
              <a:rPr sz="1100" spc="-100" dirty="0">
                <a:latin typeface="Arial"/>
                <a:cs typeface="Arial"/>
              </a:rPr>
              <a:t>So </a:t>
            </a:r>
            <a:r>
              <a:rPr sz="1100" spc="-110" dirty="0">
                <a:latin typeface="Arial"/>
                <a:cs typeface="Arial"/>
              </a:rPr>
              <a:t>we </a:t>
            </a:r>
            <a:r>
              <a:rPr sz="1100" spc="-80" dirty="0">
                <a:latin typeface="Arial"/>
                <a:cs typeface="Arial"/>
              </a:rPr>
              <a:t>have </a:t>
            </a:r>
            <a:r>
              <a:rPr sz="1100" spc="-90" dirty="0">
                <a:latin typeface="Arial"/>
                <a:cs typeface="Arial"/>
              </a:rPr>
              <a:t>a </a:t>
            </a:r>
            <a:r>
              <a:rPr sz="1100" spc="-60" dirty="0">
                <a:latin typeface="Lucida Sans Unicode"/>
                <a:cs typeface="Lucida Sans Unicode"/>
              </a:rPr>
              <a:t>|</a:t>
            </a:r>
            <a:r>
              <a:rPr sz="1100" i="1" spc="-60" dirty="0">
                <a:latin typeface="Arial"/>
                <a:cs typeface="Arial"/>
              </a:rPr>
              <a:t>V </a:t>
            </a:r>
            <a:r>
              <a:rPr sz="1100" spc="-55" dirty="0">
                <a:latin typeface="Lucida Sans Unicode"/>
                <a:cs typeface="Lucida Sans Unicode"/>
              </a:rPr>
              <a:t>|</a:t>
            </a:r>
            <a:r>
              <a:rPr sz="1100" spc="-55" dirty="0">
                <a:latin typeface="Arial"/>
                <a:cs typeface="Arial"/>
              </a:rPr>
              <a:t>-dimensional </a:t>
            </a:r>
            <a:r>
              <a:rPr sz="1100" spc="-50" dirty="0">
                <a:latin typeface="Arial"/>
                <a:cs typeface="Arial"/>
              </a:rPr>
              <a:t>real-valued </a:t>
            </a:r>
            <a:r>
              <a:rPr sz="1100" spc="-45" dirty="0">
                <a:latin typeface="Arial"/>
                <a:cs typeface="Arial"/>
              </a:rPr>
              <a:t>vector </a:t>
            </a:r>
            <a:r>
              <a:rPr sz="1100" spc="-80" dirty="0">
                <a:latin typeface="Arial"/>
                <a:cs typeface="Arial"/>
              </a:rPr>
              <a:t>space.  </a:t>
            </a:r>
            <a:r>
              <a:rPr sz="1100" spc="-65" dirty="0">
                <a:latin typeface="Arial"/>
                <a:cs typeface="Arial"/>
              </a:rPr>
              <a:t>Terms </a:t>
            </a:r>
            <a:r>
              <a:rPr sz="1100" spc="-80" dirty="0">
                <a:latin typeface="Arial"/>
                <a:cs typeface="Arial"/>
              </a:rPr>
              <a:t>are </a:t>
            </a:r>
            <a:r>
              <a:rPr sz="1100" spc="-100" dirty="0">
                <a:solidFill>
                  <a:srgbClr val="0000FF"/>
                </a:solidFill>
                <a:latin typeface="Arial"/>
                <a:cs typeface="Arial"/>
              </a:rPr>
              <a:t>axes </a:t>
            </a:r>
            <a:r>
              <a:rPr sz="1100" spc="-25" dirty="0">
                <a:latin typeface="Arial"/>
                <a:cs typeface="Arial"/>
              </a:rPr>
              <a:t>of </a:t>
            </a:r>
            <a:r>
              <a:rPr sz="1100" spc="-30" dirty="0">
                <a:latin typeface="Arial"/>
                <a:cs typeface="Arial"/>
              </a:rPr>
              <a:t>the</a:t>
            </a:r>
            <a:r>
              <a:rPr sz="1100" spc="-140" dirty="0">
                <a:latin typeface="Arial"/>
                <a:cs typeface="Arial"/>
              </a:rPr>
              <a:t> </a:t>
            </a:r>
            <a:r>
              <a:rPr sz="1100" spc="-80" dirty="0">
                <a:latin typeface="Arial"/>
                <a:cs typeface="Arial"/>
              </a:rPr>
              <a:t>space.</a:t>
            </a:r>
            <a:endParaRPr sz="1100">
              <a:latin typeface="Arial"/>
              <a:cs typeface="Arial"/>
            </a:endParaRPr>
          </a:p>
          <a:p>
            <a:pPr marL="38100">
              <a:lnSpc>
                <a:spcPct val="100000"/>
              </a:lnSpc>
              <a:spcBef>
                <a:spcPts val="330"/>
              </a:spcBef>
            </a:pPr>
            <a:r>
              <a:rPr sz="1100" spc="-50" dirty="0">
                <a:latin typeface="Arial"/>
                <a:cs typeface="Arial"/>
              </a:rPr>
              <a:t>Documents </a:t>
            </a:r>
            <a:r>
              <a:rPr sz="1100" spc="-80" dirty="0">
                <a:latin typeface="Arial"/>
                <a:cs typeface="Arial"/>
              </a:rPr>
              <a:t>are </a:t>
            </a:r>
            <a:r>
              <a:rPr sz="1100" spc="-30" dirty="0">
                <a:solidFill>
                  <a:srgbClr val="0000FF"/>
                </a:solidFill>
                <a:latin typeface="Arial"/>
                <a:cs typeface="Arial"/>
              </a:rPr>
              <a:t>points </a:t>
            </a:r>
            <a:r>
              <a:rPr sz="1100" spc="-50" dirty="0">
                <a:latin typeface="Arial"/>
                <a:cs typeface="Arial"/>
              </a:rPr>
              <a:t>or </a:t>
            </a:r>
            <a:r>
              <a:rPr sz="1100" spc="-55" dirty="0">
                <a:solidFill>
                  <a:srgbClr val="0000FF"/>
                </a:solidFill>
                <a:latin typeface="Arial"/>
                <a:cs typeface="Arial"/>
              </a:rPr>
              <a:t>vectors</a:t>
            </a:r>
            <a:r>
              <a:rPr sz="1100" spc="-110" dirty="0">
                <a:solidFill>
                  <a:srgbClr val="0000FF"/>
                </a:solidFill>
                <a:latin typeface="Arial"/>
                <a:cs typeface="Arial"/>
              </a:rPr>
              <a:t> </a:t>
            </a:r>
            <a:r>
              <a:rPr sz="1100" spc="-20" dirty="0">
                <a:latin typeface="Arial"/>
                <a:cs typeface="Arial"/>
              </a:rPr>
              <a:t>in this </a:t>
            </a:r>
            <a:r>
              <a:rPr sz="1100" spc="-80" dirty="0">
                <a:latin typeface="Arial"/>
                <a:cs typeface="Arial"/>
              </a:rPr>
              <a:t>space.</a:t>
            </a:r>
            <a:endParaRPr sz="1100">
              <a:latin typeface="Arial"/>
              <a:cs typeface="Arial"/>
            </a:endParaRPr>
          </a:p>
          <a:p>
            <a:pPr marL="38100" marR="127000">
              <a:lnSpc>
                <a:spcPct val="102699"/>
              </a:lnSpc>
              <a:spcBef>
                <a:spcPts val="300"/>
              </a:spcBef>
            </a:pPr>
            <a:r>
              <a:rPr sz="1100" spc="-55" dirty="0">
                <a:latin typeface="Arial"/>
                <a:cs typeface="Arial"/>
              </a:rPr>
              <a:t>Very </a:t>
            </a:r>
            <a:r>
              <a:rPr sz="1100" spc="-45" dirty="0">
                <a:latin typeface="Arial"/>
                <a:cs typeface="Arial"/>
              </a:rPr>
              <a:t>high-dimensional: </a:t>
            </a:r>
            <a:r>
              <a:rPr sz="1100" spc="-60" dirty="0">
                <a:latin typeface="Arial"/>
                <a:cs typeface="Arial"/>
              </a:rPr>
              <a:t>tens </a:t>
            </a:r>
            <a:r>
              <a:rPr sz="1100" spc="-25" dirty="0">
                <a:latin typeface="Arial"/>
                <a:cs typeface="Arial"/>
              </a:rPr>
              <a:t>of </a:t>
            </a:r>
            <a:r>
              <a:rPr sz="1100" spc="-35" dirty="0">
                <a:latin typeface="Arial"/>
                <a:cs typeface="Arial"/>
              </a:rPr>
              <a:t>millions </a:t>
            </a:r>
            <a:r>
              <a:rPr sz="1100" spc="-25" dirty="0">
                <a:latin typeface="Arial"/>
                <a:cs typeface="Arial"/>
              </a:rPr>
              <a:t>of </a:t>
            </a:r>
            <a:r>
              <a:rPr sz="1100" spc="-65" dirty="0">
                <a:latin typeface="Arial"/>
                <a:cs typeface="Arial"/>
              </a:rPr>
              <a:t>dimensions </a:t>
            </a:r>
            <a:r>
              <a:rPr sz="1100" spc="-70" dirty="0">
                <a:latin typeface="Arial"/>
                <a:cs typeface="Arial"/>
              </a:rPr>
              <a:t>when  you </a:t>
            </a:r>
            <a:r>
              <a:rPr sz="1100" spc="-45" dirty="0">
                <a:latin typeface="Arial"/>
                <a:cs typeface="Arial"/>
              </a:rPr>
              <a:t>apply </a:t>
            </a:r>
            <a:r>
              <a:rPr sz="1100" spc="-20" dirty="0">
                <a:latin typeface="Arial"/>
                <a:cs typeface="Arial"/>
              </a:rPr>
              <a:t>this </a:t>
            </a:r>
            <a:r>
              <a:rPr sz="1100" spc="10" dirty="0">
                <a:latin typeface="Arial"/>
                <a:cs typeface="Arial"/>
              </a:rPr>
              <a:t>to </a:t>
            </a:r>
            <a:r>
              <a:rPr sz="1100" spc="-90" dirty="0">
                <a:latin typeface="Arial"/>
                <a:cs typeface="Arial"/>
              </a:rPr>
              <a:t>a web </a:t>
            </a:r>
            <a:r>
              <a:rPr sz="1100" spc="-85" dirty="0">
                <a:latin typeface="Arial"/>
                <a:cs typeface="Arial"/>
              </a:rPr>
              <a:t>search</a:t>
            </a:r>
            <a:r>
              <a:rPr sz="1100" spc="20" dirty="0">
                <a:latin typeface="Arial"/>
                <a:cs typeface="Arial"/>
              </a:rPr>
              <a:t> </a:t>
            </a:r>
            <a:r>
              <a:rPr sz="1100" spc="-70" dirty="0">
                <a:latin typeface="Arial"/>
                <a:cs typeface="Arial"/>
              </a:rPr>
              <a:t>engine</a:t>
            </a:r>
            <a:endParaRPr sz="1100">
              <a:latin typeface="Arial"/>
              <a:cs typeface="Arial"/>
            </a:endParaRPr>
          </a:p>
          <a:p>
            <a:pPr marL="38100">
              <a:lnSpc>
                <a:spcPct val="100000"/>
              </a:lnSpc>
              <a:spcBef>
                <a:spcPts val="334"/>
              </a:spcBef>
            </a:pPr>
            <a:r>
              <a:rPr sz="1100" spc="-25" dirty="0">
                <a:latin typeface="Arial"/>
                <a:cs typeface="Arial"/>
              </a:rPr>
              <a:t>This </a:t>
            </a:r>
            <a:r>
              <a:rPr sz="1100" spc="-60" dirty="0">
                <a:latin typeface="Arial"/>
                <a:cs typeface="Arial"/>
              </a:rPr>
              <a:t>is </a:t>
            </a:r>
            <a:r>
              <a:rPr sz="1100" spc="-90" dirty="0">
                <a:latin typeface="Arial"/>
                <a:cs typeface="Arial"/>
              </a:rPr>
              <a:t>a </a:t>
            </a:r>
            <a:r>
              <a:rPr sz="1100" spc="-55" dirty="0">
                <a:latin typeface="Arial"/>
                <a:cs typeface="Arial"/>
              </a:rPr>
              <a:t>very </a:t>
            </a:r>
            <a:r>
              <a:rPr sz="1100" spc="-95" dirty="0">
                <a:latin typeface="Arial"/>
                <a:cs typeface="Arial"/>
              </a:rPr>
              <a:t>sparse </a:t>
            </a:r>
            <a:r>
              <a:rPr sz="1100" spc="-45" dirty="0">
                <a:latin typeface="Arial"/>
                <a:cs typeface="Arial"/>
              </a:rPr>
              <a:t>vector </a:t>
            </a:r>
            <a:r>
              <a:rPr sz="1100" spc="-5" dirty="0">
                <a:latin typeface="Arial"/>
                <a:cs typeface="Arial"/>
              </a:rPr>
              <a:t>- </a:t>
            </a:r>
            <a:r>
              <a:rPr sz="1100" spc="-45" dirty="0">
                <a:latin typeface="Arial"/>
                <a:cs typeface="Arial"/>
              </a:rPr>
              <a:t>most </a:t>
            </a:r>
            <a:r>
              <a:rPr sz="1100" spc="-50" dirty="0">
                <a:latin typeface="Arial"/>
                <a:cs typeface="Arial"/>
              </a:rPr>
              <a:t>entries </a:t>
            </a:r>
            <a:r>
              <a:rPr sz="1100" spc="-80" dirty="0">
                <a:latin typeface="Arial"/>
                <a:cs typeface="Arial"/>
              </a:rPr>
              <a:t>are</a:t>
            </a:r>
            <a:r>
              <a:rPr sz="1100" spc="114" dirty="0">
                <a:latin typeface="Arial"/>
                <a:cs typeface="Arial"/>
              </a:rPr>
              <a:t> </a:t>
            </a:r>
            <a:r>
              <a:rPr sz="1100" spc="-55" dirty="0">
                <a:latin typeface="Arial"/>
                <a:cs typeface="Arial"/>
              </a:rPr>
              <a:t>zero.</a:t>
            </a:r>
            <a:endParaRPr sz="1100">
              <a:latin typeface="Arial"/>
              <a:cs typeface="Arial"/>
            </a:endParaRPr>
          </a:p>
        </p:txBody>
      </p:sp>
      <p:sp>
        <p:nvSpPr>
          <p:cNvPr id="11" name="object 11"/>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2" name="object 12"/>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33 </a:t>
            </a:r>
            <a:r>
              <a:rPr spc="150" dirty="0"/>
              <a:t>/</a:t>
            </a:r>
            <a:r>
              <a:rPr spc="40" dirty="0"/>
              <a:t> </a:t>
            </a:r>
            <a:r>
              <a:rPr spc="-20" dirty="0"/>
              <a:t>53</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85" dirty="0"/>
              <a:t>Queries </a:t>
            </a:r>
            <a:r>
              <a:rPr spc="-135" dirty="0"/>
              <a:t>as</a:t>
            </a:r>
            <a:r>
              <a:rPr spc="-75" dirty="0"/>
              <a:t> </a:t>
            </a:r>
            <a:r>
              <a:rPr spc="-65" dirty="0"/>
              <a:t>vectors</a:t>
            </a:r>
          </a:p>
        </p:txBody>
      </p:sp>
      <p:sp>
        <p:nvSpPr>
          <p:cNvPr id="4" name="object 4"/>
          <p:cNvSpPr/>
          <p:nvPr/>
        </p:nvSpPr>
        <p:spPr>
          <a:xfrm>
            <a:off x="499854" y="970260"/>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352365"/>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24408" y="889608"/>
            <a:ext cx="3519804" cy="746125"/>
          </a:xfrm>
          <a:prstGeom prst="rect">
            <a:avLst/>
          </a:prstGeom>
        </p:spPr>
        <p:txBody>
          <a:bodyPr vert="horz" wrap="square" lIns="0" tIns="6985" rIns="0" bIns="0" rtlCol="0">
            <a:spAutoFit/>
          </a:bodyPr>
          <a:lstStyle/>
          <a:p>
            <a:pPr marL="12700" marR="300355">
              <a:lnSpc>
                <a:spcPct val="102699"/>
              </a:lnSpc>
              <a:spcBef>
                <a:spcPts val="55"/>
              </a:spcBef>
            </a:pPr>
            <a:r>
              <a:rPr sz="1100" spc="-55" dirty="0">
                <a:latin typeface="Arial"/>
                <a:cs typeface="Arial"/>
              </a:rPr>
              <a:t>Key </a:t>
            </a:r>
            <a:r>
              <a:rPr sz="1100" spc="-65" dirty="0">
                <a:latin typeface="Arial"/>
                <a:cs typeface="Arial"/>
              </a:rPr>
              <a:t>idea </a:t>
            </a:r>
            <a:r>
              <a:rPr sz="1100" spc="-40" dirty="0">
                <a:latin typeface="Arial"/>
                <a:cs typeface="Arial"/>
              </a:rPr>
              <a:t>1: </a:t>
            </a:r>
            <a:r>
              <a:rPr sz="1100" spc="-60" dirty="0">
                <a:latin typeface="Arial"/>
                <a:cs typeface="Arial"/>
              </a:rPr>
              <a:t>do </a:t>
            </a:r>
            <a:r>
              <a:rPr sz="1100" spc="-30" dirty="0">
                <a:latin typeface="Arial"/>
                <a:cs typeface="Arial"/>
              </a:rPr>
              <a:t>the </a:t>
            </a:r>
            <a:r>
              <a:rPr sz="1100" spc="-100" dirty="0">
                <a:latin typeface="Arial"/>
                <a:cs typeface="Arial"/>
              </a:rPr>
              <a:t>same </a:t>
            </a:r>
            <a:r>
              <a:rPr sz="1100" spc="-25" dirty="0">
                <a:latin typeface="Arial"/>
                <a:cs typeface="Arial"/>
              </a:rPr>
              <a:t>for </a:t>
            </a:r>
            <a:r>
              <a:rPr sz="1100" spc="-60" dirty="0">
                <a:latin typeface="Arial"/>
                <a:cs typeface="Arial"/>
              </a:rPr>
              <a:t>queries: </a:t>
            </a:r>
            <a:r>
              <a:rPr sz="1100" spc="-65" dirty="0">
                <a:latin typeface="Arial"/>
                <a:cs typeface="Arial"/>
              </a:rPr>
              <a:t>represent </a:t>
            </a:r>
            <a:r>
              <a:rPr sz="1100" spc="-35" dirty="0">
                <a:latin typeface="Arial"/>
                <a:cs typeface="Arial"/>
              </a:rPr>
              <a:t>them </a:t>
            </a:r>
            <a:r>
              <a:rPr sz="1100" spc="-114" dirty="0">
                <a:latin typeface="Arial"/>
                <a:cs typeface="Arial"/>
              </a:rPr>
              <a:t>as  </a:t>
            </a:r>
            <a:r>
              <a:rPr sz="1100" spc="-55" dirty="0">
                <a:latin typeface="Arial"/>
                <a:cs typeface="Arial"/>
              </a:rPr>
              <a:t>vectors </a:t>
            </a:r>
            <a:r>
              <a:rPr sz="1100" spc="-20" dirty="0">
                <a:latin typeface="Arial"/>
                <a:cs typeface="Arial"/>
              </a:rPr>
              <a:t>in </a:t>
            </a:r>
            <a:r>
              <a:rPr sz="1100" spc="-30" dirty="0">
                <a:latin typeface="Arial"/>
                <a:cs typeface="Arial"/>
              </a:rPr>
              <a:t>the</a:t>
            </a:r>
            <a:r>
              <a:rPr sz="1100" spc="-20" dirty="0">
                <a:latin typeface="Arial"/>
                <a:cs typeface="Arial"/>
              </a:rPr>
              <a:t> </a:t>
            </a:r>
            <a:r>
              <a:rPr sz="1100" spc="-95" dirty="0">
                <a:latin typeface="Arial"/>
                <a:cs typeface="Arial"/>
              </a:rPr>
              <a:t>space</a:t>
            </a:r>
            <a:endParaRPr sz="1100">
              <a:latin typeface="Arial"/>
              <a:cs typeface="Arial"/>
            </a:endParaRPr>
          </a:p>
          <a:p>
            <a:pPr marL="12700" marR="5080">
              <a:lnSpc>
                <a:spcPct val="102699"/>
              </a:lnSpc>
              <a:spcBef>
                <a:spcPts val="295"/>
              </a:spcBef>
            </a:pPr>
            <a:r>
              <a:rPr sz="1100" spc="-55" dirty="0">
                <a:latin typeface="Arial"/>
                <a:cs typeface="Arial"/>
              </a:rPr>
              <a:t>Key </a:t>
            </a:r>
            <a:r>
              <a:rPr sz="1100" spc="-65" dirty="0">
                <a:latin typeface="Arial"/>
                <a:cs typeface="Arial"/>
              </a:rPr>
              <a:t>idea </a:t>
            </a:r>
            <a:r>
              <a:rPr sz="1100" spc="-40" dirty="0">
                <a:latin typeface="Arial"/>
                <a:cs typeface="Arial"/>
              </a:rPr>
              <a:t>2: </a:t>
            </a:r>
            <a:r>
              <a:rPr sz="1100" spc="-65" dirty="0">
                <a:latin typeface="Arial"/>
                <a:cs typeface="Arial"/>
              </a:rPr>
              <a:t>Rank </a:t>
            </a:r>
            <a:r>
              <a:rPr sz="1100" spc="-55" dirty="0">
                <a:latin typeface="Arial"/>
                <a:cs typeface="Arial"/>
              </a:rPr>
              <a:t>documents according </a:t>
            </a:r>
            <a:r>
              <a:rPr sz="1100" spc="10" dirty="0">
                <a:latin typeface="Arial"/>
                <a:cs typeface="Arial"/>
              </a:rPr>
              <a:t>to </a:t>
            </a:r>
            <a:r>
              <a:rPr sz="1100" spc="-15" dirty="0">
                <a:latin typeface="Arial"/>
                <a:cs typeface="Arial"/>
              </a:rPr>
              <a:t>their </a:t>
            </a:r>
            <a:r>
              <a:rPr sz="1100" spc="-30" dirty="0">
                <a:latin typeface="Arial"/>
                <a:cs typeface="Arial"/>
              </a:rPr>
              <a:t>proximity </a:t>
            </a:r>
            <a:r>
              <a:rPr sz="1100" spc="10" dirty="0">
                <a:latin typeface="Arial"/>
                <a:cs typeface="Arial"/>
              </a:rPr>
              <a:t>to  </a:t>
            </a:r>
            <a:r>
              <a:rPr sz="1100" spc="-30" dirty="0">
                <a:latin typeface="Arial"/>
                <a:cs typeface="Arial"/>
              </a:rPr>
              <a:t>the</a:t>
            </a:r>
            <a:r>
              <a:rPr sz="1100" spc="50" dirty="0">
                <a:latin typeface="Arial"/>
                <a:cs typeface="Arial"/>
              </a:rPr>
              <a:t> </a:t>
            </a:r>
            <a:r>
              <a:rPr sz="1100" spc="-55" dirty="0">
                <a:latin typeface="Arial"/>
                <a:cs typeface="Arial"/>
              </a:rPr>
              <a:t>query</a:t>
            </a:r>
            <a:endParaRPr sz="1100">
              <a:latin typeface="Arial"/>
              <a:cs typeface="Arial"/>
            </a:endParaRPr>
          </a:p>
        </p:txBody>
      </p:sp>
      <p:sp>
        <p:nvSpPr>
          <p:cNvPr id="7" name="object 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8" name="object 8"/>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34 </a:t>
            </a:r>
            <a:r>
              <a:rPr spc="150" dirty="0"/>
              <a:t>/</a:t>
            </a:r>
            <a:r>
              <a:rPr spc="40" dirty="0"/>
              <a:t> </a:t>
            </a:r>
            <a:r>
              <a:rPr spc="-20" dirty="0"/>
              <a:t>53</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a:t>
            </a:r>
            <a:r>
              <a:rPr sz="600" spc="145" dirty="0">
                <a:solidFill>
                  <a:srgbClr val="FFFFFF"/>
                </a:solidFill>
                <a:latin typeface="Arial"/>
                <a:cs typeface="Arial"/>
              </a:rPr>
              <a:t> </a:t>
            </a:r>
            <a:r>
              <a:rPr sz="600" spc="-10" dirty="0">
                <a:solidFill>
                  <a:srgbClr val="7F7F7F"/>
                </a:solidFill>
                <a:latin typeface="Arial"/>
                <a:cs typeface="Arial"/>
              </a:rPr>
              <a:t>Skip </a:t>
            </a:r>
            <a:r>
              <a:rPr sz="600" spc="-5" dirty="0">
                <a:solidFill>
                  <a:srgbClr val="7F7F7F"/>
                </a:solidFill>
                <a:latin typeface="Arial"/>
                <a:cs typeface="Arial"/>
              </a:rPr>
              <a:t>pointers </a:t>
            </a:r>
            <a:r>
              <a:rPr sz="600" spc="-25" dirty="0">
                <a:solidFill>
                  <a:srgbClr val="7F7F7F"/>
                </a:solidFill>
                <a:latin typeface="Arial"/>
                <a:cs typeface="Arial"/>
              </a:rPr>
              <a:t>Phrase</a:t>
            </a:r>
            <a:r>
              <a:rPr sz="600" spc="10" dirty="0">
                <a:solidFill>
                  <a:srgbClr val="7F7F7F"/>
                </a:solidFill>
                <a:latin typeface="Arial"/>
                <a:cs typeface="Arial"/>
              </a:rPr>
              <a:t> </a:t>
            </a:r>
            <a:r>
              <a:rPr sz="600" spc="-20" dirty="0">
                <a:solidFill>
                  <a:srgbClr val="7F7F7F"/>
                </a:solidFill>
                <a:latin typeface="Arial"/>
                <a:cs typeface="Arial"/>
              </a:rPr>
              <a:t>queries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Recall: </a:t>
            </a:r>
            <a:r>
              <a:rPr spc="-50" dirty="0"/>
              <a:t>Inverted </a:t>
            </a:r>
            <a:r>
              <a:rPr spc="-65" dirty="0"/>
              <a:t>index</a:t>
            </a:r>
            <a:r>
              <a:rPr spc="-180" dirty="0"/>
              <a:t> </a:t>
            </a:r>
            <a:r>
              <a:rPr spc="-35" dirty="0"/>
              <a:t>construction</a:t>
            </a:r>
          </a:p>
        </p:txBody>
      </p:sp>
      <p:sp>
        <p:nvSpPr>
          <p:cNvPr id="4" name="object 4"/>
          <p:cNvSpPr/>
          <p:nvPr/>
        </p:nvSpPr>
        <p:spPr>
          <a:xfrm>
            <a:off x="499854" y="1236808"/>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408" y="1156155"/>
            <a:ext cx="367665" cy="191770"/>
          </a:xfrm>
          <a:prstGeom prst="rect">
            <a:avLst/>
          </a:prstGeom>
        </p:spPr>
        <p:txBody>
          <a:bodyPr vert="horz" wrap="square" lIns="0" tIns="11430" rIns="0" bIns="0" rtlCol="0">
            <a:spAutoFit/>
          </a:bodyPr>
          <a:lstStyle/>
          <a:p>
            <a:pPr marL="12700">
              <a:lnSpc>
                <a:spcPct val="100000"/>
              </a:lnSpc>
              <a:spcBef>
                <a:spcPts val="90"/>
              </a:spcBef>
            </a:pPr>
            <a:r>
              <a:rPr sz="1100" spc="-5" dirty="0">
                <a:latin typeface="Arial"/>
                <a:cs typeface="Arial"/>
              </a:rPr>
              <a:t>I</a:t>
            </a:r>
            <a:r>
              <a:rPr sz="1100" spc="-50" dirty="0">
                <a:latin typeface="Arial"/>
                <a:cs typeface="Arial"/>
              </a:rPr>
              <a:t>npu</a:t>
            </a:r>
            <a:r>
              <a:rPr sz="1100" spc="85" dirty="0">
                <a:latin typeface="Arial"/>
                <a:cs typeface="Arial"/>
              </a:rPr>
              <a:t>t</a:t>
            </a:r>
            <a:r>
              <a:rPr sz="1100" spc="-5" dirty="0">
                <a:latin typeface="Arial"/>
                <a:cs typeface="Arial"/>
              </a:rPr>
              <a:t>:</a:t>
            </a:r>
            <a:endParaRPr sz="1100">
              <a:latin typeface="Arial"/>
              <a:cs typeface="Arial"/>
            </a:endParaRPr>
          </a:p>
        </p:txBody>
      </p:sp>
      <p:sp>
        <p:nvSpPr>
          <p:cNvPr id="6" name="object 6"/>
          <p:cNvSpPr/>
          <p:nvPr/>
        </p:nvSpPr>
        <p:spPr>
          <a:xfrm>
            <a:off x="637108" y="1361871"/>
            <a:ext cx="1845945" cy="0"/>
          </a:xfrm>
          <a:custGeom>
            <a:avLst/>
            <a:gdLst/>
            <a:ahLst/>
            <a:cxnLst/>
            <a:rect l="l" t="t" r="r" b="b"/>
            <a:pathLst>
              <a:path w="1845945">
                <a:moveTo>
                  <a:pt x="0" y="0"/>
                </a:moveTo>
                <a:lnTo>
                  <a:pt x="1845830" y="0"/>
                </a:lnTo>
              </a:path>
            </a:pathLst>
          </a:custGeom>
          <a:ln w="5143">
            <a:solidFill>
              <a:srgbClr val="000000"/>
            </a:solidFill>
          </a:ln>
        </p:spPr>
        <p:txBody>
          <a:bodyPr wrap="square" lIns="0" tIns="0" rIns="0" bIns="0" rtlCol="0"/>
          <a:lstStyle/>
          <a:p>
            <a:endParaRPr/>
          </a:p>
        </p:txBody>
      </p:sp>
      <p:sp>
        <p:nvSpPr>
          <p:cNvPr id="7" name="object 7"/>
          <p:cNvSpPr/>
          <p:nvPr/>
        </p:nvSpPr>
        <p:spPr>
          <a:xfrm>
            <a:off x="639678" y="1364437"/>
            <a:ext cx="0" cy="222250"/>
          </a:xfrm>
          <a:custGeom>
            <a:avLst/>
            <a:gdLst/>
            <a:ahLst/>
            <a:cxnLst/>
            <a:rect l="l" t="t" r="r" b="b"/>
            <a:pathLst>
              <a:path h="222250">
                <a:moveTo>
                  <a:pt x="0" y="222199"/>
                </a:moveTo>
                <a:lnTo>
                  <a:pt x="0" y="0"/>
                </a:lnTo>
              </a:path>
            </a:pathLst>
          </a:custGeom>
          <a:ln w="5143">
            <a:solidFill>
              <a:srgbClr val="000000"/>
            </a:solidFill>
          </a:ln>
        </p:spPr>
        <p:txBody>
          <a:bodyPr wrap="square" lIns="0" tIns="0" rIns="0" bIns="0" rtlCol="0"/>
          <a:lstStyle/>
          <a:p>
            <a:endParaRPr/>
          </a:p>
        </p:txBody>
      </p:sp>
      <p:sp>
        <p:nvSpPr>
          <p:cNvPr id="8" name="object 8"/>
          <p:cNvSpPr txBox="1"/>
          <p:nvPr/>
        </p:nvSpPr>
        <p:spPr>
          <a:xfrm>
            <a:off x="667384" y="1354352"/>
            <a:ext cx="1784985" cy="191770"/>
          </a:xfrm>
          <a:prstGeom prst="rect">
            <a:avLst/>
          </a:prstGeom>
        </p:spPr>
        <p:txBody>
          <a:bodyPr vert="horz" wrap="square" lIns="0" tIns="11430" rIns="0" bIns="0" rtlCol="0">
            <a:spAutoFit/>
          </a:bodyPr>
          <a:lstStyle/>
          <a:p>
            <a:pPr marL="12700">
              <a:lnSpc>
                <a:spcPct val="100000"/>
              </a:lnSpc>
              <a:spcBef>
                <a:spcPts val="90"/>
              </a:spcBef>
            </a:pPr>
            <a:r>
              <a:rPr sz="1100" spc="-55" dirty="0">
                <a:latin typeface="Arial"/>
                <a:cs typeface="Arial"/>
              </a:rPr>
              <a:t>Friends, </a:t>
            </a:r>
            <a:r>
              <a:rPr sz="1100" spc="-70" dirty="0">
                <a:latin typeface="Arial"/>
                <a:cs typeface="Arial"/>
              </a:rPr>
              <a:t>Romans,</a:t>
            </a:r>
            <a:r>
              <a:rPr sz="1100" spc="-145" dirty="0">
                <a:latin typeface="Arial"/>
                <a:cs typeface="Arial"/>
              </a:rPr>
              <a:t> </a:t>
            </a:r>
            <a:r>
              <a:rPr sz="1100" spc="-40" dirty="0">
                <a:latin typeface="Arial"/>
                <a:cs typeface="Arial"/>
              </a:rPr>
              <a:t>countrymen.</a:t>
            </a:r>
            <a:endParaRPr sz="1100">
              <a:latin typeface="Arial"/>
              <a:cs typeface="Arial"/>
            </a:endParaRPr>
          </a:p>
        </p:txBody>
      </p:sp>
      <p:sp>
        <p:nvSpPr>
          <p:cNvPr id="9" name="object 9"/>
          <p:cNvSpPr/>
          <p:nvPr/>
        </p:nvSpPr>
        <p:spPr>
          <a:xfrm>
            <a:off x="2480373" y="1364437"/>
            <a:ext cx="0" cy="222250"/>
          </a:xfrm>
          <a:custGeom>
            <a:avLst/>
            <a:gdLst/>
            <a:ahLst/>
            <a:cxnLst/>
            <a:rect l="l" t="t" r="r" b="b"/>
            <a:pathLst>
              <a:path h="222250">
                <a:moveTo>
                  <a:pt x="0" y="222199"/>
                </a:moveTo>
                <a:lnTo>
                  <a:pt x="0" y="0"/>
                </a:lnTo>
              </a:path>
            </a:pathLst>
          </a:custGeom>
          <a:ln w="5143">
            <a:solidFill>
              <a:srgbClr val="000000"/>
            </a:solidFill>
          </a:ln>
        </p:spPr>
        <p:txBody>
          <a:bodyPr wrap="square" lIns="0" tIns="0" rIns="0" bIns="0" rtlCol="0"/>
          <a:lstStyle/>
          <a:p>
            <a:endParaRPr/>
          </a:p>
        </p:txBody>
      </p:sp>
      <p:sp>
        <p:nvSpPr>
          <p:cNvPr id="10" name="object 10"/>
          <p:cNvSpPr/>
          <p:nvPr/>
        </p:nvSpPr>
        <p:spPr>
          <a:xfrm>
            <a:off x="637108" y="1589087"/>
            <a:ext cx="1845945" cy="0"/>
          </a:xfrm>
          <a:custGeom>
            <a:avLst/>
            <a:gdLst/>
            <a:ahLst/>
            <a:cxnLst/>
            <a:rect l="l" t="t" r="r" b="b"/>
            <a:pathLst>
              <a:path w="1845945">
                <a:moveTo>
                  <a:pt x="0" y="0"/>
                </a:moveTo>
                <a:lnTo>
                  <a:pt x="1845830" y="0"/>
                </a:lnTo>
              </a:path>
            </a:pathLst>
          </a:custGeom>
          <a:ln w="5143">
            <a:solidFill>
              <a:srgbClr val="000000"/>
            </a:solidFill>
          </a:ln>
        </p:spPr>
        <p:txBody>
          <a:bodyPr wrap="square" lIns="0" tIns="0" rIns="0" bIns="0" rtlCol="0"/>
          <a:lstStyle/>
          <a:p>
            <a:endParaRPr/>
          </a:p>
        </p:txBody>
      </p:sp>
      <p:sp>
        <p:nvSpPr>
          <p:cNvPr id="11" name="object 11"/>
          <p:cNvSpPr txBox="1"/>
          <p:nvPr/>
        </p:nvSpPr>
        <p:spPr>
          <a:xfrm>
            <a:off x="2531567" y="1361871"/>
            <a:ext cx="1452245" cy="227329"/>
          </a:xfrm>
          <a:prstGeom prst="rect">
            <a:avLst/>
          </a:prstGeom>
          <a:ln w="5143">
            <a:solidFill>
              <a:srgbClr val="000000"/>
            </a:solidFill>
          </a:ln>
        </p:spPr>
        <p:txBody>
          <a:bodyPr vert="horz" wrap="square" lIns="0" tIns="3810" rIns="0" bIns="0" rtlCol="0">
            <a:spAutoFit/>
          </a:bodyPr>
          <a:lstStyle/>
          <a:p>
            <a:pPr marL="40005">
              <a:lnSpc>
                <a:spcPct val="100000"/>
              </a:lnSpc>
              <a:spcBef>
                <a:spcPts val="30"/>
              </a:spcBef>
            </a:pPr>
            <a:r>
              <a:rPr sz="1100" spc="-100" dirty="0">
                <a:latin typeface="Arial"/>
                <a:cs typeface="Arial"/>
              </a:rPr>
              <a:t>So </a:t>
            </a:r>
            <a:r>
              <a:rPr sz="1100" spc="-10" dirty="0">
                <a:latin typeface="Arial"/>
                <a:cs typeface="Arial"/>
              </a:rPr>
              <a:t>let </a:t>
            </a:r>
            <a:r>
              <a:rPr sz="1100" spc="50" dirty="0">
                <a:latin typeface="Arial"/>
                <a:cs typeface="Arial"/>
              </a:rPr>
              <a:t>it </a:t>
            </a:r>
            <a:r>
              <a:rPr sz="1100" spc="-75" dirty="0">
                <a:latin typeface="Arial"/>
                <a:cs typeface="Arial"/>
              </a:rPr>
              <a:t>be </a:t>
            </a:r>
            <a:r>
              <a:rPr sz="1100" spc="-5" dirty="0">
                <a:latin typeface="Arial"/>
                <a:cs typeface="Arial"/>
              </a:rPr>
              <a:t>with</a:t>
            </a:r>
            <a:r>
              <a:rPr sz="1100" spc="-75" dirty="0">
                <a:latin typeface="Arial"/>
                <a:cs typeface="Arial"/>
              </a:rPr>
              <a:t> </a:t>
            </a:r>
            <a:r>
              <a:rPr sz="1100" spc="-95" dirty="0">
                <a:latin typeface="Arial"/>
                <a:cs typeface="Arial"/>
              </a:rPr>
              <a:t>Caesar</a:t>
            </a:r>
            <a:endParaRPr sz="1100">
              <a:latin typeface="Arial"/>
              <a:cs typeface="Arial"/>
            </a:endParaRPr>
          </a:p>
        </p:txBody>
      </p:sp>
      <p:sp>
        <p:nvSpPr>
          <p:cNvPr id="12" name="object 12"/>
          <p:cNvSpPr txBox="1"/>
          <p:nvPr/>
        </p:nvSpPr>
        <p:spPr>
          <a:xfrm>
            <a:off x="4019803" y="1354352"/>
            <a:ext cx="187325" cy="191770"/>
          </a:xfrm>
          <a:prstGeom prst="rect">
            <a:avLst/>
          </a:prstGeom>
        </p:spPr>
        <p:txBody>
          <a:bodyPr vert="horz" wrap="square" lIns="0" tIns="11430" rIns="0" bIns="0" rtlCol="0">
            <a:spAutoFit/>
          </a:bodyPr>
          <a:lstStyle/>
          <a:p>
            <a:pPr marL="12700">
              <a:lnSpc>
                <a:spcPct val="100000"/>
              </a:lnSpc>
              <a:spcBef>
                <a:spcPts val="90"/>
              </a:spcBef>
            </a:pPr>
            <a:r>
              <a:rPr sz="1100" spc="-5" dirty="0">
                <a:latin typeface="Arial"/>
                <a:cs typeface="Arial"/>
              </a:rPr>
              <a:t>.</a:t>
            </a:r>
            <a:r>
              <a:rPr sz="1100" spc="-165" dirty="0">
                <a:latin typeface="Arial"/>
                <a:cs typeface="Arial"/>
              </a:rPr>
              <a:t> </a:t>
            </a:r>
            <a:r>
              <a:rPr sz="1100" spc="-5" dirty="0">
                <a:latin typeface="Arial"/>
                <a:cs typeface="Arial"/>
              </a:rPr>
              <a:t>.</a:t>
            </a:r>
            <a:r>
              <a:rPr sz="1100" spc="-160" dirty="0">
                <a:latin typeface="Arial"/>
                <a:cs typeface="Arial"/>
              </a:rPr>
              <a:t> </a:t>
            </a:r>
            <a:r>
              <a:rPr sz="1100" spc="-5" dirty="0">
                <a:latin typeface="Arial"/>
                <a:cs typeface="Arial"/>
              </a:rPr>
              <a:t>.</a:t>
            </a:r>
            <a:endParaRPr sz="1100">
              <a:latin typeface="Arial"/>
              <a:cs typeface="Arial"/>
            </a:endParaRPr>
          </a:p>
        </p:txBody>
      </p:sp>
      <p:sp>
        <p:nvSpPr>
          <p:cNvPr id="13" name="object 13"/>
          <p:cNvSpPr/>
          <p:nvPr/>
        </p:nvSpPr>
        <p:spPr>
          <a:xfrm>
            <a:off x="499854" y="1667833"/>
            <a:ext cx="70032" cy="70053"/>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37108" y="1792897"/>
            <a:ext cx="414020" cy="0"/>
          </a:xfrm>
          <a:custGeom>
            <a:avLst/>
            <a:gdLst/>
            <a:ahLst/>
            <a:cxnLst/>
            <a:rect l="l" t="t" r="r" b="b"/>
            <a:pathLst>
              <a:path w="414019">
                <a:moveTo>
                  <a:pt x="0" y="0"/>
                </a:moveTo>
                <a:lnTo>
                  <a:pt x="413652" y="0"/>
                </a:lnTo>
              </a:path>
            </a:pathLst>
          </a:custGeom>
          <a:ln w="5143">
            <a:solidFill>
              <a:srgbClr val="000000"/>
            </a:solidFill>
          </a:ln>
        </p:spPr>
        <p:txBody>
          <a:bodyPr wrap="square" lIns="0" tIns="0" rIns="0" bIns="0" rtlCol="0"/>
          <a:lstStyle/>
          <a:p>
            <a:endParaRPr/>
          </a:p>
        </p:txBody>
      </p:sp>
      <p:sp>
        <p:nvSpPr>
          <p:cNvPr id="15" name="object 15"/>
          <p:cNvSpPr/>
          <p:nvPr/>
        </p:nvSpPr>
        <p:spPr>
          <a:xfrm>
            <a:off x="639678" y="1795462"/>
            <a:ext cx="0" cy="222250"/>
          </a:xfrm>
          <a:custGeom>
            <a:avLst/>
            <a:gdLst/>
            <a:ahLst/>
            <a:cxnLst/>
            <a:rect l="l" t="t" r="r" b="b"/>
            <a:pathLst>
              <a:path h="222250">
                <a:moveTo>
                  <a:pt x="0" y="222199"/>
                </a:moveTo>
                <a:lnTo>
                  <a:pt x="0" y="0"/>
                </a:lnTo>
              </a:path>
            </a:pathLst>
          </a:custGeom>
          <a:ln w="5143">
            <a:solidFill>
              <a:srgbClr val="000000"/>
            </a:solidFill>
          </a:ln>
        </p:spPr>
        <p:txBody>
          <a:bodyPr wrap="square" lIns="0" tIns="0" rIns="0" bIns="0" rtlCol="0"/>
          <a:lstStyle/>
          <a:p>
            <a:endParaRPr/>
          </a:p>
        </p:txBody>
      </p:sp>
      <p:sp>
        <p:nvSpPr>
          <p:cNvPr id="16" name="object 16"/>
          <p:cNvSpPr/>
          <p:nvPr/>
        </p:nvSpPr>
        <p:spPr>
          <a:xfrm>
            <a:off x="1048186" y="1795462"/>
            <a:ext cx="0" cy="222250"/>
          </a:xfrm>
          <a:custGeom>
            <a:avLst/>
            <a:gdLst/>
            <a:ahLst/>
            <a:cxnLst/>
            <a:rect l="l" t="t" r="r" b="b"/>
            <a:pathLst>
              <a:path h="222250">
                <a:moveTo>
                  <a:pt x="0" y="222199"/>
                </a:moveTo>
                <a:lnTo>
                  <a:pt x="0" y="0"/>
                </a:lnTo>
              </a:path>
            </a:pathLst>
          </a:custGeom>
          <a:ln w="5143">
            <a:solidFill>
              <a:srgbClr val="000000"/>
            </a:solidFill>
          </a:ln>
        </p:spPr>
        <p:txBody>
          <a:bodyPr wrap="square" lIns="0" tIns="0" rIns="0" bIns="0" rtlCol="0"/>
          <a:lstStyle/>
          <a:p>
            <a:endParaRPr/>
          </a:p>
        </p:txBody>
      </p:sp>
      <p:sp>
        <p:nvSpPr>
          <p:cNvPr id="17" name="object 17"/>
          <p:cNvSpPr/>
          <p:nvPr/>
        </p:nvSpPr>
        <p:spPr>
          <a:xfrm>
            <a:off x="637108" y="2020112"/>
            <a:ext cx="414020" cy="0"/>
          </a:xfrm>
          <a:custGeom>
            <a:avLst/>
            <a:gdLst/>
            <a:ahLst/>
            <a:cxnLst/>
            <a:rect l="l" t="t" r="r" b="b"/>
            <a:pathLst>
              <a:path w="414019">
                <a:moveTo>
                  <a:pt x="0" y="0"/>
                </a:moveTo>
                <a:lnTo>
                  <a:pt x="413652" y="0"/>
                </a:lnTo>
              </a:path>
            </a:pathLst>
          </a:custGeom>
          <a:ln w="5143">
            <a:solidFill>
              <a:srgbClr val="000000"/>
            </a:solidFill>
          </a:ln>
        </p:spPr>
        <p:txBody>
          <a:bodyPr wrap="square" lIns="0" tIns="0" rIns="0" bIns="0" rtlCol="0"/>
          <a:lstStyle/>
          <a:p>
            <a:endParaRPr/>
          </a:p>
        </p:txBody>
      </p:sp>
      <p:sp>
        <p:nvSpPr>
          <p:cNvPr id="18" name="object 18"/>
          <p:cNvSpPr/>
          <p:nvPr/>
        </p:nvSpPr>
        <p:spPr>
          <a:xfrm>
            <a:off x="2409558" y="1792897"/>
            <a:ext cx="208915" cy="0"/>
          </a:xfrm>
          <a:custGeom>
            <a:avLst/>
            <a:gdLst/>
            <a:ahLst/>
            <a:cxnLst/>
            <a:rect l="l" t="t" r="r" b="b"/>
            <a:pathLst>
              <a:path w="208914">
                <a:moveTo>
                  <a:pt x="0" y="0"/>
                </a:moveTo>
                <a:lnTo>
                  <a:pt x="208483" y="0"/>
                </a:lnTo>
              </a:path>
            </a:pathLst>
          </a:custGeom>
          <a:ln w="5143">
            <a:solidFill>
              <a:srgbClr val="000000"/>
            </a:solidFill>
          </a:ln>
        </p:spPr>
        <p:txBody>
          <a:bodyPr wrap="square" lIns="0" tIns="0" rIns="0" bIns="0" rtlCol="0"/>
          <a:lstStyle/>
          <a:p>
            <a:endParaRPr/>
          </a:p>
        </p:txBody>
      </p:sp>
      <p:sp>
        <p:nvSpPr>
          <p:cNvPr id="19" name="object 19"/>
          <p:cNvSpPr/>
          <p:nvPr/>
        </p:nvSpPr>
        <p:spPr>
          <a:xfrm>
            <a:off x="2412136" y="1795462"/>
            <a:ext cx="0" cy="222250"/>
          </a:xfrm>
          <a:custGeom>
            <a:avLst/>
            <a:gdLst/>
            <a:ahLst/>
            <a:cxnLst/>
            <a:rect l="l" t="t" r="r" b="b"/>
            <a:pathLst>
              <a:path h="222250">
                <a:moveTo>
                  <a:pt x="0" y="222199"/>
                </a:moveTo>
                <a:lnTo>
                  <a:pt x="0" y="0"/>
                </a:lnTo>
              </a:path>
            </a:pathLst>
          </a:custGeom>
          <a:ln w="5143">
            <a:solidFill>
              <a:srgbClr val="000000"/>
            </a:solidFill>
          </a:ln>
        </p:spPr>
        <p:txBody>
          <a:bodyPr wrap="square" lIns="0" tIns="0" rIns="0" bIns="0" rtlCol="0"/>
          <a:lstStyle/>
          <a:p>
            <a:endParaRPr/>
          </a:p>
        </p:txBody>
      </p:sp>
      <p:sp>
        <p:nvSpPr>
          <p:cNvPr id="20" name="object 20"/>
          <p:cNvSpPr/>
          <p:nvPr/>
        </p:nvSpPr>
        <p:spPr>
          <a:xfrm>
            <a:off x="2615476" y="1795462"/>
            <a:ext cx="0" cy="222250"/>
          </a:xfrm>
          <a:custGeom>
            <a:avLst/>
            <a:gdLst/>
            <a:ahLst/>
            <a:cxnLst/>
            <a:rect l="l" t="t" r="r" b="b"/>
            <a:pathLst>
              <a:path h="222250">
                <a:moveTo>
                  <a:pt x="0" y="222199"/>
                </a:moveTo>
                <a:lnTo>
                  <a:pt x="0" y="0"/>
                </a:lnTo>
              </a:path>
            </a:pathLst>
          </a:custGeom>
          <a:ln w="5143">
            <a:solidFill>
              <a:srgbClr val="000000"/>
            </a:solidFill>
          </a:ln>
        </p:spPr>
        <p:txBody>
          <a:bodyPr wrap="square" lIns="0" tIns="0" rIns="0" bIns="0" rtlCol="0"/>
          <a:lstStyle/>
          <a:p>
            <a:endParaRPr/>
          </a:p>
        </p:txBody>
      </p:sp>
      <p:sp>
        <p:nvSpPr>
          <p:cNvPr id="21" name="object 21"/>
          <p:cNvSpPr/>
          <p:nvPr/>
        </p:nvSpPr>
        <p:spPr>
          <a:xfrm>
            <a:off x="2409558" y="2020112"/>
            <a:ext cx="208915" cy="0"/>
          </a:xfrm>
          <a:custGeom>
            <a:avLst/>
            <a:gdLst/>
            <a:ahLst/>
            <a:cxnLst/>
            <a:rect l="l" t="t" r="r" b="b"/>
            <a:pathLst>
              <a:path w="208914">
                <a:moveTo>
                  <a:pt x="0" y="0"/>
                </a:moveTo>
                <a:lnTo>
                  <a:pt x="208483" y="0"/>
                </a:lnTo>
              </a:path>
            </a:pathLst>
          </a:custGeom>
          <a:ln w="5143">
            <a:solidFill>
              <a:srgbClr val="000000"/>
            </a:solidFill>
          </a:ln>
        </p:spPr>
        <p:txBody>
          <a:bodyPr wrap="square" lIns="0" tIns="0" rIns="0" bIns="0" rtlCol="0"/>
          <a:lstStyle/>
          <a:p>
            <a:endParaRPr/>
          </a:p>
        </p:txBody>
      </p:sp>
      <p:sp>
        <p:nvSpPr>
          <p:cNvPr id="22" name="object 22"/>
          <p:cNvSpPr/>
          <p:nvPr/>
        </p:nvSpPr>
        <p:spPr>
          <a:xfrm>
            <a:off x="499854" y="2098859"/>
            <a:ext cx="70032" cy="70053"/>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499854" y="2308938"/>
            <a:ext cx="70032" cy="70053"/>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624408" y="1555239"/>
            <a:ext cx="2719070" cy="864869"/>
          </a:xfrm>
          <a:prstGeom prst="rect">
            <a:avLst/>
          </a:prstGeom>
        </p:spPr>
        <p:txBody>
          <a:bodyPr vert="horz" wrap="square" lIns="0" tIns="43180" rIns="0" bIns="0" rtlCol="0">
            <a:spAutoFit/>
          </a:bodyPr>
          <a:lstStyle/>
          <a:p>
            <a:pPr marL="12700">
              <a:lnSpc>
                <a:spcPct val="100000"/>
              </a:lnSpc>
              <a:spcBef>
                <a:spcPts val="340"/>
              </a:spcBef>
            </a:pPr>
            <a:r>
              <a:rPr sz="1100" spc="-5" dirty="0">
                <a:latin typeface="Arial"/>
                <a:cs typeface="Arial"/>
              </a:rPr>
              <a:t>Output:</a:t>
            </a:r>
            <a:endParaRPr sz="1100">
              <a:latin typeface="Arial"/>
              <a:cs typeface="Arial"/>
            </a:endParaRPr>
          </a:p>
          <a:p>
            <a:pPr marL="55244">
              <a:lnSpc>
                <a:spcPct val="100000"/>
              </a:lnSpc>
              <a:spcBef>
                <a:spcPts val="240"/>
              </a:spcBef>
              <a:tabLst>
                <a:tab pos="514984" algn="l"/>
                <a:tab pos="1012190" algn="l"/>
                <a:tab pos="1828164" algn="l"/>
              </a:tabLst>
            </a:pPr>
            <a:r>
              <a:rPr sz="1100" spc="-30" dirty="0">
                <a:latin typeface="Arial"/>
                <a:cs typeface="Arial"/>
              </a:rPr>
              <a:t>friend	</a:t>
            </a:r>
            <a:r>
              <a:rPr sz="1100" spc="-55" dirty="0">
                <a:latin typeface="Arial"/>
                <a:cs typeface="Arial"/>
              </a:rPr>
              <a:t>roman	</a:t>
            </a:r>
            <a:r>
              <a:rPr sz="1100" spc="-40" dirty="0">
                <a:latin typeface="Arial"/>
                <a:cs typeface="Arial"/>
              </a:rPr>
              <a:t>countryman	</a:t>
            </a:r>
            <a:r>
              <a:rPr sz="1100" spc="-100" dirty="0">
                <a:latin typeface="Arial"/>
                <a:cs typeface="Arial"/>
              </a:rPr>
              <a:t>so </a:t>
            </a:r>
            <a:r>
              <a:rPr sz="1100" spc="-5" dirty="0">
                <a:latin typeface="Arial"/>
                <a:cs typeface="Arial"/>
              </a:rPr>
              <a:t>. .</a:t>
            </a:r>
            <a:r>
              <a:rPr sz="1100" spc="-180" dirty="0">
                <a:latin typeface="Arial"/>
                <a:cs typeface="Arial"/>
              </a:rPr>
              <a:t> </a:t>
            </a:r>
            <a:r>
              <a:rPr sz="1100" spc="-5" dirty="0">
                <a:latin typeface="Arial"/>
                <a:cs typeface="Arial"/>
              </a:rPr>
              <a:t>.</a:t>
            </a:r>
            <a:endParaRPr sz="1100">
              <a:latin typeface="Arial"/>
              <a:cs typeface="Arial"/>
            </a:endParaRPr>
          </a:p>
          <a:p>
            <a:pPr marL="12700" marR="5080">
              <a:lnSpc>
                <a:spcPct val="125299"/>
              </a:lnSpc>
              <a:spcBef>
                <a:spcPts val="180"/>
              </a:spcBef>
            </a:pPr>
            <a:r>
              <a:rPr sz="1100" spc="-75" dirty="0">
                <a:latin typeface="Arial"/>
                <a:cs typeface="Arial"/>
              </a:rPr>
              <a:t>Each </a:t>
            </a:r>
            <a:r>
              <a:rPr sz="1100" spc="-45" dirty="0">
                <a:latin typeface="Arial"/>
                <a:cs typeface="Arial"/>
              </a:rPr>
              <a:t>token </a:t>
            </a:r>
            <a:r>
              <a:rPr sz="1100" spc="-60" dirty="0">
                <a:latin typeface="Arial"/>
                <a:cs typeface="Arial"/>
              </a:rPr>
              <a:t>is </a:t>
            </a:r>
            <a:r>
              <a:rPr sz="1100" spc="-90" dirty="0">
                <a:latin typeface="Arial"/>
                <a:cs typeface="Arial"/>
              </a:rPr>
              <a:t>a </a:t>
            </a:r>
            <a:r>
              <a:rPr sz="1100" spc="-50" dirty="0">
                <a:latin typeface="Arial"/>
                <a:cs typeface="Arial"/>
              </a:rPr>
              <a:t>candidate </a:t>
            </a:r>
            <a:r>
              <a:rPr sz="1100" spc="-25" dirty="0">
                <a:latin typeface="Arial"/>
                <a:cs typeface="Arial"/>
              </a:rPr>
              <a:t>for </a:t>
            </a:r>
            <a:r>
              <a:rPr sz="1100" spc="-90" dirty="0">
                <a:latin typeface="Arial"/>
                <a:cs typeface="Arial"/>
              </a:rPr>
              <a:t>a </a:t>
            </a:r>
            <a:r>
              <a:rPr sz="1100" spc="-50" dirty="0">
                <a:latin typeface="Arial"/>
                <a:cs typeface="Arial"/>
              </a:rPr>
              <a:t>postings </a:t>
            </a:r>
            <a:r>
              <a:rPr sz="1100" spc="-40" dirty="0">
                <a:latin typeface="Arial"/>
                <a:cs typeface="Arial"/>
              </a:rPr>
              <a:t>entry.  </a:t>
            </a:r>
            <a:r>
              <a:rPr sz="1100" spc="-15" dirty="0">
                <a:latin typeface="Arial"/>
                <a:cs typeface="Arial"/>
              </a:rPr>
              <a:t>What </a:t>
            </a:r>
            <a:r>
              <a:rPr sz="1100" spc="-80" dirty="0">
                <a:latin typeface="Arial"/>
                <a:cs typeface="Arial"/>
              </a:rPr>
              <a:t>are </a:t>
            </a:r>
            <a:r>
              <a:rPr sz="1100" spc="-35" dirty="0">
                <a:latin typeface="Arial"/>
                <a:cs typeface="Arial"/>
              </a:rPr>
              <a:t>valid </a:t>
            </a:r>
            <a:r>
              <a:rPr sz="1100" spc="-60" dirty="0">
                <a:latin typeface="Arial"/>
                <a:cs typeface="Arial"/>
              </a:rPr>
              <a:t>tokens </a:t>
            </a:r>
            <a:r>
              <a:rPr sz="1100" spc="10" dirty="0">
                <a:latin typeface="Arial"/>
                <a:cs typeface="Arial"/>
              </a:rPr>
              <a:t>to</a:t>
            </a:r>
            <a:r>
              <a:rPr sz="1100" spc="-20" dirty="0">
                <a:latin typeface="Arial"/>
                <a:cs typeface="Arial"/>
              </a:rPr>
              <a:t> </a:t>
            </a:r>
            <a:r>
              <a:rPr sz="1100" spc="-35" dirty="0">
                <a:latin typeface="Arial"/>
                <a:cs typeface="Arial"/>
              </a:rPr>
              <a:t>emit?</a:t>
            </a:r>
            <a:endParaRPr sz="1100">
              <a:latin typeface="Arial"/>
              <a:cs typeface="Arial"/>
            </a:endParaRPr>
          </a:p>
        </p:txBody>
      </p:sp>
      <p:sp>
        <p:nvSpPr>
          <p:cNvPr id="25" name="object 2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26" name="object 26"/>
          <p:cNvSpPr txBox="1"/>
          <p:nvPr/>
        </p:nvSpPr>
        <p:spPr>
          <a:xfrm>
            <a:off x="122172" y="3348771"/>
            <a:ext cx="16573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 </a:t>
            </a:r>
            <a:r>
              <a:rPr sz="600" spc="-20" dirty="0">
                <a:solidFill>
                  <a:srgbClr val="FFFFFF"/>
                </a:solidFill>
                <a:latin typeface="Arial"/>
                <a:cs typeface="Arial"/>
              </a:rPr>
              <a:t>and </a:t>
            </a:r>
            <a:r>
              <a:rPr sz="600" spc="-10" dirty="0">
                <a:solidFill>
                  <a:srgbClr val="FFFFFF"/>
                </a:solidFill>
                <a:latin typeface="Arial"/>
                <a:cs typeface="Arial"/>
              </a:rPr>
              <a:t>postings</a:t>
            </a:r>
            <a:r>
              <a:rPr sz="600" spc="-45" dirty="0">
                <a:solidFill>
                  <a:srgbClr val="FFFFFF"/>
                </a:solidFill>
                <a:latin typeface="Arial"/>
                <a:cs typeface="Arial"/>
              </a:rPr>
              <a:t> </a:t>
            </a:r>
            <a:r>
              <a:rPr sz="600" spc="-10" dirty="0">
                <a:solidFill>
                  <a:srgbClr val="FFFFFF"/>
                </a:solidFill>
                <a:latin typeface="Arial"/>
                <a:cs typeface="Arial"/>
              </a:rPr>
              <a:t>lists</a:t>
            </a:r>
            <a:endParaRPr sz="600">
              <a:latin typeface="Arial"/>
              <a:cs typeface="Arial"/>
            </a:endParaRPr>
          </a:p>
        </p:txBody>
      </p:sp>
      <p:sp>
        <p:nvSpPr>
          <p:cNvPr id="27" name="object 27"/>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15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60</a:t>
            </a:r>
            <a:endParaRPr sz="600">
              <a:latin typeface="Arial"/>
              <a:cs typeface="Arial"/>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How do </a:t>
            </a:r>
            <a:r>
              <a:rPr spc="-130" dirty="0"/>
              <a:t>we </a:t>
            </a:r>
            <a:r>
              <a:rPr spc="-55" dirty="0"/>
              <a:t>formalize </a:t>
            </a:r>
            <a:r>
              <a:rPr spc="-50" dirty="0"/>
              <a:t>vector </a:t>
            </a:r>
            <a:r>
              <a:rPr spc="-114" dirty="0"/>
              <a:t>space</a:t>
            </a:r>
            <a:r>
              <a:rPr spc="-45" dirty="0"/>
              <a:t> </a:t>
            </a:r>
            <a:r>
              <a:rPr spc="-40" dirty="0"/>
              <a:t>similarity?</a:t>
            </a:r>
          </a:p>
        </p:txBody>
      </p:sp>
      <p:sp>
        <p:nvSpPr>
          <p:cNvPr id="4" name="object 4"/>
          <p:cNvSpPr/>
          <p:nvPr/>
        </p:nvSpPr>
        <p:spPr>
          <a:xfrm>
            <a:off x="499854" y="1250067"/>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460036"/>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70119"/>
            <a:ext cx="70032" cy="7005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24408" y="1125700"/>
            <a:ext cx="3284854" cy="655955"/>
          </a:xfrm>
          <a:prstGeom prst="rect">
            <a:avLst/>
          </a:prstGeom>
        </p:spPr>
        <p:txBody>
          <a:bodyPr vert="horz" wrap="square" lIns="0" tIns="55244" rIns="0" bIns="0" rtlCol="0">
            <a:spAutoFit/>
          </a:bodyPr>
          <a:lstStyle/>
          <a:p>
            <a:pPr marL="12700">
              <a:lnSpc>
                <a:spcPct val="100000"/>
              </a:lnSpc>
              <a:spcBef>
                <a:spcPts val="434"/>
              </a:spcBef>
            </a:pPr>
            <a:r>
              <a:rPr sz="1100" spc="-20" dirty="0">
                <a:latin typeface="Arial"/>
                <a:cs typeface="Arial"/>
              </a:rPr>
              <a:t>First </a:t>
            </a:r>
            <a:r>
              <a:rPr sz="1100" spc="-10" dirty="0">
                <a:latin typeface="Arial"/>
                <a:cs typeface="Arial"/>
              </a:rPr>
              <a:t>cut: </a:t>
            </a:r>
            <a:r>
              <a:rPr sz="1100" spc="-55" dirty="0">
                <a:latin typeface="Arial"/>
                <a:cs typeface="Arial"/>
              </a:rPr>
              <a:t>distance </a:t>
            </a:r>
            <a:r>
              <a:rPr sz="1100" spc="-70" dirty="0">
                <a:latin typeface="Arial"/>
                <a:cs typeface="Arial"/>
              </a:rPr>
              <a:t>between </a:t>
            </a:r>
            <a:r>
              <a:rPr sz="1100" spc="-35" dirty="0">
                <a:latin typeface="Arial"/>
                <a:cs typeface="Arial"/>
              </a:rPr>
              <a:t>two</a:t>
            </a:r>
            <a:r>
              <a:rPr sz="1100" spc="15" dirty="0">
                <a:latin typeface="Arial"/>
                <a:cs typeface="Arial"/>
              </a:rPr>
              <a:t> </a:t>
            </a:r>
            <a:r>
              <a:rPr sz="1100" spc="-30" dirty="0">
                <a:latin typeface="Arial"/>
                <a:cs typeface="Arial"/>
              </a:rPr>
              <a:t>points</a:t>
            </a:r>
            <a:endParaRPr sz="1100">
              <a:latin typeface="Arial"/>
              <a:cs typeface="Arial"/>
            </a:endParaRPr>
          </a:p>
          <a:p>
            <a:pPr marL="12700" marR="5080">
              <a:lnSpc>
                <a:spcPct val="125299"/>
              </a:lnSpc>
            </a:pPr>
            <a:r>
              <a:rPr sz="1100" spc="55" dirty="0">
                <a:latin typeface="Arial"/>
                <a:cs typeface="Arial"/>
              </a:rPr>
              <a:t>( </a:t>
            </a:r>
            <a:r>
              <a:rPr sz="1100" spc="204" dirty="0">
                <a:latin typeface="Arial"/>
                <a:cs typeface="Arial"/>
              </a:rPr>
              <a:t>= </a:t>
            </a:r>
            <a:r>
              <a:rPr sz="1100" spc="-55" dirty="0">
                <a:latin typeface="Arial"/>
                <a:cs typeface="Arial"/>
              </a:rPr>
              <a:t>distance </a:t>
            </a:r>
            <a:r>
              <a:rPr sz="1100" spc="-70" dirty="0">
                <a:latin typeface="Arial"/>
                <a:cs typeface="Arial"/>
              </a:rPr>
              <a:t>between </a:t>
            </a:r>
            <a:r>
              <a:rPr sz="1100" spc="-30" dirty="0">
                <a:latin typeface="Arial"/>
                <a:cs typeface="Arial"/>
              </a:rPr>
              <a:t>the </a:t>
            </a:r>
            <a:r>
              <a:rPr sz="1100" spc="-75" dirty="0">
                <a:latin typeface="Arial"/>
                <a:cs typeface="Arial"/>
              </a:rPr>
              <a:t>end </a:t>
            </a:r>
            <a:r>
              <a:rPr sz="1100" spc="-30" dirty="0">
                <a:latin typeface="Arial"/>
                <a:cs typeface="Arial"/>
              </a:rPr>
              <a:t>points </a:t>
            </a:r>
            <a:r>
              <a:rPr sz="1100" spc="-25" dirty="0">
                <a:latin typeface="Arial"/>
                <a:cs typeface="Arial"/>
              </a:rPr>
              <a:t>of </a:t>
            </a:r>
            <a:r>
              <a:rPr sz="1100" spc="-30" dirty="0">
                <a:latin typeface="Arial"/>
                <a:cs typeface="Arial"/>
              </a:rPr>
              <a:t>the </a:t>
            </a:r>
            <a:r>
              <a:rPr sz="1100" spc="-35" dirty="0">
                <a:latin typeface="Arial"/>
                <a:cs typeface="Arial"/>
              </a:rPr>
              <a:t>two </a:t>
            </a:r>
            <a:r>
              <a:rPr sz="1100" spc="-45" dirty="0">
                <a:latin typeface="Arial"/>
                <a:cs typeface="Arial"/>
              </a:rPr>
              <a:t>vectors)  </a:t>
            </a:r>
            <a:r>
              <a:rPr sz="1100" spc="-55" dirty="0">
                <a:latin typeface="Arial"/>
                <a:cs typeface="Arial"/>
              </a:rPr>
              <a:t>Euclidean</a:t>
            </a:r>
            <a:r>
              <a:rPr sz="1100" spc="50" dirty="0">
                <a:latin typeface="Arial"/>
                <a:cs typeface="Arial"/>
              </a:rPr>
              <a:t> </a:t>
            </a:r>
            <a:r>
              <a:rPr sz="1100" spc="-60" dirty="0">
                <a:latin typeface="Arial"/>
                <a:cs typeface="Arial"/>
              </a:rPr>
              <a:t>distance?</a:t>
            </a:r>
            <a:endParaRPr sz="1100">
              <a:latin typeface="Arial"/>
              <a:cs typeface="Arial"/>
            </a:endParaRPr>
          </a:p>
        </p:txBody>
      </p:sp>
      <p:sp>
        <p:nvSpPr>
          <p:cNvPr id="8" name="object 8"/>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9" name="object 9"/>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0" name="object 10"/>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35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How do </a:t>
            </a:r>
            <a:r>
              <a:rPr spc="-130" dirty="0"/>
              <a:t>we </a:t>
            </a:r>
            <a:r>
              <a:rPr spc="-55" dirty="0"/>
              <a:t>formalize </a:t>
            </a:r>
            <a:r>
              <a:rPr spc="-50" dirty="0"/>
              <a:t>vector </a:t>
            </a:r>
            <a:r>
              <a:rPr spc="-114" dirty="0"/>
              <a:t>space</a:t>
            </a:r>
            <a:r>
              <a:rPr spc="-45" dirty="0"/>
              <a:t> </a:t>
            </a:r>
            <a:r>
              <a:rPr spc="-40" dirty="0"/>
              <a:t>similarity?</a:t>
            </a:r>
          </a:p>
        </p:txBody>
      </p:sp>
      <p:sp>
        <p:nvSpPr>
          <p:cNvPr id="4" name="object 4"/>
          <p:cNvSpPr/>
          <p:nvPr/>
        </p:nvSpPr>
        <p:spPr>
          <a:xfrm>
            <a:off x="499854" y="1250067"/>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460036"/>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70119"/>
            <a:ext cx="70032" cy="7005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99854" y="1880088"/>
            <a:ext cx="70032" cy="7005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9854" y="2090172"/>
            <a:ext cx="70032" cy="7005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624408" y="1125700"/>
            <a:ext cx="3561079" cy="1247775"/>
          </a:xfrm>
          <a:prstGeom prst="rect">
            <a:avLst/>
          </a:prstGeom>
        </p:spPr>
        <p:txBody>
          <a:bodyPr vert="horz" wrap="square" lIns="0" tIns="55244" rIns="0" bIns="0" rtlCol="0">
            <a:spAutoFit/>
          </a:bodyPr>
          <a:lstStyle/>
          <a:p>
            <a:pPr marL="12700">
              <a:lnSpc>
                <a:spcPct val="100000"/>
              </a:lnSpc>
              <a:spcBef>
                <a:spcPts val="434"/>
              </a:spcBef>
            </a:pPr>
            <a:r>
              <a:rPr sz="1100" spc="-20" dirty="0">
                <a:latin typeface="Arial"/>
                <a:cs typeface="Arial"/>
              </a:rPr>
              <a:t>First </a:t>
            </a:r>
            <a:r>
              <a:rPr sz="1100" spc="-10" dirty="0">
                <a:latin typeface="Arial"/>
                <a:cs typeface="Arial"/>
              </a:rPr>
              <a:t>cut: </a:t>
            </a:r>
            <a:r>
              <a:rPr sz="1100" spc="-55" dirty="0">
                <a:latin typeface="Arial"/>
                <a:cs typeface="Arial"/>
              </a:rPr>
              <a:t>distance </a:t>
            </a:r>
            <a:r>
              <a:rPr sz="1100" spc="-70" dirty="0">
                <a:latin typeface="Arial"/>
                <a:cs typeface="Arial"/>
              </a:rPr>
              <a:t>between </a:t>
            </a:r>
            <a:r>
              <a:rPr sz="1100" spc="-35" dirty="0">
                <a:latin typeface="Arial"/>
                <a:cs typeface="Arial"/>
              </a:rPr>
              <a:t>two</a:t>
            </a:r>
            <a:r>
              <a:rPr sz="1100" spc="15" dirty="0">
                <a:latin typeface="Arial"/>
                <a:cs typeface="Arial"/>
              </a:rPr>
              <a:t> </a:t>
            </a:r>
            <a:r>
              <a:rPr sz="1100" spc="-30" dirty="0">
                <a:latin typeface="Arial"/>
                <a:cs typeface="Arial"/>
              </a:rPr>
              <a:t>points</a:t>
            </a:r>
            <a:endParaRPr sz="1100">
              <a:latin typeface="Arial"/>
              <a:cs typeface="Arial"/>
            </a:endParaRPr>
          </a:p>
          <a:p>
            <a:pPr marL="12700" marR="280670">
              <a:lnSpc>
                <a:spcPct val="125299"/>
              </a:lnSpc>
            </a:pPr>
            <a:r>
              <a:rPr sz="1100" spc="55" dirty="0">
                <a:latin typeface="Arial"/>
                <a:cs typeface="Arial"/>
              </a:rPr>
              <a:t>( </a:t>
            </a:r>
            <a:r>
              <a:rPr sz="1100" spc="204" dirty="0">
                <a:latin typeface="Arial"/>
                <a:cs typeface="Arial"/>
              </a:rPr>
              <a:t>= </a:t>
            </a:r>
            <a:r>
              <a:rPr sz="1100" spc="-55" dirty="0">
                <a:latin typeface="Arial"/>
                <a:cs typeface="Arial"/>
              </a:rPr>
              <a:t>distance </a:t>
            </a:r>
            <a:r>
              <a:rPr sz="1100" spc="-70" dirty="0">
                <a:latin typeface="Arial"/>
                <a:cs typeface="Arial"/>
              </a:rPr>
              <a:t>between </a:t>
            </a:r>
            <a:r>
              <a:rPr sz="1100" spc="-30" dirty="0">
                <a:latin typeface="Arial"/>
                <a:cs typeface="Arial"/>
              </a:rPr>
              <a:t>the </a:t>
            </a:r>
            <a:r>
              <a:rPr sz="1100" spc="-75" dirty="0">
                <a:latin typeface="Arial"/>
                <a:cs typeface="Arial"/>
              </a:rPr>
              <a:t>end </a:t>
            </a:r>
            <a:r>
              <a:rPr sz="1100" spc="-30" dirty="0">
                <a:latin typeface="Arial"/>
                <a:cs typeface="Arial"/>
              </a:rPr>
              <a:t>points </a:t>
            </a:r>
            <a:r>
              <a:rPr sz="1100" spc="-25" dirty="0">
                <a:latin typeface="Arial"/>
                <a:cs typeface="Arial"/>
              </a:rPr>
              <a:t>of </a:t>
            </a:r>
            <a:r>
              <a:rPr sz="1100" spc="-30" dirty="0">
                <a:latin typeface="Arial"/>
                <a:cs typeface="Arial"/>
              </a:rPr>
              <a:t>the </a:t>
            </a:r>
            <a:r>
              <a:rPr sz="1100" spc="-35" dirty="0">
                <a:latin typeface="Arial"/>
                <a:cs typeface="Arial"/>
              </a:rPr>
              <a:t>two </a:t>
            </a:r>
            <a:r>
              <a:rPr sz="1100" spc="-45" dirty="0">
                <a:latin typeface="Arial"/>
                <a:cs typeface="Arial"/>
              </a:rPr>
              <a:t>vectors)  </a:t>
            </a:r>
            <a:r>
              <a:rPr sz="1100" spc="-55" dirty="0">
                <a:latin typeface="Arial"/>
                <a:cs typeface="Arial"/>
              </a:rPr>
              <a:t>Euclidean</a:t>
            </a:r>
            <a:r>
              <a:rPr sz="1100" spc="50" dirty="0">
                <a:latin typeface="Arial"/>
                <a:cs typeface="Arial"/>
              </a:rPr>
              <a:t> </a:t>
            </a:r>
            <a:r>
              <a:rPr sz="1100" spc="-60" dirty="0">
                <a:latin typeface="Arial"/>
                <a:cs typeface="Arial"/>
              </a:rPr>
              <a:t>distance?</a:t>
            </a:r>
            <a:endParaRPr sz="1100">
              <a:latin typeface="Arial"/>
              <a:cs typeface="Arial"/>
            </a:endParaRPr>
          </a:p>
          <a:p>
            <a:pPr marL="12700">
              <a:lnSpc>
                <a:spcPct val="100000"/>
              </a:lnSpc>
              <a:spcBef>
                <a:spcPts val="330"/>
              </a:spcBef>
            </a:pPr>
            <a:r>
              <a:rPr sz="1100" spc="-55" dirty="0">
                <a:latin typeface="Arial"/>
                <a:cs typeface="Arial"/>
              </a:rPr>
              <a:t>Euclidean distance </a:t>
            </a:r>
            <a:r>
              <a:rPr sz="1100" spc="-60" dirty="0">
                <a:latin typeface="Arial"/>
                <a:cs typeface="Arial"/>
              </a:rPr>
              <a:t>is </a:t>
            </a:r>
            <a:r>
              <a:rPr sz="1100" spc="-90" dirty="0">
                <a:latin typeface="Arial"/>
                <a:cs typeface="Arial"/>
              </a:rPr>
              <a:t>a </a:t>
            </a:r>
            <a:r>
              <a:rPr sz="1100" spc="-65" dirty="0">
                <a:latin typeface="Arial"/>
                <a:cs typeface="Arial"/>
              </a:rPr>
              <a:t>bad idea</a:t>
            </a:r>
            <a:r>
              <a:rPr sz="1100" spc="-50" dirty="0">
                <a:latin typeface="Arial"/>
                <a:cs typeface="Arial"/>
              </a:rPr>
              <a:t> </a:t>
            </a:r>
            <a:r>
              <a:rPr sz="1100" spc="-5" dirty="0">
                <a:latin typeface="Arial"/>
                <a:cs typeface="Arial"/>
              </a:rPr>
              <a:t>. . .</a:t>
            </a:r>
            <a:endParaRPr sz="1100">
              <a:latin typeface="Arial"/>
              <a:cs typeface="Arial"/>
            </a:endParaRPr>
          </a:p>
          <a:p>
            <a:pPr marL="12700" marR="5080">
              <a:lnSpc>
                <a:spcPct val="102600"/>
              </a:lnSpc>
              <a:spcBef>
                <a:spcPts val="300"/>
              </a:spcBef>
            </a:pPr>
            <a:r>
              <a:rPr sz="1100" spc="-5" dirty="0">
                <a:latin typeface="Arial"/>
                <a:cs typeface="Arial"/>
              </a:rPr>
              <a:t>. . . </a:t>
            </a:r>
            <a:r>
              <a:rPr sz="1100" spc="-90" dirty="0">
                <a:latin typeface="Arial"/>
                <a:cs typeface="Arial"/>
              </a:rPr>
              <a:t>because </a:t>
            </a:r>
            <a:r>
              <a:rPr sz="1100" spc="-55" dirty="0">
                <a:latin typeface="Arial"/>
                <a:cs typeface="Arial"/>
              </a:rPr>
              <a:t>Euclidean distance </a:t>
            </a:r>
            <a:r>
              <a:rPr sz="1100" spc="-60" dirty="0">
                <a:latin typeface="Arial"/>
                <a:cs typeface="Arial"/>
              </a:rPr>
              <a:t>is </a:t>
            </a:r>
            <a:r>
              <a:rPr sz="1100" spc="-60" dirty="0">
                <a:solidFill>
                  <a:srgbClr val="0000FF"/>
                </a:solidFill>
                <a:latin typeface="Arial"/>
                <a:cs typeface="Arial"/>
              </a:rPr>
              <a:t>large </a:t>
            </a:r>
            <a:r>
              <a:rPr sz="1100" spc="-25" dirty="0">
                <a:latin typeface="Arial"/>
                <a:cs typeface="Arial"/>
              </a:rPr>
              <a:t>for </a:t>
            </a:r>
            <a:r>
              <a:rPr sz="1100" spc="-55" dirty="0">
                <a:latin typeface="Arial"/>
                <a:cs typeface="Arial"/>
              </a:rPr>
              <a:t>vectors </a:t>
            </a:r>
            <a:r>
              <a:rPr sz="1100" spc="-25" dirty="0">
                <a:solidFill>
                  <a:srgbClr val="0000FF"/>
                </a:solidFill>
                <a:latin typeface="Arial"/>
                <a:cs typeface="Arial"/>
              </a:rPr>
              <a:t>of different  </a:t>
            </a:r>
            <a:r>
              <a:rPr sz="1100" spc="-45" dirty="0">
                <a:solidFill>
                  <a:srgbClr val="0000FF"/>
                </a:solidFill>
                <a:latin typeface="Arial"/>
                <a:cs typeface="Arial"/>
              </a:rPr>
              <a:t>lengths</a:t>
            </a:r>
            <a:r>
              <a:rPr sz="1100" spc="-45" dirty="0">
                <a:latin typeface="Arial"/>
                <a:cs typeface="Arial"/>
              </a:rPr>
              <a:t>.</a:t>
            </a:r>
            <a:endParaRPr sz="1100">
              <a:latin typeface="Arial"/>
              <a:cs typeface="Arial"/>
            </a:endParaRPr>
          </a:p>
        </p:txBody>
      </p:sp>
      <p:sp>
        <p:nvSpPr>
          <p:cNvPr id="10" name="object 1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1" name="object 11"/>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2" name="object 12"/>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35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Why </a:t>
            </a:r>
            <a:r>
              <a:rPr spc="-65" dirty="0"/>
              <a:t>distance </a:t>
            </a:r>
            <a:r>
              <a:rPr spc="-75" dirty="0"/>
              <a:t>is </a:t>
            </a:r>
            <a:r>
              <a:rPr spc="-110" dirty="0"/>
              <a:t>a </a:t>
            </a:r>
            <a:r>
              <a:rPr spc="-75" dirty="0"/>
              <a:t>bad</a:t>
            </a:r>
            <a:r>
              <a:rPr spc="70" dirty="0"/>
              <a:t> </a:t>
            </a:r>
            <a:r>
              <a:rPr spc="-80" dirty="0"/>
              <a:t>idea</a:t>
            </a:r>
          </a:p>
        </p:txBody>
      </p:sp>
      <p:sp>
        <p:nvSpPr>
          <p:cNvPr id="4" name="object 4"/>
          <p:cNvSpPr/>
          <p:nvPr/>
        </p:nvSpPr>
        <p:spPr>
          <a:xfrm>
            <a:off x="336039" y="1392580"/>
            <a:ext cx="0" cy="1080135"/>
          </a:xfrm>
          <a:custGeom>
            <a:avLst/>
            <a:gdLst/>
            <a:ahLst/>
            <a:cxnLst/>
            <a:rect l="l" t="t" r="r" b="b"/>
            <a:pathLst>
              <a:path h="1080135">
                <a:moveTo>
                  <a:pt x="0" y="1079999"/>
                </a:moveTo>
                <a:lnTo>
                  <a:pt x="0" y="0"/>
                </a:lnTo>
              </a:path>
            </a:pathLst>
          </a:custGeom>
          <a:ln w="5061">
            <a:solidFill>
              <a:srgbClr val="7F7F7F"/>
            </a:solidFill>
          </a:ln>
        </p:spPr>
        <p:txBody>
          <a:bodyPr wrap="square" lIns="0" tIns="0" rIns="0" bIns="0" rtlCol="0"/>
          <a:lstStyle/>
          <a:p>
            <a:endParaRPr/>
          </a:p>
        </p:txBody>
      </p:sp>
      <p:sp>
        <p:nvSpPr>
          <p:cNvPr id="5" name="object 5"/>
          <p:cNvSpPr/>
          <p:nvPr/>
        </p:nvSpPr>
        <p:spPr>
          <a:xfrm>
            <a:off x="552038" y="1392580"/>
            <a:ext cx="0" cy="1080135"/>
          </a:xfrm>
          <a:custGeom>
            <a:avLst/>
            <a:gdLst/>
            <a:ahLst/>
            <a:cxnLst/>
            <a:rect l="l" t="t" r="r" b="b"/>
            <a:pathLst>
              <a:path h="1080135">
                <a:moveTo>
                  <a:pt x="0" y="1079999"/>
                </a:moveTo>
                <a:lnTo>
                  <a:pt x="0" y="0"/>
                </a:lnTo>
              </a:path>
            </a:pathLst>
          </a:custGeom>
          <a:ln w="5061">
            <a:solidFill>
              <a:srgbClr val="7F7F7F"/>
            </a:solidFill>
          </a:ln>
        </p:spPr>
        <p:txBody>
          <a:bodyPr wrap="square" lIns="0" tIns="0" rIns="0" bIns="0" rtlCol="0"/>
          <a:lstStyle/>
          <a:p>
            <a:endParaRPr/>
          </a:p>
        </p:txBody>
      </p:sp>
      <p:sp>
        <p:nvSpPr>
          <p:cNvPr id="6" name="object 6"/>
          <p:cNvSpPr/>
          <p:nvPr/>
        </p:nvSpPr>
        <p:spPr>
          <a:xfrm>
            <a:off x="768037" y="1392580"/>
            <a:ext cx="0" cy="1080135"/>
          </a:xfrm>
          <a:custGeom>
            <a:avLst/>
            <a:gdLst/>
            <a:ahLst/>
            <a:cxnLst/>
            <a:rect l="l" t="t" r="r" b="b"/>
            <a:pathLst>
              <a:path h="1080135">
                <a:moveTo>
                  <a:pt x="0" y="1079999"/>
                </a:moveTo>
                <a:lnTo>
                  <a:pt x="0" y="0"/>
                </a:lnTo>
              </a:path>
            </a:pathLst>
          </a:custGeom>
          <a:ln w="5061">
            <a:solidFill>
              <a:srgbClr val="7F7F7F"/>
            </a:solidFill>
          </a:ln>
        </p:spPr>
        <p:txBody>
          <a:bodyPr wrap="square" lIns="0" tIns="0" rIns="0" bIns="0" rtlCol="0"/>
          <a:lstStyle/>
          <a:p>
            <a:endParaRPr/>
          </a:p>
        </p:txBody>
      </p:sp>
      <p:sp>
        <p:nvSpPr>
          <p:cNvPr id="7" name="object 7"/>
          <p:cNvSpPr/>
          <p:nvPr/>
        </p:nvSpPr>
        <p:spPr>
          <a:xfrm>
            <a:off x="984036" y="1392580"/>
            <a:ext cx="0" cy="1080135"/>
          </a:xfrm>
          <a:custGeom>
            <a:avLst/>
            <a:gdLst/>
            <a:ahLst/>
            <a:cxnLst/>
            <a:rect l="l" t="t" r="r" b="b"/>
            <a:pathLst>
              <a:path h="1080135">
                <a:moveTo>
                  <a:pt x="0" y="1079999"/>
                </a:moveTo>
                <a:lnTo>
                  <a:pt x="0" y="0"/>
                </a:lnTo>
              </a:path>
            </a:pathLst>
          </a:custGeom>
          <a:ln w="5061">
            <a:solidFill>
              <a:srgbClr val="7F7F7F"/>
            </a:solidFill>
          </a:ln>
        </p:spPr>
        <p:txBody>
          <a:bodyPr wrap="square" lIns="0" tIns="0" rIns="0" bIns="0" rtlCol="0"/>
          <a:lstStyle/>
          <a:p>
            <a:endParaRPr/>
          </a:p>
        </p:txBody>
      </p:sp>
      <p:sp>
        <p:nvSpPr>
          <p:cNvPr id="8" name="object 8"/>
          <p:cNvSpPr/>
          <p:nvPr/>
        </p:nvSpPr>
        <p:spPr>
          <a:xfrm>
            <a:off x="1200040" y="1392580"/>
            <a:ext cx="0" cy="1080135"/>
          </a:xfrm>
          <a:custGeom>
            <a:avLst/>
            <a:gdLst/>
            <a:ahLst/>
            <a:cxnLst/>
            <a:rect l="l" t="t" r="r" b="b"/>
            <a:pathLst>
              <a:path h="1080135">
                <a:moveTo>
                  <a:pt x="0" y="1079999"/>
                </a:moveTo>
                <a:lnTo>
                  <a:pt x="0" y="0"/>
                </a:lnTo>
              </a:path>
            </a:pathLst>
          </a:custGeom>
          <a:ln w="5061">
            <a:solidFill>
              <a:srgbClr val="7F7F7F"/>
            </a:solidFill>
          </a:ln>
        </p:spPr>
        <p:txBody>
          <a:bodyPr wrap="square" lIns="0" tIns="0" rIns="0" bIns="0" rtlCol="0"/>
          <a:lstStyle/>
          <a:p>
            <a:endParaRPr/>
          </a:p>
        </p:txBody>
      </p:sp>
      <p:sp>
        <p:nvSpPr>
          <p:cNvPr id="9" name="object 9"/>
          <p:cNvSpPr/>
          <p:nvPr/>
        </p:nvSpPr>
        <p:spPr>
          <a:xfrm>
            <a:off x="1416037" y="1392580"/>
            <a:ext cx="0" cy="1080135"/>
          </a:xfrm>
          <a:custGeom>
            <a:avLst/>
            <a:gdLst/>
            <a:ahLst/>
            <a:cxnLst/>
            <a:rect l="l" t="t" r="r" b="b"/>
            <a:pathLst>
              <a:path h="1080135">
                <a:moveTo>
                  <a:pt x="0" y="1079999"/>
                </a:moveTo>
                <a:lnTo>
                  <a:pt x="0" y="0"/>
                </a:lnTo>
              </a:path>
            </a:pathLst>
          </a:custGeom>
          <a:ln w="5061">
            <a:solidFill>
              <a:srgbClr val="7F7F7F"/>
            </a:solidFill>
          </a:ln>
        </p:spPr>
        <p:txBody>
          <a:bodyPr wrap="square" lIns="0" tIns="0" rIns="0" bIns="0" rtlCol="0"/>
          <a:lstStyle/>
          <a:p>
            <a:endParaRPr/>
          </a:p>
        </p:txBody>
      </p:sp>
      <p:sp>
        <p:nvSpPr>
          <p:cNvPr id="10" name="object 10"/>
          <p:cNvSpPr/>
          <p:nvPr/>
        </p:nvSpPr>
        <p:spPr>
          <a:xfrm>
            <a:off x="336039" y="2472579"/>
            <a:ext cx="1080135" cy="0"/>
          </a:xfrm>
          <a:custGeom>
            <a:avLst/>
            <a:gdLst/>
            <a:ahLst/>
            <a:cxnLst/>
            <a:rect l="l" t="t" r="r" b="b"/>
            <a:pathLst>
              <a:path w="1080135">
                <a:moveTo>
                  <a:pt x="0" y="0"/>
                </a:moveTo>
                <a:lnTo>
                  <a:pt x="1079997" y="0"/>
                </a:lnTo>
              </a:path>
            </a:pathLst>
          </a:custGeom>
          <a:ln w="5061">
            <a:solidFill>
              <a:srgbClr val="7F7F7F"/>
            </a:solidFill>
          </a:ln>
        </p:spPr>
        <p:txBody>
          <a:bodyPr wrap="square" lIns="0" tIns="0" rIns="0" bIns="0" rtlCol="0"/>
          <a:lstStyle/>
          <a:p>
            <a:endParaRPr/>
          </a:p>
        </p:txBody>
      </p:sp>
      <p:sp>
        <p:nvSpPr>
          <p:cNvPr id="11" name="object 11"/>
          <p:cNvSpPr/>
          <p:nvPr/>
        </p:nvSpPr>
        <p:spPr>
          <a:xfrm>
            <a:off x="336039" y="2256580"/>
            <a:ext cx="1080135" cy="0"/>
          </a:xfrm>
          <a:custGeom>
            <a:avLst/>
            <a:gdLst/>
            <a:ahLst/>
            <a:cxnLst/>
            <a:rect l="l" t="t" r="r" b="b"/>
            <a:pathLst>
              <a:path w="1080135">
                <a:moveTo>
                  <a:pt x="0" y="0"/>
                </a:moveTo>
                <a:lnTo>
                  <a:pt x="1079997" y="0"/>
                </a:lnTo>
              </a:path>
            </a:pathLst>
          </a:custGeom>
          <a:ln w="5061">
            <a:solidFill>
              <a:srgbClr val="7F7F7F"/>
            </a:solidFill>
          </a:ln>
        </p:spPr>
        <p:txBody>
          <a:bodyPr wrap="square" lIns="0" tIns="0" rIns="0" bIns="0" rtlCol="0"/>
          <a:lstStyle/>
          <a:p>
            <a:endParaRPr/>
          </a:p>
        </p:txBody>
      </p:sp>
      <p:sp>
        <p:nvSpPr>
          <p:cNvPr id="12" name="object 12"/>
          <p:cNvSpPr/>
          <p:nvPr/>
        </p:nvSpPr>
        <p:spPr>
          <a:xfrm>
            <a:off x="336039" y="2040585"/>
            <a:ext cx="1080135" cy="0"/>
          </a:xfrm>
          <a:custGeom>
            <a:avLst/>
            <a:gdLst/>
            <a:ahLst/>
            <a:cxnLst/>
            <a:rect l="l" t="t" r="r" b="b"/>
            <a:pathLst>
              <a:path w="1080135">
                <a:moveTo>
                  <a:pt x="0" y="0"/>
                </a:moveTo>
                <a:lnTo>
                  <a:pt x="1079997" y="0"/>
                </a:lnTo>
              </a:path>
            </a:pathLst>
          </a:custGeom>
          <a:ln w="5061">
            <a:solidFill>
              <a:srgbClr val="7F7F7F"/>
            </a:solidFill>
          </a:ln>
        </p:spPr>
        <p:txBody>
          <a:bodyPr wrap="square" lIns="0" tIns="0" rIns="0" bIns="0" rtlCol="0"/>
          <a:lstStyle/>
          <a:p>
            <a:endParaRPr/>
          </a:p>
        </p:txBody>
      </p:sp>
      <p:sp>
        <p:nvSpPr>
          <p:cNvPr id="13" name="object 13"/>
          <p:cNvSpPr/>
          <p:nvPr/>
        </p:nvSpPr>
        <p:spPr>
          <a:xfrm>
            <a:off x="336039" y="1824583"/>
            <a:ext cx="1080135" cy="0"/>
          </a:xfrm>
          <a:custGeom>
            <a:avLst/>
            <a:gdLst/>
            <a:ahLst/>
            <a:cxnLst/>
            <a:rect l="l" t="t" r="r" b="b"/>
            <a:pathLst>
              <a:path w="1080135">
                <a:moveTo>
                  <a:pt x="0" y="0"/>
                </a:moveTo>
                <a:lnTo>
                  <a:pt x="1079997" y="0"/>
                </a:lnTo>
              </a:path>
            </a:pathLst>
          </a:custGeom>
          <a:ln w="5061">
            <a:solidFill>
              <a:srgbClr val="7F7F7F"/>
            </a:solidFill>
          </a:ln>
        </p:spPr>
        <p:txBody>
          <a:bodyPr wrap="square" lIns="0" tIns="0" rIns="0" bIns="0" rtlCol="0"/>
          <a:lstStyle/>
          <a:p>
            <a:endParaRPr/>
          </a:p>
        </p:txBody>
      </p:sp>
      <p:sp>
        <p:nvSpPr>
          <p:cNvPr id="14" name="object 14"/>
          <p:cNvSpPr/>
          <p:nvPr/>
        </p:nvSpPr>
        <p:spPr>
          <a:xfrm>
            <a:off x="336039" y="1608582"/>
            <a:ext cx="1080135" cy="0"/>
          </a:xfrm>
          <a:custGeom>
            <a:avLst/>
            <a:gdLst/>
            <a:ahLst/>
            <a:cxnLst/>
            <a:rect l="l" t="t" r="r" b="b"/>
            <a:pathLst>
              <a:path w="1080135">
                <a:moveTo>
                  <a:pt x="0" y="0"/>
                </a:moveTo>
                <a:lnTo>
                  <a:pt x="1079997" y="0"/>
                </a:lnTo>
              </a:path>
            </a:pathLst>
          </a:custGeom>
          <a:ln w="5061">
            <a:solidFill>
              <a:srgbClr val="7F7F7F"/>
            </a:solidFill>
          </a:ln>
        </p:spPr>
        <p:txBody>
          <a:bodyPr wrap="square" lIns="0" tIns="0" rIns="0" bIns="0" rtlCol="0"/>
          <a:lstStyle/>
          <a:p>
            <a:endParaRPr/>
          </a:p>
        </p:txBody>
      </p:sp>
      <p:sp>
        <p:nvSpPr>
          <p:cNvPr id="15" name="object 15"/>
          <p:cNvSpPr/>
          <p:nvPr/>
        </p:nvSpPr>
        <p:spPr>
          <a:xfrm>
            <a:off x="336039" y="1392580"/>
            <a:ext cx="1080135" cy="0"/>
          </a:xfrm>
          <a:custGeom>
            <a:avLst/>
            <a:gdLst/>
            <a:ahLst/>
            <a:cxnLst/>
            <a:rect l="l" t="t" r="r" b="b"/>
            <a:pathLst>
              <a:path w="1080135">
                <a:moveTo>
                  <a:pt x="0" y="0"/>
                </a:moveTo>
                <a:lnTo>
                  <a:pt x="1079997" y="0"/>
                </a:lnTo>
              </a:path>
            </a:pathLst>
          </a:custGeom>
          <a:ln w="5061">
            <a:solidFill>
              <a:srgbClr val="7F7F7F"/>
            </a:solidFill>
          </a:ln>
        </p:spPr>
        <p:txBody>
          <a:bodyPr wrap="square" lIns="0" tIns="0" rIns="0" bIns="0" rtlCol="0"/>
          <a:lstStyle/>
          <a:p>
            <a:endParaRPr/>
          </a:p>
        </p:txBody>
      </p:sp>
      <p:sp>
        <p:nvSpPr>
          <p:cNvPr id="16" name="object 16"/>
          <p:cNvSpPr txBox="1"/>
          <p:nvPr/>
        </p:nvSpPr>
        <p:spPr>
          <a:xfrm>
            <a:off x="360029" y="2458612"/>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0</a:t>
            </a:r>
            <a:endParaRPr sz="1000">
              <a:latin typeface="Arial"/>
              <a:cs typeface="Arial"/>
            </a:endParaRPr>
          </a:p>
        </p:txBody>
      </p:sp>
      <p:sp>
        <p:nvSpPr>
          <p:cNvPr id="17" name="object 17"/>
          <p:cNvSpPr/>
          <p:nvPr/>
        </p:nvSpPr>
        <p:spPr>
          <a:xfrm>
            <a:off x="336039" y="1392580"/>
            <a:ext cx="0" cy="1080135"/>
          </a:xfrm>
          <a:custGeom>
            <a:avLst/>
            <a:gdLst/>
            <a:ahLst/>
            <a:cxnLst/>
            <a:rect l="l" t="t" r="r" b="b"/>
            <a:pathLst>
              <a:path h="1080135">
                <a:moveTo>
                  <a:pt x="0" y="1079999"/>
                </a:moveTo>
                <a:lnTo>
                  <a:pt x="0" y="0"/>
                </a:lnTo>
              </a:path>
            </a:pathLst>
          </a:custGeom>
          <a:ln w="10122">
            <a:solidFill>
              <a:srgbClr val="000000"/>
            </a:solidFill>
          </a:ln>
        </p:spPr>
        <p:txBody>
          <a:bodyPr wrap="square" lIns="0" tIns="0" rIns="0" bIns="0" rtlCol="0"/>
          <a:lstStyle/>
          <a:p>
            <a:endParaRPr/>
          </a:p>
        </p:txBody>
      </p:sp>
      <p:sp>
        <p:nvSpPr>
          <p:cNvPr id="18" name="object 18"/>
          <p:cNvSpPr txBox="1"/>
          <p:nvPr/>
        </p:nvSpPr>
        <p:spPr>
          <a:xfrm>
            <a:off x="1440027" y="2458612"/>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1</a:t>
            </a:r>
            <a:endParaRPr sz="1000">
              <a:latin typeface="Arial"/>
              <a:cs typeface="Arial"/>
            </a:endParaRPr>
          </a:p>
        </p:txBody>
      </p:sp>
      <p:sp>
        <p:nvSpPr>
          <p:cNvPr id="19" name="object 19"/>
          <p:cNvSpPr/>
          <p:nvPr/>
        </p:nvSpPr>
        <p:spPr>
          <a:xfrm>
            <a:off x="1416037" y="1392580"/>
            <a:ext cx="0" cy="1080135"/>
          </a:xfrm>
          <a:custGeom>
            <a:avLst/>
            <a:gdLst/>
            <a:ahLst/>
            <a:cxnLst/>
            <a:rect l="l" t="t" r="r" b="b"/>
            <a:pathLst>
              <a:path h="1080135">
                <a:moveTo>
                  <a:pt x="0" y="1079999"/>
                </a:moveTo>
                <a:lnTo>
                  <a:pt x="0" y="0"/>
                </a:lnTo>
              </a:path>
            </a:pathLst>
          </a:custGeom>
          <a:ln w="10122">
            <a:solidFill>
              <a:srgbClr val="000000"/>
            </a:solidFill>
          </a:ln>
        </p:spPr>
        <p:txBody>
          <a:bodyPr wrap="square" lIns="0" tIns="0" rIns="0" bIns="0" rtlCol="0"/>
          <a:lstStyle/>
          <a:p>
            <a:endParaRPr/>
          </a:p>
        </p:txBody>
      </p:sp>
      <p:sp>
        <p:nvSpPr>
          <p:cNvPr id="20" name="object 20"/>
          <p:cNvSpPr txBox="1"/>
          <p:nvPr/>
        </p:nvSpPr>
        <p:spPr>
          <a:xfrm>
            <a:off x="216301" y="2296663"/>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0</a:t>
            </a:r>
            <a:endParaRPr sz="1000">
              <a:latin typeface="Arial"/>
              <a:cs typeface="Arial"/>
            </a:endParaRPr>
          </a:p>
        </p:txBody>
      </p:sp>
      <p:sp>
        <p:nvSpPr>
          <p:cNvPr id="21" name="object 21"/>
          <p:cNvSpPr/>
          <p:nvPr/>
        </p:nvSpPr>
        <p:spPr>
          <a:xfrm>
            <a:off x="336039" y="2472579"/>
            <a:ext cx="1080135" cy="0"/>
          </a:xfrm>
          <a:custGeom>
            <a:avLst/>
            <a:gdLst/>
            <a:ahLst/>
            <a:cxnLst/>
            <a:rect l="l" t="t" r="r" b="b"/>
            <a:pathLst>
              <a:path w="1080135">
                <a:moveTo>
                  <a:pt x="0" y="0"/>
                </a:moveTo>
                <a:lnTo>
                  <a:pt x="1079997" y="0"/>
                </a:lnTo>
              </a:path>
            </a:pathLst>
          </a:custGeom>
          <a:ln w="10122">
            <a:solidFill>
              <a:srgbClr val="000000"/>
            </a:solidFill>
          </a:ln>
        </p:spPr>
        <p:txBody>
          <a:bodyPr wrap="square" lIns="0" tIns="0" rIns="0" bIns="0" rtlCol="0"/>
          <a:lstStyle/>
          <a:p>
            <a:endParaRPr/>
          </a:p>
        </p:txBody>
      </p:sp>
      <p:sp>
        <p:nvSpPr>
          <p:cNvPr id="22" name="object 22"/>
          <p:cNvSpPr txBox="1"/>
          <p:nvPr/>
        </p:nvSpPr>
        <p:spPr>
          <a:xfrm>
            <a:off x="216301" y="1216664"/>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1</a:t>
            </a:r>
            <a:endParaRPr sz="1000">
              <a:latin typeface="Arial"/>
              <a:cs typeface="Arial"/>
            </a:endParaRPr>
          </a:p>
        </p:txBody>
      </p:sp>
      <p:sp>
        <p:nvSpPr>
          <p:cNvPr id="23" name="object 23"/>
          <p:cNvSpPr/>
          <p:nvPr/>
        </p:nvSpPr>
        <p:spPr>
          <a:xfrm>
            <a:off x="336039" y="1392580"/>
            <a:ext cx="1080135" cy="0"/>
          </a:xfrm>
          <a:custGeom>
            <a:avLst/>
            <a:gdLst/>
            <a:ahLst/>
            <a:cxnLst/>
            <a:rect l="l" t="t" r="r" b="b"/>
            <a:pathLst>
              <a:path w="1080135">
                <a:moveTo>
                  <a:pt x="0" y="0"/>
                </a:moveTo>
                <a:lnTo>
                  <a:pt x="1079997" y="0"/>
                </a:lnTo>
              </a:path>
            </a:pathLst>
          </a:custGeom>
          <a:ln w="10122">
            <a:solidFill>
              <a:srgbClr val="000000"/>
            </a:solidFill>
          </a:ln>
        </p:spPr>
        <p:txBody>
          <a:bodyPr wrap="square" lIns="0" tIns="0" rIns="0" bIns="0" rtlCol="0"/>
          <a:lstStyle/>
          <a:p>
            <a:endParaRPr/>
          </a:p>
        </p:txBody>
      </p:sp>
      <p:sp>
        <p:nvSpPr>
          <p:cNvPr id="24" name="object 24"/>
          <p:cNvSpPr/>
          <p:nvPr/>
        </p:nvSpPr>
        <p:spPr>
          <a:xfrm>
            <a:off x="1469136" y="2452969"/>
            <a:ext cx="55244" cy="39370"/>
          </a:xfrm>
          <a:custGeom>
            <a:avLst/>
            <a:gdLst/>
            <a:ahLst/>
            <a:cxnLst/>
            <a:rect l="l" t="t" r="r" b="b"/>
            <a:pathLst>
              <a:path w="55244" h="39369">
                <a:moveTo>
                  <a:pt x="0" y="0"/>
                </a:moveTo>
                <a:lnTo>
                  <a:pt x="21958" y="19610"/>
                </a:lnTo>
                <a:lnTo>
                  <a:pt x="0" y="39221"/>
                </a:lnTo>
                <a:lnTo>
                  <a:pt x="54914" y="19610"/>
                </a:lnTo>
                <a:lnTo>
                  <a:pt x="0" y="0"/>
                </a:lnTo>
                <a:close/>
              </a:path>
            </a:pathLst>
          </a:custGeom>
          <a:solidFill>
            <a:srgbClr val="000000"/>
          </a:solidFill>
        </p:spPr>
        <p:txBody>
          <a:bodyPr wrap="square" lIns="0" tIns="0" rIns="0" bIns="0" rtlCol="0"/>
          <a:lstStyle/>
          <a:p>
            <a:endParaRPr/>
          </a:p>
        </p:txBody>
      </p:sp>
      <p:sp>
        <p:nvSpPr>
          <p:cNvPr id="25" name="object 25"/>
          <p:cNvSpPr/>
          <p:nvPr/>
        </p:nvSpPr>
        <p:spPr>
          <a:xfrm>
            <a:off x="336039" y="2472579"/>
            <a:ext cx="1155065" cy="0"/>
          </a:xfrm>
          <a:custGeom>
            <a:avLst/>
            <a:gdLst/>
            <a:ahLst/>
            <a:cxnLst/>
            <a:rect l="l" t="t" r="r" b="b"/>
            <a:pathLst>
              <a:path w="1155065">
                <a:moveTo>
                  <a:pt x="0" y="0"/>
                </a:moveTo>
                <a:lnTo>
                  <a:pt x="1155054" y="0"/>
                </a:lnTo>
              </a:path>
            </a:pathLst>
          </a:custGeom>
          <a:ln w="10122">
            <a:solidFill>
              <a:srgbClr val="000000"/>
            </a:solidFill>
          </a:ln>
        </p:spPr>
        <p:txBody>
          <a:bodyPr wrap="square" lIns="0" tIns="0" rIns="0" bIns="0" rtlCol="0"/>
          <a:lstStyle/>
          <a:p>
            <a:endParaRPr/>
          </a:p>
        </p:txBody>
      </p:sp>
      <p:sp>
        <p:nvSpPr>
          <p:cNvPr id="26" name="object 26"/>
          <p:cNvSpPr/>
          <p:nvPr/>
        </p:nvSpPr>
        <p:spPr>
          <a:xfrm>
            <a:off x="316428" y="1284579"/>
            <a:ext cx="39370" cy="55244"/>
          </a:xfrm>
          <a:custGeom>
            <a:avLst/>
            <a:gdLst/>
            <a:ahLst/>
            <a:cxnLst/>
            <a:rect l="l" t="t" r="r" b="b"/>
            <a:pathLst>
              <a:path w="39370" h="55244">
                <a:moveTo>
                  <a:pt x="19611" y="0"/>
                </a:moveTo>
                <a:lnTo>
                  <a:pt x="0" y="54902"/>
                </a:lnTo>
                <a:lnTo>
                  <a:pt x="19611" y="32943"/>
                </a:lnTo>
                <a:lnTo>
                  <a:pt x="31378" y="32943"/>
                </a:lnTo>
                <a:lnTo>
                  <a:pt x="19611" y="0"/>
                </a:lnTo>
                <a:close/>
              </a:path>
              <a:path w="39370" h="55244">
                <a:moveTo>
                  <a:pt x="31378" y="32943"/>
                </a:moveTo>
                <a:lnTo>
                  <a:pt x="19611" y="32943"/>
                </a:lnTo>
                <a:lnTo>
                  <a:pt x="39221" y="54902"/>
                </a:lnTo>
                <a:lnTo>
                  <a:pt x="31378" y="32943"/>
                </a:lnTo>
                <a:close/>
              </a:path>
            </a:pathLst>
          </a:custGeom>
          <a:solidFill>
            <a:srgbClr val="000000"/>
          </a:solidFill>
        </p:spPr>
        <p:txBody>
          <a:bodyPr wrap="square" lIns="0" tIns="0" rIns="0" bIns="0" rtlCol="0"/>
          <a:lstStyle/>
          <a:p>
            <a:endParaRPr/>
          </a:p>
        </p:txBody>
      </p:sp>
      <p:sp>
        <p:nvSpPr>
          <p:cNvPr id="27" name="object 27"/>
          <p:cNvSpPr/>
          <p:nvPr/>
        </p:nvSpPr>
        <p:spPr>
          <a:xfrm>
            <a:off x="336039" y="1317523"/>
            <a:ext cx="0" cy="1155065"/>
          </a:xfrm>
          <a:custGeom>
            <a:avLst/>
            <a:gdLst/>
            <a:ahLst/>
            <a:cxnLst/>
            <a:rect l="l" t="t" r="r" b="b"/>
            <a:pathLst>
              <a:path h="1155064">
                <a:moveTo>
                  <a:pt x="0" y="1155056"/>
                </a:moveTo>
                <a:lnTo>
                  <a:pt x="0" y="0"/>
                </a:lnTo>
              </a:path>
            </a:pathLst>
          </a:custGeom>
          <a:ln w="10122">
            <a:solidFill>
              <a:srgbClr val="000000"/>
            </a:solidFill>
          </a:ln>
        </p:spPr>
        <p:txBody>
          <a:bodyPr wrap="square" lIns="0" tIns="0" rIns="0" bIns="0" rtlCol="0"/>
          <a:lstStyle/>
          <a:p>
            <a:endParaRPr/>
          </a:p>
        </p:txBody>
      </p:sp>
      <p:sp>
        <p:nvSpPr>
          <p:cNvPr id="28" name="object 28"/>
          <p:cNvSpPr txBox="1"/>
          <p:nvPr/>
        </p:nvSpPr>
        <p:spPr>
          <a:xfrm>
            <a:off x="111889" y="952930"/>
            <a:ext cx="448309" cy="191770"/>
          </a:xfrm>
          <a:prstGeom prst="rect">
            <a:avLst/>
          </a:prstGeom>
        </p:spPr>
        <p:txBody>
          <a:bodyPr vert="horz" wrap="square" lIns="0" tIns="11430" rIns="0" bIns="0" rtlCol="0">
            <a:spAutoFit/>
          </a:bodyPr>
          <a:lstStyle/>
          <a:p>
            <a:pPr marL="12700">
              <a:lnSpc>
                <a:spcPct val="100000"/>
              </a:lnSpc>
              <a:spcBef>
                <a:spcPts val="90"/>
              </a:spcBef>
            </a:pPr>
            <a:r>
              <a:rPr sz="1100" spc="180" dirty="0">
                <a:latin typeface="PMingLiU"/>
                <a:cs typeface="PMingLiU"/>
              </a:rPr>
              <a:t>g</a:t>
            </a:r>
            <a:r>
              <a:rPr sz="1100" spc="175" dirty="0">
                <a:latin typeface="PMingLiU"/>
                <a:cs typeface="PMingLiU"/>
              </a:rPr>
              <a:t>o</a:t>
            </a:r>
            <a:r>
              <a:rPr sz="1100" spc="95" dirty="0">
                <a:latin typeface="PMingLiU"/>
                <a:cs typeface="PMingLiU"/>
              </a:rPr>
              <a:t>ss</a:t>
            </a:r>
            <a:r>
              <a:rPr sz="1100" spc="40" dirty="0">
                <a:latin typeface="PMingLiU"/>
                <a:cs typeface="PMingLiU"/>
              </a:rPr>
              <a:t>i</a:t>
            </a:r>
            <a:r>
              <a:rPr sz="1100" spc="90" dirty="0">
                <a:latin typeface="PMingLiU"/>
                <a:cs typeface="PMingLiU"/>
              </a:rPr>
              <a:t>p</a:t>
            </a:r>
            <a:endParaRPr sz="1100">
              <a:latin typeface="PMingLiU"/>
              <a:cs typeface="PMingLiU"/>
            </a:endParaRPr>
          </a:p>
        </p:txBody>
      </p:sp>
      <p:sp>
        <p:nvSpPr>
          <p:cNvPr id="29" name="object 29"/>
          <p:cNvSpPr/>
          <p:nvPr/>
        </p:nvSpPr>
        <p:spPr>
          <a:xfrm>
            <a:off x="1036548" y="1705775"/>
            <a:ext cx="66292" cy="66294"/>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336039" y="1735086"/>
            <a:ext cx="737870" cy="737870"/>
          </a:xfrm>
          <a:custGeom>
            <a:avLst/>
            <a:gdLst/>
            <a:ahLst/>
            <a:cxnLst/>
            <a:rect l="l" t="t" r="r" b="b"/>
            <a:pathLst>
              <a:path w="737869" h="737869">
                <a:moveTo>
                  <a:pt x="0" y="737492"/>
                </a:moveTo>
                <a:lnTo>
                  <a:pt x="737492" y="0"/>
                </a:lnTo>
              </a:path>
            </a:pathLst>
          </a:custGeom>
          <a:ln w="15183">
            <a:solidFill>
              <a:srgbClr val="000000"/>
            </a:solidFill>
          </a:ln>
        </p:spPr>
        <p:txBody>
          <a:bodyPr wrap="square" lIns="0" tIns="0" rIns="0" bIns="0" rtlCol="0"/>
          <a:lstStyle/>
          <a:p>
            <a:endParaRPr/>
          </a:p>
        </p:txBody>
      </p:sp>
      <p:sp>
        <p:nvSpPr>
          <p:cNvPr id="31" name="object 31"/>
          <p:cNvSpPr txBox="1"/>
          <p:nvPr/>
        </p:nvSpPr>
        <p:spPr>
          <a:xfrm>
            <a:off x="1134874" y="1482825"/>
            <a:ext cx="97155" cy="191770"/>
          </a:xfrm>
          <a:prstGeom prst="rect">
            <a:avLst/>
          </a:prstGeom>
        </p:spPr>
        <p:txBody>
          <a:bodyPr vert="horz" wrap="square" lIns="0" tIns="11430" rIns="0" bIns="0" rtlCol="0">
            <a:spAutoFit/>
          </a:bodyPr>
          <a:lstStyle/>
          <a:p>
            <a:pPr marL="12700">
              <a:lnSpc>
                <a:spcPct val="100000"/>
              </a:lnSpc>
              <a:spcBef>
                <a:spcPts val="90"/>
              </a:spcBef>
            </a:pPr>
            <a:r>
              <a:rPr sz="1100" i="1" spc="-50" dirty="0">
                <a:latin typeface="Arial"/>
                <a:cs typeface="Arial"/>
              </a:rPr>
              <a:t>q</a:t>
            </a:r>
            <a:endParaRPr sz="1100">
              <a:latin typeface="Arial"/>
              <a:cs typeface="Arial"/>
            </a:endParaRPr>
          </a:p>
        </p:txBody>
      </p:sp>
      <p:sp>
        <p:nvSpPr>
          <p:cNvPr id="32" name="object 32"/>
          <p:cNvSpPr/>
          <p:nvPr/>
        </p:nvSpPr>
        <p:spPr>
          <a:xfrm>
            <a:off x="449847" y="1403375"/>
            <a:ext cx="39370" cy="57150"/>
          </a:xfrm>
          <a:custGeom>
            <a:avLst/>
            <a:gdLst/>
            <a:ahLst/>
            <a:cxnLst/>
            <a:rect l="l" t="t" r="r" b="b"/>
            <a:pathLst>
              <a:path w="39370" h="57150">
                <a:moveTo>
                  <a:pt x="33643" y="32677"/>
                </a:moveTo>
                <a:lnTo>
                  <a:pt x="22303" y="32677"/>
                </a:lnTo>
                <a:lnTo>
                  <a:pt x="38888" y="56997"/>
                </a:lnTo>
                <a:lnTo>
                  <a:pt x="33643" y="32677"/>
                </a:lnTo>
                <a:close/>
              </a:path>
              <a:path w="39370" h="57150">
                <a:moveTo>
                  <a:pt x="26595" y="0"/>
                </a:moveTo>
                <a:lnTo>
                  <a:pt x="0" y="51892"/>
                </a:lnTo>
                <a:lnTo>
                  <a:pt x="22303" y="32677"/>
                </a:lnTo>
                <a:lnTo>
                  <a:pt x="33643" y="32677"/>
                </a:lnTo>
                <a:lnTo>
                  <a:pt x="26595" y="0"/>
                </a:lnTo>
                <a:close/>
              </a:path>
            </a:pathLst>
          </a:custGeom>
          <a:solidFill>
            <a:srgbClr val="000000"/>
          </a:solidFill>
        </p:spPr>
        <p:txBody>
          <a:bodyPr wrap="square" lIns="0" tIns="0" rIns="0" bIns="0" rtlCol="0"/>
          <a:lstStyle/>
          <a:p>
            <a:endParaRPr/>
          </a:p>
        </p:txBody>
      </p:sp>
      <p:sp>
        <p:nvSpPr>
          <p:cNvPr id="33" name="object 33"/>
          <p:cNvSpPr/>
          <p:nvPr/>
        </p:nvSpPr>
        <p:spPr>
          <a:xfrm>
            <a:off x="336039" y="1436052"/>
            <a:ext cx="136525" cy="1036955"/>
          </a:xfrm>
          <a:custGeom>
            <a:avLst/>
            <a:gdLst/>
            <a:ahLst/>
            <a:cxnLst/>
            <a:rect l="l" t="t" r="r" b="b"/>
            <a:pathLst>
              <a:path w="136525" h="1036955">
                <a:moveTo>
                  <a:pt x="0" y="1036527"/>
                </a:moveTo>
                <a:lnTo>
                  <a:pt x="136112" y="0"/>
                </a:lnTo>
              </a:path>
            </a:pathLst>
          </a:custGeom>
          <a:ln w="10122">
            <a:solidFill>
              <a:srgbClr val="000000"/>
            </a:solidFill>
          </a:ln>
        </p:spPr>
        <p:txBody>
          <a:bodyPr wrap="square" lIns="0" tIns="0" rIns="0" bIns="0" rtlCol="0"/>
          <a:lstStyle/>
          <a:p>
            <a:endParaRPr/>
          </a:p>
        </p:txBody>
      </p:sp>
      <p:sp>
        <p:nvSpPr>
          <p:cNvPr id="34" name="object 34"/>
          <p:cNvSpPr txBox="1"/>
          <p:nvPr/>
        </p:nvSpPr>
        <p:spPr>
          <a:xfrm>
            <a:off x="372466" y="1168043"/>
            <a:ext cx="201930" cy="191770"/>
          </a:xfrm>
          <a:prstGeom prst="rect">
            <a:avLst/>
          </a:prstGeom>
        </p:spPr>
        <p:txBody>
          <a:bodyPr vert="horz" wrap="square" lIns="0" tIns="11430" rIns="0" bIns="0" rtlCol="0">
            <a:spAutoFit/>
          </a:bodyPr>
          <a:lstStyle/>
          <a:p>
            <a:pPr marL="38100">
              <a:lnSpc>
                <a:spcPct val="100000"/>
              </a:lnSpc>
              <a:spcBef>
                <a:spcPts val="90"/>
              </a:spcBef>
            </a:pPr>
            <a:r>
              <a:rPr sz="1100" i="1" spc="-40" dirty="0">
                <a:latin typeface="Arial"/>
                <a:cs typeface="Arial"/>
              </a:rPr>
              <a:t>d</a:t>
            </a:r>
            <a:r>
              <a:rPr sz="1200" spc="-60" baseline="-10416" dirty="0">
                <a:latin typeface="Arial"/>
                <a:cs typeface="Arial"/>
              </a:rPr>
              <a:t>1</a:t>
            </a:r>
            <a:endParaRPr sz="1200" baseline="-10416">
              <a:latin typeface="Arial"/>
              <a:cs typeface="Arial"/>
            </a:endParaRPr>
          </a:p>
        </p:txBody>
      </p:sp>
      <p:sp>
        <p:nvSpPr>
          <p:cNvPr id="35" name="object 35"/>
          <p:cNvSpPr/>
          <p:nvPr/>
        </p:nvSpPr>
        <p:spPr>
          <a:xfrm>
            <a:off x="2008352" y="1176578"/>
            <a:ext cx="55880" cy="48895"/>
          </a:xfrm>
          <a:custGeom>
            <a:avLst/>
            <a:gdLst/>
            <a:ahLst/>
            <a:cxnLst/>
            <a:rect l="l" t="t" r="r" b="b"/>
            <a:pathLst>
              <a:path w="55880" h="48894">
                <a:moveTo>
                  <a:pt x="55689" y="0"/>
                </a:moveTo>
                <a:lnTo>
                  <a:pt x="0" y="17259"/>
                </a:lnTo>
                <a:lnTo>
                  <a:pt x="29337" y="19773"/>
                </a:lnTo>
                <a:lnTo>
                  <a:pt x="23533" y="48641"/>
                </a:lnTo>
                <a:lnTo>
                  <a:pt x="55689" y="0"/>
                </a:lnTo>
                <a:close/>
              </a:path>
            </a:pathLst>
          </a:custGeom>
          <a:solidFill>
            <a:srgbClr val="000000"/>
          </a:solidFill>
        </p:spPr>
        <p:txBody>
          <a:bodyPr wrap="square" lIns="0" tIns="0" rIns="0" bIns="0" rtlCol="0"/>
          <a:lstStyle/>
          <a:p>
            <a:endParaRPr/>
          </a:p>
        </p:txBody>
      </p:sp>
      <p:sp>
        <p:nvSpPr>
          <p:cNvPr id="36" name="object 36"/>
          <p:cNvSpPr/>
          <p:nvPr/>
        </p:nvSpPr>
        <p:spPr>
          <a:xfrm>
            <a:off x="336039" y="1196352"/>
            <a:ext cx="1701800" cy="1276350"/>
          </a:xfrm>
          <a:custGeom>
            <a:avLst/>
            <a:gdLst/>
            <a:ahLst/>
            <a:cxnLst/>
            <a:rect l="l" t="t" r="r" b="b"/>
            <a:pathLst>
              <a:path w="1701800" h="1276350">
                <a:moveTo>
                  <a:pt x="0" y="1276226"/>
                </a:moveTo>
                <a:lnTo>
                  <a:pt x="1701650" y="0"/>
                </a:lnTo>
              </a:path>
            </a:pathLst>
          </a:custGeom>
          <a:ln w="10122">
            <a:solidFill>
              <a:srgbClr val="000000"/>
            </a:solidFill>
          </a:ln>
        </p:spPr>
        <p:txBody>
          <a:bodyPr wrap="square" lIns="0" tIns="0" rIns="0" bIns="0" rtlCol="0"/>
          <a:lstStyle/>
          <a:p>
            <a:endParaRPr/>
          </a:p>
        </p:txBody>
      </p:sp>
      <p:sp>
        <p:nvSpPr>
          <p:cNvPr id="37" name="object 37"/>
          <p:cNvSpPr txBox="1"/>
          <p:nvPr/>
        </p:nvSpPr>
        <p:spPr>
          <a:xfrm>
            <a:off x="2070620" y="959788"/>
            <a:ext cx="201930" cy="191770"/>
          </a:xfrm>
          <a:prstGeom prst="rect">
            <a:avLst/>
          </a:prstGeom>
        </p:spPr>
        <p:txBody>
          <a:bodyPr vert="horz" wrap="square" lIns="0" tIns="11430" rIns="0" bIns="0" rtlCol="0">
            <a:spAutoFit/>
          </a:bodyPr>
          <a:lstStyle/>
          <a:p>
            <a:pPr marL="38100">
              <a:lnSpc>
                <a:spcPct val="100000"/>
              </a:lnSpc>
              <a:spcBef>
                <a:spcPts val="90"/>
              </a:spcBef>
            </a:pPr>
            <a:r>
              <a:rPr sz="1100" i="1" spc="-40" dirty="0">
                <a:latin typeface="Arial"/>
                <a:cs typeface="Arial"/>
              </a:rPr>
              <a:t>d</a:t>
            </a:r>
            <a:r>
              <a:rPr sz="1200" spc="-60" baseline="-10416" dirty="0">
                <a:latin typeface="Arial"/>
                <a:cs typeface="Arial"/>
              </a:rPr>
              <a:t>2</a:t>
            </a:r>
            <a:endParaRPr sz="1200" baseline="-10416">
              <a:latin typeface="Arial"/>
              <a:cs typeface="Arial"/>
            </a:endParaRPr>
          </a:p>
        </p:txBody>
      </p:sp>
      <p:sp>
        <p:nvSpPr>
          <p:cNvPr id="38" name="object 38"/>
          <p:cNvSpPr/>
          <p:nvPr/>
        </p:nvSpPr>
        <p:spPr>
          <a:xfrm>
            <a:off x="1348244" y="2319882"/>
            <a:ext cx="57150" cy="39370"/>
          </a:xfrm>
          <a:custGeom>
            <a:avLst/>
            <a:gdLst/>
            <a:ahLst/>
            <a:cxnLst/>
            <a:rect l="l" t="t" r="r" b="b"/>
            <a:pathLst>
              <a:path w="57150" h="39369">
                <a:moveTo>
                  <a:pt x="0" y="0"/>
                </a:moveTo>
                <a:lnTo>
                  <a:pt x="24333" y="16584"/>
                </a:lnTo>
                <a:lnTo>
                  <a:pt x="5105" y="38888"/>
                </a:lnTo>
                <a:lnTo>
                  <a:pt x="56997" y="12293"/>
                </a:lnTo>
                <a:lnTo>
                  <a:pt x="0" y="0"/>
                </a:lnTo>
                <a:close/>
              </a:path>
            </a:pathLst>
          </a:custGeom>
          <a:solidFill>
            <a:srgbClr val="000000"/>
          </a:solidFill>
        </p:spPr>
        <p:txBody>
          <a:bodyPr wrap="square" lIns="0" tIns="0" rIns="0" bIns="0" rtlCol="0"/>
          <a:lstStyle/>
          <a:p>
            <a:endParaRPr/>
          </a:p>
        </p:txBody>
      </p:sp>
      <p:sp>
        <p:nvSpPr>
          <p:cNvPr id="39" name="object 39"/>
          <p:cNvSpPr/>
          <p:nvPr/>
        </p:nvSpPr>
        <p:spPr>
          <a:xfrm>
            <a:off x="336039" y="2336467"/>
            <a:ext cx="1036955" cy="136525"/>
          </a:xfrm>
          <a:custGeom>
            <a:avLst/>
            <a:gdLst/>
            <a:ahLst/>
            <a:cxnLst/>
            <a:rect l="l" t="t" r="r" b="b"/>
            <a:pathLst>
              <a:path w="1036955" h="136525">
                <a:moveTo>
                  <a:pt x="0" y="136112"/>
                </a:moveTo>
                <a:lnTo>
                  <a:pt x="1036538" y="0"/>
                </a:lnTo>
              </a:path>
            </a:pathLst>
          </a:custGeom>
          <a:ln w="10122">
            <a:solidFill>
              <a:srgbClr val="000000"/>
            </a:solidFill>
          </a:ln>
        </p:spPr>
        <p:txBody>
          <a:bodyPr wrap="square" lIns="0" tIns="0" rIns="0" bIns="0" rtlCol="0"/>
          <a:lstStyle/>
          <a:p>
            <a:endParaRPr/>
          </a:p>
        </p:txBody>
      </p:sp>
      <p:sp>
        <p:nvSpPr>
          <p:cNvPr id="40" name="object 40"/>
          <p:cNvSpPr txBox="1"/>
          <p:nvPr/>
        </p:nvSpPr>
        <p:spPr>
          <a:xfrm>
            <a:off x="1430312" y="2218573"/>
            <a:ext cx="774065" cy="330200"/>
          </a:xfrm>
          <a:prstGeom prst="rect">
            <a:avLst/>
          </a:prstGeom>
        </p:spPr>
        <p:txBody>
          <a:bodyPr vert="horz" wrap="square" lIns="0" tIns="11430" rIns="0" bIns="0" rtlCol="0">
            <a:spAutoFit/>
          </a:bodyPr>
          <a:lstStyle/>
          <a:p>
            <a:pPr marL="38100">
              <a:lnSpc>
                <a:spcPts val="1205"/>
              </a:lnSpc>
              <a:spcBef>
                <a:spcPts val="90"/>
              </a:spcBef>
            </a:pPr>
            <a:r>
              <a:rPr sz="1100" i="1" spc="-40" dirty="0">
                <a:latin typeface="Arial"/>
                <a:cs typeface="Arial"/>
              </a:rPr>
              <a:t>d</a:t>
            </a:r>
            <a:r>
              <a:rPr sz="1200" spc="-60" baseline="-10416" dirty="0">
                <a:latin typeface="Arial"/>
                <a:cs typeface="Arial"/>
              </a:rPr>
              <a:t>3</a:t>
            </a:r>
            <a:endParaRPr sz="1200" baseline="-10416">
              <a:latin typeface="Arial"/>
              <a:cs typeface="Arial"/>
            </a:endParaRPr>
          </a:p>
          <a:p>
            <a:pPr marL="207010">
              <a:lnSpc>
                <a:spcPts val="1205"/>
              </a:lnSpc>
            </a:pPr>
            <a:r>
              <a:rPr sz="1100" spc="170" dirty="0">
                <a:latin typeface="PMingLiU"/>
                <a:cs typeface="PMingLiU"/>
              </a:rPr>
              <a:t>jealous</a:t>
            </a:r>
            <a:endParaRPr sz="1100">
              <a:latin typeface="PMingLiU"/>
              <a:cs typeface="PMingLiU"/>
            </a:endParaRPr>
          </a:p>
        </p:txBody>
      </p:sp>
      <p:sp>
        <p:nvSpPr>
          <p:cNvPr id="41" name="object 41"/>
          <p:cNvSpPr txBox="1"/>
          <p:nvPr/>
        </p:nvSpPr>
        <p:spPr>
          <a:xfrm>
            <a:off x="2433861" y="1072259"/>
            <a:ext cx="1861185" cy="1052195"/>
          </a:xfrm>
          <a:prstGeom prst="rect">
            <a:avLst/>
          </a:prstGeom>
        </p:spPr>
        <p:txBody>
          <a:bodyPr vert="horz" wrap="square" lIns="0" tIns="6985" rIns="0" bIns="0" rtlCol="0">
            <a:spAutoFit/>
          </a:bodyPr>
          <a:lstStyle/>
          <a:p>
            <a:pPr marL="38100" marR="30480">
              <a:lnSpc>
                <a:spcPct val="102600"/>
              </a:lnSpc>
              <a:spcBef>
                <a:spcPts val="55"/>
              </a:spcBef>
            </a:pPr>
            <a:r>
              <a:rPr sz="1100" spc="-40" dirty="0">
                <a:latin typeface="Arial"/>
                <a:cs typeface="Arial"/>
              </a:rPr>
              <a:t>The </a:t>
            </a:r>
            <a:r>
              <a:rPr sz="1100" spc="-55" dirty="0">
                <a:latin typeface="Arial"/>
                <a:cs typeface="Arial"/>
              </a:rPr>
              <a:t>Euclidean distance </a:t>
            </a:r>
            <a:r>
              <a:rPr sz="1100" spc="-25" dirty="0">
                <a:latin typeface="Arial"/>
                <a:cs typeface="Arial"/>
              </a:rPr>
              <a:t>of </a:t>
            </a:r>
            <a:r>
              <a:rPr sz="1100" spc="-340" dirty="0">
                <a:latin typeface="Lucida Sans Unicode"/>
                <a:cs typeface="Lucida Sans Unicode"/>
              </a:rPr>
              <a:t>˙</a:t>
            </a:r>
            <a:r>
              <a:rPr sz="1100" i="1" spc="-340" dirty="0">
                <a:latin typeface="Arial"/>
                <a:cs typeface="Arial"/>
              </a:rPr>
              <a:t>q </a:t>
            </a:r>
            <a:r>
              <a:rPr sz="1100" i="1" spc="-300" dirty="0">
                <a:latin typeface="Arial"/>
                <a:cs typeface="Arial"/>
              </a:rPr>
              <a:t> </a:t>
            </a:r>
            <a:r>
              <a:rPr sz="1100" spc="-65" dirty="0">
                <a:latin typeface="Arial"/>
                <a:cs typeface="Arial"/>
              </a:rPr>
              <a:t>and </a:t>
            </a:r>
            <a:r>
              <a:rPr sz="1650" spc="-367" baseline="15151" dirty="0">
                <a:latin typeface="Lucida Sans Unicode"/>
                <a:cs typeface="Lucida Sans Unicode"/>
              </a:rPr>
              <a:t>˙</a:t>
            </a:r>
            <a:r>
              <a:rPr sz="1100" i="1" spc="-245" dirty="0">
                <a:latin typeface="Arial"/>
                <a:cs typeface="Arial"/>
              </a:rPr>
              <a:t>d</a:t>
            </a:r>
            <a:r>
              <a:rPr sz="1200" spc="-367" baseline="-10416" dirty="0">
                <a:latin typeface="Arial"/>
                <a:cs typeface="Arial"/>
              </a:rPr>
              <a:t>2</a:t>
            </a:r>
            <a:r>
              <a:rPr sz="1200" spc="262" baseline="-10416" dirty="0">
                <a:latin typeface="Arial"/>
                <a:cs typeface="Arial"/>
              </a:rPr>
              <a:t> </a:t>
            </a:r>
            <a:r>
              <a:rPr sz="1100" spc="-60" dirty="0">
                <a:latin typeface="Arial"/>
                <a:cs typeface="Arial"/>
              </a:rPr>
              <a:t>is large </a:t>
            </a:r>
            <a:r>
              <a:rPr sz="1100" spc="-35" dirty="0">
                <a:latin typeface="Arial"/>
                <a:cs typeface="Arial"/>
              </a:rPr>
              <a:t>although </a:t>
            </a:r>
            <a:r>
              <a:rPr sz="1100" spc="-30" dirty="0">
                <a:latin typeface="Arial"/>
                <a:cs typeface="Arial"/>
              </a:rPr>
              <a:t>the  </a:t>
            </a:r>
            <a:r>
              <a:rPr sz="1100" spc="-15" dirty="0">
                <a:latin typeface="Arial"/>
                <a:cs typeface="Arial"/>
              </a:rPr>
              <a:t>distribution </a:t>
            </a:r>
            <a:r>
              <a:rPr sz="1100" spc="-25" dirty="0">
                <a:latin typeface="Arial"/>
                <a:cs typeface="Arial"/>
              </a:rPr>
              <a:t>of </a:t>
            </a:r>
            <a:r>
              <a:rPr sz="1100" spc="-45" dirty="0">
                <a:latin typeface="Arial"/>
                <a:cs typeface="Arial"/>
              </a:rPr>
              <a:t>terms </a:t>
            </a:r>
            <a:r>
              <a:rPr sz="1100" spc="-20" dirty="0">
                <a:latin typeface="Arial"/>
                <a:cs typeface="Arial"/>
              </a:rPr>
              <a:t>in </a:t>
            </a:r>
            <a:r>
              <a:rPr sz="1100" spc="-30" dirty="0">
                <a:latin typeface="Arial"/>
                <a:cs typeface="Arial"/>
              </a:rPr>
              <a:t>the  </a:t>
            </a:r>
            <a:r>
              <a:rPr sz="1100" spc="-55" dirty="0">
                <a:latin typeface="Arial"/>
                <a:cs typeface="Arial"/>
              </a:rPr>
              <a:t>query </a:t>
            </a:r>
            <a:r>
              <a:rPr sz="1100" i="1" spc="-50" dirty="0">
                <a:latin typeface="Arial"/>
                <a:cs typeface="Arial"/>
              </a:rPr>
              <a:t>q </a:t>
            </a:r>
            <a:r>
              <a:rPr sz="1100" spc="-65" dirty="0">
                <a:latin typeface="Arial"/>
                <a:cs typeface="Arial"/>
              </a:rPr>
              <a:t>and </a:t>
            </a:r>
            <a:r>
              <a:rPr sz="1100" spc="-30" dirty="0">
                <a:latin typeface="Arial"/>
                <a:cs typeface="Arial"/>
              </a:rPr>
              <a:t>the </a:t>
            </a:r>
            <a:r>
              <a:rPr sz="1100" spc="-15" dirty="0">
                <a:latin typeface="Arial"/>
                <a:cs typeface="Arial"/>
              </a:rPr>
              <a:t>distribution </a:t>
            </a:r>
            <a:r>
              <a:rPr sz="1100" spc="-25" dirty="0">
                <a:latin typeface="Arial"/>
                <a:cs typeface="Arial"/>
              </a:rPr>
              <a:t>of  </a:t>
            </a:r>
            <a:r>
              <a:rPr sz="1100" spc="-45" dirty="0">
                <a:latin typeface="Arial"/>
                <a:cs typeface="Arial"/>
              </a:rPr>
              <a:t>terms </a:t>
            </a:r>
            <a:r>
              <a:rPr sz="1100" spc="-20" dirty="0">
                <a:latin typeface="Arial"/>
                <a:cs typeface="Arial"/>
              </a:rPr>
              <a:t>in </a:t>
            </a:r>
            <a:r>
              <a:rPr sz="1100" spc="-30" dirty="0">
                <a:latin typeface="Arial"/>
                <a:cs typeface="Arial"/>
              </a:rPr>
              <a:t>the </a:t>
            </a:r>
            <a:r>
              <a:rPr sz="1100" spc="-45" dirty="0">
                <a:latin typeface="Arial"/>
                <a:cs typeface="Arial"/>
              </a:rPr>
              <a:t>document </a:t>
            </a:r>
            <a:r>
              <a:rPr sz="1100" i="1" spc="-40" dirty="0">
                <a:latin typeface="Arial"/>
                <a:cs typeface="Arial"/>
              </a:rPr>
              <a:t>d</a:t>
            </a:r>
            <a:r>
              <a:rPr sz="1200" spc="-60" baseline="-10416" dirty="0">
                <a:latin typeface="Arial"/>
                <a:cs typeface="Arial"/>
              </a:rPr>
              <a:t>2 </a:t>
            </a:r>
            <a:r>
              <a:rPr sz="1100" spc="-80" dirty="0">
                <a:latin typeface="Arial"/>
                <a:cs typeface="Arial"/>
              </a:rPr>
              <a:t>are  </a:t>
            </a:r>
            <a:r>
              <a:rPr sz="1100" spc="-55" dirty="0">
                <a:latin typeface="Arial"/>
                <a:cs typeface="Arial"/>
              </a:rPr>
              <a:t>very</a:t>
            </a:r>
            <a:r>
              <a:rPr sz="1100" spc="50" dirty="0">
                <a:latin typeface="Arial"/>
                <a:cs typeface="Arial"/>
              </a:rPr>
              <a:t> </a:t>
            </a:r>
            <a:r>
              <a:rPr sz="1100" spc="-35" dirty="0">
                <a:latin typeface="Arial"/>
                <a:cs typeface="Arial"/>
              </a:rPr>
              <a:t>similar.</a:t>
            </a:r>
            <a:endParaRPr sz="1100">
              <a:latin typeface="Arial"/>
              <a:cs typeface="Arial"/>
            </a:endParaRPr>
          </a:p>
        </p:txBody>
      </p:sp>
      <p:sp>
        <p:nvSpPr>
          <p:cNvPr id="42" name="object 42"/>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43" name="object 43"/>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44" name="object 44"/>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36 </a:t>
            </a:r>
            <a:r>
              <a:rPr spc="150" dirty="0"/>
              <a:t>/</a:t>
            </a:r>
            <a:r>
              <a:rPr spc="40" dirty="0"/>
              <a:t> </a:t>
            </a:r>
            <a:r>
              <a:rPr spc="-20" dirty="0"/>
              <a:t>53</a:t>
            </a: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130" dirty="0"/>
              <a:t>Use </a:t>
            </a:r>
            <a:r>
              <a:rPr spc="-80" dirty="0"/>
              <a:t>angle </a:t>
            </a:r>
            <a:r>
              <a:rPr spc="-60" dirty="0"/>
              <a:t>instead </a:t>
            </a:r>
            <a:r>
              <a:rPr spc="-20" dirty="0"/>
              <a:t>of</a:t>
            </a:r>
            <a:r>
              <a:rPr spc="-5" dirty="0"/>
              <a:t> </a:t>
            </a:r>
            <a:r>
              <a:rPr spc="-65" dirty="0"/>
              <a:t>distance</a:t>
            </a:r>
          </a:p>
        </p:txBody>
      </p:sp>
      <p:sp>
        <p:nvSpPr>
          <p:cNvPr id="4" name="object 4"/>
          <p:cNvSpPr/>
          <p:nvPr/>
        </p:nvSpPr>
        <p:spPr>
          <a:xfrm>
            <a:off x="499854" y="1112335"/>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322419"/>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704524"/>
            <a:ext cx="70032" cy="7005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99854" y="1914493"/>
            <a:ext cx="70032" cy="7005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9854" y="2296595"/>
            <a:ext cx="70032" cy="70053"/>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98996" y="987854"/>
            <a:ext cx="3615690" cy="1591945"/>
          </a:xfrm>
          <a:prstGeom prst="rect">
            <a:avLst/>
          </a:prstGeom>
        </p:spPr>
        <p:txBody>
          <a:bodyPr vert="horz" wrap="square" lIns="0" tIns="55244" rIns="0" bIns="0" rtlCol="0">
            <a:spAutoFit/>
          </a:bodyPr>
          <a:lstStyle/>
          <a:p>
            <a:pPr marL="38100">
              <a:lnSpc>
                <a:spcPct val="100000"/>
              </a:lnSpc>
              <a:spcBef>
                <a:spcPts val="434"/>
              </a:spcBef>
            </a:pPr>
            <a:r>
              <a:rPr sz="1100" spc="-65" dirty="0">
                <a:latin typeface="Arial"/>
                <a:cs typeface="Arial"/>
              </a:rPr>
              <a:t>Rank </a:t>
            </a:r>
            <a:r>
              <a:rPr sz="1100" spc="-55" dirty="0">
                <a:latin typeface="Arial"/>
                <a:cs typeface="Arial"/>
              </a:rPr>
              <a:t>documents according </a:t>
            </a:r>
            <a:r>
              <a:rPr sz="1100" spc="10" dirty="0">
                <a:latin typeface="Arial"/>
                <a:cs typeface="Arial"/>
              </a:rPr>
              <a:t>to </a:t>
            </a:r>
            <a:r>
              <a:rPr sz="1100" spc="-65" dirty="0">
                <a:latin typeface="Arial"/>
                <a:cs typeface="Arial"/>
              </a:rPr>
              <a:t>angle </a:t>
            </a:r>
            <a:r>
              <a:rPr sz="1100" spc="-5" dirty="0">
                <a:latin typeface="Arial"/>
                <a:cs typeface="Arial"/>
              </a:rPr>
              <a:t>with</a:t>
            </a:r>
            <a:r>
              <a:rPr sz="1100" spc="75" dirty="0">
                <a:latin typeface="Arial"/>
                <a:cs typeface="Arial"/>
              </a:rPr>
              <a:t> </a:t>
            </a:r>
            <a:r>
              <a:rPr sz="1100" spc="-55" dirty="0">
                <a:latin typeface="Arial"/>
                <a:cs typeface="Arial"/>
              </a:rPr>
              <a:t>query</a:t>
            </a:r>
            <a:endParaRPr sz="1100">
              <a:latin typeface="Arial"/>
              <a:cs typeface="Arial"/>
            </a:endParaRPr>
          </a:p>
          <a:p>
            <a:pPr marL="38100" marR="170815">
              <a:lnSpc>
                <a:spcPct val="102600"/>
              </a:lnSpc>
              <a:spcBef>
                <a:spcPts val="300"/>
              </a:spcBef>
            </a:pPr>
            <a:r>
              <a:rPr sz="1100" spc="-20" dirty="0">
                <a:latin typeface="Arial"/>
                <a:cs typeface="Arial"/>
              </a:rPr>
              <a:t>Thought </a:t>
            </a:r>
            <a:r>
              <a:rPr sz="1100" spc="-45" dirty="0">
                <a:latin typeface="Arial"/>
                <a:cs typeface="Arial"/>
              </a:rPr>
              <a:t>experiment: take </a:t>
            </a:r>
            <a:r>
              <a:rPr sz="1100" spc="-90" dirty="0">
                <a:latin typeface="Arial"/>
                <a:cs typeface="Arial"/>
              </a:rPr>
              <a:t>a </a:t>
            </a:r>
            <a:r>
              <a:rPr sz="1100" spc="-45" dirty="0">
                <a:latin typeface="Arial"/>
                <a:cs typeface="Arial"/>
              </a:rPr>
              <a:t>document </a:t>
            </a:r>
            <a:r>
              <a:rPr sz="1100" i="1" spc="-50" dirty="0">
                <a:latin typeface="Arial"/>
                <a:cs typeface="Arial"/>
              </a:rPr>
              <a:t>d </a:t>
            </a:r>
            <a:r>
              <a:rPr sz="1100" spc="-65" dirty="0">
                <a:latin typeface="Arial"/>
                <a:cs typeface="Arial"/>
              </a:rPr>
              <a:t>and append </a:t>
            </a:r>
            <a:r>
              <a:rPr sz="1100" spc="50" dirty="0">
                <a:latin typeface="Arial"/>
                <a:cs typeface="Arial"/>
              </a:rPr>
              <a:t>it </a:t>
            </a:r>
            <a:r>
              <a:rPr sz="1100" spc="10" dirty="0">
                <a:latin typeface="Arial"/>
                <a:cs typeface="Arial"/>
              </a:rPr>
              <a:t>to  </a:t>
            </a:r>
            <a:r>
              <a:rPr sz="1100" spc="-20" dirty="0">
                <a:latin typeface="Arial"/>
                <a:cs typeface="Arial"/>
              </a:rPr>
              <a:t>itself. </a:t>
            </a:r>
            <a:r>
              <a:rPr sz="1100" spc="-40" dirty="0">
                <a:latin typeface="Arial"/>
                <a:cs typeface="Arial"/>
              </a:rPr>
              <a:t>Call </a:t>
            </a:r>
            <a:r>
              <a:rPr sz="1100" spc="-20" dirty="0">
                <a:latin typeface="Arial"/>
                <a:cs typeface="Arial"/>
              </a:rPr>
              <a:t>this </a:t>
            </a:r>
            <a:r>
              <a:rPr sz="1100" spc="-45" dirty="0">
                <a:latin typeface="Arial"/>
                <a:cs typeface="Arial"/>
              </a:rPr>
              <a:t>document </a:t>
            </a:r>
            <a:r>
              <a:rPr sz="1100" i="1" spc="-50" dirty="0">
                <a:latin typeface="Arial"/>
                <a:cs typeface="Arial"/>
              </a:rPr>
              <a:t>d</a:t>
            </a:r>
            <a:r>
              <a:rPr sz="1100" i="1" spc="-30" dirty="0">
                <a:latin typeface="Arial"/>
                <a:cs typeface="Arial"/>
              </a:rPr>
              <a:t> </a:t>
            </a:r>
            <a:r>
              <a:rPr sz="1200" spc="7" baseline="27777" dirty="0">
                <a:latin typeface="Lucida Sans Unicode"/>
                <a:cs typeface="Lucida Sans Unicode"/>
              </a:rPr>
              <a:t>′</a:t>
            </a:r>
            <a:r>
              <a:rPr sz="1100" spc="5" dirty="0">
                <a:latin typeface="Arial"/>
                <a:cs typeface="Arial"/>
              </a:rPr>
              <a:t>.</a:t>
            </a:r>
            <a:endParaRPr sz="1100">
              <a:latin typeface="Arial"/>
              <a:cs typeface="Arial"/>
            </a:endParaRPr>
          </a:p>
          <a:p>
            <a:pPr marL="38100">
              <a:lnSpc>
                <a:spcPct val="100000"/>
              </a:lnSpc>
              <a:spcBef>
                <a:spcPts val="335"/>
              </a:spcBef>
            </a:pPr>
            <a:r>
              <a:rPr sz="1100" spc="-15" dirty="0">
                <a:latin typeface="Arial"/>
                <a:cs typeface="Arial"/>
              </a:rPr>
              <a:t>“Semantically” </a:t>
            </a:r>
            <a:r>
              <a:rPr sz="1100" i="1" spc="-50" dirty="0">
                <a:latin typeface="Arial"/>
                <a:cs typeface="Arial"/>
              </a:rPr>
              <a:t>d </a:t>
            </a:r>
            <a:r>
              <a:rPr sz="1100" spc="-65" dirty="0">
                <a:latin typeface="Arial"/>
                <a:cs typeface="Arial"/>
              </a:rPr>
              <a:t>and </a:t>
            </a:r>
            <a:r>
              <a:rPr sz="1100" i="1" spc="-50" dirty="0">
                <a:latin typeface="Arial"/>
                <a:cs typeface="Arial"/>
              </a:rPr>
              <a:t>d </a:t>
            </a:r>
            <a:r>
              <a:rPr sz="1200" spc="-52" baseline="27777" dirty="0">
                <a:latin typeface="Lucida Sans Unicode"/>
                <a:cs typeface="Lucida Sans Unicode"/>
              </a:rPr>
              <a:t>′ </a:t>
            </a:r>
            <a:r>
              <a:rPr sz="1100" spc="-80" dirty="0">
                <a:latin typeface="Arial"/>
                <a:cs typeface="Arial"/>
              </a:rPr>
              <a:t>have </a:t>
            </a:r>
            <a:r>
              <a:rPr sz="1100" spc="-30" dirty="0">
                <a:latin typeface="Arial"/>
                <a:cs typeface="Arial"/>
              </a:rPr>
              <a:t>the </a:t>
            </a:r>
            <a:r>
              <a:rPr sz="1100" spc="-100" dirty="0">
                <a:latin typeface="Arial"/>
                <a:cs typeface="Arial"/>
              </a:rPr>
              <a:t>same</a:t>
            </a:r>
            <a:r>
              <a:rPr sz="1100" spc="5" dirty="0">
                <a:latin typeface="Arial"/>
                <a:cs typeface="Arial"/>
              </a:rPr>
              <a:t> </a:t>
            </a:r>
            <a:r>
              <a:rPr sz="1100" spc="-25" dirty="0">
                <a:latin typeface="Arial"/>
                <a:cs typeface="Arial"/>
              </a:rPr>
              <a:t>content.</a:t>
            </a:r>
            <a:endParaRPr sz="1100">
              <a:latin typeface="Arial"/>
              <a:cs typeface="Arial"/>
            </a:endParaRPr>
          </a:p>
          <a:p>
            <a:pPr marL="38100" marR="30480">
              <a:lnSpc>
                <a:spcPct val="102699"/>
              </a:lnSpc>
              <a:spcBef>
                <a:spcPts val="295"/>
              </a:spcBef>
            </a:pPr>
            <a:r>
              <a:rPr sz="1100" spc="-40" dirty="0">
                <a:latin typeface="Arial"/>
                <a:cs typeface="Arial"/>
              </a:rPr>
              <a:t>The </a:t>
            </a:r>
            <a:r>
              <a:rPr sz="1100" spc="-65" dirty="0">
                <a:latin typeface="Arial"/>
                <a:cs typeface="Arial"/>
              </a:rPr>
              <a:t>angle </a:t>
            </a:r>
            <a:r>
              <a:rPr sz="1100" spc="-70" dirty="0">
                <a:latin typeface="Arial"/>
                <a:cs typeface="Arial"/>
              </a:rPr>
              <a:t>between </a:t>
            </a:r>
            <a:r>
              <a:rPr sz="1100" spc="-30" dirty="0">
                <a:latin typeface="Arial"/>
                <a:cs typeface="Arial"/>
              </a:rPr>
              <a:t>the </a:t>
            </a:r>
            <a:r>
              <a:rPr sz="1100" spc="-35" dirty="0">
                <a:latin typeface="Arial"/>
                <a:cs typeface="Arial"/>
              </a:rPr>
              <a:t>two </a:t>
            </a:r>
            <a:r>
              <a:rPr sz="1100" spc="-55" dirty="0">
                <a:latin typeface="Arial"/>
                <a:cs typeface="Arial"/>
              </a:rPr>
              <a:t>documents </a:t>
            </a:r>
            <a:r>
              <a:rPr sz="1100" spc="-60" dirty="0">
                <a:latin typeface="Arial"/>
                <a:cs typeface="Arial"/>
              </a:rPr>
              <a:t>is </a:t>
            </a:r>
            <a:r>
              <a:rPr sz="1100" spc="-40" dirty="0">
                <a:latin typeface="Arial"/>
                <a:cs typeface="Arial"/>
              </a:rPr>
              <a:t>0, </a:t>
            </a:r>
            <a:r>
              <a:rPr sz="1100" spc="-55" dirty="0">
                <a:latin typeface="Arial"/>
                <a:cs typeface="Arial"/>
              </a:rPr>
              <a:t>corresponding </a:t>
            </a:r>
            <a:r>
              <a:rPr sz="1100" spc="10" dirty="0">
                <a:latin typeface="Arial"/>
                <a:cs typeface="Arial"/>
              </a:rPr>
              <a:t>to  </a:t>
            </a:r>
            <a:r>
              <a:rPr sz="1100" spc="-45" dirty="0">
                <a:latin typeface="Arial"/>
                <a:cs typeface="Arial"/>
              </a:rPr>
              <a:t>maximal</a:t>
            </a:r>
            <a:r>
              <a:rPr sz="1100" spc="50" dirty="0">
                <a:latin typeface="Arial"/>
                <a:cs typeface="Arial"/>
              </a:rPr>
              <a:t> </a:t>
            </a:r>
            <a:r>
              <a:rPr sz="1100" spc="-30" dirty="0">
                <a:latin typeface="Arial"/>
                <a:cs typeface="Arial"/>
              </a:rPr>
              <a:t>similarity.</a:t>
            </a:r>
            <a:endParaRPr sz="1100">
              <a:latin typeface="Arial"/>
              <a:cs typeface="Arial"/>
            </a:endParaRPr>
          </a:p>
          <a:p>
            <a:pPr marL="38100" marR="130810">
              <a:lnSpc>
                <a:spcPct val="102699"/>
              </a:lnSpc>
              <a:spcBef>
                <a:spcPts val="300"/>
              </a:spcBef>
            </a:pPr>
            <a:r>
              <a:rPr sz="1100" spc="-40" dirty="0">
                <a:latin typeface="Arial"/>
                <a:cs typeface="Arial"/>
              </a:rPr>
              <a:t>The </a:t>
            </a:r>
            <a:r>
              <a:rPr sz="1100" spc="-55" dirty="0">
                <a:latin typeface="Arial"/>
                <a:cs typeface="Arial"/>
              </a:rPr>
              <a:t>Euclidean distance </a:t>
            </a:r>
            <a:r>
              <a:rPr sz="1100" spc="-70" dirty="0">
                <a:latin typeface="Arial"/>
                <a:cs typeface="Arial"/>
              </a:rPr>
              <a:t>between </a:t>
            </a:r>
            <a:r>
              <a:rPr sz="1100" spc="-30" dirty="0">
                <a:latin typeface="Arial"/>
                <a:cs typeface="Arial"/>
              </a:rPr>
              <a:t>the </a:t>
            </a:r>
            <a:r>
              <a:rPr sz="1100" spc="-35" dirty="0">
                <a:latin typeface="Arial"/>
                <a:cs typeface="Arial"/>
              </a:rPr>
              <a:t>two </a:t>
            </a:r>
            <a:r>
              <a:rPr sz="1100" spc="-55" dirty="0">
                <a:latin typeface="Arial"/>
                <a:cs typeface="Arial"/>
              </a:rPr>
              <a:t>documents </a:t>
            </a:r>
            <a:r>
              <a:rPr sz="1100" spc="-70" dirty="0">
                <a:latin typeface="Arial"/>
                <a:cs typeface="Arial"/>
              </a:rPr>
              <a:t>can </a:t>
            </a:r>
            <a:r>
              <a:rPr sz="1100" spc="-75" dirty="0">
                <a:latin typeface="Arial"/>
                <a:cs typeface="Arial"/>
              </a:rPr>
              <a:t>be  </a:t>
            </a:r>
            <a:r>
              <a:rPr sz="1100" spc="-25" dirty="0">
                <a:latin typeface="Arial"/>
                <a:cs typeface="Arial"/>
              </a:rPr>
              <a:t>quite</a:t>
            </a:r>
            <a:r>
              <a:rPr sz="1100" spc="50" dirty="0">
                <a:latin typeface="Arial"/>
                <a:cs typeface="Arial"/>
              </a:rPr>
              <a:t> </a:t>
            </a:r>
            <a:r>
              <a:rPr sz="1100" spc="-50" dirty="0">
                <a:latin typeface="Arial"/>
                <a:cs typeface="Arial"/>
              </a:rPr>
              <a:t>large.</a:t>
            </a:r>
            <a:endParaRPr sz="1100">
              <a:latin typeface="Arial"/>
              <a:cs typeface="Arial"/>
            </a:endParaRPr>
          </a:p>
        </p:txBody>
      </p:sp>
      <p:sp>
        <p:nvSpPr>
          <p:cNvPr id="10" name="object 1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1" name="object 11"/>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37 </a:t>
            </a:r>
            <a:r>
              <a:rPr spc="150" dirty="0"/>
              <a:t>/</a:t>
            </a:r>
            <a:r>
              <a:rPr spc="40" dirty="0"/>
              <a:t> </a:t>
            </a:r>
            <a:r>
              <a:rPr spc="-20" dirty="0"/>
              <a:t>53</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From </a:t>
            </a:r>
            <a:r>
              <a:rPr spc="-95" dirty="0"/>
              <a:t>angles </a:t>
            </a:r>
            <a:r>
              <a:rPr spc="20" dirty="0"/>
              <a:t>to</a:t>
            </a:r>
            <a:r>
              <a:rPr spc="-245" dirty="0"/>
              <a:t> </a:t>
            </a:r>
            <a:r>
              <a:rPr spc="-100" dirty="0"/>
              <a:t>cosines</a:t>
            </a:r>
          </a:p>
        </p:txBody>
      </p:sp>
      <p:sp>
        <p:nvSpPr>
          <p:cNvPr id="4" name="object 4"/>
          <p:cNvSpPr/>
          <p:nvPr/>
        </p:nvSpPr>
        <p:spPr>
          <a:xfrm>
            <a:off x="499854" y="1233836"/>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4950" y="1428673"/>
            <a:ext cx="45085" cy="45085"/>
          </a:xfrm>
          <a:custGeom>
            <a:avLst/>
            <a:gdLst/>
            <a:ahLst/>
            <a:cxnLst/>
            <a:rect l="l" t="t" r="r" b="b"/>
            <a:pathLst>
              <a:path w="45084" h="45084">
                <a:moveTo>
                  <a:pt x="44540" y="22275"/>
                </a:moveTo>
                <a:lnTo>
                  <a:pt x="42789" y="13603"/>
                </a:lnTo>
                <a:lnTo>
                  <a:pt x="38016" y="6523"/>
                </a:lnTo>
                <a:lnTo>
                  <a:pt x="30937" y="1750"/>
                </a:lnTo>
                <a:lnTo>
                  <a:pt x="22269" y="0"/>
                </a:lnTo>
                <a:lnTo>
                  <a:pt x="13601" y="1750"/>
                </a:lnTo>
                <a:lnTo>
                  <a:pt x="6523" y="6523"/>
                </a:lnTo>
                <a:lnTo>
                  <a:pt x="1750" y="13603"/>
                </a:lnTo>
                <a:lnTo>
                  <a:pt x="0" y="22275"/>
                </a:lnTo>
                <a:lnTo>
                  <a:pt x="1750" y="30940"/>
                </a:lnTo>
                <a:lnTo>
                  <a:pt x="6523" y="38017"/>
                </a:lnTo>
                <a:lnTo>
                  <a:pt x="13601" y="42789"/>
                </a:lnTo>
                <a:lnTo>
                  <a:pt x="22269" y="44538"/>
                </a:lnTo>
                <a:lnTo>
                  <a:pt x="30937" y="42789"/>
                </a:lnTo>
                <a:lnTo>
                  <a:pt x="38016" y="38017"/>
                </a:lnTo>
                <a:lnTo>
                  <a:pt x="42789" y="30940"/>
                </a:lnTo>
                <a:lnTo>
                  <a:pt x="44540" y="22275"/>
                </a:lnTo>
              </a:path>
            </a:pathLst>
          </a:custGeom>
          <a:ln w="11112">
            <a:solidFill>
              <a:srgbClr val="191959"/>
            </a:solidFill>
          </a:ln>
        </p:spPr>
        <p:txBody>
          <a:bodyPr wrap="square" lIns="0" tIns="0" rIns="0" bIns="0" rtlCol="0"/>
          <a:lstStyle/>
          <a:p>
            <a:endParaRPr/>
          </a:p>
        </p:txBody>
      </p:sp>
      <p:sp>
        <p:nvSpPr>
          <p:cNvPr id="6" name="object 6"/>
          <p:cNvSpPr/>
          <p:nvPr/>
        </p:nvSpPr>
        <p:spPr>
          <a:xfrm>
            <a:off x="797703" y="1431328"/>
            <a:ext cx="38735" cy="38735"/>
          </a:xfrm>
          <a:custGeom>
            <a:avLst/>
            <a:gdLst/>
            <a:ahLst/>
            <a:cxnLst/>
            <a:rect l="l" t="t" r="r" b="b"/>
            <a:pathLst>
              <a:path w="38734" h="38734">
                <a:moveTo>
                  <a:pt x="38190" y="19100"/>
                </a:moveTo>
                <a:lnTo>
                  <a:pt x="36688" y="11663"/>
                </a:lnTo>
                <a:lnTo>
                  <a:pt x="32595" y="5592"/>
                </a:lnTo>
                <a:lnTo>
                  <a:pt x="26525" y="1500"/>
                </a:lnTo>
                <a:lnTo>
                  <a:pt x="19094" y="0"/>
                </a:lnTo>
                <a:lnTo>
                  <a:pt x="11663" y="1500"/>
                </a:lnTo>
                <a:lnTo>
                  <a:pt x="5594" y="5592"/>
                </a:lnTo>
                <a:lnTo>
                  <a:pt x="1501" y="11663"/>
                </a:lnTo>
                <a:lnTo>
                  <a:pt x="0" y="19100"/>
                </a:lnTo>
                <a:lnTo>
                  <a:pt x="1501" y="26530"/>
                </a:lnTo>
                <a:lnTo>
                  <a:pt x="5594" y="32597"/>
                </a:lnTo>
                <a:lnTo>
                  <a:pt x="11663" y="36688"/>
                </a:lnTo>
                <a:lnTo>
                  <a:pt x="19094" y="38188"/>
                </a:lnTo>
                <a:lnTo>
                  <a:pt x="26525" y="36688"/>
                </a:lnTo>
                <a:lnTo>
                  <a:pt x="32595" y="32597"/>
                </a:lnTo>
                <a:lnTo>
                  <a:pt x="36688" y="26530"/>
                </a:lnTo>
                <a:lnTo>
                  <a:pt x="38190" y="19100"/>
                </a:lnTo>
              </a:path>
            </a:pathLst>
          </a:custGeom>
          <a:ln w="11112">
            <a:solidFill>
              <a:srgbClr val="1B1B60"/>
            </a:solidFill>
          </a:ln>
        </p:spPr>
        <p:txBody>
          <a:bodyPr wrap="square" lIns="0" tIns="0" rIns="0" bIns="0" rtlCol="0"/>
          <a:lstStyle/>
          <a:p>
            <a:endParaRPr/>
          </a:p>
        </p:txBody>
      </p:sp>
      <p:sp>
        <p:nvSpPr>
          <p:cNvPr id="7" name="object 7"/>
          <p:cNvSpPr/>
          <p:nvPr/>
        </p:nvSpPr>
        <p:spPr>
          <a:xfrm>
            <a:off x="800456" y="1433982"/>
            <a:ext cx="32384" cy="32384"/>
          </a:xfrm>
          <a:custGeom>
            <a:avLst/>
            <a:gdLst/>
            <a:ahLst/>
            <a:cxnLst/>
            <a:rect l="l" t="t" r="r" b="b"/>
            <a:pathLst>
              <a:path w="32384" h="32384">
                <a:moveTo>
                  <a:pt x="31835" y="15925"/>
                </a:moveTo>
                <a:lnTo>
                  <a:pt x="31835" y="7124"/>
                </a:lnTo>
                <a:lnTo>
                  <a:pt x="24710" y="0"/>
                </a:lnTo>
                <a:lnTo>
                  <a:pt x="15919" y="0"/>
                </a:lnTo>
                <a:lnTo>
                  <a:pt x="7129" y="0"/>
                </a:lnTo>
                <a:lnTo>
                  <a:pt x="0" y="7124"/>
                </a:lnTo>
                <a:lnTo>
                  <a:pt x="0" y="15925"/>
                </a:lnTo>
                <a:lnTo>
                  <a:pt x="0" y="24714"/>
                </a:lnTo>
                <a:lnTo>
                  <a:pt x="7129" y="31838"/>
                </a:lnTo>
                <a:lnTo>
                  <a:pt x="15919" y="31838"/>
                </a:lnTo>
                <a:lnTo>
                  <a:pt x="24710" y="31838"/>
                </a:lnTo>
                <a:lnTo>
                  <a:pt x="31835" y="24714"/>
                </a:lnTo>
                <a:lnTo>
                  <a:pt x="31835" y="15925"/>
                </a:lnTo>
              </a:path>
            </a:pathLst>
          </a:custGeom>
          <a:ln w="11112">
            <a:solidFill>
              <a:srgbClr val="1D1D67"/>
            </a:solidFill>
          </a:ln>
        </p:spPr>
        <p:txBody>
          <a:bodyPr wrap="square" lIns="0" tIns="0" rIns="0" bIns="0" rtlCol="0"/>
          <a:lstStyle/>
          <a:p>
            <a:endParaRPr/>
          </a:p>
        </p:txBody>
      </p:sp>
      <p:sp>
        <p:nvSpPr>
          <p:cNvPr id="8" name="object 8"/>
          <p:cNvSpPr/>
          <p:nvPr/>
        </p:nvSpPr>
        <p:spPr>
          <a:xfrm>
            <a:off x="803210" y="1436636"/>
            <a:ext cx="26034" cy="26034"/>
          </a:xfrm>
          <a:custGeom>
            <a:avLst/>
            <a:gdLst/>
            <a:ahLst/>
            <a:cxnLst/>
            <a:rect l="l" t="t" r="r" b="b"/>
            <a:pathLst>
              <a:path w="26034" h="26034">
                <a:moveTo>
                  <a:pt x="25485" y="12750"/>
                </a:moveTo>
                <a:lnTo>
                  <a:pt x="25485" y="5715"/>
                </a:lnTo>
                <a:lnTo>
                  <a:pt x="19775" y="0"/>
                </a:lnTo>
                <a:lnTo>
                  <a:pt x="12739" y="0"/>
                </a:lnTo>
                <a:lnTo>
                  <a:pt x="5704" y="0"/>
                </a:lnTo>
                <a:lnTo>
                  <a:pt x="0" y="5715"/>
                </a:lnTo>
                <a:lnTo>
                  <a:pt x="0" y="12750"/>
                </a:lnTo>
                <a:lnTo>
                  <a:pt x="0" y="19773"/>
                </a:lnTo>
                <a:lnTo>
                  <a:pt x="5704" y="25488"/>
                </a:lnTo>
                <a:lnTo>
                  <a:pt x="12739" y="25488"/>
                </a:lnTo>
                <a:lnTo>
                  <a:pt x="19775" y="25488"/>
                </a:lnTo>
                <a:lnTo>
                  <a:pt x="25485" y="19773"/>
                </a:lnTo>
                <a:lnTo>
                  <a:pt x="25485" y="12750"/>
                </a:lnTo>
              </a:path>
            </a:pathLst>
          </a:custGeom>
          <a:ln w="11112">
            <a:solidFill>
              <a:srgbClr val="1F1F6E"/>
            </a:solidFill>
          </a:ln>
        </p:spPr>
        <p:txBody>
          <a:bodyPr wrap="square" lIns="0" tIns="0" rIns="0" bIns="0" rtlCol="0"/>
          <a:lstStyle/>
          <a:p>
            <a:endParaRPr/>
          </a:p>
        </p:txBody>
      </p:sp>
      <p:sp>
        <p:nvSpPr>
          <p:cNvPr id="9" name="object 9"/>
          <p:cNvSpPr/>
          <p:nvPr/>
        </p:nvSpPr>
        <p:spPr>
          <a:xfrm>
            <a:off x="805958" y="1439291"/>
            <a:ext cx="19685" cy="19685"/>
          </a:xfrm>
          <a:custGeom>
            <a:avLst/>
            <a:gdLst/>
            <a:ahLst/>
            <a:cxnLst/>
            <a:rect l="l" t="t" r="r" b="b"/>
            <a:pathLst>
              <a:path w="19684" h="19684">
                <a:moveTo>
                  <a:pt x="19140" y="9563"/>
                </a:moveTo>
                <a:lnTo>
                  <a:pt x="19140" y="4279"/>
                </a:lnTo>
                <a:lnTo>
                  <a:pt x="14853" y="0"/>
                </a:lnTo>
                <a:lnTo>
                  <a:pt x="9569" y="0"/>
                </a:lnTo>
                <a:lnTo>
                  <a:pt x="4286" y="0"/>
                </a:lnTo>
                <a:lnTo>
                  <a:pt x="0" y="4279"/>
                </a:lnTo>
                <a:lnTo>
                  <a:pt x="0" y="9563"/>
                </a:lnTo>
                <a:lnTo>
                  <a:pt x="0" y="14846"/>
                </a:lnTo>
                <a:lnTo>
                  <a:pt x="4286" y="19138"/>
                </a:lnTo>
                <a:lnTo>
                  <a:pt x="9569" y="19138"/>
                </a:lnTo>
                <a:lnTo>
                  <a:pt x="14853" y="19138"/>
                </a:lnTo>
                <a:lnTo>
                  <a:pt x="19140" y="14846"/>
                </a:lnTo>
                <a:lnTo>
                  <a:pt x="19140" y="9563"/>
                </a:lnTo>
              </a:path>
            </a:pathLst>
          </a:custGeom>
          <a:ln w="11112">
            <a:solidFill>
              <a:srgbClr val="212175"/>
            </a:solidFill>
          </a:ln>
        </p:spPr>
        <p:txBody>
          <a:bodyPr wrap="square" lIns="0" tIns="0" rIns="0" bIns="0" rtlCol="0"/>
          <a:lstStyle/>
          <a:p>
            <a:endParaRPr/>
          </a:p>
        </p:txBody>
      </p:sp>
      <p:sp>
        <p:nvSpPr>
          <p:cNvPr id="10" name="object 10"/>
          <p:cNvSpPr/>
          <p:nvPr/>
        </p:nvSpPr>
        <p:spPr>
          <a:xfrm>
            <a:off x="798913" y="1432140"/>
            <a:ext cx="32384" cy="33020"/>
          </a:xfrm>
          <a:custGeom>
            <a:avLst/>
            <a:gdLst/>
            <a:ahLst/>
            <a:cxnLst/>
            <a:rect l="l" t="t" r="r" b="b"/>
            <a:pathLst>
              <a:path w="32384" h="33019">
                <a:moveTo>
                  <a:pt x="32390" y="16192"/>
                </a:moveTo>
                <a:lnTo>
                  <a:pt x="32390" y="7251"/>
                </a:lnTo>
                <a:lnTo>
                  <a:pt x="25132" y="0"/>
                </a:lnTo>
                <a:lnTo>
                  <a:pt x="16192" y="0"/>
                </a:lnTo>
                <a:lnTo>
                  <a:pt x="7252" y="0"/>
                </a:lnTo>
                <a:lnTo>
                  <a:pt x="0" y="7251"/>
                </a:lnTo>
                <a:lnTo>
                  <a:pt x="0" y="16192"/>
                </a:lnTo>
                <a:lnTo>
                  <a:pt x="0" y="25133"/>
                </a:lnTo>
                <a:lnTo>
                  <a:pt x="7252" y="32397"/>
                </a:lnTo>
                <a:lnTo>
                  <a:pt x="16192" y="32397"/>
                </a:lnTo>
                <a:lnTo>
                  <a:pt x="25132" y="32397"/>
                </a:lnTo>
                <a:lnTo>
                  <a:pt x="32390" y="25133"/>
                </a:lnTo>
                <a:lnTo>
                  <a:pt x="32390" y="16192"/>
                </a:lnTo>
              </a:path>
            </a:pathLst>
          </a:custGeom>
          <a:ln w="11112">
            <a:solidFill>
              <a:srgbClr val="23237C"/>
            </a:solidFill>
          </a:ln>
        </p:spPr>
        <p:txBody>
          <a:bodyPr wrap="square" lIns="0" tIns="0" rIns="0" bIns="0" rtlCol="0"/>
          <a:lstStyle/>
          <a:p>
            <a:endParaRPr/>
          </a:p>
        </p:txBody>
      </p:sp>
      <p:sp>
        <p:nvSpPr>
          <p:cNvPr id="11" name="object 11"/>
          <p:cNvSpPr/>
          <p:nvPr/>
        </p:nvSpPr>
        <p:spPr>
          <a:xfrm>
            <a:off x="804193" y="1436751"/>
            <a:ext cx="16510" cy="16510"/>
          </a:xfrm>
          <a:custGeom>
            <a:avLst/>
            <a:gdLst/>
            <a:ahLst/>
            <a:cxnLst/>
            <a:rect l="l" t="t" r="r" b="b"/>
            <a:pathLst>
              <a:path w="16509" h="16509">
                <a:moveTo>
                  <a:pt x="16197" y="8102"/>
                </a:moveTo>
                <a:lnTo>
                  <a:pt x="16197" y="3632"/>
                </a:lnTo>
                <a:lnTo>
                  <a:pt x="12565" y="0"/>
                </a:lnTo>
                <a:lnTo>
                  <a:pt x="8096" y="0"/>
                </a:lnTo>
                <a:lnTo>
                  <a:pt x="3625" y="0"/>
                </a:lnTo>
                <a:lnTo>
                  <a:pt x="0" y="3632"/>
                </a:lnTo>
                <a:lnTo>
                  <a:pt x="0" y="8102"/>
                </a:lnTo>
                <a:lnTo>
                  <a:pt x="0" y="12573"/>
                </a:lnTo>
                <a:lnTo>
                  <a:pt x="3625" y="16192"/>
                </a:lnTo>
                <a:lnTo>
                  <a:pt x="8096" y="16192"/>
                </a:lnTo>
                <a:lnTo>
                  <a:pt x="12565" y="16192"/>
                </a:lnTo>
                <a:lnTo>
                  <a:pt x="16197" y="12573"/>
                </a:lnTo>
                <a:lnTo>
                  <a:pt x="16197" y="8102"/>
                </a:lnTo>
              </a:path>
            </a:pathLst>
          </a:custGeom>
          <a:ln w="11112">
            <a:solidFill>
              <a:srgbClr val="6565C5"/>
            </a:solidFill>
          </a:ln>
        </p:spPr>
        <p:txBody>
          <a:bodyPr wrap="square" lIns="0" tIns="0" rIns="0" bIns="0" rtlCol="0"/>
          <a:lstStyle/>
          <a:p>
            <a:endParaRPr/>
          </a:p>
        </p:txBody>
      </p:sp>
      <p:sp>
        <p:nvSpPr>
          <p:cNvPr id="12" name="object 12"/>
          <p:cNvSpPr/>
          <p:nvPr/>
        </p:nvSpPr>
        <p:spPr>
          <a:xfrm>
            <a:off x="806806" y="1439240"/>
            <a:ext cx="10160" cy="10160"/>
          </a:xfrm>
          <a:custGeom>
            <a:avLst/>
            <a:gdLst/>
            <a:ahLst/>
            <a:cxnLst/>
            <a:rect l="l" t="t" r="r" b="b"/>
            <a:pathLst>
              <a:path w="10159" h="10159">
                <a:moveTo>
                  <a:pt x="9842" y="4914"/>
                </a:moveTo>
                <a:lnTo>
                  <a:pt x="9842" y="2209"/>
                </a:lnTo>
                <a:lnTo>
                  <a:pt x="7635" y="0"/>
                </a:lnTo>
                <a:lnTo>
                  <a:pt x="4921" y="0"/>
                </a:lnTo>
                <a:lnTo>
                  <a:pt x="2208" y="0"/>
                </a:lnTo>
                <a:lnTo>
                  <a:pt x="0" y="2209"/>
                </a:lnTo>
                <a:lnTo>
                  <a:pt x="0" y="4914"/>
                </a:lnTo>
                <a:lnTo>
                  <a:pt x="0" y="7632"/>
                </a:lnTo>
                <a:lnTo>
                  <a:pt x="2208" y="9842"/>
                </a:lnTo>
                <a:lnTo>
                  <a:pt x="4921" y="9842"/>
                </a:lnTo>
                <a:lnTo>
                  <a:pt x="7635" y="9842"/>
                </a:lnTo>
                <a:lnTo>
                  <a:pt x="9842" y="7632"/>
                </a:lnTo>
                <a:lnTo>
                  <a:pt x="9842" y="4914"/>
                </a:lnTo>
              </a:path>
            </a:pathLst>
          </a:custGeom>
          <a:ln w="11112">
            <a:solidFill>
              <a:srgbClr val="7E7ECE"/>
            </a:solidFill>
          </a:ln>
        </p:spPr>
        <p:txBody>
          <a:bodyPr wrap="square" lIns="0" tIns="0" rIns="0" bIns="0" rtlCol="0"/>
          <a:lstStyle/>
          <a:p>
            <a:endParaRPr/>
          </a:p>
        </p:txBody>
      </p:sp>
      <p:sp>
        <p:nvSpPr>
          <p:cNvPr id="13" name="object 13"/>
          <p:cNvSpPr/>
          <p:nvPr/>
        </p:nvSpPr>
        <p:spPr>
          <a:xfrm>
            <a:off x="809416" y="1441716"/>
            <a:ext cx="3810" cy="3810"/>
          </a:xfrm>
          <a:custGeom>
            <a:avLst/>
            <a:gdLst/>
            <a:ahLst/>
            <a:cxnLst/>
            <a:rect l="l" t="t" r="r" b="b"/>
            <a:pathLst>
              <a:path w="3809" h="3809">
                <a:moveTo>
                  <a:pt x="3492" y="1752"/>
                </a:moveTo>
                <a:lnTo>
                  <a:pt x="3492" y="787"/>
                </a:lnTo>
                <a:lnTo>
                  <a:pt x="2708" y="0"/>
                </a:lnTo>
                <a:lnTo>
                  <a:pt x="1746" y="0"/>
                </a:lnTo>
                <a:lnTo>
                  <a:pt x="783" y="0"/>
                </a:lnTo>
                <a:lnTo>
                  <a:pt x="0" y="787"/>
                </a:lnTo>
                <a:lnTo>
                  <a:pt x="0" y="1752"/>
                </a:lnTo>
                <a:lnTo>
                  <a:pt x="0" y="2705"/>
                </a:lnTo>
                <a:lnTo>
                  <a:pt x="783" y="3492"/>
                </a:lnTo>
                <a:lnTo>
                  <a:pt x="1746" y="3492"/>
                </a:lnTo>
                <a:lnTo>
                  <a:pt x="2708" y="3492"/>
                </a:lnTo>
                <a:lnTo>
                  <a:pt x="3492" y="2705"/>
                </a:lnTo>
                <a:lnTo>
                  <a:pt x="3492" y="1752"/>
                </a:lnTo>
              </a:path>
            </a:pathLst>
          </a:custGeom>
          <a:ln w="11112">
            <a:solidFill>
              <a:srgbClr val="9696D8"/>
            </a:solidFill>
          </a:ln>
        </p:spPr>
        <p:txBody>
          <a:bodyPr wrap="square" lIns="0" tIns="0" rIns="0" bIns="0" rtlCol="0"/>
          <a:lstStyle/>
          <a:p>
            <a:endParaRPr/>
          </a:p>
        </p:txBody>
      </p:sp>
      <p:sp>
        <p:nvSpPr>
          <p:cNvPr id="14" name="object 14"/>
          <p:cNvSpPr/>
          <p:nvPr/>
        </p:nvSpPr>
        <p:spPr>
          <a:xfrm>
            <a:off x="809174" y="1441335"/>
            <a:ext cx="3175" cy="3175"/>
          </a:xfrm>
          <a:custGeom>
            <a:avLst/>
            <a:gdLst/>
            <a:ahLst/>
            <a:cxnLst/>
            <a:rect l="l" t="t" r="r" b="b"/>
            <a:pathLst>
              <a:path w="3175" h="3175">
                <a:moveTo>
                  <a:pt x="0" y="1422"/>
                </a:moveTo>
                <a:lnTo>
                  <a:pt x="0" y="2209"/>
                </a:lnTo>
                <a:lnTo>
                  <a:pt x="643" y="2857"/>
                </a:lnTo>
                <a:lnTo>
                  <a:pt x="1428" y="2857"/>
                </a:lnTo>
                <a:lnTo>
                  <a:pt x="2212" y="2857"/>
                </a:lnTo>
                <a:lnTo>
                  <a:pt x="2857" y="2209"/>
                </a:lnTo>
                <a:lnTo>
                  <a:pt x="2857" y="1422"/>
                </a:lnTo>
                <a:lnTo>
                  <a:pt x="2857" y="647"/>
                </a:lnTo>
                <a:lnTo>
                  <a:pt x="2212" y="0"/>
                </a:lnTo>
                <a:lnTo>
                  <a:pt x="1428" y="0"/>
                </a:lnTo>
                <a:lnTo>
                  <a:pt x="643" y="0"/>
                </a:lnTo>
                <a:lnTo>
                  <a:pt x="0" y="647"/>
                </a:lnTo>
                <a:lnTo>
                  <a:pt x="0" y="1422"/>
                </a:lnTo>
              </a:path>
            </a:pathLst>
          </a:custGeom>
          <a:ln w="11112">
            <a:solidFill>
              <a:srgbClr val="AFAFE1"/>
            </a:solidFill>
          </a:ln>
        </p:spPr>
        <p:txBody>
          <a:bodyPr wrap="square" lIns="0" tIns="0" rIns="0" bIns="0" rtlCol="0"/>
          <a:lstStyle/>
          <a:p>
            <a:endParaRPr/>
          </a:p>
        </p:txBody>
      </p:sp>
      <p:sp>
        <p:nvSpPr>
          <p:cNvPr id="15" name="object 15"/>
          <p:cNvSpPr/>
          <p:nvPr/>
        </p:nvSpPr>
        <p:spPr>
          <a:xfrm>
            <a:off x="805432" y="1437462"/>
            <a:ext cx="9525" cy="9525"/>
          </a:xfrm>
          <a:custGeom>
            <a:avLst/>
            <a:gdLst/>
            <a:ahLst/>
            <a:cxnLst/>
            <a:rect l="l" t="t" r="r" b="b"/>
            <a:pathLst>
              <a:path w="9525" h="9525">
                <a:moveTo>
                  <a:pt x="0" y="4610"/>
                </a:moveTo>
                <a:lnTo>
                  <a:pt x="0" y="7150"/>
                </a:lnTo>
                <a:lnTo>
                  <a:pt x="2063" y="9207"/>
                </a:lnTo>
                <a:lnTo>
                  <a:pt x="4603" y="9207"/>
                </a:lnTo>
                <a:lnTo>
                  <a:pt x="7143" y="9207"/>
                </a:lnTo>
                <a:lnTo>
                  <a:pt x="9207" y="7150"/>
                </a:lnTo>
                <a:lnTo>
                  <a:pt x="9207" y="4610"/>
                </a:lnTo>
                <a:lnTo>
                  <a:pt x="9207" y="2070"/>
                </a:lnTo>
                <a:lnTo>
                  <a:pt x="7143" y="0"/>
                </a:lnTo>
                <a:lnTo>
                  <a:pt x="4603" y="0"/>
                </a:lnTo>
                <a:lnTo>
                  <a:pt x="2063" y="0"/>
                </a:lnTo>
                <a:lnTo>
                  <a:pt x="0" y="2070"/>
                </a:lnTo>
                <a:lnTo>
                  <a:pt x="0" y="4610"/>
                </a:lnTo>
              </a:path>
            </a:pathLst>
          </a:custGeom>
          <a:ln w="11112">
            <a:solidFill>
              <a:srgbClr val="C7C7EA"/>
            </a:solidFill>
          </a:ln>
        </p:spPr>
        <p:txBody>
          <a:bodyPr wrap="square" lIns="0" tIns="0" rIns="0" bIns="0" rtlCol="0"/>
          <a:lstStyle/>
          <a:p>
            <a:endParaRPr/>
          </a:p>
        </p:txBody>
      </p:sp>
      <p:sp>
        <p:nvSpPr>
          <p:cNvPr id="16" name="object 16"/>
          <p:cNvSpPr/>
          <p:nvPr/>
        </p:nvSpPr>
        <p:spPr>
          <a:xfrm>
            <a:off x="803126" y="1435023"/>
            <a:ext cx="12700" cy="12700"/>
          </a:xfrm>
          <a:custGeom>
            <a:avLst/>
            <a:gdLst/>
            <a:ahLst/>
            <a:cxnLst/>
            <a:rect l="l" t="t" r="r" b="b"/>
            <a:pathLst>
              <a:path w="12700" h="12700">
                <a:moveTo>
                  <a:pt x="9852" y="0"/>
                </a:moveTo>
                <a:lnTo>
                  <a:pt x="2847" y="0"/>
                </a:lnTo>
                <a:lnTo>
                  <a:pt x="0" y="2844"/>
                </a:lnTo>
                <a:lnTo>
                  <a:pt x="0" y="9855"/>
                </a:lnTo>
                <a:lnTo>
                  <a:pt x="2847" y="12700"/>
                </a:lnTo>
                <a:lnTo>
                  <a:pt x="9852" y="12700"/>
                </a:lnTo>
                <a:lnTo>
                  <a:pt x="12700" y="9855"/>
                </a:lnTo>
                <a:lnTo>
                  <a:pt x="12700" y="2844"/>
                </a:lnTo>
                <a:lnTo>
                  <a:pt x="9852" y="0"/>
                </a:lnTo>
                <a:close/>
              </a:path>
            </a:pathLst>
          </a:custGeom>
          <a:solidFill>
            <a:srgbClr val="E0E0F3"/>
          </a:solidFill>
        </p:spPr>
        <p:txBody>
          <a:bodyPr wrap="square" lIns="0" tIns="0" rIns="0" bIns="0" rtlCol="0"/>
          <a:lstStyle/>
          <a:p>
            <a:endParaRPr/>
          </a:p>
        </p:txBody>
      </p:sp>
      <p:sp>
        <p:nvSpPr>
          <p:cNvPr id="17" name="object 17"/>
          <p:cNvSpPr/>
          <p:nvPr/>
        </p:nvSpPr>
        <p:spPr>
          <a:xfrm>
            <a:off x="794950" y="1732368"/>
            <a:ext cx="45085" cy="45085"/>
          </a:xfrm>
          <a:custGeom>
            <a:avLst/>
            <a:gdLst/>
            <a:ahLst/>
            <a:cxnLst/>
            <a:rect l="l" t="t" r="r" b="b"/>
            <a:pathLst>
              <a:path w="45084" h="45085">
                <a:moveTo>
                  <a:pt x="44540" y="22263"/>
                </a:moveTo>
                <a:lnTo>
                  <a:pt x="42789" y="13598"/>
                </a:lnTo>
                <a:lnTo>
                  <a:pt x="38016" y="6521"/>
                </a:lnTo>
                <a:lnTo>
                  <a:pt x="30937" y="1749"/>
                </a:lnTo>
                <a:lnTo>
                  <a:pt x="22269" y="0"/>
                </a:lnTo>
                <a:lnTo>
                  <a:pt x="13601" y="1749"/>
                </a:lnTo>
                <a:lnTo>
                  <a:pt x="6523" y="6521"/>
                </a:lnTo>
                <a:lnTo>
                  <a:pt x="1750" y="13598"/>
                </a:lnTo>
                <a:lnTo>
                  <a:pt x="0" y="22263"/>
                </a:lnTo>
                <a:lnTo>
                  <a:pt x="1750" y="30935"/>
                </a:lnTo>
                <a:lnTo>
                  <a:pt x="6523" y="38015"/>
                </a:lnTo>
                <a:lnTo>
                  <a:pt x="13601" y="42788"/>
                </a:lnTo>
                <a:lnTo>
                  <a:pt x="22269" y="44538"/>
                </a:lnTo>
                <a:lnTo>
                  <a:pt x="30937" y="42788"/>
                </a:lnTo>
                <a:lnTo>
                  <a:pt x="38016" y="38015"/>
                </a:lnTo>
                <a:lnTo>
                  <a:pt x="42789" y="30935"/>
                </a:lnTo>
                <a:lnTo>
                  <a:pt x="44540" y="22263"/>
                </a:lnTo>
              </a:path>
            </a:pathLst>
          </a:custGeom>
          <a:ln w="11112">
            <a:solidFill>
              <a:srgbClr val="191959"/>
            </a:solidFill>
          </a:ln>
        </p:spPr>
        <p:txBody>
          <a:bodyPr wrap="square" lIns="0" tIns="0" rIns="0" bIns="0" rtlCol="0"/>
          <a:lstStyle/>
          <a:p>
            <a:endParaRPr/>
          </a:p>
        </p:txBody>
      </p:sp>
      <p:sp>
        <p:nvSpPr>
          <p:cNvPr id="18" name="object 18"/>
          <p:cNvSpPr/>
          <p:nvPr/>
        </p:nvSpPr>
        <p:spPr>
          <a:xfrm>
            <a:off x="797703" y="1735023"/>
            <a:ext cx="38735" cy="38735"/>
          </a:xfrm>
          <a:custGeom>
            <a:avLst/>
            <a:gdLst/>
            <a:ahLst/>
            <a:cxnLst/>
            <a:rect l="l" t="t" r="r" b="b"/>
            <a:pathLst>
              <a:path w="38734" h="38735">
                <a:moveTo>
                  <a:pt x="38190" y="19088"/>
                </a:moveTo>
                <a:lnTo>
                  <a:pt x="36688" y="11658"/>
                </a:lnTo>
                <a:lnTo>
                  <a:pt x="32595" y="5591"/>
                </a:lnTo>
                <a:lnTo>
                  <a:pt x="26525" y="1500"/>
                </a:lnTo>
                <a:lnTo>
                  <a:pt x="19094" y="0"/>
                </a:lnTo>
                <a:lnTo>
                  <a:pt x="11663" y="1500"/>
                </a:lnTo>
                <a:lnTo>
                  <a:pt x="5594" y="5591"/>
                </a:lnTo>
                <a:lnTo>
                  <a:pt x="1501" y="11658"/>
                </a:lnTo>
                <a:lnTo>
                  <a:pt x="0" y="19088"/>
                </a:lnTo>
                <a:lnTo>
                  <a:pt x="1501" y="26524"/>
                </a:lnTo>
                <a:lnTo>
                  <a:pt x="5594" y="32596"/>
                </a:lnTo>
                <a:lnTo>
                  <a:pt x="11663" y="36688"/>
                </a:lnTo>
                <a:lnTo>
                  <a:pt x="19094" y="38188"/>
                </a:lnTo>
                <a:lnTo>
                  <a:pt x="26525" y="36688"/>
                </a:lnTo>
                <a:lnTo>
                  <a:pt x="32595" y="32596"/>
                </a:lnTo>
                <a:lnTo>
                  <a:pt x="36688" y="26524"/>
                </a:lnTo>
                <a:lnTo>
                  <a:pt x="38190" y="19088"/>
                </a:lnTo>
              </a:path>
            </a:pathLst>
          </a:custGeom>
          <a:ln w="11112">
            <a:solidFill>
              <a:srgbClr val="1B1B60"/>
            </a:solidFill>
          </a:ln>
        </p:spPr>
        <p:txBody>
          <a:bodyPr wrap="square" lIns="0" tIns="0" rIns="0" bIns="0" rtlCol="0"/>
          <a:lstStyle/>
          <a:p>
            <a:endParaRPr/>
          </a:p>
        </p:txBody>
      </p:sp>
      <p:sp>
        <p:nvSpPr>
          <p:cNvPr id="19" name="object 19"/>
          <p:cNvSpPr/>
          <p:nvPr/>
        </p:nvSpPr>
        <p:spPr>
          <a:xfrm>
            <a:off x="800456" y="1737677"/>
            <a:ext cx="32384" cy="32384"/>
          </a:xfrm>
          <a:custGeom>
            <a:avLst/>
            <a:gdLst/>
            <a:ahLst/>
            <a:cxnLst/>
            <a:rect l="l" t="t" r="r" b="b"/>
            <a:pathLst>
              <a:path w="32384" h="32385">
                <a:moveTo>
                  <a:pt x="31835" y="15913"/>
                </a:moveTo>
                <a:lnTo>
                  <a:pt x="31835" y="7124"/>
                </a:lnTo>
                <a:lnTo>
                  <a:pt x="24710" y="0"/>
                </a:lnTo>
                <a:lnTo>
                  <a:pt x="15919" y="0"/>
                </a:lnTo>
                <a:lnTo>
                  <a:pt x="7129" y="0"/>
                </a:lnTo>
                <a:lnTo>
                  <a:pt x="0" y="7124"/>
                </a:lnTo>
                <a:lnTo>
                  <a:pt x="0" y="15913"/>
                </a:lnTo>
                <a:lnTo>
                  <a:pt x="0" y="24714"/>
                </a:lnTo>
                <a:lnTo>
                  <a:pt x="7129" y="31838"/>
                </a:lnTo>
                <a:lnTo>
                  <a:pt x="15919" y="31838"/>
                </a:lnTo>
                <a:lnTo>
                  <a:pt x="24710" y="31838"/>
                </a:lnTo>
                <a:lnTo>
                  <a:pt x="31835" y="24714"/>
                </a:lnTo>
                <a:lnTo>
                  <a:pt x="31835" y="15913"/>
                </a:lnTo>
              </a:path>
            </a:pathLst>
          </a:custGeom>
          <a:ln w="11112">
            <a:solidFill>
              <a:srgbClr val="1D1D67"/>
            </a:solidFill>
          </a:ln>
        </p:spPr>
        <p:txBody>
          <a:bodyPr wrap="square" lIns="0" tIns="0" rIns="0" bIns="0" rtlCol="0"/>
          <a:lstStyle/>
          <a:p>
            <a:endParaRPr/>
          </a:p>
        </p:txBody>
      </p:sp>
      <p:sp>
        <p:nvSpPr>
          <p:cNvPr id="20" name="object 20"/>
          <p:cNvSpPr/>
          <p:nvPr/>
        </p:nvSpPr>
        <p:spPr>
          <a:xfrm>
            <a:off x="803210" y="1740331"/>
            <a:ext cx="26034" cy="26034"/>
          </a:xfrm>
          <a:custGeom>
            <a:avLst/>
            <a:gdLst/>
            <a:ahLst/>
            <a:cxnLst/>
            <a:rect l="l" t="t" r="r" b="b"/>
            <a:pathLst>
              <a:path w="26034" h="26035">
                <a:moveTo>
                  <a:pt x="25485" y="12738"/>
                </a:moveTo>
                <a:lnTo>
                  <a:pt x="25485" y="5715"/>
                </a:lnTo>
                <a:lnTo>
                  <a:pt x="19775" y="0"/>
                </a:lnTo>
                <a:lnTo>
                  <a:pt x="12739" y="0"/>
                </a:lnTo>
                <a:lnTo>
                  <a:pt x="5704" y="0"/>
                </a:lnTo>
                <a:lnTo>
                  <a:pt x="0" y="5715"/>
                </a:lnTo>
                <a:lnTo>
                  <a:pt x="0" y="12738"/>
                </a:lnTo>
                <a:lnTo>
                  <a:pt x="0" y="19773"/>
                </a:lnTo>
                <a:lnTo>
                  <a:pt x="5704" y="25488"/>
                </a:lnTo>
                <a:lnTo>
                  <a:pt x="12739" y="25488"/>
                </a:lnTo>
                <a:lnTo>
                  <a:pt x="19775" y="25488"/>
                </a:lnTo>
                <a:lnTo>
                  <a:pt x="25485" y="19773"/>
                </a:lnTo>
                <a:lnTo>
                  <a:pt x="25485" y="12738"/>
                </a:lnTo>
              </a:path>
            </a:pathLst>
          </a:custGeom>
          <a:ln w="11112">
            <a:solidFill>
              <a:srgbClr val="1F1F6E"/>
            </a:solidFill>
          </a:ln>
        </p:spPr>
        <p:txBody>
          <a:bodyPr wrap="square" lIns="0" tIns="0" rIns="0" bIns="0" rtlCol="0"/>
          <a:lstStyle/>
          <a:p>
            <a:endParaRPr/>
          </a:p>
        </p:txBody>
      </p:sp>
      <p:sp>
        <p:nvSpPr>
          <p:cNvPr id="21" name="object 21"/>
          <p:cNvSpPr/>
          <p:nvPr/>
        </p:nvSpPr>
        <p:spPr>
          <a:xfrm>
            <a:off x="805958" y="1742973"/>
            <a:ext cx="19685" cy="19685"/>
          </a:xfrm>
          <a:custGeom>
            <a:avLst/>
            <a:gdLst/>
            <a:ahLst/>
            <a:cxnLst/>
            <a:rect l="l" t="t" r="r" b="b"/>
            <a:pathLst>
              <a:path w="19684" h="19685">
                <a:moveTo>
                  <a:pt x="19140" y="9575"/>
                </a:moveTo>
                <a:lnTo>
                  <a:pt x="19140" y="4292"/>
                </a:lnTo>
                <a:lnTo>
                  <a:pt x="14853" y="0"/>
                </a:lnTo>
                <a:lnTo>
                  <a:pt x="9569" y="0"/>
                </a:lnTo>
                <a:lnTo>
                  <a:pt x="4286" y="0"/>
                </a:lnTo>
                <a:lnTo>
                  <a:pt x="0" y="4292"/>
                </a:lnTo>
                <a:lnTo>
                  <a:pt x="0" y="9575"/>
                </a:lnTo>
                <a:lnTo>
                  <a:pt x="0" y="14859"/>
                </a:lnTo>
                <a:lnTo>
                  <a:pt x="4286" y="19151"/>
                </a:lnTo>
                <a:lnTo>
                  <a:pt x="9569" y="19151"/>
                </a:lnTo>
                <a:lnTo>
                  <a:pt x="14853" y="19151"/>
                </a:lnTo>
                <a:lnTo>
                  <a:pt x="19140" y="14859"/>
                </a:lnTo>
                <a:lnTo>
                  <a:pt x="19140" y="9575"/>
                </a:lnTo>
              </a:path>
            </a:pathLst>
          </a:custGeom>
          <a:ln w="11112">
            <a:solidFill>
              <a:srgbClr val="212175"/>
            </a:solidFill>
          </a:ln>
        </p:spPr>
        <p:txBody>
          <a:bodyPr wrap="square" lIns="0" tIns="0" rIns="0" bIns="0" rtlCol="0"/>
          <a:lstStyle/>
          <a:p>
            <a:endParaRPr/>
          </a:p>
        </p:txBody>
      </p:sp>
      <p:sp>
        <p:nvSpPr>
          <p:cNvPr id="22" name="object 22"/>
          <p:cNvSpPr/>
          <p:nvPr/>
        </p:nvSpPr>
        <p:spPr>
          <a:xfrm>
            <a:off x="798913" y="1735836"/>
            <a:ext cx="32384" cy="32384"/>
          </a:xfrm>
          <a:custGeom>
            <a:avLst/>
            <a:gdLst/>
            <a:ahLst/>
            <a:cxnLst/>
            <a:rect l="l" t="t" r="r" b="b"/>
            <a:pathLst>
              <a:path w="32384" h="32385">
                <a:moveTo>
                  <a:pt x="32390" y="16192"/>
                </a:moveTo>
                <a:lnTo>
                  <a:pt x="32390" y="7251"/>
                </a:lnTo>
                <a:lnTo>
                  <a:pt x="25132" y="0"/>
                </a:lnTo>
                <a:lnTo>
                  <a:pt x="16192" y="0"/>
                </a:lnTo>
                <a:lnTo>
                  <a:pt x="7252" y="0"/>
                </a:lnTo>
                <a:lnTo>
                  <a:pt x="0" y="7251"/>
                </a:lnTo>
                <a:lnTo>
                  <a:pt x="0" y="16192"/>
                </a:lnTo>
                <a:lnTo>
                  <a:pt x="0" y="25133"/>
                </a:lnTo>
                <a:lnTo>
                  <a:pt x="7252" y="32385"/>
                </a:lnTo>
                <a:lnTo>
                  <a:pt x="16192" y="32385"/>
                </a:lnTo>
                <a:lnTo>
                  <a:pt x="25132" y="32385"/>
                </a:lnTo>
                <a:lnTo>
                  <a:pt x="32390" y="25133"/>
                </a:lnTo>
                <a:lnTo>
                  <a:pt x="32390" y="16192"/>
                </a:lnTo>
              </a:path>
            </a:pathLst>
          </a:custGeom>
          <a:ln w="11112">
            <a:solidFill>
              <a:srgbClr val="23237C"/>
            </a:solidFill>
          </a:ln>
        </p:spPr>
        <p:txBody>
          <a:bodyPr wrap="square" lIns="0" tIns="0" rIns="0" bIns="0" rtlCol="0"/>
          <a:lstStyle/>
          <a:p>
            <a:endParaRPr/>
          </a:p>
        </p:txBody>
      </p:sp>
      <p:sp>
        <p:nvSpPr>
          <p:cNvPr id="23" name="object 23"/>
          <p:cNvSpPr/>
          <p:nvPr/>
        </p:nvSpPr>
        <p:spPr>
          <a:xfrm>
            <a:off x="804193" y="1740446"/>
            <a:ext cx="16510" cy="16510"/>
          </a:xfrm>
          <a:custGeom>
            <a:avLst/>
            <a:gdLst/>
            <a:ahLst/>
            <a:cxnLst/>
            <a:rect l="l" t="t" r="r" b="b"/>
            <a:pathLst>
              <a:path w="16509" h="16510">
                <a:moveTo>
                  <a:pt x="16197" y="8102"/>
                </a:moveTo>
                <a:lnTo>
                  <a:pt x="16197" y="3632"/>
                </a:lnTo>
                <a:lnTo>
                  <a:pt x="12565" y="0"/>
                </a:lnTo>
                <a:lnTo>
                  <a:pt x="8096" y="0"/>
                </a:lnTo>
                <a:lnTo>
                  <a:pt x="3625" y="0"/>
                </a:lnTo>
                <a:lnTo>
                  <a:pt x="0" y="3632"/>
                </a:lnTo>
                <a:lnTo>
                  <a:pt x="0" y="8102"/>
                </a:lnTo>
                <a:lnTo>
                  <a:pt x="0" y="12573"/>
                </a:lnTo>
                <a:lnTo>
                  <a:pt x="3625" y="16192"/>
                </a:lnTo>
                <a:lnTo>
                  <a:pt x="8096" y="16192"/>
                </a:lnTo>
                <a:lnTo>
                  <a:pt x="12565" y="16192"/>
                </a:lnTo>
                <a:lnTo>
                  <a:pt x="16197" y="12573"/>
                </a:lnTo>
                <a:lnTo>
                  <a:pt x="16197" y="8102"/>
                </a:lnTo>
              </a:path>
            </a:pathLst>
          </a:custGeom>
          <a:ln w="11112">
            <a:solidFill>
              <a:srgbClr val="6565C5"/>
            </a:solidFill>
          </a:ln>
        </p:spPr>
        <p:txBody>
          <a:bodyPr wrap="square" lIns="0" tIns="0" rIns="0" bIns="0" rtlCol="0"/>
          <a:lstStyle/>
          <a:p>
            <a:endParaRPr/>
          </a:p>
        </p:txBody>
      </p:sp>
      <p:sp>
        <p:nvSpPr>
          <p:cNvPr id="24" name="object 24"/>
          <p:cNvSpPr/>
          <p:nvPr/>
        </p:nvSpPr>
        <p:spPr>
          <a:xfrm>
            <a:off x="806806" y="1742935"/>
            <a:ext cx="10160" cy="10160"/>
          </a:xfrm>
          <a:custGeom>
            <a:avLst/>
            <a:gdLst/>
            <a:ahLst/>
            <a:cxnLst/>
            <a:rect l="l" t="t" r="r" b="b"/>
            <a:pathLst>
              <a:path w="10159" h="10160">
                <a:moveTo>
                  <a:pt x="9842" y="4914"/>
                </a:moveTo>
                <a:lnTo>
                  <a:pt x="9842" y="2197"/>
                </a:lnTo>
                <a:lnTo>
                  <a:pt x="7635" y="0"/>
                </a:lnTo>
                <a:lnTo>
                  <a:pt x="4921" y="0"/>
                </a:lnTo>
                <a:lnTo>
                  <a:pt x="2208" y="0"/>
                </a:lnTo>
                <a:lnTo>
                  <a:pt x="0" y="2197"/>
                </a:lnTo>
                <a:lnTo>
                  <a:pt x="0" y="4914"/>
                </a:lnTo>
                <a:lnTo>
                  <a:pt x="0" y="7632"/>
                </a:lnTo>
                <a:lnTo>
                  <a:pt x="2208" y="9842"/>
                </a:lnTo>
                <a:lnTo>
                  <a:pt x="4921" y="9842"/>
                </a:lnTo>
                <a:lnTo>
                  <a:pt x="7635" y="9842"/>
                </a:lnTo>
                <a:lnTo>
                  <a:pt x="9842" y="7632"/>
                </a:lnTo>
                <a:lnTo>
                  <a:pt x="9842" y="4914"/>
                </a:lnTo>
              </a:path>
            </a:pathLst>
          </a:custGeom>
          <a:ln w="11112">
            <a:solidFill>
              <a:srgbClr val="7E7ECE"/>
            </a:solidFill>
          </a:ln>
        </p:spPr>
        <p:txBody>
          <a:bodyPr wrap="square" lIns="0" tIns="0" rIns="0" bIns="0" rtlCol="0"/>
          <a:lstStyle/>
          <a:p>
            <a:endParaRPr/>
          </a:p>
        </p:txBody>
      </p:sp>
      <p:sp>
        <p:nvSpPr>
          <p:cNvPr id="25" name="object 25"/>
          <p:cNvSpPr/>
          <p:nvPr/>
        </p:nvSpPr>
        <p:spPr>
          <a:xfrm>
            <a:off x="809416" y="1745411"/>
            <a:ext cx="3810" cy="3810"/>
          </a:xfrm>
          <a:custGeom>
            <a:avLst/>
            <a:gdLst/>
            <a:ahLst/>
            <a:cxnLst/>
            <a:rect l="l" t="t" r="r" b="b"/>
            <a:pathLst>
              <a:path w="3809" h="3810">
                <a:moveTo>
                  <a:pt x="3492" y="1739"/>
                </a:moveTo>
                <a:lnTo>
                  <a:pt x="3492" y="787"/>
                </a:lnTo>
                <a:lnTo>
                  <a:pt x="2708" y="0"/>
                </a:lnTo>
                <a:lnTo>
                  <a:pt x="1746" y="0"/>
                </a:lnTo>
                <a:lnTo>
                  <a:pt x="783" y="0"/>
                </a:lnTo>
                <a:lnTo>
                  <a:pt x="0" y="787"/>
                </a:lnTo>
                <a:lnTo>
                  <a:pt x="0" y="1739"/>
                </a:lnTo>
                <a:lnTo>
                  <a:pt x="0" y="2705"/>
                </a:lnTo>
                <a:lnTo>
                  <a:pt x="783" y="3492"/>
                </a:lnTo>
                <a:lnTo>
                  <a:pt x="1746" y="3492"/>
                </a:lnTo>
                <a:lnTo>
                  <a:pt x="2708" y="3492"/>
                </a:lnTo>
                <a:lnTo>
                  <a:pt x="3492" y="2705"/>
                </a:lnTo>
                <a:lnTo>
                  <a:pt x="3492" y="1739"/>
                </a:lnTo>
              </a:path>
            </a:pathLst>
          </a:custGeom>
          <a:ln w="11112">
            <a:solidFill>
              <a:srgbClr val="9696D8"/>
            </a:solidFill>
          </a:ln>
        </p:spPr>
        <p:txBody>
          <a:bodyPr wrap="square" lIns="0" tIns="0" rIns="0" bIns="0" rtlCol="0"/>
          <a:lstStyle/>
          <a:p>
            <a:endParaRPr/>
          </a:p>
        </p:txBody>
      </p:sp>
      <p:sp>
        <p:nvSpPr>
          <p:cNvPr id="26" name="object 26"/>
          <p:cNvSpPr/>
          <p:nvPr/>
        </p:nvSpPr>
        <p:spPr>
          <a:xfrm>
            <a:off x="809174" y="1745030"/>
            <a:ext cx="3175" cy="3175"/>
          </a:xfrm>
          <a:custGeom>
            <a:avLst/>
            <a:gdLst/>
            <a:ahLst/>
            <a:cxnLst/>
            <a:rect l="l" t="t" r="r" b="b"/>
            <a:pathLst>
              <a:path w="3175" h="3175">
                <a:moveTo>
                  <a:pt x="0" y="1422"/>
                </a:moveTo>
                <a:lnTo>
                  <a:pt x="0" y="2209"/>
                </a:lnTo>
                <a:lnTo>
                  <a:pt x="643" y="2857"/>
                </a:lnTo>
                <a:lnTo>
                  <a:pt x="1428" y="2857"/>
                </a:lnTo>
                <a:lnTo>
                  <a:pt x="2212" y="2857"/>
                </a:lnTo>
                <a:lnTo>
                  <a:pt x="2857" y="2209"/>
                </a:lnTo>
                <a:lnTo>
                  <a:pt x="2857" y="1422"/>
                </a:lnTo>
                <a:lnTo>
                  <a:pt x="2857" y="647"/>
                </a:lnTo>
                <a:lnTo>
                  <a:pt x="2212" y="0"/>
                </a:lnTo>
                <a:lnTo>
                  <a:pt x="1428" y="0"/>
                </a:lnTo>
                <a:lnTo>
                  <a:pt x="643" y="0"/>
                </a:lnTo>
                <a:lnTo>
                  <a:pt x="0" y="647"/>
                </a:lnTo>
                <a:lnTo>
                  <a:pt x="0" y="1422"/>
                </a:lnTo>
              </a:path>
            </a:pathLst>
          </a:custGeom>
          <a:ln w="11112">
            <a:solidFill>
              <a:srgbClr val="AFAFE1"/>
            </a:solidFill>
          </a:ln>
        </p:spPr>
        <p:txBody>
          <a:bodyPr wrap="square" lIns="0" tIns="0" rIns="0" bIns="0" rtlCol="0"/>
          <a:lstStyle/>
          <a:p>
            <a:endParaRPr/>
          </a:p>
        </p:txBody>
      </p:sp>
      <p:sp>
        <p:nvSpPr>
          <p:cNvPr id="27" name="object 27"/>
          <p:cNvSpPr/>
          <p:nvPr/>
        </p:nvSpPr>
        <p:spPr>
          <a:xfrm>
            <a:off x="805432" y="1741157"/>
            <a:ext cx="9525" cy="9525"/>
          </a:xfrm>
          <a:custGeom>
            <a:avLst/>
            <a:gdLst/>
            <a:ahLst/>
            <a:cxnLst/>
            <a:rect l="l" t="t" r="r" b="b"/>
            <a:pathLst>
              <a:path w="9525" h="9525">
                <a:moveTo>
                  <a:pt x="0" y="4610"/>
                </a:moveTo>
                <a:lnTo>
                  <a:pt x="0" y="7150"/>
                </a:lnTo>
                <a:lnTo>
                  <a:pt x="2063" y="9207"/>
                </a:lnTo>
                <a:lnTo>
                  <a:pt x="4603" y="9207"/>
                </a:lnTo>
                <a:lnTo>
                  <a:pt x="7143" y="9207"/>
                </a:lnTo>
                <a:lnTo>
                  <a:pt x="9207" y="7150"/>
                </a:lnTo>
                <a:lnTo>
                  <a:pt x="9207" y="4610"/>
                </a:lnTo>
                <a:lnTo>
                  <a:pt x="9207" y="2070"/>
                </a:lnTo>
                <a:lnTo>
                  <a:pt x="7143" y="0"/>
                </a:lnTo>
                <a:lnTo>
                  <a:pt x="4603" y="0"/>
                </a:lnTo>
                <a:lnTo>
                  <a:pt x="2063" y="0"/>
                </a:lnTo>
                <a:lnTo>
                  <a:pt x="0" y="2070"/>
                </a:lnTo>
                <a:lnTo>
                  <a:pt x="0" y="4610"/>
                </a:lnTo>
              </a:path>
            </a:pathLst>
          </a:custGeom>
          <a:ln w="11112">
            <a:solidFill>
              <a:srgbClr val="C7C7EA"/>
            </a:solidFill>
          </a:ln>
        </p:spPr>
        <p:txBody>
          <a:bodyPr wrap="square" lIns="0" tIns="0" rIns="0" bIns="0" rtlCol="0"/>
          <a:lstStyle/>
          <a:p>
            <a:endParaRPr/>
          </a:p>
        </p:txBody>
      </p:sp>
      <p:sp>
        <p:nvSpPr>
          <p:cNvPr id="28" name="object 28"/>
          <p:cNvSpPr/>
          <p:nvPr/>
        </p:nvSpPr>
        <p:spPr>
          <a:xfrm>
            <a:off x="803126" y="1738718"/>
            <a:ext cx="12700" cy="12700"/>
          </a:xfrm>
          <a:custGeom>
            <a:avLst/>
            <a:gdLst/>
            <a:ahLst/>
            <a:cxnLst/>
            <a:rect l="l" t="t" r="r" b="b"/>
            <a:pathLst>
              <a:path w="12700" h="12700">
                <a:moveTo>
                  <a:pt x="9852" y="0"/>
                </a:moveTo>
                <a:lnTo>
                  <a:pt x="2847" y="0"/>
                </a:lnTo>
                <a:lnTo>
                  <a:pt x="0" y="2844"/>
                </a:lnTo>
                <a:lnTo>
                  <a:pt x="0" y="9855"/>
                </a:lnTo>
                <a:lnTo>
                  <a:pt x="2847" y="12700"/>
                </a:lnTo>
                <a:lnTo>
                  <a:pt x="9852" y="12700"/>
                </a:lnTo>
                <a:lnTo>
                  <a:pt x="12700" y="9855"/>
                </a:lnTo>
                <a:lnTo>
                  <a:pt x="12700" y="2844"/>
                </a:lnTo>
                <a:lnTo>
                  <a:pt x="9852" y="0"/>
                </a:lnTo>
                <a:close/>
              </a:path>
            </a:pathLst>
          </a:custGeom>
          <a:solidFill>
            <a:srgbClr val="E0E0F3"/>
          </a:solidFill>
        </p:spPr>
        <p:txBody>
          <a:bodyPr wrap="square" lIns="0" tIns="0" rIns="0" bIns="0" rtlCol="0"/>
          <a:lstStyle/>
          <a:p>
            <a:endParaRPr/>
          </a:p>
        </p:txBody>
      </p:sp>
      <p:sp>
        <p:nvSpPr>
          <p:cNvPr id="29" name="object 29"/>
          <p:cNvSpPr/>
          <p:nvPr/>
        </p:nvSpPr>
        <p:spPr>
          <a:xfrm>
            <a:off x="499854" y="2076456"/>
            <a:ext cx="70032" cy="70053"/>
          </a:xfrm>
          <a:prstGeom prst="rect">
            <a:avLst/>
          </a:prstGeom>
          <a:blipFill>
            <a:blip r:embed="rId2" cstate="print"/>
            <a:stretch>
              <a:fillRect/>
            </a:stretch>
          </a:blipFill>
        </p:spPr>
        <p:txBody>
          <a:bodyPr wrap="square" lIns="0" tIns="0" rIns="0" bIns="0" rtlCol="0"/>
          <a:lstStyle/>
          <a:p>
            <a:endParaRPr/>
          </a:p>
        </p:txBody>
      </p:sp>
      <p:sp>
        <p:nvSpPr>
          <p:cNvPr id="30" name="object 30"/>
          <p:cNvSpPr txBox="1"/>
          <p:nvPr/>
        </p:nvSpPr>
        <p:spPr>
          <a:xfrm>
            <a:off x="599008" y="1128200"/>
            <a:ext cx="3644900" cy="1231900"/>
          </a:xfrm>
          <a:prstGeom prst="rect">
            <a:avLst/>
          </a:prstGeom>
        </p:spPr>
        <p:txBody>
          <a:bodyPr vert="horz" wrap="square" lIns="0" tIns="36195" rIns="0" bIns="0" rtlCol="0">
            <a:spAutoFit/>
          </a:bodyPr>
          <a:lstStyle/>
          <a:p>
            <a:pPr marL="38100">
              <a:lnSpc>
                <a:spcPct val="100000"/>
              </a:lnSpc>
              <a:spcBef>
                <a:spcPts val="285"/>
              </a:spcBef>
            </a:pPr>
            <a:r>
              <a:rPr sz="1100" spc="-40" dirty="0">
                <a:latin typeface="Arial"/>
                <a:cs typeface="Arial"/>
              </a:rPr>
              <a:t>The </a:t>
            </a:r>
            <a:r>
              <a:rPr sz="1100" spc="-30" dirty="0">
                <a:latin typeface="Arial"/>
                <a:cs typeface="Arial"/>
              </a:rPr>
              <a:t>following </a:t>
            </a:r>
            <a:r>
              <a:rPr sz="1100" spc="-35" dirty="0">
                <a:latin typeface="Arial"/>
                <a:cs typeface="Arial"/>
              </a:rPr>
              <a:t>two </a:t>
            </a:r>
            <a:r>
              <a:rPr sz="1100" spc="-40" dirty="0">
                <a:latin typeface="Arial"/>
                <a:cs typeface="Arial"/>
              </a:rPr>
              <a:t>notions </a:t>
            </a:r>
            <a:r>
              <a:rPr sz="1100" spc="-80" dirty="0">
                <a:latin typeface="Arial"/>
                <a:cs typeface="Arial"/>
              </a:rPr>
              <a:t>are</a:t>
            </a:r>
            <a:r>
              <a:rPr sz="1100" spc="-40" dirty="0">
                <a:latin typeface="Arial"/>
                <a:cs typeface="Arial"/>
              </a:rPr>
              <a:t> equivalent.</a:t>
            </a:r>
            <a:endParaRPr sz="1100">
              <a:latin typeface="Arial"/>
              <a:cs typeface="Arial"/>
            </a:endParaRPr>
          </a:p>
          <a:p>
            <a:pPr marL="314960" marR="183515">
              <a:lnSpc>
                <a:spcPct val="100000"/>
              </a:lnSpc>
              <a:spcBef>
                <a:spcPts val="175"/>
              </a:spcBef>
            </a:pPr>
            <a:r>
              <a:rPr sz="1000" spc="-55" dirty="0">
                <a:latin typeface="Arial"/>
                <a:cs typeface="Arial"/>
              </a:rPr>
              <a:t>Rank </a:t>
            </a:r>
            <a:r>
              <a:rPr sz="1000" spc="-50" dirty="0">
                <a:latin typeface="Arial"/>
                <a:cs typeface="Arial"/>
              </a:rPr>
              <a:t>documents </a:t>
            </a:r>
            <a:r>
              <a:rPr sz="1000" spc="-45" dirty="0">
                <a:latin typeface="Arial"/>
                <a:cs typeface="Arial"/>
              </a:rPr>
              <a:t>according </a:t>
            </a:r>
            <a:r>
              <a:rPr sz="1000" spc="10" dirty="0">
                <a:latin typeface="Arial"/>
                <a:cs typeface="Arial"/>
              </a:rPr>
              <a:t>to </a:t>
            </a:r>
            <a:r>
              <a:rPr sz="1000" spc="-25" dirty="0">
                <a:latin typeface="Arial"/>
                <a:cs typeface="Arial"/>
              </a:rPr>
              <a:t>the </a:t>
            </a:r>
            <a:r>
              <a:rPr sz="1000" spc="-60" dirty="0">
                <a:solidFill>
                  <a:srgbClr val="0000FF"/>
                </a:solidFill>
                <a:latin typeface="Arial"/>
                <a:cs typeface="Arial"/>
              </a:rPr>
              <a:t>angle </a:t>
            </a:r>
            <a:r>
              <a:rPr sz="1000" spc="-65" dirty="0">
                <a:latin typeface="Arial"/>
                <a:cs typeface="Arial"/>
              </a:rPr>
              <a:t>between </a:t>
            </a:r>
            <a:r>
              <a:rPr sz="1000" spc="-50" dirty="0">
                <a:latin typeface="Arial"/>
                <a:cs typeface="Arial"/>
              </a:rPr>
              <a:t>query </a:t>
            </a:r>
            <a:r>
              <a:rPr sz="1000" spc="-55" dirty="0">
                <a:latin typeface="Arial"/>
                <a:cs typeface="Arial"/>
              </a:rPr>
              <a:t>and  </a:t>
            </a:r>
            <a:r>
              <a:rPr sz="1000" spc="-40" dirty="0">
                <a:latin typeface="Arial"/>
                <a:cs typeface="Arial"/>
              </a:rPr>
              <a:t>document </a:t>
            </a:r>
            <a:r>
              <a:rPr sz="1000" spc="-15" dirty="0">
                <a:latin typeface="Arial"/>
                <a:cs typeface="Arial"/>
              </a:rPr>
              <a:t>in </a:t>
            </a:r>
            <a:r>
              <a:rPr sz="1000" spc="-65" dirty="0">
                <a:latin typeface="Arial"/>
                <a:cs typeface="Arial"/>
              </a:rPr>
              <a:t>decreasing</a:t>
            </a:r>
            <a:r>
              <a:rPr sz="1000" spc="-25" dirty="0">
                <a:latin typeface="Arial"/>
                <a:cs typeface="Arial"/>
              </a:rPr>
              <a:t> </a:t>
            </a:r>
            <a:r>
              <a:rPr sz="1000" spc="-50" dirty="0">
                <a:latin typeface="Arial"/>
                <a:cs typeface="Arial"/>
              </a:rPr>
              <a:t>order</a:t>
            </a:r>
            <a:endParaRPr sz="1000">
              <a:latin typeface="Arial"/>
              <a:cs typeface="Arial"/>
            </a:endParaRPr>
          </a:p>
          <a:p>
            <a:pPr marL="314960" marR="313055">
              <a:lnSpc>
                <a:spcPts val="1200"/>
              </a:lnSpc>
              <a:spcBef>
                <a:spcPts val="30"/>
              </a:spcBef>
            </a:pPr>
            <a:r>
              <a:rPr sz="1000" spc="-55" dirty="0">
                <a:latin typeface="Arial"/>
                <a:cs typeface="Arial"/>
              </a:rPr>
              <a:t>Rank </a:t>
            </a:r>
            <a:r>
              <a:rPr sz="1000" spc="-50" dirty="0">
                <a:latin typeface="Arial"/>
                <a:cs typeface="Arial"/>
              </a:rPr>
              <a:t>documents </a:t>
            </a:r>
            <a:r>
              <a:rPr sz="1000" spc="-45" dirty="0">
                <a:latin typeface="Arial"/>
                <a:cs typeface="Arial"/>
              </a:rPr>
              <a:t>according </a:t>
            </a:r>
            <a:r>
              <a:rPr sz="1000" spc="10" dirty="0">
                <a:latin typeface="Arial"/>
                <a:cs typeface="Arial"/>
              </a:rPr>
              <a:t>to </a:t>
            </a:r>
            <a:r>
              <a:rPr sz="1000" spc="-45" dirty="0">
                <a:solidFill>
                  <a:srgbClr val="0000FF"/>
                </a:solidFill>
                <a:latin typeface="Arial"/>
                <a:cs typeface="Arial"/>
              </a:rPr>
              <a:t>cosine</a:t>
            </a:r>
            <a:r>
              <a:rPr sz="1000" spc="-45" dirty="0">
                <a:latin typeface="Arial"/>
                <a:cs typeface="Arial"/>
              </a:rPr>
              <a:t>(query,document) </a:t>
            </a:r>
            <a:r>
              <a:rPr sz="1000" spc="-15" dirty="0">
                <a:latin typeface="Arial"/>
                <a:cs typeface="Arial"/>
              </a:rPr>
              <a:t>in  </a:t>
            </a:r>
            <a:r>
              <a:rPr sz="1000" spc="-50" dirty="0">
                <a:latin typeface="Arial"/>
                <a:cs typeface="Arial"/>
              </a:rPr>
              <a:t>increasing</a:t>
            </a:r>
            <a:r>
              <a:rPr sz="1000" spc="50" dirty="0">
                <a:latin typeface="Arial"/>
                <a:cs typeface="Arial"/>
              </a:rPr>
              <a:t> </a:t>
            </a:r>
            <a:r>
              <a:rPr sz="1000" spc="-50" dirty="0">
                <a:latin typeface="Arial"/>
                <a:cs typeface="Arial"/>
              </a:rPr>
              <a:t>order</a:t>
            </a:r>
            <a:endParaRPr sz="1000">
              <a:latin typeface="Arial"/>
              <a:cs typeface="Arial"/>
            </a:endParaRPr>
          </a:p>
          <a:p>
            <a:pPr marL="38100" marR="30480">
              <a:lnSpc>
                <a:spcPct val="102600"/>
              </a:lnSpc>
              <a:spcBef>
                <a:spcPts val="275"/>
              </a:spcBef>
            </a:pPr>
            <a:r>
              <a:rPr sz="1100" spc="-80" dirty="0">
                <a:latin typeface="Arial"/>
                <a:cs typeface="Arial"/>
              </a:rPr>
              <a:t>Cosine </a:t>
            </a:r>
            <a:r>
              <a:rPr sz="1100" spc="-60" dirty="0">
                <a:latin typeface="Arial"/>
                <a:cs typeface="Arial"/>
              </a:rPr>
              <a:t>is </a:t>
            </a:r>
            <a:r>
              <a:rPr sz="1100" spc="-90" dirty="0">
                <a:latin typeface="Arial"/>
                <a:cs typeface="Arial"/>
              </a:rPr>
              <a:t>a </a:t>
            </a:r>
            <a:r>
              <a:rPr sz="1100" spc="-35" dirty="0">
                <a:latin typeface="Arial"/>
                <a:cs typeface="Arial"/>
              </a:rPr>
              <a:t>monotonically </a:t>
            </a:r>
            <a:r>
              <a:rPr sz="1100" spc="-70" dirty="0">
                <a:latin typeface="Arial"/>
                <a:cs typeface="Arial"/>
              </a:rPr>
              <a:t>decreasing </a:t>
            </a:r>
            <a:r>
              <a:rPr sz="1100" spc="-20" dirty="0">
                <a:latin typeface="Arial"/>
                <a:cs typeface="Arial"/>
              </a:rPr>
              <a:t>function </a:t>
            </a:r>
            <a:r>
              <a:rPr sz="1100" spc="-25" dirty="0">
                <a:latin typeface="Arial"/>
                <a:cs typeface="Arial"/>
              </a:rPr>
              <a:t>of </a:t>
            </a:r>
            <a:r>
              <a:rPr sz="1100" spc="-30" dirty="0">
                <a:latin typeface="Arial"/>
                <a:cs typeface="Arial"/>
              </a:rPr>
              <a:t>the </a:t>
            </a:r>
            <a:r>
              <a:rPr sz="1100" spc="-65" dirty="0">
                <a:latin typeface="Arial"/>
                <a:cs typeface="Arial"/>
              </a:rPr>
              <a:t>angle </a:t>
            </a:r>
            <a:r>
              <a:rPr sz="1100" spc="-25" dirty="0">
                <a:latin typeface="Arial"/>
                <a:cs typeface="Arial"/>
              </a:rPr>
              <a:t>for  </a:t>
            </a:r>
            <a:r>
              <a:rPr sz="1100" spc="-30" dirty="0">
                <a:latin typeface="Arial"/>
                <a:cs typeface="Arial"/>
              </a:rPr>
              <a:t>the </a:t>
            </a:r>
            <a:r>
              <a:rPr sz="1100" spc="-25" dirty="0">
                <a:latin typeface="Arial"/>
                <a:cs typeface="Arial"/>
              </a:rPr>
              <a:t>interval [0</a:t>
            </a:r>
            <a:r>
              <a:rPr sz="1200" spc="-37" baseline="27777" dirty="0">
                <a:latin typeface="Lucida Sans Unicode"/>
                <a:cs typeface="Lucida Sans Unicode"/>
              </a:rPr>
              <a:t>◦</a:t>
            </a:r>
            <a:r>
              <a:rPr sz="1100" spc="-25" dirty="0">
                <a:latin typeface="Lucida Sans Unicode"/>
                <a:cs typeface="Lucida Sans Unicode"/>
              </a:rPr>
              <a:t>,</a:t>
            </a:r>
            <a:r>
              <a:rPr sz="1100" spc="-285" dirty="0">
                <a:latin typeface="Lucida Sans Unicode"/>
                <a:cs typeface="Lucida Sans Unicode"/>
              </a:rPr>
              <a:t> </a:t>
            </a:r>
            <a:r>
              <a:rPr sz="1100" spc="-40" dirty="0">
                <a:latin typeface="Arial"/>
                <a:cs typeface="Arial"/>
              </a:rPr>
              <a:t>180</a:t>
            </a:r>
            <a:r>
              <a:rPr sz="1200" spc="-60" baseline="27777" dirty="0">
                <a:latin typeface="Lucida Sans Unicode"/>
                <a:cs typeface="Lucida Sans Unicode"/>
              </a:rPr>
              <a:t>◦</a:t>
            </a:r>
            <a:r>
              <a:rPr sz="1100" spc="-40" dirty="0">
                <a:latin typeface="Arial"/>
                <a:cs typeface="Arial"/>
              </a:rPr>
              <a:t>]</a:t>
            </a:r>
            <a:endParaRPr sz="1100">
              <a:latin typeface="Arial"/>
              <a:cs typeface="Arial"/>
            </a:endParaRPr>
          </a:p>
        </p:txBody>
      </p:sp>
      <p:sp>
        <p:nvSpPr>
          <p:cNvPr id="31" name="object 31"/>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32" name="object 32"/>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38 </a:t>
            </a:r>
            <a:r>
              <a:rPr spc="150" dirty="0"/>
              <a:t>/</a:t>
            </a:r>
            <a:r>
              <a:rPr spc="40" dirty="0"/>
              <a:t> </a:t>
            </a:r>
            <a:r>
              <a:rPr spc="-20" dirty="0"/>
              <a:t>53</a:t>
            </a: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5" dirty="0"/>
              <a:t>Length</a:t>
            </a:r>
            <a:r>
              <a:rPr spc="70" dirty="0"/>
              <a:t> </a:t>
            </a:r>
            <a:r>
              <a:rPr spc="-40" dirty="0"/>
              <a:t>normalization</a:t>
            </a:r>
          </a:p>
        </p:txBody>
      </p:sp>
      <p:sp>
        <p:nvSpPr>
          <p:cNvPr id="4" name="object 4"/>
          <p:cNvSpPr/>
          <p:nvPr/>
        </p:nvSpPr>
        <p:spPr>
          <a:xfrm>
            <a:off x="499854" y="843273"/>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053357"/>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24408" y="718792"/>
            <a:ext cx="3486150" cy="445770"/>
          </a:xfrm>
          <a:prstGeom prst="rect">
            <a:avLst/>
          </a:prstGeom>
        </p:spPr>
        <p:txBody>
          <a:bodyPr vert="horz" wrap="square" lIns="0" tIns="55244" rIns="0" bIns="0" rtlCol="0">
            <a:spAutoFit/>
          </a:bodyPr>
          <a:lstStyle/>
          <a:p>
            <a:pPr marL="12700">
              <a:lnSpc>
                <a:spcPct val="100000"/>
              </a:lnSpc>
              <a:spcBef>
                <a:spcPts val="434"/>
              </a:spcBef>
            </a:pPr>
            <a:r>
              <a:rPr sz="1100" spc="-60" dirty="0">
                <a:latin typeface="Arial"/>
                <a:cs typeface="Arial"/>
              </a:rPr>
              <a:t>How do </a:t>
            </a:r>
            <a:r>
              <a:rPr sz="1100" spc="-110" dirty="0">
                <a:latin typeface="Arial"/>
                <a:cs typeface="Arial"/>
              </a:rPr>
              <a:t>we </a:t>
            </a:r>
            <a:r>
              <a:rPr sz="1100" spc="-50" dirty="0">
                <a:latin typeface="Arial"/>
                <a:cs typeface="Arial"/>
              </a:rPr>
              <a:t>compute </a:t>
            </a:r>
            <a:r>
              <a:rPr sz="1100" spc="-30" dirty="0">
                <a:latin typeface="Arial"/>
                <a:cs typeface="Arial"/>
              </a:rPr>
              <a:t>the</a:t>
            </a:r>
            <a:r>
              <a:rPr sz="1100" spc="-140" dirty="0">
                <a:latin typeface="Arial"/>
                <a:cs typeface="Arial"/>
              </a:rPr>
              <a:t> </a:t>
            </a:r>
            <a:r>
              <a:rPr sz="1100" spc="-80" dirty="0">
                <a:latin typeface="Arial"/>
                <a:cs typeface="Arial"/>
              </a:rPr>
              <a:t>cosine?</a:t>
            </a:r>
            <a:endParaRPr sz="1100">
              <a:latin typeface="Arial"/>
              <a:cs typeface="Arial"/>
            </a:endParaRPr>
          </a:p>
          <a:p>
            <a:pPr marL="12700">
              <a:lnSpc>
                <a:spcPct val="100000"/>
              </a:lnSpc>
              <a:spcBef>
                <a:spcPts val="335"/>
              </a:spcBef>
            </a:pPr>
            <a:r>
              <a:rPr sz="1100" spc="-10" dirty="0">
                <a:latin typeface="Arial"/>
                <a:cs typeface="Arial"/>
              </a:rPr>
              <a:t>A </a:t>
            </a:r>
            <a:r>
              <a:rPr sz="1100" spc="-45" dirty="0">
                <a:latin typeface="Arial"/>
                <a:cs typeface="Arial"/>
              </a:rPr>
              <a:t>vector </a:t>
            </a:r>
            <a:r>
              <a:rPr sz="1100" spc="-70" dirty="0">
                <a:latin typeface="Arial"/>
                <a:cs typeface="Arial"/>
              </a:rPr>
              <a:t>can </a:t>
            </a:r>
            <a:r>
              <a:rPr sz="1100" spc="-75" dirty="0">
                <a:latin typeface="Arial"/>
                <a:cs typeface="Arial"/>
              </a:rPr>
              <a:t>be </a:t>
            </a:r>
            <a:r>
              <a:rPr sz="1100" spc="-10" dirty="0">
                <a:latin typeface="Arial"/>
                <a:cs typeface="Arial"/>
              </a:rPr>
              <a:t>(length-) </a:t>
            </a:r>
            <a:r>
              <a:rPr sz="1100" spc="-55" dirty="0">
                <a:latin typeface="Arial"/>
                <a:cs typeface="Arial"/>
              </a:rPr>
              <a:t>normalized </a:t>
            </a:r>
            <a:r>
              <a:rPr sz="1100" spc="-65" dirty="0">
                <a:latin typeface="Arial"/>
                <a:cs typeface="Arial"/>
              </a:rPr>
              <a:t>by </a:t>
            </a:r>
            <a:r>
              <a:rPr sz="1100" spc="-30" dirty="0">
                <a:latin typeface="Arial"/>
                <a:cs typeface="Arial"/>
              </a:rPr>
              <a:t>dividing </a:t>
            </a:r>
            <a:r>
              <a:rPr sz="1100" spc="-85" dirty="0">
                <a:latin typeface="Arial"/>
                <a:cs typeface="Arial"/>
              </a:rPr>
              <a:t>each </a:t>
            </a:r>
            <a:r>
              <a:rPr sz="1100" spc="-25" dirty="0">
                <a:latin typeface="Arial"/>
                <a:cs typeface="Arial"/>
              </a:rPr>
              <a:t>of</a:t>
            </a:r>
            <a:r>
              <a:rPr sz="1100" spc="-160" dirty="0">
                <a:latin typeface="Arial"/>
                <a:cs typeface="Arial"/>
              </a:rPr>
              <a:t> </a:t>
            </a:r>
            <a:r>
              <a:rPr sz="1100" spc="-10" dirty="0">
                <a:latin typeface="Arial"/>
                <a:cs typeface="Arial"/>
              </a:rPr>
              <a:t>its</a:t>
            </a:r>
            <a:endParaRPr sz="1100">
              <a:latin typeface="Arial"/>
              <a:cs typeface="Arial"/>
            </a:endParaRPr>
          </a:p>
        </p:txBody>
      </p:sp>
      <p:sp>
        <p:nvSpPr>
          <p:cNvPr id="7" name="object 7"/>
          <p:cNvSpPr txBox="1"/>
          <p:nvPr/>
        </p:nvSpPr>
        <p:spPr>
          <a:xfrm>
            <a:off x="599008" y="1144724"/>
            <a:ext cx="3157855" cy="191770"/>
          </a:xfrm>
          <a:prstGeom prst="rect">
            <a:avLst/>
          </a:prstGeom>
        </p:spPr>
        <p:txBody>
          <a:bodyPr vert="horz" wrap="square" lIns="0" tIns="11430" rIns="0" bIns="0" rtlCol="0">
            <a:spAutoFit/>
          </a:bodyPr>
          <a:lstStyle/>
          <a:p>
            <a:pPr marL="38100">
              <a:lnSpc>
                <a:spcPct val="100000"/>
              </a:lnSpc>
              <a:spcBef>
                <a:spcPts val="90"/>
              </a:spcBef>
            </a:pPr>
            <a:r>
              <a:rPr sz="1100" spc="-55" dirty="0">
                <a:latin typeface="Arial"/>
                <a:cs typeface="Arial"/>
              </a:rPr>
              <a:t>components </a:t>
            </a:r>
            <a:r>
              <a:rPr sz="1100" spc="-65" dirty="0">
                <a:latin typeface="Arial"/>
                <a:cs typeface="Arial"/>
              </a:rPr>
              <a:t>by </a:t>
            </a:r>
            <a:r>
              <a:rPr sz="1100" spc="-10" dirty="0">
                <a:latin typeface="Arial"/>
                <a:cs typeface="Arial"/>
              </a:rPr>
              <a:t>its </a:t>
            </a:r>
            <a:r>
              <a:rPr sz="1100" spc="-35" dirty="0">
                <a:latin typeface="Arial"/>
                <a:cs typeface="Arial"/>
              </a:rPr>
              <a:t>length </a:t>
            </a:r>
            <a:r>
              <a:rPr sz="1100" spc="-70" dirty="0">
                <a:latin typeface="Arial"/>
                <a:cs typeface="Arial"/>
              </a:rPr>
              <a:t>– </a:t>
            </a:r>
            <a:r>
              <a:rPr sz="1100" spc="-75" dirty="0">
                <a:latin typeface="Arial"/>
                <a:cs typeface="Arial"/>
              </a:rPr>
              <a:t>here </a:t>
            </a:r>
            <a:r>
              <a:rPr sz="1100" spc="-110" dirty="0">
                <a:latin typeface="Arial"/>
                <a:cs typeface="Arial"/>
              </a:rPr>
              <a:t>we </a:t>
            </a:r>
            <a:r>
              <a:rPr sz="1100" spc="-105" dirty="0">
                <a:latin typeface="Arial"/>
                <a:cs typeface="Arial"/>
              </a:rPr>
              <a:t>use </a:t>
            </a:r>
            <a:r>
              <a:rPr sz="1100" spc="-30" dirty="0">
                <a:latin typeface="Arial"/>
                <a:cs typeface="Arial"/>
              </a:rPr>
              <a:t>the </a:t>
            </a:r>
            <a:r>
              <a:rPr sz="1100" i="1" spc="-25" dirty="0">
                <a:latin typeface="Arial"/>
                <a:cs typeface="Arial"/>
              </a:rPr>
              <a:t>L</a:t>
            </a:r>
            <a:r>
              <a:rPr sz="1200" spc="-37" baseline="-10416" dirty="0">
                <a:latin typeface="Arial"/>
                <a:cs typeface="Arial"/>
              </a:rPr>
              <a:t>2</a:t>
            </a:r>
            <a:r>
              <a:rPr sz="1200" spc="150" baseline="-10416" dirty="0">
                <a:latin typeface="Arial"/>
                <a:cs typeface="Arial"/>
              </a:rPr>
              <a:t> </a:t>
            </a:r>
            <a:r>
              <a:rPr sz="1100" spc="-40" dirty="0">
                <a:latin typeface="Arial"/>
                <a:cs typeface="Arial"/>
              </a:rPr>
              <a:t>norm:</a:t>
            </a:r>
            <a:endParaRPr sz="1100">
              <a:latin typeface="Arial"/>
              <a:cs typeface="Arial"/>
            </a:endParaRPr>
          </a:p>
        </p:txBody>
      </p:sp>
      <p:sp>
        <p:nvSpPr>
          <p:cNvPr id="8" name="object 8"/>
          <p:cNvSpPr txBox="1"/>
          <p:nvPr/>
        </p:nvSpPr>
        <p:spPr>
          <a:xfrm>
            <a:off x="855064" y="1414082"/>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latin typeface="Arial"/>
                <a:cs typeface="Arial"/>
              </a:rPr>
              <a:t>2</a:t>
            </a:r>
            <a:endParaRPr sz="800">
              <a:latin typeface="Arial"/>
              <a:cs typeface="Arial"/>
            </a:endParaRPr>
          </a:p>
        </p:txBody>
      </p:sp>
      <p:sp>
        <p:nvSpPr>
          <p:cNvPr id="9" name="object 9"/>
          <p:cNvSpPr/>
          <p:nvPr/>
        </p:nvSpPr>
        <p:spPr>
          <a:xfrm>
            <a:off x="1251014" y="1343926"/>
            <a:ext cx="348615" cy="0"/>
          </a:xfrm>
          <a:custGeom>
            <a:avLst/>
            <a:gdLst/>
            <a:ahLst/>
            <a:cxnLst/>
            <a:rect l="l" t="t" r="r" b="b"/>
            <a:pathLst>
              <a:path w="348615">
                <a:moveTo>
                  <a:pt x="0" y="0"/>
                </a:moveTo>
                <a:lnTo>
                  <a:pt x="348042" y="0"/>
                </a:lnTo>
              </a:path>
            </a:pathLst>
          </a:custGeom>
          <a:ln w="5600">
            <a:solidFill>
              <a:srgbClr val="000000"/>
            </a:solidFill>
          </a:ln>
        </p:spPr>
        <p:txBody>
          <a:bodyPr wrap="square" lIns="0" tIns="0" rIns="0" bIns="0" rtlCol="0"/>
          <a:lstStyle/>
          <a:p>
            <a:endParaRPr/>
          </a:p>
        </p:txBody>
      </p:sp>
      <p:sp>
        <p:nvSpPr>
          <p:cNvPr id="10" name="object 10"/>
          <p:cNvSpPr txBox="1"/>
          <p:nvPr/>
        </p:nvSpPr>
        <p:spPr>
          <a:xfrm>
            <a:off x="599005" y="1195475"/>
            <a:ext cx="1031875" cy="352425"/>
          </a:xfrm>
          <a:prstGeom prst="rect">
            <a:avLst/>
          </a:prstGeom>
        </p:spPr>
        <p:txBody>
          <a:bodyPr vert="horz" wrap="square" lIns="0" tIns="11430" rIns="0" bIns="0" rtlCol="0">
            <a:spAutoFit/>
          </a:bodyPr>
          <a:lstStyle/>
          <a:p>
            <a:pPr marL="513080">
              <a:lnSpc>
                <a:spcPts val="1290"/>
              </a:lnSpc>
              <a:spcBef>
                <a:spcPts val="90"/>
              </a:spcBef>
            </a:pPr>
            <a:r>
              <a:rPr sz="1100" spc="625" dirty="0">
                <a:latin typeface="Arial"/>
                <a:cs typeface="Arial"/>
              </a:rPr>
              <a:t>.</a:t>
            </a:r>
            <a:r>
              <a:rPr sz="1650" spc="937" baseline="-22727" dirty="0">
                <a:latin typeface="Arial"/>
                <a:cs typeface="Arial"/>
              </a:rPr>
              <a:t>Σ</a:t>
            </a:r>
            <a:endParaRPr sz="1650" baseline="-22727">
              <a:latin typeface="Arial"/>
              <a:cs typeface="Arial"/>
            </a:endParaRPr>
          </a:p>
          <a:p>
            <a:pPr marL="38100">
              <a:lnSpc>
                <a:spcPts val="1290"/>
              </a:lnSpc>
              <a:tabLst>
                <a:tab pos="862965" algn="l"/>
              </a:tabLst>
            </a:pPr>
            <a:r>
              <a:rPr sz="1100" spc="-90" dirty="0">
                <a:latin typeface="Lucida Sans Unicode"/>
                <a:cs typeface="Lucida Sans Unicode"/>
              </a:rPr>
              <a:t>||</a:t>
            </a:r>
            <a:r>
              <a:rPr sz="1100" i="1" spc="-90" dirty="0">
                <a:latin typeface="Arial"/>
                <a:cs typeface="Arial"/>
              </a:rPr>
              <a:t>x</a:t>
            </a:r>
            <a:r>
              <a:rPr sz="1100" i="1" spc="-204" dirty="0">
                <a:latin typeface="Arial"/>
                <a:cs typeface="Arial"/>
              </a:rPr>
              <a:t> </a:t>
            </a:r>
            <a:r>
              <a:rPr sz="1100" spc="-110" dirty="0">
                <a:latin typeface="Lucida Sans Unicode"/>
                <a:cs typeface="Lucida Sans Unicode"/>
              </a:rPr>
              <a:t>||  </a:t>
            </a:r>
            <a:r>
              <a:rPr sz="1100" spc="-50" dirty="0">
                <a:latin typeface="Lucida Sans Unicode"/>
                <a:cs typeface="Lucida Sans Unicode"/>
              </a:rPr>
              <a:t> </a:t>
            </a:r>
            <a:r>
              <a:rPr sz="1100" spc="204" dirty="0">
                <a:latin typeface="Arial"/>
                <a:cs typeface="Arial"/>
              </a:rPr>
              <a:t>=	</a:t>
            </a:r>
            <a:r>
              <a:rPr sz="1100" i="1" spc="-50" dirty="0">
                <a:latin typeface="Arial"/>
                <a:cs typeface="Arial"/>
              </a:rPr>
              <a:t>x</a:t>
            </a:r>
            <a:r>
              <a:rPr sz="1100" i="1" spc="-229" dirty="0">
                <a:latin typeface="Arial"/>
                <a:cs typeface="Arial"/>
              </a:rPr>
              <a:t> </a:t>
            </a:r>
            <a:r>
              <a:rPr sz="1200" spc="-37" baseline="27777" dirty="0">
                <a:latin typeface="Arial"/>
                <a:cs typeface="Arial"/>
              </a:rPr>
              <a:t>2</a:t>
            </a:r>
            <a:endParaRPr sz="1200" baseline="27777">
              <a:latin typeface="Arial"/>
              <a:cs typeface="Arial"/>
            </a:endParaRPr>
          </a:p>
        </p:txBody>
      </p:sp>
      <p:sp>
        <p:nvSpPr>
          <p:cNvPr id="11" name="object 11"/>
          <p:cNvSpPr txBox="1"/>
          <p:nvPr/>
        </p:nvSpPr>
        <p:spPr>
          <a:xfrm>
            <a:off x="1384503" y="1437170"/>
            <a:ext cx="180340" cy="147320"/>
          </a:xfrm>
          <a:prstGeom prst="rect">
            <a:avLst/>
          </a:prstGeom>
        </p:spPr>
        <p:txBody>
          <a:bodyPr vert="horz" wrap="square" lIns="0" tIns="12065" rIns="0" bIns="0" rtlCol="0">
            <a:spAutoFit/>
          </a:bodyPr>
          <a:lstStyle/>
          <a:p>
            <a:pPr marL="12700">
              <a:lnSpc>
                <a:spcPct val="100000"/>
              </a:lnSpc>
              <a:spcBef>
                <a:spcPts val="95"/>
              </a:spcBef>
            </a:pPr>
            <a:r>
              <a:rPr sz="800" i="1" spc="-30" dirty="0">
                <a:latin typeface="Lucida Sans"/>
                <a:cs typeface="Lucida Sans"/>
              </a:rPr>
              <a:t>i</a:t>
            </a:r>
            <a:r>
              <a:rPr sz="800" i="1" spc="25" dirty="0">
                <a:latin typeface="Lucida Sans"/>
                <a:cs typeface="Lucida Sans"/>
              </a:rPr>
              <a:t> </a:t>
            </a:r>
            <a:r>
              <a:rPr sz="800" i="1" spc="-30" dirty="0">
                <a:latin typeface="Lucida Sans"/>
                <a:cs typeface="Lucida Sans"/>
              </a:rPr>
              <a:t>i</a:t>
            </a:r>
            <a:endParaRPr sz="800">
              <a:latin typeface="Lucida Sans"/>
              <a:cs typeface="Lucida Sans"/>
            </a:endParaRPr>
          </a:p>
        </p:txBody>
      </p:sp>
      <p:sp>
        <p:nvSpPr>
          <p:cNvPr id="12" name="object 12"/>
          <p:cNvSpPr/>
          <p:nvPr/>
        </p:nvSpPr>
        <p:spPr>
          <a:xfrm>
            <a:off x="499854" y="1666805"/>
            <a:ext cx="70032" cy="70053"/>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624408" y="1586152"/>
            <a:ext cx="2503170" cy="191770"/>
          </a:xfrm>
          <a:prstGeom prst="rect">
            <a:avLst/>
          </a:prstGeom>
        </p:spPr>
        <p:txBody>
          <a:bodyPr vert="horz" wrap="square" lIns="0" tIns="11430" rIns="0" bIns="0" rtlCol="0">
            <a:spAutoFit/>
          </a:bodyPr>
          <a:lstStyle/>
          <a:p>
            <a:pPr marL="12700">
              <a:lnSpc>
                <a:spcPct val="100000"/>
              </a:lnSpc>
              <a:spcBef>
                <a:spcPts val="90"/>
              </a:spcBef>
            </a:pPr>
            <a:r>
              <a:rPr sz="1100" spc="-25" dirty="0">
                <a:latin typeface="Arial"/>
                <a:cs typeface="Arial"/>
              </a:rPr>
              <a:t>This </a:t>
            </a:r>
            <a:r>
              <a:rPr sz="1100" spc="-85" dirty="0">
                <a:latin typeface="Arial"/>
                <a:cs typeface="Arial"/>
              </a:rPr>
              <a:t>maps </a:t>
            </a:r>
            <a:r>
              <a:rPr sz="1100" spc="-55" dirty="0">
                <a:latin typeface="Arial"/>
                <a:cs typeface="Arial"/>
              </a:rPr>
              <a:t>vectors </a:t>
            </a:r>
            <a:r>
              <a:rPr sz="1100" spc="-25" dirty="0">
                <a:latin typeface="Arial"/>
                <a:cs typeface="Arial"/>
              </a:rPr>
              <a:t>onto </a:t>
            </a:r>
            <a:r>
              <a:rPr sz="1100" spc="-30" dirty="0">
                <a:latin typeface="Arial"/>
                <a:cs typeface="Arial"/>
              </a:rPr>
              <a:t>the </a:t>
            </a:r>
            <a:r>
              <a:rPr sz="1100" dirty="0">
                <a:latin typeface="Arial"/>
                <a:cs typeface="Arial"/>
              </a:rPr>
              <a:t>unit </a:t>
            </a:r>
            <a:r>
              <a:rPr sz="1100" spc="-80" dirty="0">
                <a:latin typeface="Arial"/>
                <a:cs typeface="Arial"/>
              </a:rPr>
              <a:t>sphere </a:t>
            </a:r>
            <a:r>
              <a:rPr sz="1100" spc="-5" dirty="0">
                <a:latin typeface="Arial"/>
                <a:cs typeface="Arial"/>
              </a:rPr>
              <a:t>. .</a:t>
            </a:r>
            <a:r>
              <a:rPr sz="1100" spc="-70" dirty="0">
                <a:latin typeface="Arial"/>
                <a:cs typeface="Arial"/>
              </a:rPr>
              <a:t> </a:t>
            </a:r>
            <a:r>
              <a:rPr sz="1100" spc="-5" dirty="0">
                <a:latin typeface="Arial"/>
                <a:cs typeface="Arial"/>
              </a:rPr>
              <a:t>.</a:t>
            </a:r>
            <a:endParaRPr sz="1100">
              <a:latin typeface="Arial"/>
              <a:cs typeface="Arial"/>
            </a:endParaRPr>
          </a:p>
        </p:txBody>
      </p:sp>
      <p:sp>
        <p:nvSpPr>
          <p:cNvPr id="14" name="object 14"/>
          <p:cNvSpPr/>
          <p:nvPr/>
        </p:nvSpPr>
        <p:spPr>
          <a:xfrm>
            <a:off x="499854" y="1915979"/>
            <a:ext cx="70032" cy="70053"/>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2558932" y="1893453"/>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latin typeface="Arial"/>
                <a:cs typeface="Arial"/>
              </a:rPr>
              <a:t>2</a:t>
            </a:r>
            <a:endParaRPr sz="800">
              <a:latin typeface="Arial"/>
              <a:cs typeface="Arial"/>
            </a:endParaRPr>
          </a:p>
        </p:txBody>
      </p:sp>
      <p:sp>
        <p:nvSpPr>
          <p:cNvPr id="16" name="object 16"/>
          <p:cNvSpPr/>
          <p:nvPr/>
        </p:nvSpPr>
        <p:spPr>
          <a:xfrm>
            <a:off x="2954883" y="1823173"/>
            <a:ext cx="348615" cy="0"/>
          </a:xfrm>
          <a:custGeom>
            <a:avLst/>
            <a:gdLst/>
            <a:ahLst/>
            <a:cxnLst/>
            <a:rect l="l" t="t" r="r" b="b"/>
            <a:pathLst>
              <a:path w="348614">
                <a:moveTo>
                  <a:pt x="0" y="0"/>
                </a:moveTo>
                <a:lnTo>
                  <a:pt x="348043" y="0"/>
                </a:lnTo>
              </a:path>
            </a:pathLst>
          </a:custGeom>
          <a:ln w="5600">
            <a:solidFill>
              <a:srgbClr val="000000"/>
            </a:solidFill>
          </a:ln>
        </p:spPr>
        <p:txBody>
          <a:bodyPr wrap="square" lIns="0" tIns="0" rIns="0" bIns="0" rtlCol="0"/>
          <a:lstStyle/>
          <a:p>
            <a:endParaRPr/>
          </a:p>
        </p:txBody>
      </p:sp>
      <p:sp>
        <p:nvSpPr>
          <p:cNvPr id="17" name="object 17"/>
          <p:cNvSpPr txBox="1"/>
          <p:nvPr/>
        </p:nvSpPr>
        <p:spPr>
          <a:xfrm>
            <a:off x="3088486" y="1916424"/>
            <a:ext cx="180340" cy="147320"/>
          </a:xfrm>
          <a:prstGeom prst="rect">
            <a:avLst/>
          </a:prstGeom>
        </p:spPr>
        <p:txBody>
          <a:bodyPr vert="horz" wrap="square" lIns="0" tIns="12065" rIns="0" bIns="0" rtlCol="0">
            <a:spAutoFit/>
          </a:bodyPr>
          <a:lstStyle/>
          <a:p>
            <a:pPr marL="12700">
              <a:lnSpc>
                <a:spcPct val="100000"/>
              </a:lnSpc>
              <a:spcBef>
                <a:spcPts val="95"/>
              </a:spcBef>
            </a:pPr>
            <a:r>
              <a:rPr sz="800" i="1" spc="-30" dirty="0">
                <a:latin typeface="Lucida Sans"/>
                <a:cs typeface="Lucida Sans"/>
              </a:rPr>
              <a:t>i</a:t>
            </a:r>
            <a:r>
              <a:rPr sz="800" i="1" spc="20" dirty="0">
                <a:latin typeface="Lucida Sans"/>
                <a:cs typeface="Lucida Sans"/>
              </a:rPr>
              <a:t> </a:t>
            </a:r>
            <a:r>
              <a:rPr sz="800" i="1" spc="-30" dirty="0">
                <a:latin typeface="Lucida Sans"/>
                <a:cs typeface="Lucida Sans"/>
              </a:rPr>
              <a:t>i</a:t>
            </a:r>
            <a:endParaRPr sz="800">
              <a:latin typeface="Lucida Sans"/>
              <a:cs typeface="Lucida Sans"/>
            </a:endParaRPr>
          </a:p>
        </p:txBody>
      </p:sp>
      <p:sp>
        <p:nvSpPr>
          <p:cNvPr id="18" name="object 18"/>
          <p:cNvSpPr txBox="1"/>
          <p:nvPr/>
        </p:nvSpPr>
        <p:spPr>
          <a:xfrm>
            <a:off x="599008" y="1674736"/>
            <a:ext cx="3103880" cy="352425"/>
          </a:xfrm>
          <a:prstGeom prst="rect">
            <a:avLst/>
          </a:prstGeom>
        </p:spPr>
        <p:txBody>
          <a:bodyPr vert="horz" wrap="square" lIns="0" tIns="11430" rIns="0" bIns="0" rtlCol="0">
            <a:spAutoFit/>
          </a:bodyPr>
          <a:lstStyle/>
          <a:p>
            <a:pPr marR="593725" algn="r">
              <a:lnSpc>
                <a:spcPts val="1290"/>
              </a:lnSpc>
              <a:spcBef>
                <a:spcPts val="90"/>
              </a:spcBef>
            </a:pPr>
            <a:r>
              <a:rPr sz="1100" spc="780" dirty="0">
                <a:latin typeface="Arial"/>
                <a:cs typeface="Arial"/>
              </a:rPr>
              <a:t>.</a:t>
            </a:r>
            <a:r>
              <a:rPr sz="1650" spc="705" baseline="-22727" dirty="0">
                <a:latin typeface="Arial"/>
                <a:cs typeface="Arial"/>
              </a:rPr>
              <a:t>Σ</a:t>
            </a:r>
            <a:endParaRPr sz="1650" baseline="-22727">
              <a:latin typeface="Arial"/>
              <a:cs typeface="Arial"/>
            </a:endParaRPr>
          </a:p>
          <a:p>
            <a:pPr marL="38100">
              <a:lnSpc>
                <a:spcPts val="1290"/>
              </a:lnSpc>
              <a:tabLst>
                <a:tab pos="2566670" algn="l"/>
              </a:tabLst>
            </a:pPr>
            <a:r>
              <a:rPr sz="1100" spc="-5" dirty="0">
                <a:latin typeface="Arial"/>
                <a:cs typeface="Arial"/>
              </a:rPr>
              <a:t>. . . </a:t>
            </a:r>
            <a:r>
              <a:rPr sz="1100" spc="-75" dirty="0">
                <a:latin typeface="Arial"/>
                <a:cs typeface="Arial"/>
              </a:rPr>
              <a:t>since </a:t>
            </a:r>
            <a:r>
              <a:rPr sz="1100" spc="-20" dirty="0">
                <a:latin typeface="Arial"/>
                <a:cs typeface="Arial"/>
              </a:rPr>
              <a:t>after </a:t>
            </a:r>
            <a:r>
              <a:rPr sz="1100" spc="-35" dirty="0">
                <a:latin typeface="Arial"/>
                <a:cs typeface="Arial"/>
              </a:rPr>
              <a:t>normalization: </a:t>
            </a:r>
            <a:r>
              <a:rPr sz="1100" spc="-90" dirty="0">
                <a:latin typeface="Lucida Sans Unicode"/>
                <a:cs typeface="Lucida Sans Unicode"/>
              </a:rPr>
              <a:t>||</a:t>
            </a:r>
            <a:r>
              <a:rPr sz="1100" i="1" spc="-90" dirty="0">
                <a:latin typeface="Arial"/>
                <a:cs typeface="Arial"/>
              </a:rPr>
              <a:t>x</a:t>
            </a:r>
            <a:r>
              <a:rPr sz="1100" i="1" spc="-110" dirty="0">
                <a:latin typeface="Arial"/>
                <a:cs typeface="Arial"/>
              </a:rPr>
              <a:t> </a:t>
            </a:r>
            <a:r>
              <a:rPr sz="1100" spc="-110" dirty="0">
                <a:latin typeface="Lucida Sans Unicode"/>
                <a:cs typeface="Lucida Sans Unicode"/>
              </a:rPr>
              <a:t>||  </a:t>
            </a:r>
            <a:r>
              <a:rPr sz="1100" spc="-35" dirty="0">
                <a:latin typeface="Lucida Sans Unicode"/>
                <a:cs typeface="Lucida Sans Unicode"/>
              </a:rPr>
              <a:t> </a:t>
            </a:r>
            <a:r>
              <a:rPr sz="1100" spc="204" dirty="0">
                <a:latin typeface="Arial"/>
                <a:cs typeface="Arial"/>
              </a:rPr>
              <a:t>=	</a:t>
            </a:r>
            <a:r>
              <a:rPr sz="1100" i="1" spc="-50" dirty="0">
                <a:latin typeface="Arial"/>
                <a:cs typeface="Arial"/>
              </a:rPr>
              <a:t>x </a:t>
            </a:r>
            <a:r>
              <a:rPr sz="1200" spc="-37" baseline="27777" dirty="0">
                <a:latin typeface="Arial"/>
                <a:cs typeface="Arial"/>
              </a:rPr>
              <a:t>2 </a:t>
            </a:r>
            <a:r>
              <a:rPr sz="1100" spc="204" dirty="0">
                <a:latin typeface="Arial"/>
                <a:cs typeface="Arial"/>
              </a:rPr>
              <a:t>=</a:t>
            </a:r>
            <a:r>
              <a:rPr sz="1100" spc="-65" dirty="0">
                <a:latin typeface="Arial"/>
                <a:cs typeface="Arial"/>
              </a:rPr>
              <a:t> 1</a:t>
            </a:r>
            <a:r>
              <a:rPr sz="1100" spc="-65" dirty="0">
                <a:latin typeface="Lucida Sans Unicode"/>
                <a:cs typeface="Lucida Sans Unicode"/>
              </a:rPr>
              <a:t>.</a:t>
            </a:r>
            <a:r>
              <a:rPr sz="1100" spc="-65" dirty="0">
                <a:latin typeface="Arial"/>
                <a:cs typeface="Arial"/>
              </a:rPr>
              <a:t>0</a:t>
            </a:r>
            <a:endParaRPr sz="1100">
              <a:latin typeface="Arial"/>
              <a:cs typeface="Arial"/>
            </a:endParaRPr>
          </a:p>
        </p:txBody>
      </p:sp>
      <p:sp>
        <p:nvSpPr>
          <p:cNvPr id="19" name="object 19"/>
          <p:cNvSpPr/>
          <p:nvPr/>
        </p:nvSpPr>
        <p:spPr>
          <a:xfrm>
            <a:off x="499854" y="2146065"/>
            <a:ext cx="70032" cy="70049"/>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499854" y="2528167"/>
            <a:ext cx="70032" cy="70053"/>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599008" y="2065415"/>
            <a:ext cx="3636645" cy="918210"/>
          </a:xfrm>
          <a:prstGeom prst="rect">
            <a:avLst/>
          </a:prstGeom>
        </p:spPr>
        <p:txBody>
          <a:bodyPr vert="horz" wrap="square" lIns="0" tIns="6985" rIns="0" bIns="0" rtlCol="0">
            <a:spAutoFit/>
          </a:bodyPr>
          <a:lstStyle/>
          <a:p>
            <a:pPr marL="38100" marR="183515">
              <a:lnSpc>
                <a:spcPct val="102600"/>
              </a:lnSpc>
              <a:spcBef>
                <a:spcPts val="55"/>
              </a:spcBef>
            </a:pPr>
            <a:r>
              <a:rPr sz="1100" spc="-70" dirty="0">
                <a:latin typeface="Arial"/>
                <a:cs typeface="Arial"/>
              </a:rPr>
              <a:t>As </a:t>
            </a:r>
            <a:r>
              <a:rPr sz="1100" spc="-90" dirty="0">
                <a:latin typeface="Arial"/>
                <a:cs typeface="Arial"/>
              </a:rPr>
              <a:t>a </a:t>
            </a:r>
            <a:r>
              <a:rPr sz="1100" spc="-30" dirty="0">
                <a:latin typeface="Arial"/>
                <a:cs typeface="Arial"/>
              </a:rPr>
              <a:t>result, </a:t>
            </a:r>
            <a:r>
              <a:rPr sz="1100" spc="-50" dirty="0">
                <a:latin typeface="Arial"/>
                <a:cs typeface="Arial"/>
              </a:rPr>
              <a:t>longer </a:t>
            </a:r>
            <a:r>
              <a:rPr sz="1100" spc="-55" dirty="0">
                <a:latin typeface="Arial"/>
                <a:cs typeface="Arial"/>
              </a:rPr>
              <a:t>documents </a:t>
            </a:r>
            <a:r>
              <a:rPr sz="1100" spc="-65" dirty="0">
                <a:latin typeface="Arial"/>
                <a:cs typeface="Arial"/>
              </a:rPr>
              <a:t>and </a:t>
            </a:r>
            <a:r>
              <a:rPr sz="1100" spc="-45" dirty="0">
                <a:latin typeface="Arial"/>
                <a:cs typeface="Arial"/>
              </a:rPr>
              <a:t>shorter </a:t>
            </a:r>
            <a:r>
              <a:rPr sz="1100" spc="-55" dirty="0">
                <a:latin typeface="Arial"/>
                <a:cs typeface="Arial"/>
              </a:rPr>
              <a:t>documents </a:t>
            </a:r>
            <a:r>
              <a:rPr sz="1100" spc="-80" dirty="0">
                <a:latin typeface="Arial"/>
                <a:cs typeface="Arial"/>
              </a:rPr>
              <a:t>have  </a:t>
            </a:r>
            <a:r>
              <a:rPr sz="1100" spc="-55" dirty="0">
                <a:latin typeface="Arial"/>
                <a:cs typeface="Arial"/>
              </a:rPr>
              <a:t>weights </a:t>
            </a:r>
            <a:r>
              <a:rPr sz="1100" spc="-25" dirty="0">
                <a:latin typeface="Arial"/>
                <a:cs typeface="Arial"/>
              </a:rPr>
              <a:t>of </a:t>
            </a:r>
            <a:r>
              <a:rPr sz="1100" spc="-30" dirty="0">
                <a:latin typeface="Arial"/>
                <a:cs typeface="Arial"/>
              </a:rPr>
              <a:t>the </a:t>
            </a:r>
            <a:r>
              <a:rPr sz="1100" spc="-100" dirty="0">
                <a:latin typeface="Arial"/>
                <a:cs typeface="Arial"/>
              </a:rPr>
              <a:t>same </a:t>
            </a:r>
            <a:r>
              <a:rPr sz="1100" spc="-55" dirty="0">
                <a:latin typeface="Arial"/>
                <a:cs typeface="Arial"/>
              </a:rPr>
              <a:t>order </a:t>
            </a:r>
            <a:r>
              <a:rPr sz="1100" spc="-25" dirty="0">
                <a:latin typeface="Arial"/>
                <a:cs typeface="Arial"/>
              </a:rPr>
              <a:t>of</a:t>
            </a:r>
            <a:r>
              <a:rPr sz="1100" spc="-125" dirty="0">
                <a:latin typeface="Arial"/>
                <a:cs typeface="Arial"/>
              </a:rPr>
              <a:t> </a:t>
            </a:r>
            <a:r>
              <a:rPr sz="1100" spc="-40" dirty="0">
                <a:latin typeface="Arial"/>
                <a:cs typeface="Arial"/>
              </a:rPr>
              <a:t>magnitude.</a:t>
            </a:r>
            <a:endParaRPr sz="1100">
              <a:latin typeface="Arial"/>
              <a:cs typeface="Arial"/>
            </a:endParaRPr>
          </a:p>
          <a:p>
            <a:pPr marL="38100" marR="30480">
              <a:lnSpc>
                <a:spcPct val="102600"/>
              </a:lnSpc>
              <a:spcBef>
                <a:spcPts val="300"/>
              </a:spcBef>
            </a:pPr>
            <a:r>
              <a:rPr sz="1100" spc="-30" dirty="0">
                <a:latin typeface="Arial"/>
                <a:cs typeface="Arial"/>
              </a:rPr>
              <a:t>Effect </a:t>
            </a:r>
            <a:r>
              <a:rPr sz="1100" spc="-65" dirty="0">
                <a:latin typeface="Arial"/>
                <a:cs typeface="Arial"/>
              </a:rPr>
              <a:t>on </a:t>
            </a:r>
            <a:r>
              <a:rPr sz="1100" spc="-30" dirty="0">
                <a:latin typeface="Arial"/>
                <a:cs typeface="Arial"/>
              </a:rPr>
              <a:t>the </a:t>
            </a:r>
            <a:r>
              <a:rPr sz="1100" spc="-35" dirty="0">
                <a:latin typeface="Arial"/>
                <a:cs typeface="Arial"/>
              </a:rPr>
              <a:t>two </a:t>
            </a:r>
            <a:r>
              <a:rPr sz="1100" spc="-55" dirty="0">
                <a:latin typeface="Arial"/>
                <a:cs typeface="Arial"/>
              </a:rPr>
              <a:t>documents </a:t>
            </a:r>
            <a:r>
              <a:rPr sz="1100" i="1" spc="-50" dirty="0">
                <a:latin typeface="Arial"/>
                <a:cs typeface="Arial"/>
              </a:rPr>
              <a:t>d </a:t>
            </a:r>
            <a:r>
              <a:rPr sz="1100" spc="-65" dirty="0">
                <a:latin typeface="Arial"/>
                <a:cs typeface="Arial"/>
              </a:rPr>
              <a:t>and </a:t>
            </a:r>
            <a:r>
              <a:rPr sz="1100" i="1" spc="-50" dirty="0">
                <a:latin typeface="Arial"/>
                <a:cs typeface="Arial"/>
              </a:rPr>
              <a:t>d </a:t>
            </a:r>
            <a:r>
              <a:rPr sz="1200" spc="-52" baseline="27777" dirty="0">
                <a:latin typeface="Lucida Sans Unicode"/>
                <a:cs typeface="Lucida Sans Unicode"/>
              </a:rPr>
              <a:t>′ </a:t>
            </a:r>
            <a:r>
              <a:rPr sz="1100" dirty="0">
                <a:latin typeface="Arial"/>
                <a:cs typeface="Arial"/>
              </a:rPr>
              <a:t>(</a:t>
            </a:r>
            <a:r>
              <a:rPr sz="1100" i="1" dirty="0">
                <a:latin typeface="Arial"/>
                <a:cs typeface="Arial"/>
              </a:rPr>
              <a:t>d </a:t>
            </a:r>
            <a:r>
              <a:rPr sz="1100" spc="-70" dirty="0">
                <a:latin typeface="Arial"/>
                <a:cs typeface="Arial"/>
              </a:rPr>
              <a:t>appended </a:t>
            </a:r>
            <a:r>
              <a:rPr sz="1100" spc="10" dirty="0">
                <a:latin typeface="Arial"/>
                <a:cs typeface="Arial"/>
              </a:rPr>
              <a:t>to </a:t>
            </a:r>
            <a:r>
              <a:rPr sz="1100" dirty="0">
                <a:latin typeface="Arial"/>
                <a:cs typeface="Arial"/>
              </a:rPr>
              <a:t>itself)  </a:t>
            </a:r>
            <a:r>
              <a:rPr sz="1100" spc="-25" dirty="0">
                <a:latin typeface="Arial"/>
                <a:cs typeface="Arial"/>
              </a:rPr>
              <a:t>from </a:t>
            </a:r>
            <a:r>
              <a:rPr sz="1100" spc="-50" dirty="0">
                <a:latin typeface="Arial"/>
                <a:cs typeface="Arial"/>
              </a:rPr>
              <a:t>earlier slide: </a:t>
            </a:r>
            <a:r>
              <a:rPr sz="1100" spc="-35" dirty="0">
                <a:latin typeface="Arial"/>
                <a:cs typeface="Arial"/>
              </a:rPr>
              <a:t>they </a:t>
            </a:r>
            <a:r>
              <a:rPr sz="1100" spc="-80" dirty="0">
                <a:latin typeface="Arial"/>
                <a:cs typeface="Arial"/>
              </a:rPr>
              <a:t>have </a:t>
            </a:r>
            <a:r>
              <a:rPr sz="1100" spc="-30" dirty="0">
                <a:solidFill>
                  <a:srgbClr val="0000FF"/>
                </a:solidFill>
                <a:latin typeface="Arial"/>
                <a:cs typeface="Arial"/>
              </a:rPr>
              <a:t>identical </a:t>
            </a:r>
            <a:r>
              <a:rPr sz="1100" spc="-55" dirty="0">
                <a:solidFill>
                  <a:srgbClr val="0000FF"/>
                </a:solidFill>
                <a:latin typeface="Arial"/>
                <a:cs typeface="Arial"/>
              </a:rPr>
              <a:t>vectors</a:t>
            </a:r>
            <a:r>
              <a:rPr sz="1100" spc="35" dirty="0">
                <a:solidFill>
                  <a:srgbClr val="0000FF"/>
                </a:solidFill>
                <a:latin typeface="Arial"/>
                <a:cs typeface="Arial"/>
              </a:rPr>
              <a:t> </a:t>
            </a:r>
            <a:r>
              <a:rPr sz="1100" spc="-20" dirty="0">
                <a:latin typeface="Arial"/>
                <a:cs typeface="Arial"/>
              </a:rPr>
              <a:t>after</a:t>
            </a:r>
            <a:endParaRPr sz="1100">
              <a:latin typeface="Arial"/>
              <a:cs typeface="Arial"/>
            </a:endParaRPr>
          </a:p>
          <a:p>
            <a:pPr marL="38100">
              <a:lnSpc>
                <a:spcPct val="100000"/>
              </a:lnSpc>
              <a:spcBef>
                <a:spcPts val="35"/>
              </a:spcBef>
            </a:pPr>
            <a:r>
              <a:rPr sz="1100" spc="-35" dirty="0">
                <a:latin typeface="Arial"/>
                <a:cs typeface="Arial"/>
              </a:rPr>
              <a:t>length-normalization.</a:t>
            </a:r>
            <a:endParaRPr sz="1100">
              <a:latin typeface="Arial"/>
              <a:cs typeface="Arial"/>
            </a:endParaRPr>
          </a:p>
        </p:txBody>
      </p:sp>
      <p:sp>
        <p:nvSpPr>
          <p:cNvPr id="22" name="object 22"/>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23" name="object 23"/>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41 </a:t>
            </a:r>
            <a:r>
              <a:rPr spc="150" dirty="0"/>
              <a:t>/</a:t>
            </a:r>
            <a:r>
              <a:rPr spc="40" dirty="0"/>
              <a:t> </a:t>
            </a:r>
            <a:r>
              <a:rPr spc="-20" dirty="0"/>
              <a:t>53</a:t>
            </a:r>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95" dirty="0"/>
              <a:t>Cosine </a:t>
            </a:r>
            <a:r>
              <a:rPr spc="-30" dirty="0"/>
              <a:t>similarity </a:t>
            </a:r>
            <a:r>
              <a:rPr spc="-85" dirty="0"/>
              <a:t>between </a:t>
            </a:r>
            <a:r>
              <a:rPr spc="-65" dirty="0"/>
              <a:t>query </a:t>
            </a:r>
            <a:r>
              <a:rPr spc="-75" dirty="0"/>
              <a:t>and</a:t>
            </a:r>
            <a:r>
              <a:rPr spc="50" dirty="0"/>
              <a:t> </a:t>
            </a:r>
            <a:r>
              <a:rPr spc="-50" dirty="0"/>
              <a:t>document</a:t>
            </a:r>
          </a:p>
        </p:txBody>
      </p:sp>
      <p:sp>
        <p:nvSpPr>
          <p:cNvPr id="4" name="object 4"/>
          <p:cNvSpPr txBox="1"/>
          <p:nvPr/>
        </p:nvSpPr>
        <p:spPr>
          <a:xfrm>
            <a:off x="644272" y="1191131"/>
            <a:ext cx="1463040" cy="191770"/>
          </a:xfrm>
          <a:prstGeom prst="rect">
            <a:avLst/>
          </a:prstGeom>
        </p:spPr>
        <p:txBody>
          <a:bodyPr vert="horz" wrap="square" lIns="0" tIns="11430" rIns="0" bIns="0" rtlCol="0">
            <a:spAutoFit/>
          </a:bodyPr>
          <a:lstStyle/>
          <a:p>
            <a:pPr marL="38100">
              <a:lnSpc>
                <a:spcPct val="100000"/>
              </a:lnSpc>
              <a:spcBef>
                <a:spcPts val="90"/>
              </a:spcBef>
            </a:pPr>
            <a:r>
              <a:rPr sz="1100" spc="-140" dirty="0">
                <a:latin typeface="Arial"/>
                <a:cs typeface="Arial"/>
              </a:rPr>
              <a:t>cos(</a:t>
            </a:r>
            <a:r>
              <a:rPr sz="1100" spc="-140" dirty="0">
                <a:latin typeface="Lucida Sans Unicode"/>
                <a:cs typeface="Lucida Sans Unicode"/>
              </a:rPr>
              <a:t>˙</a:t>
            </a:r>
            <a:r>
              <a:rPr sz="1100" i="1" spc="-140" dirty="0">
                <a:latin typeface="Arial"/>
                <a:cs typeface="Arial"/>
              </a:rPr>
              <a:t>q</a:t>
            </a:r>
            <a:r>
              <a:rPr sz="1100" spc="-140" dirty="0">
                <a:latin typeface="Lucida Sans Unicode"/>
                <a:cs typeface="Lucida Sans Unicode"/>
              </a:rPr>
              <a:t>,</a:t>
            </a:r>
            <a:r>
              <a:rPr sz="1100" spc="-195" dirty="0">
                <a:latin typeface="Lucida Sans Unicode"/>
                <a:cs typeface="Lucida Sans Unicode"/>
              </a:rPr>
              <a:t> </a:t>
            </a:r>
            <a:r>
              <a:rPr sz="1650" spc="-532" baseline="15151" dirty="0">
                <a:latin typeface="Lucida Sans Unicode"/>
                <a:cs typeface="Lucida Sans Unicode"/>
              </a:rPr>
              <a:t>˙</a:t>
            </a:r>
            <a:r>
              <a:rPr sz="1100" i="1" spc="-355" dirty="0">
                <a:latin typeface="Arial"/>
                <a:cs typeface="Arial"/>
              </a:rPr>
              <a:t>d</a:t>
            </a:r>
            <a:r>
              <a:rPr sz="1100" i="1" spc="-204" dirty="0">
                <a:latin typeface="Arial"/>
                <a:cs typeface="Arial"/>
              </a:rPr>
              <a:t> </a:t>
            </a:r>
            <a:r>
              <a:rPr sz="1100" spc="55" dirty="0">
                <a:latin typeface="Arial"/>
                <a:cs typeface="Arial"/>
              </a:rPr>
              <a:t>)</a:t>
            </a:r>
            <a:r>
              <a:rPr sz="1100" spc="-10" dirty="0">
                <a:latin typeface="Arial"/>
                <a:cs typeface="Arial"/>
              </a:rPr>
              <a:t> </a:t>
            </a:r>
            <a:r>
              <a:rPr sz="1100" spc="204" dirty="0">
                <a:latin typeface="Arial"/>
                <a:cs typeface="Arial"/>
              </a:rPr>
              <a:t>=</a:t>
            </a:r>
            <a:r>
              <a:rPr sz="1100" spc="-5" dirty="0">
                <a:latin typeface="Arial"/>
                <a:cs typeface="Arial"/>
              </a:rPr>
              <a:t> </a:t>
            </a:r>
            <a:r>
              <a:rPr sz="1100" spc="-80" dirty="0">
                <a:latin typeface="PMingLiU"/>
                <a:cs typeface="PMingLiU"/>
              </a:rPr>
              <a:t>sim</a:t>
            </a:r>
            <a:r>
              <a:rPr sz="1100" spc="-80" dirty="0">
                <a:latin typeface="Arial"/>
                <a:cs typeface="Arial"/>
              </a:rPr>
              <a:t>(</a:t>
            </a:r>
            <a:r>
              <a:rPr sz="1100" spc="-80" dirty="0">
                <a:latin typeface="Lucida Sans Unicode"/>
                <a:cs typeface="Lucida Sans Unicode"/>
              </a:rPr>
              <a:t>˙</a:t>
            </a:r>
            <a:r>
              <a:rPr sz="1100" i="1" spc="-80" dirty="0">
                <a:latin typeface="Arial"/>
                <a:cs typeface="Arial"/>
              </a:rPr>
              <a:t>q</a:t>
            </a:r>
            <a:r>
              <a:rPr sz="1100" spc="-80" dirty="0">
                <a:latin typeface="Lucida Sans Unicode"/>
                <a:cs typeface="Lucida Sans Unicode"/>
              </a:rPr>
              <a:t>,</a:t>
            </a:r>
            <a:r>
              <a:rPr sz="1100" spc="-190" dirty="0">
                <a:latin typeface="Lucida Sans Unicode"/>
                <a:cs typeface="Lucida Sans Unicode"/>
              </a:rPr>
              <a:t> </a:t>
            </a:r>
            <a:r>
              <a:rPr sz="1650" spc="-532" baseline="15151" dirty="0">
                <a:latin typeface="Lucida Sans Unicode"/>
                <a:cs typeface="Lucida Sans Unicode"/>
              </a:rPr>
              <a:t>˙</a:t>
            </a:r>
            <a:r>
              <a:rPr sz="1100" i="1" spc="-355" dirty="0">
                <a:latin typeface="Arial"/>
                <a:cs typeface="Arial"/>
              </a:rPr>
              <a:t>d</a:t>
            </a:r>
            <a:r>
              <a:rPr sz="1100" i="1" spc="-210" dirty="0">
                <a:latin typeface="Arial"/>
                <a:cs typeface="Arial"/>
              </a:rPr>
              <a:t> </a:t>
            </a:r>
            <a:r>
              <a:rPr sz="1100" spc="55" dirty="0">
                <a:latin typeface="Arial"/>
                <a:cs typeface="Arial"/>
              </a:rPr>
              <a:t>)</a:t>
            </a:r>
            <a:r>
              <a:rPr sz="1100" spc="-5" dirty="0">
                <a:latin typeface="Arial"/>
                <a:cs typeface="Arial"/>
              </a:rPr>
              <a:t> </a:t>
            </a:r>
            <a:r>
              <a:rPr sz="1100" spc="204" dirty="0">
                <a:latin typeface="Arial"/>
                <a:cs typeface="Arial"/>
              </a:rPr>
              <a:t>=</a:t>
            </a:r>
            <a:endParaRPr sz="1100">
              <a:latin typeface="Arial"/>
              <a:cs typeface="Arial"/>
            </a:endParaRPr>
          </a:p>
        </p:txBody>
      </p:sp>
      <p:sp>
        <p:nvSpPr>
          <p:cNvPr id="5" name="object 5"/>
          <p:cNvSpPr txBox="1"/>
          <p:nvPr/>
        </p:nvSpPr>
        <p:spPr>
          <a:xfrm>
            <a:off x="2104682" y="1097404"/>
            <a:ext cx="332105" cy="191770"/>
          </a:xfrm>
          <a:prstGeom prst="rect">
            <a:avLst/>
          </a:prstGeom>
        </p:spPr>
        <p:txBody>
          <a:bodyPr vert="horz" wrap="square" lIns="0" tIns="11430" rIns="0" bIns="0" rtlCol="0">
            <a:spAutoFit/>
          </a:bodyPr>
          <a:lstStyle/>
          <a:p>
            <a:pPr marL="38100">
              <a:lnSpc>
                <a:spcPct val="100000"/>
              </a:lnSpc>
              <a:spcBef>
                <a:spcPts val="90"/>
              </a:spcBef>
            </a:pPr>
            <a:r>
              <a:rPr sz="1100" spc="-340" dirty="0">
                <a:latin typeface="Lucida Sans Unicode"/>
                <a:cs typeface="Lucida Sans Unicode"/>
              </a:rPr>
              <a:t>˙</a:t>
            </a:r>
            <a:r>
              <a:rPr sz="1100" i="1" spc="-340" dirty="0">
                <a:latin typeface="Arial"/>
                <a:cs typeface="Arial"/>
              </a:rPr>
              <a:t>q</a:t>
            </a:r>
            <a:r>
              <a:rPr sz="1100" i="1" spc="-50" dirty="0">
                <a:latin typeface="Arial"/>
                <a:cs typeface="Arial"/>
              </a:rPr>
              <a:t> </a:t>
            </a:r>
            <a:r>
              <a:rPr sz="1100" spc="-395" dirty="0">
                <a:latin typeface="Lucida Sans Unicode"/>
                <a:cs typeface="Lucida Sans Unicode"/>
              </a:rPr>
              <a:t>·</a:t>
            </a:r>
            <a:r>
              <a:rPr sz="1100" spc="-155" dirty="0">
                <a:latin typeface="Lucida Sans Unicode"/>
                <a:cs typeface="Lucida Sans Unicode"/>
              </a:rPr>
              <a:t> </a:t>
            </a:r>
            <a:r>
              <a:rPr sz="1650" spc="-532" baseline="15151" dirty="0">
                <a:latin typeface="Lucida Sans Unicode"/>
                <a:cs typeface="Lucida Sans Unicode"/>
              </a:rPr>
              <a:t>˙</a:t>
            </a:r>
            <a:r>
              <a:rPr sz="1100" i="1" spc="-355" dirty="0">
                <a:latin typeface="Arial"/>
                <a:cs typeface="Arial"/>
              </a:rPr>
              <a:t>d</a:t>
            </a:r>
            <a:endParaRPr sz="1100">
              <a:latin typeface="Arial"/>
              <a:cs typeface="Arial"/>
            </a:endParaRPr>
          </a:p>
        </p:txBody>
      </p:sp>
      <p:sp>
        <p:nvSpPr>
          <p:cNvPr id="6" name="object 6"/>
          <p:cNvSpPr/>
          <p:nvPr/>
        </p:nvSpPr>
        <p:spPr>
          <a:xfrm>
            <a:off x="2122551" y="1307795"/>
            <a:ext cx="316230" cy="0"/>
          </a:xfrm>
          <a:custGeom>
            <a:avLst/>
            <a:gdLst/>
            <a:ahLst/>
            <a:cxnLst/>
            <a:rect l="l" t="t" r="r" b="b"/>
            <a:pathLst>
              <a:path w="316230">
                <a:moveTo>
                  <a:pt x="0" y="0"/>
                </a:moveTo>
                <a:lnTo>
                  <a:pt x="316039" y="0"/>
                </a:lnTo>
              </a:path>
            </a:pathLst>
          </a:custGeom>
          <a:ln w="5600">
            <a:solidFill>
              <a:srgbClr val="000000"/>
            </a:solidFill>
          </a:ln>
        </p:spPr>
        <p:txBody>
          <a:bodyPr wrap="square" lIns="0" tIns="0" rIns="0" bIns="0" rtlCol="0"/>
          <a:lstStyle/>
          <a:p>
            <a:endParaRPr/>
          </a:p>
        </p:txBody>
      </p:sp>
      <p:sp>
        <p:nvSpPr>
          <p:cNvPr id="7" name="object 7"/>
          <p:cNvSpPr txBox="1"/>
          <p:nvPr/>
        </p:nvSpPr>
        <p:spPr>
          <a:xfrm>
            <a:off x="2084451" y="1311489"/>
            <a:ext cx="392430" cy="191770"/>
          </a:xfrm>
          <a:prstGeom prst="rect">
            <a:avLst/>
          </a:prstGeom>
        </p:spPr>
        <p:txBody>
          <a:bodyPr vert="horz" wrap="square" lIns="0" tIns="11430" rIns="0" bIns="0" rtlCol="0">
            <a:spAutoFit/>
          </a:bodyPr>
          <a:lstStyle/>
          <a:p>
            <a:pPr marL="38100">
              <a:lnSpc>
                <a:spcPct val="100000"/>
              </a:lnSpc>
              <a:spcBef>
                <a:spcPts val="90"/>
              </a:spcBef>
            </a:pPr>
            <a:r>
              <a:rPr sz="1100" spc="-250" dirty="0">
                <a:latin typeface="Lucida Sans Unicode"/>
                <a:cs typeface="Lucida Sans Unicode"/>
              </a:rPr>
              <a:t>|˙</a:t>
            </a:r>
            <a:r>
              <a:rPr sz="1100" i="1" spc="-250" dirty="0">
                <a:latin typeface="Arial"/>
                <a:cs typeface="Arial"/>
              </a:rPr>
              <a:t>q</a:t>
            </a:r>
            <a:r>
              <a:rPr sz="1100" spc="-250" dirty="0">
                <a:latin typeface="Lucida Sans Unicode"/>
                <a:cs typeface="Lucida Sans Unicode"/>
              </a:rPr>
              <a:t>||</a:t>
            </a:r>
            <a:r>
              <a:rPr sz="1650" spc="-375" baseline="15151" dirty="0">
                <a:latin typeface="Lucida Sans Unicode"/>
                <a:cs typeface="Lucida Sans Unicode"/>
              </a:rPr>
              <a:t>˙</a:t>
            </a:r>
            <a:r>
              <a:rPr sz="1100" i="1" spc="-250" dirty="0">
                <a:latin typeface="Arial"/>
                <a:cs typeface="Arial"/>
              </a:rPr>
              <a:t>d</a:t>
            </a:r>
            <a:r>
              <a:rPr sz="1100" i="1" spc="-229" dirty="0">
                <a:latin typeface="Arial"/>
                <a:cs typeface="Arial"/>
              </a:rPr>
              <a:t> </a:t>
            </a:r>
            <a:r>
              <a:rPr sz="1100" spc="-110" dirty="0">
                <a:latin typeface="Lucida Sans Unicode"/>
                <a:cs typeface="Lucida Sans Unicode"/>
              </a:rPr>
              <a:t>|</a:t>
            </a:r>
            <a:endParaRPr sz="1100">
              <a:latin typeface="Lucida Sans Unicode"/>
              <a:cs typeface="Lucida Sans Unicode"/>
            </a:endParaRPr>
          </a:p>
        </p:txBody>
      </p:sp>
      <p:sp>
        <p:nvSpPr>
          <p:cNvPr id="8" name="object 8"/>
          <p:cNvSpPr txBox="1"/>
          <p:nvPr/>
        </p:nvSpPr>
        <p:spPr>
          <a:xfrm>
            <a:off x="2955987" y="1020366"/>
            <a:ext cx="636270" cy="191770"/>
          </a:xfrm>
          <a:prstGeom prst="rect">
            <a:avLst/>
          </a:prstGeom>
        </p:spPr>
        <p:txBody>
          <a:bodyPr vert="horz" wrap="square" lIns="0" tIns="11430" rIns="0" bIns="0" rtlCol="0">
            <a:spAutoFit/>
          </a:bodyPr>
          <a:lstStyle/>
          <a:p>
            <a:pPr marL="38100">
              <a:lnSpc>
                <a:spcPct val="100000"/>
              </a:lnSpc>
              <a:spcBef>
                <a:spcPts val="90"/>
              </a:spcBef>
            </a:pPr>
            <a:r>
              <a:rPr sz="1650" spc="202" baseline="12626" dirty="0">
                <a:latin typeface="Arial"/>
                <a:cs typeface="Arial"/>
              </a:rPr>
              <a:t>Σ</a:t>
            </a:r>
            <a:r>
              <a:rPr sz="800" spc="135" dirty="0">
                <a:latin typeface="Lucida Sans Unicode"/>
                <a:cs typeface="Lucida Sans Unicode"/>
              </a:rPr>
              <a:t>|</a:t>
            </a:r>
            <a:r>
              <a:rPr sz="800" i="1" spc="135" dirty="0">
                <a:latin typeface="Lucida Sans"/>
                <a:cs typeface="Lucida Sans"/>
              </a:rPr>
              <a:t>V</a:t>
            </a:r>
            <a:r>
              <a:rPr sz="800" i="1" spc="-220" dirty="0">
                <a:latin typeface="Lucida Sans"/>
                <a:cs typeface="Lucida Sans"/>
              </a:rPr>
              <a:t> </a:t>
            </a:r>
            <a:r>
              <a:rPr sz="800" spc="-65" dirty="0">
                <a:latin typeface="Lucida Sans Unicode"/>
                <a:cs typeface="Lucida Sans Unicode"/>
              </a:rPr>
              <a:t>| </a:t>
            </a:r>
            <a:r>
              <a:rPr sz="1650" i="1" spc="-60" baseline="-27777" dirty="0">
                <a:latin typeface="Arial"/>
                <a:cs typeface="Arial"/>
              </a:rPr>
              <a:t>q</a:t>
            </a:r>
            <a:r>
              <a:rPr sz="1200" i="1" spc="-60" baseline="-52083" dirty="0">
                <a:latin typeface="Lucida Sans"/>
                <a:cs typeface="Lucida Sans"/>
              </a:rPr>
              <a:t>i </a:t>
            </a:r>
            <a:r>
              <a:rPr sz="1650" i="1" spc="-60" baseline="-27777" dirty="0">
                <a:latin typeface="Arial"/>
                <a:cs typeface="Arial"/>
              </a:rPr>
              <a:t>d</a:t>
            </a:r>
            <a:r>
              <a:rPr sz="1200" i="1" spc="-60" baseline="-52083" dirty="0">
                <a:latin typeface="Lucida Sans"/>
                <a:cs typeface="Lucida Sans"/>
              </a:rPr>
              <a:t>i</a:t>
            </a:r>
            <a:endParaRPr sz="1200" baseline="-52083">
              <a:latin typeface="Lucida Sans"/>
              <a:cs typeface="Lucida Sans"/>
            </a:endParaRPr>
          </a:p>
        </p:txBody>
      </p:sp>
      <p:sp>
        <p:nvSpPr>
          <p:cNvPr id="9" name="object 9"/>
          <p:cNvSpPr/>
          <p:nvPr/>
        </p:nvSpPr>
        <p:spPr>
          <a:xfrm>
            <a:off x="2653588" y="1307795"/>
            <a:ext cx="1257300" cy="0"/>
          </a:xfrm>
          <a:custGeom>
            <a:avLst/>
            <a:gdLst/>
            <a:ahLst/>
            <a:cxnLst/>
            <a:rect l="l" t="t" r="r" b="b"/>
            <a:pathLst>
              <a:path w="1257300">
                <a:moveTo>
                  <a:pt x="0" y="0"/>
                </a:moveTo>
                <a:lnTo>
                  <a:pt x="1256957" y="0"/>
                </a:lnTo>
              </a:path>
            </a:pathLst>
          </a:custGeom>
          <a:ln w="5600">
            <a:solidFill>
              <a:srgbClr val="000000"/>
            </a:solidFill>
          </a:ln>
        </p:spPr>
        <p:txBody>
          <a:bodyPr wrap="square" lIns="0" tIns="0" rIns="0" bIns="0" rtlCol="0"/>
          <a:lstStyle/>
          <a:p>
            <a:endParaRPr/>
          </a:p>
        </p:txBody>
      </p:sp>
      <p:sp>
        <p:nvSpPr>
          <p:cNvPr id="10" name="object 10"/>
          <p:cNvSpPr txBox="1"/>
          <p:nvPr/>
        </p:nvSpPr>
        <p:spPr>
          <a:xfrm>
            <a:off x="2454095" y="1137181"/>
            <a:ext cx="1526540" cy="191770"/>
          </a:xfrm>
          <a:prstGeom prst="rect">
            <a:avLst/>
          </a:prstGeom>
        </p:spPr>
        <p:txBody>
          <a:bodyPr vert="horz" wrap="square" lIns="0" tIns="11430" rIns="0" bIns="0" rtlCol="0">
            <a:spAutoFit/>
          </a:bodyPr>
          <a:lstStyle/>
          <a:p>
            <a:pPr marL="38100">
              <a:lnSpc>
                <a:spcPct val="100000"/>
              </a:lnSpc>
              <a:spcBef>
                <a:spcPts val="90"/>
              </a:spcBef>
              <a:tabLst>
                <a:tab pos="685800" algn="l"/>
                <a:tab pos="1487805" algn="l"/>
              </a:tabLst>
            </a:pPr>
            <a:r>
              <a:rPr sz="1650" spc="307" baseline="-20202" dirty="0">
                <a:latin typeface="Arial"/>
                <a:cs typeface="Arial"/>
              </a:rPr>
              <a:t>=</a:t>
            </a:r>
            <a:r>
              <a:rPr sz="1650" spc="172" baseline="-20202" dirty="0">
                <a:latin typeface="Arial"/>
                <a:cs typeface="Arial"/>
              </a:rPr>
              <a:t> </a:t>
            </a:r>
            <a:r>
              <a:rPr sz="1650" spc="1170" baseline="-20202" dirty="0">
                <a:latin typeface="Arial"/>
                <a:cs typeface="Arial"/>
              </a:rPr>
              <a:t>.</a:t>
            </a:r>
            <a:r>
              <a:rPr sz="800" u="sng" spc="-5" dirty="0">
                <a:uFill>
                  <a:solidFill>
                    <a:srgbClr val="000000"/>
                  </a:solidFill>
                </a:uFill>
                <a:latin typeface="Times New Roman"/>
                <a:cs typeface="Times New Roman"/>
              </a:rPr>
              <a:t> </a:t>
            </a:r>
            <a:r>
              <a:rPr sz="800" u="sng" dirty="0">
                <a:uFill>
                  <a:solidFill>
                    <a:srgbClr val="000000"/>
                  </a:solidFill>
                </a:uFill>
                <a:latin typeface="Times New Roman"/>
                <a:cs typeface="Times New Roman"/>
              </a:rPr>
              <a:t>	</a:t>
            </a:r>
            <a:r>
              <a:rPr sz="800" i="1" u="sng" spc="-30" dirty="0">
                <a:uFill>
                  <a:solidFill>
                    <a:srgbClr val="000000"/>
                  </a:solidFill>
                </a:uFill>
                <a:latin typeface="Lucida Sans"/>
                <a:cs typeface="Lucida Sans"/>
              </a:rPr>
              <a:t>i</a:t>
            </a:r>
            <a:r>
              <a:rPr sz="800" i="1" u="sng" spc="-175" dirty="0">
                <a:uFill>
                  <a:solidFill>
                    <a:srgbClr val="000000"/>
                  </a:solidFill>
                </a:uFill>
                <a:latin typeface="Lucida Sans"/>
                <a:cs typeface="Lucida Sans"/>
              </a:rPr>
              <a:t> </a:t>
            </a:r>
            <a:r>
              <a:rPr sz="800" u="sng" spc="190" dirty="0">
                <a:uFill>
                  <a:solidFill>
                    <a:srgbClr val="000000"/>
                  </a:solidFill>
                </a:uFill>
                <a:latin typeface="Arial"/>
                <a:cs typeface="Arial"/>
              </a:rPr>
              <a:t>=</a:t>
            </a:r>
            <a:r>
              <a:rPr sz="800" spc="-305" dirty="0">
                <a:latin typeface="Arial"/>
                <a:cs typeface="Arial"/>
              </a:rPr>
              <a:t>1</a:t>
            </a:r>
            <a:r>
              <a:rPr sz="1650" spc="1170" baseline="-20202" dirty="0">
                <a:latin typeface="Arial"/>
                <a:cs typeface="Arial"/>
              </a:rPr>
              <a:t>.</a:t>
            </a:r>
            <a:r>
              <a:rPr sz="1650" u="sng" spc="-7" baseline="-20202" dirty="0">
                <a:uFill>
                  <a:solidFill>
                    <a:srgbClr val="000000"/>
                  </a:solidFill>
                </a:uFill>
                <a:latin typeface="Times New Roman"/>
                <a:cs typeface="Times New Roman"/>
              </a:rPr>
              <a:t> </a:t>
            </a:r>
            <a:r>
              <a:rPr sz="1650" u="sng" baseline="-20202" dirty="0">
                <a:uFill>
                  <a:solidFill>
                    <a:srgbClr val="000000"/>
                  </a:solidFill>
                </a:uFill>
                <a:latin typeface="Times New Roman"/>
                <a:cs typeface="Times New Roman"/>
              </a:rPr>
              <a:t>	</a:t>
            </a:r>
            <a:endParaRPr sz="1650" baseline="-20202">
              <a:latin typeface="Times New Roman"/>
              <a:cs typeface="Times New Roman"/>
            </a:endParaRPr>
          </a:p>
        </p:txBody>
      </p:sp>
      <p:sp>
        <p:nvSpPr>
          <p:cNvPr id="11" name="object 11"/>
          <p:cNvSpPr txBox="1"/>
          <p:nvPr/>
        </p:nvSpPr>
        <p:spPr>
          <a:xfrm>
            <a:off x="2754020" y="1291945"/>
            <a:ext cx="1188720" cy="191770"/>
          </a:xfrm>
          <a:prstGeom prst="rect">
            <a:avLst/>
          </a:prstGeom>
        </p:spPr>
        <p:txBody>
          <a:bodyPr vert="horz" wrap="square" lIns="0" tIns="11430" rIns="0" bIns="0" rtlCol="0">
            <a:spAutoFit/>
          </a:bodyPr>
          <a:lstStyle/>
          <a:p>
            <a:pPr marL="38100">
              <a:lnSpc>
                <a:spcPct val="100000"/>
              </a:lnSpc>
              <a:spcBef>
                <a:spcPts val="90"/>
              </a:spcBef>
              <a:tabLst>
                <a:tab pos="662305" algn="l"/>
              </a:tabLst>
            </a:pPr>
            <a:r>
              <a:rPr sz="1650" spc="202" baseline="12626" dirty="0">
                <a:latin typeface="Arial"/>
                <a:cs typeface="Arial"/>
              </a:rPr>
              <a:t>Σ</a:t>
            </a:r>
            <a:r>
              <a:rPr sz="800" spc="135" dirty="0">
                <a:latin typeface="Lucida Sans Unicode"/>
                <a:cs typeface="Lucida Sans Unicode"/>
              </a:rPr>
              <a:t>|</a:t>
            </a:r>
            <a:r>
              <a:rPr sz="800" i="1" spc="135" dirty="0">
                <a:latin typeface="Lucida Sans"/>
                <a:cs typeface="Lucida Sans"/>
              </a:rPr>
              <a:t>V</a:t>
            </a:r>
            <a:r>
              <a:rPr sz="800" i="1" spc="-125" dirty="0">
                <a:latin typeface="Lucida Sans"/>
                <a:cs typeface="Lucida Sans"/>
              </a:rPr>
              <a:t> </a:t>
            </a:r>
            <a:r>
              <a:rPr sz="800" spc="-65" dirty="0">
                <a:latin typeface="Lucida Sans Unicode"/>
                <a:cs typeface="Lucida Sans Unicode"/>
              </a:rPr>
              <a:t>| </a:t>
            </a:r>
            <a:r>
              <a:rPr sz="800" spc="-10" dirty="0">
                <a:latin typeface="Lucida Sans Unicode"/>
                <a:cs typeface="Lucida Sans Unicode"/>
              </a:rPr>
              <a:t> </a:t>
            </a:r>
            <a:r>
              <a:rPr sz="1650" i="1" spc="-22" baseline="-30303" dirty="0">
                <a:latin typeface="Arial"/>
                <a:cs typeface="Arial"/>
              </a:rPr>
              <a:t>q</a:t>
            </a:r>
            <a:r>
              <a:rPr sz="1200" spc="-22" baseline="-13888" dirty="0">
                <a:latin typeface="Arial"/>
                <a:cs typeface="Arial"/>
              </a:rPr>
              <a:t>2	</a:t>
            </a:r>
            <a:r>
              <a:rPr sz="1650" spc="202" baseline="12626" dirty="0">
                <a:latin typeface="Arial"/>
                <a:cs typeface="Arial"/>
              </a:rPr>
              <a:t>Σ</a:t>
            </a:r>
            <a:r>
              <a:rPr sz="800" spc="135" dirty="0">
                <a:latin typeface="Lucida Sans Unicode"/>
                <a:cs typeface="Lucida Sans Unicode"/>
              </a:rPr>
              <a:t>|</a:t>
            </a:r>
            <a:r>
              <a:rPr sz="800" i="1" spc="135" dirty="0">
                <a:latin typeface="Lucida Sans"/>
                <a:cs typeface="Lucida Sans"/>
              </a:rPr>
              <a:t>V</a:t>
            </a:r>
            <a:r>
              <a:rPr sz="800" i="1" spc="-135" dirty="0">
                <a:latin typeface="Lucida Sans"/>
                <a:cs typeface="Lucida Sans"/>
              </a:rPr>
              <a:t> </a:t>
            </a:r>
            <a:r>
              <a:rPr sz="800" spc="-65" dirty="0">
                <a:latin typeface="Lucida Sans Unicode"/>
                <a:cs typeface="Lucida Sans Unicode"/>
              </a:rPr>
              <a:t>|</a:t>
            </a:r>
            <a:r>
              <a:rPr sz="800" spc="-50" dirty="0">
                <a:latin typeface="Lucida Sans Unicode"/>
                <a:cs typeface="Lucida Sans Unicode"/>
              </a:rPr>
              <a:t> </a:t>
            </a:r>
            <a:r>
              <a:rPr sz="1650" i="1" spc="-75" baseline="-30303" dirty="0">
                <a:latin typeface="Arial"/>
                <a:cs typeface="Arial"/>
              </a:rPr>
              <a:t>d</a:t>
            </a:r>
            <a:r>
              <a:rPr sz="1650" i="1" spc="-322" baseline="-30303" dirty="0">
                <a:latin typeface="Arial"/>
                <a:cs typeface="Arial"/>
              </a:rPr>
              <a:t> </a:t>
            </a:r>
            <a:r>
              <a:rPr sz="1200" spc="-37" baseline="-13888" dirty="0">
                <a:latin typeface="Arial"/>
                <a:cs typeface="Arial"/>
              </a:rPr>
              <a:t>2</a:t>
            </a:r>
            <a:endParaRPr sz="1200" baseline="-13888">
              <a:latin typeface="Arial"/>
              <a:cs typeface="Arial"/>
            </a:endParaRPr>
          </a:p>
        </p:txBody>
      </p:sp>
      <p:sp>
        <p:nvSpPr>
          <p:cNvPr id="12" name="object 12"/>
          <p:cNvSpPr/>
          <p:nvPr/>
        </p:nvSpPr>
        <p:spPr>
          <a:xfrm>
            <a:off x="499854" y="1930381"/>
            <a:ext cx="70032" cy="7005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499854" y="2140464"/>
            <a:ext cx="70032" cy="7004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99854" y="2350432"/>
            <a:ext cx="70032" cy="70053"/>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499854" y="2560513"/>
            <a:ext cx="70032" cy="70053"/>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586308" y="1446085"/>
            <a:ext cx="3663950" cy="1397635"/>
          </a:xfrm>
          <a:prstGeom prst="rect">
            <a:avLst/>
          </a:prstGeom>
        </p:spPr>
        <p:txBody>
          <a:bodyPr vert="horz" wrap="square" lIns="0" tIns="12065" rIns="0" bIns="0" rtlCol="0">
            <a:spAutoFit/>
          </a:bodyPr>
          <a:lstStyle/>
          <a:p>
            <a:pPr marL="2352040">
              <a:lnSpc>
                <a:spcPct val="100000"/>
              </a:lnSpc>
              <a:spcBef>
                <a:spcPts val="95"/>
              </a:spcBef>
              <a:tabLst>
                <a:tab pos="2976245" algn="l"/>
              </a:tabLst>
            </a:pPr>
            <a:r>
              <a:rPr sz="800" i="1" spc="-30" dirty="0">
                <a:latin typeface="Lucida Sans"/>
                <a:cs typeface="Lucida Sans"/>
              </a:rPr>
              <a:t>i</a:t>
            </a:r>
            <a:r>
              <a:rPr sz="800" i="1" spc="-175" dirty="0">
                <a:latin typeface="Lucida Sans"/>
                <a:cs typeface="Lucida Sans"/>
              </a:rPr>
              <a:t> </a:t>
            </a:r>
            <a:r>
              <a:rPr sz="800" spc="80" dirty="0">
                <a:latin typeface="Arial"/>
                <a:cs typeface="Arial"/>
              </a:rPr>
              <a:t>=1 </a:t>
            </a:r>
            <a:r>
              <a:rPr sz="800" spc="275" dirty="0">
                <a:latin typeface="Arial"/>
                <a:cs typeface="Arial"/>
              </a:rPr>
              <a:t> </a:t>
            </a:r>
            <a:r>
              <a:rPr sz="800" i="1" spc="-30" dirty="0">
                <a:latin typeface="Lucida Sans"/>
                <a:cs typeface="Lucida Sans"/>
              </a:rPr>
              <a:t>i	i </a:t>
            </a:r>
            <a:r>
              <a:rPr sz="800" spc="80" dirty="0">
                <a:latin typeface="Arial"/>
                <a:cs typeface="Arial"/>
              </a:rPr>
              <a:t>=1</a:t>
            </a:r>
            <a:r>
              <a:rPr sz="800" spc="105" dirty="0">
                <a:latin typeface="Arial"/>
                <a:cs typeface="Arial"/>
              </a:rPr>
              <a:t> </a:t>
            </a:r>
            <a:r>
              <a:rPr sz="800" i="1" spc="-30" dirty="0">
                <a:latin typeface="Lucida Sans"/>
                <a:cs typeface="Lucida Sans"/>
              </a:rPr>
              <a:t>i</a:t>
            </a:r>
            <a:endParaRPr sz="800">
              <a:latin typeface="Lucida Sans"/>
              <a:cs typeface="Lucida Sans"/>
            </a:endParaRPr>
          </a:p>
          <a:p>
            <a:pPr>
              <a:lnSpc>
                <a:spcPct val="100000"/>
              </a:lnSpc>
            </a:pPr>
            <a:endParaRPr sz="800">
              <a:latin typeface="Times New Roman"/>
              <a:cs typeface="Times New Roman"/>
            </a:endParaRPr>
          </a:p>
          <a:p>
            <a:pPr>
              <a:lnSpc>
                <a:spcPct val="100000"/>
              </a:lnSpc>
              <a:spcBef>
                <a:spcPts val="25"/>
              </a:spcBef>
            </a:pPr>
            <a:endParaRPr sz="1100">
              <a:latin typeface="Times New Roman"/>
              <a:cs typeface="Times New Roman"/>
            </a:endParaRPr>
          </a:p>
          <a:p>
            <a:pPr marL="50800">
              <a:lnSpc>
                <a:spcPct val="100000"/>
              </a:lnSpc>
              <a:spcBef>
                <a:spcPts val="5"/>
              </a:spcBef>
            </a:pPr>
            <a:r>
              <a:rPr sz="1100" i="1" spc="-40" dirty="0">
                <a:latin typeface="Arial"/>
                <a:cs typeface="Arial"/>
              </a:rPr>
              <a:t>q</a:t>
            </a:r>
            <a:r>
              <a:rPr sz="1200" i="1" spc="-60" baseline="-10416" dirty="0">
                <a:latin typeface="Lucida Sans"/>
                <a:cs typeface="Lucida Sans"/>
              </a:rPr>
              <a:t>i </a:t>
            </a:r>
            <a:r>
              <a:rPr sz="1100" spc="-60" dirty="0">
                <a:latin typeface="Arial"/>
                <a:cs typeface="Arial"/>
              </a:rPr>
              <a:t>is </a:t>
            </a:r>
            <a:r>
              <a:rPr sz="1100" spc="-30" dirty="0">
                <a:latin typeface="Arial"/>
                <a:cs typeface="Arial"/>
              </a:rPr>
              <a:t>the </a:t>
            </a:r>
            <a:r>
              <a:rPr sz="1100" spc="15" dirty="0">
                <a:latin typeface="Arial"/>
                <a:cs typeface="Arial"/>
              </a:rPr>
              <a:t>tf-idf </a:t>
            </a:r>
            <a:r>
              <a:rPr sz="1100" spc="-40" dirty="0">
                <a:latin typeface="Arial"/>
                <a:cs typeface="Arial"/>
              </a:rPr>
              <a:t>weight </a:t>
            </a:r>
            <a:r>
              <a:rPr sz="1100" spc="-25" dirty="0">
                <a:latin typeface="Arial"/>
                <a:cs typeface="Arial"/>
              </a:rPr>
              <a:t>of term </a:t>
            </a:r>
            <a:r>
              <a:rPr sz="1100" i="1" spc="15" dirty="0">
                <a:latin typeface="Arial"/>
                <a:cs typeface="Arial"/>
              </a:rPr>
              <a:t>i </a:t>
            </a:r>
            <a:r>
              <a:rPr sz="1100" spc="-20" dirty="0">
                <a:latin typeface="Arial"/>
                <a:cs typeface="Arial"/>
              </a:rPr>
              <a:t>in </a:t>
            </a:r>
            <a:r>
              <a:rPr sz="1100" spc="-30" dirty="0">
                <a:latin typeface="Arial"/>
                <a:cs typeface="Arial"/>
              </a:rPr>
              <a:t>the</a:t>
            </a:r>
            <a:r>
              <a:rPr sz="1100" spc="-10" dirty="0">
                <a:latin typeface="Arial"/>
                <a:cs typeface="Arial"/>
              </a:rPr>
              <a:t> </a:t>
            </a:r>
            <a:r>
              <a:rPr sz="1100" spc="-65" dirty="0">
                <a:latin typeface="Arial"/>
                <a:cs typeface="Arial"/>
              </a:rPr>
              <a:t>query.</a:t>
            </a:r>
            <a:endParaRPr sz="1100">
              <a:latin typeface="Arial"/>
              <a:cs typeface="Arial"/>
            </a:endParaRPr>
          </a:p>
          <a:p>
            <a:pPr marL="50800">
              <a:lnSpc>
                <a:spcPct val="100000"/>
              </a:lnSpc>
              <a:spcBef>
                <a:spcPts val="330"/>
              </a:spcBef>
            </a:pPr>
            <a:r>
              <a:rPr sz="1100" i="1" spc="-40" dirty="0">
                <a:latin typeface="Arial"/>
                <a:cs typeface="Arial"/>
              </a:rPr>
              <a:t>d</a:t>
            </a:r>
            <a:r>
              <a:rPr sz="1200" i="1" spc="-60" baseline="-10416" dirty="0">
                <a:latin typeface="Lucida Sans"/>
                <a:cs typeface="Lucida Sans"/>
              </a:rPr>
              <a:t>i </a:t>
            </a:r>
            <a:r>
              <a:rPr sz="1100" spc="-60" dirty="0">
                <a:latin typeface="Arial"/>
                <a:cs typeface="Arial"/>
              </a:rPr>
              <a:t>is </a:t>
            </a:r>
            <a:r>
              <a:rPr sz="1100" spc="-30" dirty="0">
                <a:latin typeface="Arial"/>
                <a:cs typeface="Arial"/>
              </a:rPr>
              <a:t>the </a:t>
            </a:r>
            <a:r>
              <a:rPr sz="1100" spc="15" dirty="0">
                <a:latin typeface="Arial"/>
                <a:cs typeface="Arial"/>
              </a:rPr>
              <a:t>tf-idf </a:t>
            </a:r>
            <a:r>
              <a:rPr sz="1100" spc="-40" dirty="0">
                <a:latin typeface="Arial"/>
                <a:cs typeface="Arial"/>
              </a:rPr>
              <a:t>weight </a:t>
            </a:r>
            <a:r>
              <a:rPr sz="1100" spc="-25" dirty="0">
                <a:latin typeface="Arial"/>
                <a:cs typeface="Arial"/>
              </a:rPr>
              <a:t>of term </a:t>
            </a:r>
            <a:r>
              <a:rPr sz="1100" i="1" spc="15" dirty="0">
                <a:latin typeface="Arial"/>
                <a:cs typeface="Arial"/>
              </a:rPr>
              <a:t>i </a:t>
            </a:r>
            <a:r>
              <a:rPr sz="1100" spc="-20" dirty="0">
                <a:latin typeface="Arial"/>
                <a:cs typeface="Arial"/>
              </a:rPr>
              <a:t>in </a:t>
            </a:r>
            <a:r>
              <a:rPr sz="1100" spc="-30" dirty="0">
                <a:latin typeface="Arial"/>
                <a:cs typeface="Arial"/>
              </a:rPr>
              <a:t>the</a:t>
            </a:r>
            <a:r>
              <a:rPr sz="1100" spc="-20" dirty="0">
                <a:latin typeface="Arial"/>
                <a:cs typeface="Arial"/>
              </a:rPr>
              <a:t> </a:t>
            </a:r>
            <a:r>
              <a:rPr sz="1100" spc="-40" dirty="0">
                <a:latin typeface="Arial"/>
                <a:cs typeface="Arial"/>
              </a:rPr>
              <a:t>document.</a:t>
            </a:r>
            <a:endParaRPr sz="1100">
              <a:latin typeface="Arial"/>
              <a:cs typeface="Arial"/>
            </a:endParaRPr>
          </a:p>
          <a:p>
            <a:pPr marL="50800">
              <a:lnSpc>
                <a:spcPct val="100000"/>
              </a:lnSpc>
              <a:spcBef>
                <a:spcPts val="335"/>
              </a:spcBef>
            </a:pPr>
            <a:r>
              <a:rPr sz="1100" spc="-225" dirty="0">
                <a:latin typeface="Lucida Sans Unicode"/>
                <a:cs typeface="Lucida Sans Unicode"/>
              </a:rPr>
              <a:t>|˙</a:t>
            </a:r>
            <a:r>
              <a:rPr sz="1100" i="1" spc="-225" dirty="0">
                <a:latin typeface="Arial"/>
                <a:cs typeface="Arial"/>
              </a:rPr>
              <a:t>q</a:t>
            </a:r>
            <a:r>
              <a:rPr sz="1100" spc="-225" dirty="0">
                <a:latin typeface="Lucida Sans Unicode"/>
                <a:cs typeface="Lucida Sans Unicode"/>
              </a:rPr>
              <a:t>| </a:t>
            </a:r>
            <a:r>
              <a:rPr sz="1100" spc="-65" dirty="0">
                <a:latin typeface="Arial"/>
                <a:cs typeface="Arial"/>
              </a:rPr>
              <a:t>and </a:t>
            </a:r>
            <a:r>
              <a:rPr sz="1100" spc="-280" dirty="0">
                <a:latin typeface="Lucida Sans Unicode"/>
                <a:cs typeface="Lucida Sans Unicode"/>
              </a:rPr>
              <a:t>|</a:t>
            </a:r>
            <a:r>
              <a:rPr sz="1650" spc="-419" baseline="15151" dirty="0">
                <a:latin typeface="Lucida Sans Unicode"/>
                <a:cs typeface="Lucida Sans Unicode"/>
              </a:rPr>
              <a:t>˙</a:t>
            </a:r>
            <a:r>
              <a:rPr sz="1100" i="1" spc="-280" dirty="0">
                <a:latin typeface="Arial"/>
                <a:cs typeface="Arial"/>
              </a:rPr>
              <a:t>d </a:t>
            </a:r>
            <a:r>
              <a:rPr sz="1100" spc="-110" dirty="0">
                <a:latin typeface="Lucida Sans Unicode"/>
                <a:cs typeface="Lucida Sans Unicode"/>
              </a:rPr>
              <a:t>| </a:t>
            </a:r>
            <a:r>
              <a:rPr sz="1100" spc="-80" dirty="0">
                <a:latin typeface="Arial"/>
                <a:cs typeface="Arial"/>
              </a:rPr>
              <a:t>are </a:t>
            </a:r>
            <a:r>
              <a:rPr sz="1100" spc="-30" dirty="0">
                <a:latin typeface="Arial"/>
                <a:cs typeface="Arial"/>
              </a:rPr>
              <a:t>the </a:t>
            </a:r>
            <a:r>
              <a:rPr sz="1100" spc="-50" dirty="0">
                <a:latin typeface="Arial"/>
                <a:cs typeface="Arial"/>
              </a:rPr>
              <a:t>lengths </a:t>
            </a:r>
            <a:r>
              <a:rPr sz="1100" spc="-25" dirty="0">
                <a:latin typeface="Arial"/>
                <a:cs typeface="Arial"/>
              </a:rPr>
              <a:t>of </a:t>
            </a:r>
            <a:r>
              <a:rPr sz="1100" spc="-340" dirty="0">
                <a:latin typeface="Lucida Sans Unicode"/>
                <a:cs typeface="Lucida Sans Unicode"/>
              </a:rPr>
              <a:t>˙</a:t>
            </a:r>
            <a:r>
              <a:rPr sz="1100" i="1" spc="-340" dirty="0">
                <a:latin typeface="Arial"/>
                <a:cs typeface="Arial"/>
              </a:rPr>
              <a:t>q</a:t>
            </a:r>
            <a:r>
              <a:rPr sz="1100" i="1" spc="95" dirty="0">
                <a:latin typeface="Arial"/>
                <a:cs typeface="Arial"/>
              </a:rPr>
              <a:t> </a:t>
            </a:r>
            <a:r>
              <a:rPr sz="1100" spc="-65" dirty="0">
                <a:latin typeface="Arial"/>
                <a:cs typeface="Arial"/>
              </a:rPr>
              <a:t>and</a:t>
            </a:r>
            <a:r>
              <a:rPr sz="1100" spc="-80" dirty="0">
                <a:latin typeface="Arial"/>
                <a:cs typeface="Arial"/>
              </a:rPr>
              <a:t> </a:t>
            </a:r>
            <a:r>
              <a:rPr sz="1650" spc="-532" baseline="15151" dirty="0">
                <a:latin typeface="Lucida Sans Unicode"/>
                <a:cs typeface="Lucida Sans Unicode"/>
              </a:rPr>
              <a:t>˙</a:t>
            </a:r>
            <a:r>
              <a:rPr sz="1100" i="1" spc="-355" dirty="0">
                <a:latin typeface="Arial"/>
                <a:cs typeface="Arial"/>
              </a:rPr>
              <a:t>d</a:t>
            </a:r>
            <a:r>
              <a:rPr sz="1100" i="1" spc="-204" dirty="0">
                <a:latin typeface="Arial"/>
                <a:cs typeface="Arial"/>
              </a:rPr>
              <a:t> </a:t>
            </a:r>
            <a:r>
              <a:rPr sz="1100" spc="-5" dirty="0">
                <a:latin typeface="Arial"/>
                <a:cs typeface="Arial"/>
              </a:rPr>
              <a:t>.</a:t>
            </a:r>
            <a:endParaRPr sz="1100">
              <a:latin typeface="Arial"/>
              <a:cs typeface="Arial"/>
            </a:endParaRPr>
          </a:p>
          <a:p>
            <a:pPr marL="50800" marR="43180">
              <a:lnSpc>
                <a:spcPct val="102600"/>
              </a:lnSpc>
              <a:spcBef>
                <a:spcPts val="300"/>
              </a:spcBef>
            </a:pPr>
            <a:r>
              <a:rPr sz="1100" spc="-25" dirty="0">
                <a:latin typeface="Arial"/>
                <a:cs typeface="Arial"/>
              </a:rPr>
              <a:t>This </a:t>
            </a:r>
            <a:r>
              <a:rPr sz="1100" spc="-60" dirty="0">
                <a:latin typeface="Arial"/>
                <a:cs typeface="Arial"/>
              </a:rPr>
              <a:t>is </a:t>
            </a:r>
            <a:r>
              <a:rPr sz="1100" spc="-30" dirty="0">
                <a:latin typeface="Arial"/>
                <a:cs typeface="Arial"/>
              </a:rPr>
              <a:t>the </a:t>
            </a:r>
            <a:r>
              <a:rPr sz="1100" spc="-75" dirty="0">
                <a:latin typeface="Arial"/>
                <a:cs typeface="Arial"/>
              </a:rPr>
              <a:t>cosine </a:t>
            </a:r>
            <a:r>
              <a:rPr sz="1100" spc="-25" dirty="0">
                <a:latin typeface="Arial"/>
                <a:cs typeface="Arial"/>
              </a:rPr>
              <a:t>similarity of </a:t>
            </a:r>
            <a:r>
              <a:rPr sz="1100" spc="-340" dirty="0">
                <a:latin typeface="Lucida Sans Unicode"/>
                <a:cs typeface="Lucida Sans Unicode"/>
              </a:rPr>
              <a:t>˙</a:t>
            </a:r>
            <a:r>
              <a:rPr sz="1100" i="1" spc="-340" dirty="0">
                <a:latin typeface="Arial"/>
                <a:cs typeface="Arial"/>
              </a:rPr>
              <a:t>q</a:t>
            </a:r>
            <a:r>
              <a:rPr sz="1100" i="1" spc="100" dirty="0">
                <a:latin typeface="Arial"/>
                <a:cs typeface="Arial"/>
              </a:rPr>
              <a:t> </a:t>
            </a:r>
            <a:r>
              <a:rPr sz="1100" spc="-65" dirty="0">
                <a:latin typeface="Arial"/>
                <a:cs typeface="Arial"/>
              </a:rPr>
              <a:t>and </a:t>
            </a:r>
            <a:r>
              <a:rPr sz="1650" spc="-532" baseline="15151" dirty="0">
                <a:latin typeface="Lucida Sans Unicode"/>
                <a:cs typeface="Lucida Sans Unicode"/>
              </a:rPr>
              <a:t>˙</a:t>
            </a:r>
            <a:r>
              <a:rPr sz="1100" i="1" spc="-355" dirty="0">
                <a:latin typeface="Arial"/>
                <a:cs typeface="Arial"/>
              </a:rPr>
              <a:t>d</a:t>
            </a:r>
            <a:r>
              <a:rPr sz="1100" i="1" spc="165" dirty="0">
                <a:latin typeface="Arial"/>
                <a:cs typeface="Arial"/>
              </a:rPr>
              <a:t> </a:t>
            </a:r>
            <a:r>
              <a:rPr sz="1100" spc="-5" dirty="0">
                <a:latin typeface="Arial"/>
                <a:cs typeface="Arial"/>
              </a:rPr>
              <a:t>. . . . . . </a:t>
            </a:r>
            <a:r>
              <a:rPr sz="1100" spc="-35" dirty="0">
                <a:latin typeface="Arial"/>
                <a:cs typeface="Arial"/>
              </a:rPr>
              <a:t>or, </a:t>
            </a:r>
            <a:r>
              <a:rPr sz="1100" spc="-45" dirty="0">
                <a:latin typeface="Arial"/>
                <a:cs typeface="Arial"/>
              </a:rPr>
              <a:t>equivalently,  </a:t>
            </a:r>
            <a:r>
              <a:rPr sz="1100" spc="-30" dirty="0">
                <a:latin typeface="Arial"/>
                <a:cs typeface="Arial"/>
              </a:rPr>
              <a:t>the </a:t>
            </a:r>
            <a:r>
              <a:rPr sz="1100" spc="-75" dirty="0">
                <a:latin typeface="Arial"/>
                <a:cs typeface="Arial"/>
              </a:rPr>
              <a:t>cosine </a:t>
            </a:r>
            <a:r>
              <a:rPr sz="1100" spc="-25" dirty="0">
                <a:latin typeface="Arial"/>
                <a:cs typeface="Arial"/>
              </a:rPr>
              <a:t>of </a:t>
            </a:r>
            <a:r>
              <a:rPr sz="1100" spc="-30" dirty="0">
                <a:latin typeface="Arial"/>
                <a:cs typeface="Arial"/>
              </a:rPr>
              <a:t>the </a:t>
            </a:r>
            <a:r>
              <a:rPr sz="1100" spc="-65" dirty="0">
                <a:latin typeface="Arial"/>
                <a:cs typeface="Arial"/>
              </a:rPr>
              <a:t>angle </a:t>
            </a:r>
            <a:r>
              <a:rPr sz="1100" spc="-70" dirty="0">
                <a:latin typeface="Arial"/>
                <a:cs typeface="Arial"/>
              </a:rPr>
              <a:t>between </a:t>
            </a:r>
            <a:r>
              <a:rPr sz="1100" spc="-340" dirty="0">
                <a:latin typeface="Lucida Sans Unicode"/>
                <a:cs typeface="Lucida Sans Unicode"/>
              </a:rPr>
              <a:t>˙</a:t>
            </a:r>
            <a:r>
              <a:rPr sz="1100" i="1" spc="-340" dirty="0">
                <a:latin typeface="Arial"/>
                <a:cs typeface="Arial"/>
              </a:rPr>
              <a:t>q</a:t>
            </a:r>
            <a:r>
              <a:rPr sz="1100" i="1" spc="95" dirty="0">
                <a:latin typeface="Arial"/>
                <a:cs typeface="Arial"/>
              </a:rPr>
              <a:t> </a:t>
            </a:r>
            <a:r>
              <a:rPr sz="1100" spc="-65" dirty="0">
                <a:latin typeface="Arial"/>
                <a:cs typeface="Arial"/>
              </a:rPr>
              <a:t>and</a:t>
            </a:r>
            <a:r>
              <a:rPr sz="1100" spc="135" dirty="0">
                <a:latin typeface="Arial"/>
                <a:cs typeface="Arial"/>
              </a:rPr>
              <a:t> </a:t>
            </a:r>
            <a:r>
              <a:rPr sz="1650" spc="-532" baseline="15151" dirty="0">
                <a:latin typeface="Lucida Sans Unicode"/>
                <a:cs typeface="Lucida Sans Unicode"/>
              </a:rPr>
              <a:t>˙</a:t>
            </a:r>
            <a:r>
              <a:rPr sz="1100" i="1" spc="-355" dirty="0">
                <a:latin typeface="Arial"/>
                <a:cs typeface="Arial"/>
              </a:rPr>
              <a:t>d</a:t>
            </a:r>
            <a:r>
              <a:rPr sz="1100" i="1" spc="-204" dirty="0">
                <a:latin typeface="Arial"/>
                <a:cs typeface="Arial"/>
              </a:rPr>
              <a:t> </a:t>
            </a:r>
            <a:r>
              <a:rPr sz="1100" spc="-5" dirty="0">
                <a:latin typeface="Arial"/>
                <a:cs typeface="Arial"/>
              </a:rPr>
              <a:t>.</a:t>
            </a:r>
            <a:endParaRPr sz="1100">
              <a:latin typeface="Arial"/>
              <a:cs typeface="Arial"/>
            </a:endParaRPr>
          </a:p>
        </p:txBody>
      </p:sp>
      <p:sp>
        <p:nvSpPr>
          <p:cNvPr id="17" name="object 1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8" name="object 18"/>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42 </a:t>
            </a:r>
            <a:r>
              <a:rPr spc="150" dirty="0"/>
              <a:t>/</a:t>
            </a:r>
            <a:r>
              <a:rPr spc="40" dirty="0"/>
              <a:t> </a:t>
            </a:r>
            <a:r>
              <a:rPr spc="-20" dirty="0"/>
              <a:t>53</a:t>
            </a:r>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95" dirty="0"/>
              <a:t>Cosine </a:t>
            </a:r>
            <a:r>
              <a:rPr spc="-30" dirty="0"/>
              <a:t>similarity</a:t>
            </a:r>
            <a:r>
              <a:rPr spc="-50" dirty="0"/>
              <a:t> </a:t>
            </a:r>
            <a:r>
              <a:rPr spc="-25" dirty="0"/>
              <a:t>illustrated</a:t>
            </a:r>
          </a:p>
        </p:txBody>
      </p:sp>
      <p:sp>
        <p:nvSpPr>
          <p:cNvPr id="4" name="object 4"/>
          <p:cNvSpPr/>
          <p:nvPr/>
        </p:nvSpPr>
        <p:spPr>
          <a:xfrm>
            <a:off x="647962" y="1164590"/>
            <a:ext cx="0" cy="1440180"/>
          </a:xfrm>
          <a:custGeom>
            <a:avLst/>
            <a:gdLst/>
            <a:ahLst/>
            <a:cxnLst/>
            <a:rect l="l" t="t" r="r" b="b"/>
            <a:pathLst>
              <a:path h="1440180">
                <a:moveTo>
                  <a:pt x="0" y="1440004"/>
                </a:moveTo>
                <a:lnTo>
                  <a:pt x="0" y="0"/>
                </a:lnTo>
              </a:path>
            </a:pathLst>
          </a:custGeom>
          <a:ln w="3795">
            <a:solidFill>
              <a:srgbClr val="7F7F7F"/>
            </a:solidFill>
          </a:ln>
        </p:spPr>
        <p:txBody>
          <a:bodyPr wrap="square" lIns="0" tIns="0" rIns="0" bIns="0" rtlCol="0"/>
          <a:lstStyle/>
          <a:p>
            <a:endParaRPr/>
          </a:p>
        </p:txBody>
      </p:sp>
      <p:sp>
        <p:nvSpPr>
          <p:cNvPr id="5" name="object 5"/>
          <p:cNvSpPr/>
          <p:nvPr/>
        </p:nvSpPr>
        <p:spPr>
          <a:xfrm>
            <a:off x="935964" y="1164590"/>
            <a:ext cx="0" cy="1440180"/>
          </a:xfrm>
          <a:custGeom>
            <a:avLst/>
            <a:gdLst/>
            <a:ahLst/>
            <a:cxnLst/>
            <a:rect l="l" t="t" r="r" b="b"/>
            <a:pathLst>
              <a:path h="1440180">
                <a:moveTo>
                  <a:pt x="0" y="1440004"/>
                </a:moveTo>
                <a:lnTo>
                  <a:pt x="0" y="0"/>
                </a:lnTo>
              </a:path>
            </a:pathLst>
          </a:custGeom>
          <a:ln w="3795">
            <a:solidFill>
              <a:srgbClr val="7F7F7F"/>
            </a:solidFill>
          </a:ln>
        </p:spPr>
        <p:txBody>
          <a:bodyPr wrap="square" lIns="0" tIns="0" rIns="0" bIns="0" rtlCol="0"/>
          <a:lstStyle/>
          <a:p>
            <a:endParaRPr/>
          </a:p>
        </p:txBody>
      </p:sp>
      <p:sp>
        <p:nvSpPr>
          <p:cNvPr id="6" name="object 6"/>
          <p:cNvSpPr/>
          <p:nvPr/>
        </p:nvSpPr>
        <p:spPr>
          <a:xfrm>
            <a:off x="1223962" y="1164590"/>
            <a:ext cx="0" cy="1440180"/>
          </a:xfrm>
          <a:custGeom>
            <a:avLst/>
            <a:gdLst/>
            <a:ahLst/>
            <a:cxnLst/>
            <a:rect l="l" t="t" r="r" b="b"/>
            <a:pathLst>
              <a:path h="1440180">
                <a:moveTo>
                  <a:pt x="0" y="1440004"/>
                </a:moveTo>
                <a:lnTo>
                  <a:pt x="0" y="0"/>
                </a:lnTo>
              </a:path>
            </a:pathLst>
          </a:custGeom>
          <a:ln w="3795">
            <a:solidFill>
              <a:srgbClr val="7F7F7F"/>
            </a:solidFill>
          </a:ln>
        </p:spPr>
        <p:txBody>
          <a:bodyPr wrap="square" lIns="0" tIns="0" rIns="0" bIns="0" rtlCol="0"/>
          <a:lstStyle/>
          <a:p>
            <a:endParaRPr/>
          </a:p>
        </p:txBody>
      </p:sp>
      <p:sp>
        <p:nvSpPr>
          <p:cNvPr id="7" name="object 7"/>
          <p:cNvSpPr/>
          <p:nvPr/>
        </p:nvSpPr>
        <p:spPr>
          <a:xfrm>
            <a:off x="1511960" y="1164590"/>
            <a:ext cx="0" cy="1440180"/>
          </a:xfrm>
          <a:custGeom>
            <a:avLst/>
            <a:gdLst/>
            <a:ahLst/>
            <a:cxnLst/>
            <a:rect l="l" t="t" r="r" b="b"/>
            <a:pathLst>
              <a:path h="1440180">
                <a:moveTo>
                  <a:pt x="0" y="1440004"/>
                </a:moveTo>
                <a:lnTo>
                  <a:pt x="0" y="0"/>
                </a:lnTo>
              </a:path>
            </a:pathLst>
          </a:custGeom>
          <a:ln w="3795">
            <a:solidFill>
              <a:srgbClr val="7F7F7F"/>
            </a:solidFill>
          </a:ln>
        </p:spPr>
        <p:txBody>
          <a:bodyPr wrap="square" lIns="0" tIns="0" rIns="0" bIns="0" rtlCol="0"/>
          <a:lstStyle/>
          <a:p>
            <a:endParaRPr/>
          </a:p>
        </p:txBody>
      </p:sp>
      <p:sp>
        <p:nvSpPr>
          <p:cNvPr id="8" name="object 8"/>
          <p:cNvSpPr/>
          <p:nvPr/>
        </p:nvSpPr>
        <p:spPr>
          <a:xfrm>
            <a:off x="1799958" y="1164590"/>
            <a:ext cx="0" cy="1440180"/>
          </a:xfrm>
          <a:custGeom>
            <a:avLst/>
            <a:gdLst/>
            <a:ahLst/>
            <a:cxnLst/>
            <a:rect l="l" t="t" r="r" b="b"/>
            <a:pathLst>
              <a:path h="1440180">
                <a:moveTo>
                  <a:pt x="0" y="1440004"/>
                </a:moveTo>
                <a:lnTo>
                  <a:pt x="0" y="0"/>
                </a:lnTo>
              </a:path>
            </a:pathLst>
          </a:custGeom>
          <a:ln w="3795">
            <a:solidFill>
              <a:srgbClr val="7F7F7F"/>
            </a:solidFill>
          </a:ln>
        </p:spPr>
        <p:txBody>
          <a:bodyPr wrap="square" lIns="0" tIns="0" rIns="0" bIns="0" rtlCol="0"/>
          <a:lstStyle/>
          <a:p>
            <a:endParaRPr/>
          </a:p>
        </p:txBody>
      </p:sp>
      <p:sp>
        <p:nvSpPr>
          <p:cNvPr id="9" name="object 9"/>
          <p:cNvSpPr/>
          <p:nvPr/>
        </p:nvSpPr>
        <p:spPr>
          <a:xfrm>
            <a:off x="2087968" y="1164590"/>
            <a:ext cx="0" cy="1440180"/>
          </a:xfrm>
          <a:custGeom>
            <a:avLst/>
            <a:gdLst/>
            <a:ahLst/>
            <a:cxnLst/>
            <a:rect l="l" t="t" r="r" b="b"/>
            <a:pathLst>
              <a:path h="1440180">
                <a:moveTo>
                  <a:pt x="0" y="1440004"/>
                </a:moveTo>
                <a:lnTo>
                  <a:pt x="0" y="0"/>
                </a:lnTo>
              </a:path>
            </a:pathLst>
          </a:custGeom>
          <a:ln w="3795">
            <a:solidFill>
              <a:srgbClr val="7F7F7F"/>
            </a:solidFill>
          </a:ln>
        </p:spPr>
        <p:txBody>
          <a:bodyPr wrap="square" lIns="0" tIns="0" rIns="0" bIns="0" rtlCol="0"/>
          <a:lstStyle/>
          <a:p>
            <a:endParaRPr/>
          </a:p>
        </p:txBody>
      </p:sp>
      <p:sp>
        <p:nvSpPr>
          <p:cNvPr id="10" name="object 10"/>
          <p:cNvSpPr/>
          <p:nvPr/>
        </p:nvSpPr>
        <p:spPr>
          <a:xfrm>
            <a:off x="647962" y="2604594"/>
            <a:ext cx="1440180" cy="0"/>
          </a:xfrm>
          <a:custGeom>
            <a:avLst/>
            <a:gdLst/>
            <a:ahLst/>
            <a:cxnLst/>
            <a:rect l="l" t="t" r="r" b="b"/>
            <a:pathLst>
              <a:path w="1440180">
                <a:moveTo>
                  <a:pt x="0" y="0"/>
                </a:moveTo>
                <a:lnTo>
                  <a:pt x="1440006" y="0"/>
                </a:lnTo>
              </a:path>
            </a:pathLst>
          </a:custGeom>
          <a:ln w="3795">
            <a:solidFill>
              <a:srgbClr val="7F7F7F"/>
            </a:solidFill>
          </a:ln>
        </p:spPr>
        <p:txBody>
          <a:bodyPr wrap="square" lIns="0" tIns="0" rIns="0" bIns="0" rtlCol="0"/>
          <a:lstStyle/>
          <a:p>
            <a:endParaRPr/>
          </a:p>
        </p:txBody>
      </p:sp>
      <p:sp>
        <p:nvSpPr>
          <p:cNvPr id="11" name="object 11"/>
          <p:cNvSpPr/>
          <p:nvPr/>
        </p:nvSpPr>
        <p:spPr>
          <a:xfrm>
            <a:off x="647962" y="2316593"/>
            <a:ext cx="1440180" cy="0"/>
          </a:xfrm>
          <a:custGeom>
            <a:avLst/>
            <a:gdLst/>
            <a:ahLst/>
            <a:cxnLst/>
            <a:rect l="l" t="t" r="r" b="b"/>
            <a:pathLst>
              <a:path w="1440180">
                <a:moveTo>
                  <a:pt x="0" y="0"/>
                </a:moveTo>
                <a:lnTo>
                  <a:pt x="1440006" y="0"/>
                </a:lnTo>
              </a:path>
            </a:pathLst>
          </a:custGeom>
          <a:ln w="3795">
            <a:solidFill>
              <a:srgbClr val="7F7F7F"/>
            </a:solidFill>
          </a:ln>
        </p:spPr>
        <p:txBody>
          <a:bodyPr wrap="square" lIns="0" tIns="0" rIns="0" bIns="0" rtlCol="0"/>
          <a:lstStyle/>
          <a:p>
            <a:endParaRPr/>
          </a:p>
        </p:txBody>
      </p:sp>
      <p:sp>
        <p:nvSpPr>
          <p:cNvPr id="12" name="object 12"/>
          <p:cNvSpPr/>
          <p:nvPr/>
        </p:nvSpPr>
        <p:spPr>
          <a:xfrm>
            <a:off x="647962" y="2028596"/>
            <a:ext cx="1440180" cy="0"/>
          </a:xfrm>
          <a:custGeom>
            <a:avLst/>
            <a:gdLst/>
            <a:ahLst/>
            <a:cxnLst/>
            <a:rect l="l" t="t" r="r" b="b"/>
            <a:pathLst>
              <a:path w="1440180">
                <a:moveTo>
                  <a:pt x="0" y="0"/>
                </a:moveTo>
                <a:lnTo>
                  <a:pt x="1440006" y="0"/>
                </a:lnTo>
              </a:path>
            </a:pathLst>
          </a:custGeom>
          <a:ln w="3795">
            <a:solidFill>
              <a:srgbClr val="7F7F7F"/>
            </a:solidFill>
          </a:ln>
        </p:spPr>
        <p:txBody>
          <a:bodyPr wrap="square" lIns="0" tIns="0" rIns="0" bIns="0" rtlCol="0"/>
          <a:lstStyle/>
          <a:p>
            <a:endParaRPr/>
          </a:p>
        </p:txBody>
      </p:sp>
      <p:sp>
        <p:nvSpPr>
          <p:cNvPr id="13" name="object 13"/>
          <p:cNvSpPr/>
          <p:nvPr/>
        </p:nvSpPr>
        <p:spPr>
          <a:xfrm>
            <a:off x="647962" y="1740598"/>
            <a:ext cx="1440180" cy="0"/>
          </a:xfrm>
          <a:custGeom>
            <a:avLst/>
            <a:gdLst/>
            <a:ahLst/>
            <a:cxnLst/>
            <a:rect l="l" t="t" r="r" b="b"/>
            <a:pathLst>
              <a:path w="1440180">
                <a:moveTo>
                  <a:pt x="0" y="0"/>
                </a:moveTo>
                <a:lnTo>
                  <a:pt x="1440006" y="0"/>
                </a:lnTo>
              </a:path>
            </a:pathLst>
          </a:custGeom>
          <a:ln w="3795">
            <a:solidFill>
              <a:srgbClr val="7F7F7F"/>
            </a:solidFill>
          </a:ln>
        </p:spPr>
        <p:txBody>
          <a:bodyPr wrap="square" lIns="0" tIns="0" rIns="0" bIns="0" rtlCol="0"/>
          <a:lstStyle/>
          <a:p>
            <a:endParaRPr/>
          </a:p>
        </p:txBody>
      </p:sp>
      <p:sp>
        <p:nvSpPr>
          <p:cNvPr id="14" name="object 14"/>
          <p:cNvSpPr/>
          <p:nvPr/>
        </p:nvSpPr>
        <p:spPr>
          <a:xfrm>
            <a:off x="647962" y="1452600"/>
            <a:ext cx="1440180" cy="0"/>
          </a:xfrm>
          <a:custGeom>
            <a:avLst/>
            <a:gdLst/>
            <a:ahLst/>
            <a:cxnLst/>
            <a:rect l="l" t="t" r="r" b="b"/>
            <a:pathLst>
              <a:path w="1440180">
                <a:moveTo>
                  <a:pt x="0" y="0"/>
                </a:moveTo>
                <a:lnTo>
                  <a:pt x="1440006" y="0"/>
                </a:lnTo>
              </a:path>
            </a:pathLst>
          </a:custGeom>
          <a:ln w="3795">
            <a:solidFill>
              <a:srgbClr val="7F7F7F"/>
            </a:solidFill>
          </a:ln>
        </p:spPr>
        <p:txBody>
          <a:bodyPr wrap="square" lIns="0" tIns="0" rIns="0" bIns="0" rtlCol="0"/>
          <a:lstStyle/>
          <a:p>
            <a:endParaRPr/>
          </a:p>
        </p:txBody>
      </p:sp>
      <p:sp>
        <p:nvSpPr>
          <p:cNvPr id="15" name="object 15"/>
          <p:cNvSpPr/>
          <p:nvPr/>
        </p:nvSpPr>
        <p:spPr>
          <a:xfrm>
            <a:off x="647962" y="1164590"/>
            <a:ext cx="1440180" cy="0"/>
          </a:xfrm>
          <a:custGeom>
            <a:avLst/>
            <a:gdLst/>
            <a:ahLst/>
            <a:cxnLst/>
            <a:rect l="l" t="t" r="r" b="b"/>
            <a:pathLst>
              <a:path w="1440180">
                <a:moveTo>
                  <a:pt x="0" y="0"/>
                </a:moveTo>
                <a:lnTo>
                  <a:pt x="1440006" y="0"/>
                </a:lnTo>
              </a:path>
            </a:pathLst>
          </a:custGeom>
          <a:ln w="3795">
            <a:solidFill>
              <a:srgbClr val="7F7F7F"/>
            </a:solidFill>
          </a:ln>
        </p:spPr>
        <p:txBody>
          <a:bodyPr wrap="square" lIns="0" tIns="0" rIns="0" bIns="0" rtlCol="0"/>
          <a:lstStyle/>
          <a:p>
            <a:endParaRPr/>
          </a:p>
        </p:txBody>
      </p:sp>
      <p:sp>
        <p:nvSpPr>
          <p:cNvPr id="16" name="object 16"/>
          <p:cNvSpPr txBox="1"/>
          <p:nvPr/>
        </p:nvSpPr>
        <p:spPr>
          <a:xfrm>
            <a:off x="670689" y="2589363"/>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0</a:t>
            </a:r>
            <a:endParaRPr sz="1000">
              <a:latin typeface="Arial"/>
              <a:cs typeface="Arial"/>
            </a:endParaRPr>
          </a:p>
        </p:txBody>
      </p:sp>
      <p:sp>
        <p:nvSpPr>
          <p:cNvPr id="17" name="object 17"/>
          <p:cNvSpPr/>
          <p:nvPr/>
        </p:nvSpPr>
        <p:spPr>
          <a:xfrm>
            <a:off x="647962" y="1164590"/>
            <a:ext cx="0" cy="1440180"/>
          </a:xfrm>
          <a:custGeom>
            <a:avLst/>
            <a:gdLst/>
            <a:ahLst/>
            <a:cxnLst/>
            <a:rect l="l" t="t" r="r" b="b"/>
            <a:pathLst>
              <a:path h="1440180">
                <a:moveTo>
                  <a:pt x="0" y="1440004"/>
                </a:moveTo>
                <a:lnTo>
                  <a:pt x="0" y="0"/>
                </a:lnTo>
              </a:path>
            </a:pathLst>
          </a:custGeom>
          <a:ln w="7591">
            <a:solidFill>
              <a:srgbClr val="000000"/>
            </a:solidFill>
          </a:ln>
        </p:spPr>
        <p:txBody>
          <a:bodyPr wrap="square" lIns="0" tIns="0" rIns="0" bIns="0" rtlCol="0"/>
          <a:lstStyle/>
          <a:p>
            <a:endParaRPr/>
          </a:p>
        </p:txBody>
      </p:sp>
      <p:sp>
        <p:nvSpPr>
          <p:cNvPr id="18" name="object 18"/>
          <p:cNvSpPr txBox="1"/>
          <p:nvPr/>
        </p:nvSpPr>
        <p:spPr>
          <a:xfrm>
            <a:off x="2110689" y="2589363"/>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1</a:t>
            </a:r>
            <a:endParaRPr sz="1000">
              <a:latin typeface="Arial"/>
              <a:cs typeface="Arial"/>
            </a:endParaRPr>
          </a:p>
        </p:txBody>
      </p:sp>
      <p:sp>
        <p:nvSpPr>
          <p:cNvPr id="19" name="object 19"/>
          <p:cNvSpPr/>
          <p:nvPr/>
        </p:nvSpPr>
        <p:spPr>
          <a:xfrm>
            <a:off x="2087968" y="1164590"/>
            <a:ext cx="0" cy="1440180"/>
          </a:xfrm>
          <a:custGeom>
            <a:avLst/>
            <a:gdLst/>
            <a:ahLst/>
            <a:cxnLst/>
            <a:rect l="l" t="t" r="r" b="b"/>
            <a:pathLst>
              <a:path h="1440180">
                <a:moveTo>
                  <a:pt x="0" y="1440004"/>
                </a:moveTo>
                <a:lnTo>
                  <a:pt x="0" y="0"/>
                </a:lnTo>
              </a:path>
            </a:pathLst>
          </a:custGeom>
          <a:ln w="7591">
            <a:solidFill>
              <a:srgbClr val="000000"/>
            </a:solidFill>
          </a:ln>
        </p:spPr>
        <p:txBody>
          <a:bodyPr wrap="square" lIns="0" tIns="0" rIns="0" bIns="0" rtlCol="0"/>
          <a:lstStyle/>
          <a:p>
            <a:endParaRPr/>
          </a:p>
        </p:txBody>
      </p:sp>
      <p:sp>
        <p:nvSpPr>
          <p:cNvPr id="20" name="object 20"/>
          <p:cNvSpPr txBox="1"/>
          <p:nvPr/>
        </p:nvSpPr>
        <p:spPr>
          <a:xfrm>
            <a:off x="529490" y="2429943"/>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0</a:t>
            </a:r>
            <a:endParaRPr sz="1000">
              <a:latin typeface="Arial"/>
              <a:cs typeface="Arial"/>
            </a:endParaRPr>
          </a:p>
        </p:txBody>
      </p:sp>
      <p:sp>
        <p:nvSpPr>
          <p:cNvPr id="21" name="object 21"/>
          <p:cNvSpPr/>
          <p:nvPr/>
        </p:nvSpPr>
        <p:spPr>
          <a:xfrm>
            <a:off x="647962" y="2604594"/>
            <a:ext cx="1440180" cy="0"/>
          </a:xfrm>
          <a:custGeom>
            <a:avLst/>
            <a:gdLst/>
            <a:ahLst/>
            <a:cxnLst/>
            <a:rect l="l" t="t" r="r" b="b"/>
            <a:pathLst>
              <a:path w="1440180">
                <a:moveTo>
                  <a:pt x="0" y="0"/>
                </a:moveTo>
                <a:lnTo>
                  <a:pt x="1440006" y="0"/>
                </a:lnTo>
              </a:path>
            </a:pathLst>
          </a:custGeom>
          <a:ln w="7591">
            <a:solidFill>
              <a:srgbClr val="000000"/>
            </a:solidFill>
          </a:ln>
        </p:spPr>
        <p:txBody>
          <a:bodyPr wrap="square" lIns="0" tIns="0" rIns="0" bIns="0" rtlCol="0"/>
          <a:lstStyle/>
          <a:p>
            <a:endParaRPr/>
          </a:p>
        </p:txBody>
      </p:sp>
      <p:sp>
        <p:nvSpPr>
          <p:cNvPr id="22" name="object 22"/>
          <p:cNvSpPr txBox="1"/>
          <p:nvPr/>
        </p:nvSpPr>
        <p:spPr>
          <a:xfrm>
            <a:off x="529490" y="989944"/>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a:cs typeface="Arial"/>
              </a:rPr>
              <a:t>1</a:t>
            </a:r>
            <a:endParaRPr sz="1000">
              <a:latin typeface="Arial"/>
              <a:cs typeface="Arial"/>
            </a:endParaRPr>
          </a:p>
        </p:txBody>
      </p:sp>
      <p:sp>
        <p:nvSpPr>
          <p:cNvPr id="23" name="object 23"/>
          <p:cNvSpPr/>
          <p:nvPr/>
        </p:nvSpPr>
        <p:spPr>
          <a:xfrm>
            <a:off x="647962" y="1164590"/>
            <a:ext cx="1440180" cy="0"/>
          </a:xfrm>
          <a:custGeom>
            <a:avLst/>
            <a:gdLst/>
            <a:ahLst/>
            <a:cxnLst/>
            <a:rect l="l" t="t" r="r" b="b"/>
            <a:pathLst>
              <a:path w="1440180">
                <a:moveTo>
                  <a:pt x="0" y="0"/>
                </a:moveTo>
                <a:lnTo>
                  <a:pt x="1440006" y="0"/>
                </a:lnTo>
              </a:path>
            </a:pathLst>
          </a:custGeom>
          <a:ln w="7591">
            <a:solidFill>
              <a:srgbClr val="000000"/>
            </a:solidFill>
          </a:ln>
        </p:spPr>
        <p:txBody>
          <a:bodyPr wrap="square" lIns="0" tIns="0" rIns="0" bIns="0" rtlCol="0"/>
          <a:lstStyle/>
          <a:p>
            <a:endParaRPr/>
          </a:p>
        </p:txBody>
      </p:sp>
      <p:sp>
        <p:nvSpPr>
          <p:cNvPr id="24" name="object 24"/>
          <p:cNvSpPr/>
          <p:nvPr/>
        </p:nvSpPr>
        <p:spPr>
          <a:xfrm>
            <a:off x="2177059" y="2584984"/>
            <a:ext cx="55244" cy="39370"/>
          </a:xfrm>
          <a:custGeom>
            <a:avLst/>
            <a:gdLst/>
            <a:ahLst/>
            <a:cxnLst/>
            <a:rect l="l" t="t" r="r" b="b"/>
            <a:pathLst>
              <a:path w="55244" h="39369">
                <a:moveTo>
                  <a:pt x="0" y="0"/>
                </a:moveTo>
                <a:lnTo>
                  <a:pt x="21971" y="19610"/>
                </a:lnTo>
                <a:lnTo>
                  <a:pt x="0" y="39221"/>
                </a:lnTo>
                <a:lnTo>
                  <a:pt x="54914" y="19610"/>
                </a:lnTo>
                <a:lnTo>
                  <a:pt x="0" y="0"/>
                </a:lnTo>
                <a:close/>
              </a:path>
            </a:pathLst>
          </a:custGeom>
          <a:solidFill>
            <a:srgbClr val="000000"/>
          </a:solidFill>
        </p:spPr>
        <p:txBody>
          <a:bodyPr wrap="square" lIns="0" tIns="0" rIns="0" bIns="0" rtlCol="0"/>
          <a:lstStyle/>
          <a:p>
            <a:endParaRPr/>
          </a:p>
        </p:txBody>
      </p:sp>
      <p:sp>
        <p:nvSpPr>
          <p:cNvPr id="25" name="object 25"/>
          <p:cNvSpPr/>
          <p:nvPr/>
        </p:nvSpPr>
        <p:spPr>
          <a:xfrm>
            <a:off x="647962" y="2604594"/>
            <a:ext cx="1551305" cy="0"/>
          </a:xfrm>
          <a:custGeom>
            <a:avLst/>
            <a:gdLst/>
            <a:ahLst/>
            <a:cxnLst/>
            <a:rect l="l" t="t" r="r" b="b"/>
            <a:pathLst>
              <a:path w="1551305">
                <a:moveTo>
                  <a:pt x="0" y="0"/>
                </a:moveTo>
                <a:lnTo>
                  <a:pt x="1551067" y="0"/>
                </a:lnTo>
              </a:path>
            </a:pathLst>
          </a:custGeom>
          <a:ln w="10122">
            <a:solidFill>
              <a:srgbClr val="000000"/>
            </a:solidFill>
          </a:ln>
        </p:spPr>
        <p:txBody>
          <a:bodyPr wrap="square" lIns="0" tIns="0" rIns="0" bIns="0" rtlCol="0"/>
          <a:lstStyle/>
          <a:p>
            <a:endParaRPr/>
          </a:p>
        </p:txBody>
      </p:sp>
      <p:sp>
        <p:nvSpPr>
          <p:cNvPr id="26" name="object 26"/>
          <p:cNvSpPr txBox="1"/>
          <p:nvPr/>
        </p:nvSpPr>
        <p:spPr>
          <a:xfrm>
            <a:off x="2530932" y="2489009"/>
            <a:ext cx="553720" cy="191770"/>
          </a:xfrm>
          <a:prstGeom prst="rect">
            <a:avLst/>
          </a:prstGeom>
        </p:spPr>
        <p:txBody>
          <a:bodyPr vert="horz" wrap="square" lIns="0" tIns="11430" rIns="0" bIns="0" rtlCol="0">
            <a:spAutoFit/>
          </a:bodyPr>
          <a:lstStyle/>
          <a:p>
            <a:pPr marL="12700">
              <a:lnSpc>
                <a:spcPct val="100000"/>
              </a:lnSpc>
              <a:spcBef>
                <a:spcPts val="90"/>
              </a:spcBef>
            </a:pPr>
            <a:r>
              <a:rPr sz="1100" spc="170" dirty="0">
                <a:latin typeface="PMingLiU"/>
                <a:cs typeface="PMingLiU"/>
              </a:rPr>
              <a:t>jealous</a:t>
            </a:r>
            <a:endParaRPr sz="1100">
              <a:latin typeface="PMingLiU"/>
              <a:cs typeface="PMingLiU"/>
            </a:endParaRPr>
          </a:p>
        </p:txBody>
      </p:sp>
      <p:sp>
        <p:nvSpPr>
          <p:cNvPr id="27" name="object 27"/>
          <p:cNvSpPr/>
          <p:nvPr/>
        </p:nvSpPr>
        <p:spPr>
          <a:xfrm>
            <a:off x="628352" y="1020584"/>
            <a:ext cx="39370" cy="55244"/>
          </a:xfrm>
          <a:custGeom>
            <a:avLst/>
            <a:gdLst/>
            <a:ahLst/>
            <a:cxnLst/>
            <a:rect l="l" t="t" r="r" b="b"/>
            <a:pathLst>
              <a:path w="39370" h="55244">
                <a:moveTo>
                  <a:pt x="19610" y="0"/>
                </a:moveTo>
                <a:lnTo>
                  <a:pt x="0" y="54914"/>
                </a:lnTo>
                <a:lnTo>
                  <a:pt x="19610" y="32943"/>
                </a:lnTo>
                <a:lnTo>
                  <a:pt x="31374" y="32943"/>
                </a:lnTo>
                <a:lnTo>
                  <a:pt x="19610" y="0"/>
                </a:lnTo>
                <a:close/>
              </a:path>
              <a:path w="39370" h="55244">
                <a:moveTo>
                  <a:pt x="31374" y="32943"/>
                </a:moveTo>
                <a:lnTo>
                  <a:pt x="19610" y="32943"/>
                </a:lnTo>
                <a:lnTo>
                  <a:pt x="39220" y="54914"/>
                </a:lnTo>
                <a:lnTo>
                  <a:pt x="31374" y="32943"/>
                </a:lnTo>
                <a:close/>
              </a:path>
            </a:pathLst>
          </a:custGeom>
          <a:solidFill>
            <a:srgbClr val="000000"/>
          </a:solidFill>
        </p:spPr>
        <p:txBody>
          <a:bodyPr wrap="square" lIns="0" tIns="0" rIns="0" bIns="0" rtlCol="0"/>
          <a:lstStyle/>
          <a:p>
            <a:endParaRPr/>
          </a:p>
        </p:txBody>
      </p:sp>
      <p:sp>
        <p:nvSpPr>
          <p:cNvPr id="28" name="object 28"/>
          <p:cNvSpPr/>
          <p:nvPr/>
        </p:nvSpPr>
        <p:spPr>
          <a:xfrm>
            <a:off x="647962" y="1053528"/>
            <a:ext cx="0" cy="1551305"/>
          </a:xfrm>
          <a:custGeom>
            <a:avLst/>
            <a:gdLst/>
            <a:ahLst/>
            <a:cxnLst/>
            <a:rect l="l" t="t" r="r" b="b"/>
            <a:pathLst>
              <a:path h="1551305">
                <a:moveTo>
                  <a:pt x="0" y="1551066"/>
                </a:moveTo>
                <a:lnTo>
                  <a:pt x="0" y="0"/>
                </a:lnTo>
              </a:path>
            </a:pathLst>
          </a:custGeom>
          <a:ln w="10122">
            <a:solidFill>
              <a:srgbClr val="000000"/>
            </a:solidFill>
          </a:ln>
        </p:spPr>
        <p:txBody>
          <a:bodyPr wrap="square" lIns="0" tIns="0" rIns="0" bIns="0" rtlCol="0"/>
          <a:lstStyle/>
          <a:p>
            <a:endParaRPr/>
          </a:p>
        </p:txBody>
      </p:sp>
      <p:sp>
        <p:nvSpPr>
          <p:cNvPr id="29" name="object 29"/>
          <p:cNvSpPr txBox="1"/>
          <p:nvPr/>
        </p:nvSpPr>
        <p:spPr>
          <a:xfrm>
            <a:off x="423812" y="833029"/>
            <a:ext cx="448309" cy="191770"/>
          </a:xfrm>
          <a:prstGeom prst="rect">
            <a:avLst/>
          </a:prstGeom>
        </p:spPr>
        <p:txBody>
          <a:bodyPr vert="horz" wrap="square" lIns="0" tIns="11430" rIns="0" bIns="0" rtlCol="0">
            <a:spAutoFit/>
          </a:bodyPr>
          <a:lstStyle/>
          <a:p>
            <a:pPr marL="12700">
              <a:lnSpc>
                <a:spcPct val="100000"/>
              </a:lnSpc>
              <a:spcBef>
                <a:spcPts val="90"/>
              </a:spcBef>
            </a:pPr>
            <a:r>
              <a:rPr sz="1100" spc="180" dirty="0">
                <a:latin typeface="PMingLiU"/>
                <a:cs typeface="PMingLiU"/>
              </a:rPr>
              <a:t>g</a:t>
            </a:r>
            <a:r>
              <a:rPr sz="1100" spc="175" dirty="0">
                <a:latin typeface="PMingLiU"/>
                <a:cs typeface="PMingLiU"/>
              </a:rPr>
              <a:t>o</a:t>
            </a:r>
            <a:r>
              <a:rPr sz="1100" spc="95" dirty="0">
                <a:latin typeface="PMingLiU"/>
                <a:cs typeface="PMingLiU"/>
              </a:rPr>
              <a:t>ss</a:t>
            </a:r>
            <a:r>
              <a:rPr sz="1100" spc="40" dirty="0">
                <a:latin typeface="PMingLiU"/>
                <a:cs typeface="PMingLiU"/>
              </a:rPr>
              <a:t>i</a:t>
            </a:r>
            <a:r>
              <a:rPr sz="1100" spc="90" dirty="0">
                <a:latin typeface="PMingLiU"/>
                <a:cs typeface="PMingLiU"/>
              </a:rPr>
              <a:t>p</a:t>
            </a:r>
            <a:endParaRPr sz="1100">
              <a:latin typeface="PMingLiU"/>
              <a:cs typeface="PMingLiU"/>
            </a:endParaRPr>
          </a:p>
        </p:txBody>
      </p:sp>
      <p:sp>
        <p:nvSpPr>
          <p:cNvPr id="30" name="object 30"/>
          <p:cNvSpPr/>
          <p:nvPr/>
        </p:nvSpPr>
        <p:spPr>
          <a:xfrm>
            <a:off x="1523098" y="1534680"/>
            <a:ext cx="88226" cy="92722"/>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647962" y="1576781"/>
            <a:ext cx="925830" cy="1028065"/>
          </a:xfrm>
          <a:custGeom>
            <a:avLst/>
            <a:gdLst/>
            <a:ahLst/>
            <a:cxnLst/>
            <a:rect l="l" t="t" r="r" b="b"/>
            <a:pathLst>
              <a:path w="925830" h="1028064">
                <a:moveTo>
                  <a:pt x="0" y="1027813"/>
                </a:moveTo>
                <a:lnTo>
                  <a:pt x="925452" y="0"/>
                </a:lnTo>
              </a:path>
            </a:pathLst>
          </a:custGeom>
          <a:ln w="16448">
            <a:solidFill>
              <a:srgbClr val="000000"/>
            </a:solidFill>
          </a:ln>
        </p:spPr>
        <p:txBody>
          <a:bodyPr wrap="square" lIns="0" tIns="0" rIns="0" bIns="0" rtlCol="0"/>
          <a:lstStyle/>
          <a:p>
            <a:endParaRPr/>
          </a:p>
        </p:txBody>
      </p:sp>
      <p:sp>
        <p:nvSpPr>
          <p:cNvPr id="32" name="object 32"/>
          <p:cNvSpPr txBox="1"/>
          <p:nvPr/>
        </p:nvSpPr>
        <p:spPr>
          <a:xfrm>
            <a:off x="1473555" y="1283600"/>
            <a:ext cx="69850" cy="191770"/>
          </a:xfrm>
          <a:prstGeom prst="rect">
            <a:avLst/>
          </a:prstGeom>
        </p:spPr>
        <p:txBody>
          <a:bodyPr vert="horz" wrap="square" lIns="0" tIns="11430" rIns="0" bIns="0" rtlCol="0">
            <a:spAutoFit/>
          </a:bodyPr>
          <a:lstStyle/>
          <a:p>
            <a:pPr>
              <a:lnSpc>
                <a:spcPct val="100000"/>
              </a:lnSpc>
              <a:spcBef>
                <a:spcPts val="90"/>
              </a:spcBef>
            </a:pPr>
            <a:r>
              <a:rPr sz="1100" spc="-635" dirty="0">
                <a:latin typeface="Lucida Sans Unicode"/>
                <a:cs typeface="Lucida Sans Unicode"/>
              </a:rPr>
              <a:t>˙</a:t>
            </a:r>
            <a:endParaRPr sz="1100">
              <a:latin typeface="Lucida Sans Unicode"/>
              <a:cs typeface="Lucida Sans Unicode"/>
            </a:endParaRPr>
          </a:p>
        </p:txBody>
      </p:sp>
      <p:sp>
        <p:nvSpPr>
          <p:cNvPr id="33" name="object 33"/>
          <p:cNvSpPr txBox="1"/>
          <p:nvPr/>
        </p:nvSpPr>
        <p:spPr>
          <a:xfrm>
            <a:off x="1479384" y="1285545"/>
            <a:ext cx="318770" cy="191770"/>
          </a:xfrm>
          <a:prstGeom prst="rect">
            <a:avLst/>
          </a:prstGeom>
        </p:spPr>
        <p:txBody>
          <a:bodyPr vert="horz" wrap="square" lIns="0" tIns="11430" rIns="0" bIns="0" rtlCol="0">
            <a:spAutoFit/>
          </a:bodyPr>
          <a:lstStyle/>
          <a:p>
            <a:pPr>
              <a:lnSpc>
                <a:spcPct val="100000"/>
              </a:lnSpc>
              <a:spcBef>
                <a:spcPts val="90"/>
              </a:spcBef>
            </a:pPr>
            <a:r>
              <a:rPr sz="1100" i="1" spc="-50" dirty="0">
                <a:latin typeface="Arial"/>
                <a:cs typeface="Arial"/>
              </a:rPr>
              <a:t>v</a:t>
            </a:r>
            <a:r>
              <a:rPr sz="1100" i="1" spc="-210" dirty="0">
                <a:latin typeface="Arial"/>
                <a:cs typeface="Arial"/>
              </a:rPr>
              <a:t> </a:t>
            </a:r>
            <a:r>
              <a:rPr sz="1100" spc="35" dirty="0">
                <a:latin typeface="Arial"/>
                <a:cs typeface="Arial"/>
              </a:rPr>
              <a:t>(</a:t>
            </a:r>
            <a:r>
              <a:rPr sz="1100" i="1" spc="35" dirty="0">
                <a:latin typeface="Arial"/>
                <a:cs typeface="Arial"/>
              </a:rPr>
              <a:t>q</a:t>
            </a:r>
            <a:r>
              <a:rPr sz="1100" spc="35" dirty="0">
                <a:latin typeface="Arial"/>
                <a:cs typeface="Arial"/>
              </a:rPr>
              <a:t>)</a:t>
            </a:r>
            <a:endParaRPr sz="1100">
              <a:latin typeface="Arial"/>
              <a:cs typeface="Arial"/>
            </a:endParaRPr>
          </a:p>
        </p:txBody>
      </p:sp>
      <p:sp>
        <p:nvSpPr>
          <p:cNvPr id="34" name="object 34"/>
          <p:cNvSpPr/>
          <p:nvPr/>
        </p:nvSpPr>
        <p:spPr>
          <a:xfrm>
            <a:off x="977816" y="1213548"/>
            <a:ext cx="49530" cy="75565"/>
          </a:xfrm>
          <a:custGeom>
            <a:avLst/>
            <a:gdLst/>
            <a:ahLst/>
            <a:cxnLst/>
            <a:rect l="l" t="t" r="r" b="b"/>
            <a:pathLst>
              <a:path w="49530" h="75565">
                <a:moveTo>
                  <a:pt x="46470" y="41376"/>
                </a:moveTo>
                <a:lnTo>
                  <a:pt x="32017" y="41376"/>
                </a:lnTo>
                <a:lnTo>
                  <a:pt x="49246" y="75565"/>
                </a:lnTo>
                <a:lnTo>
                  <a:pt x="46470" y="41376"/>
                </a:lnTo>
                <a:close/>
              </a:path>
              <a:path w="49530" h="75565">
                <a:moveTo>
                  <a:pt x="43110" y="0"/>
                </a:moveTo>
                <a:lnTo>
                  <a:pt x="0" y="62357"/>
                </a:lnTo>
                <a:lnTo>
                  <a:pt x="32017" y="41376"/>
                </a:lnTo>
                <a:lnTo>
                  <a:pt x="46470" y="41376"/>
                </a:lnTo>
                <a:lnTo>
                  <a:pt x="43110" y="0"/>
                </a:lnTo>
                <a:close/>
              </a:path>
            </a:pathLst>
          </a:custGeom>
          <a:solidFill>
            <a:srgbClr val="000000"/>
          </a:solidFill>
        </p:spPr>
        <p:txBody>
          <a:bodyPr wrap="square" lIns="0" tIns="0" rIns="0" bIns="0" rtlCol="0"/>
          <a:lstStyle/>
          <a:p>
            <a:endParaRPr/>
          </a:p>
        </p:txBody>
      </p:sp>
      <p:sp>
        <p:nvSpPr>
          <p:cNvPr id="35" name="object 35"/>
          <p:cNvSpPr/>
          <p:nvPr/>
        </p:nvSpPr>
        <p:spPr>
          <a:xfrm>
            <a:off x="647962" y="1254925"/>
            <a:ext cx="361950" cy="1350010"/>
          </a:xfrm>
          <a:custGeom>
            <a:avLst/>
            <a:gdLst/>
            <a:ahLst/>
            <a:cxnLst/>
            <a:rect l="l" t="t" r="r" b="b"/>
            <a:pathLst>
              <a:path w="361950" h="1350010">
                <a:moveTo>
                  <a:pt x="0" y="1349669"/>
                </a:moveTo>
                <a:lnTo>
                  <a:pt x="361871" y="0"/>
                </a:lnTo>
              </a:path>
            </a:pathLst>
          </a:custGeom>
          <a:ln w="10122">
            <a:solidFill>
              <a:srgbClr val="000000"/>
            </a:solidFill>
          </a:ln>
        </p:spPr>
        <p:txBody>
          <a:bodyPr wrap="square" lIns="0" tIns="0" rIns="0" bIns="0" rtlCol="0"/>
          <a:lstStyle/>
          <a:p>
            <a:endParaRPr/>
          </a:p>
        </p:txBody>
      </p:sp>
      <p:sp>
        <p:nvSpPr>
          <p:cNvPr id="36" name="object 36"/>
          <p:cNvSpPr txBox="1"/>
          <p:nvPr/>
        </p:nvSpPr>
        <p:spPr>
          <a:xfrm>
            <a:off x="817895" y="964471"/>
            <a:ext cx="400685" cy="191770"/>
          </a:xfrm>
          <a:prstGeom prst="rect">
            <a:avLst/>
          </a:prstGeom>
        </p:spPr>
        <p:txBody>
          <a:bodyPr vert="horz" wrap="square" lIns="0" tIns="11430" rIns="0" bIns="0" rtlCol="0">
            <a:spAutoFit/>
          </a:bodyPr>
          <a:lstStyle/>
          <a:p>
            <a:pPr marL="38100">
              <a:lnSpc>
                <a:spcPct val="100000"/>
              </a:lnSpc>
              <a:spcBef>
                <a:spcPts val="90"/>
              </a:spcBef>
            </a:pPr>
            <a:r>
              <a:rPr sz="1100" spc="-340" dirty="0">
                <a:latin typeface="Lucida Sans Unicode"/>
                <a:cs typeface="Lucida Sans Unicode"/>
              </a:rPr>
              <a:t>˙</a:t>
            </a:r>
            <a:r>
              <a:rPr sz="1100" i="1" spc="-340" dirty="0">
                <a:latin typeface="Arial"/>
                <a:cs typeface="Arial"/>
              </a:rPr>
              <a:t>v</a:t>
            </a:r>
            <a:r>
              <a:rPr sz="1100" i="1" spc="-215" dirty="0">
                <a:latin typeface="Arial"/>
                <a:cs typeface="Arial"/>
              </a:rPr>
              <a:t> </a:t>
            </a:r>
            <a:r>
              <a:rPr sz="1100" spc="20" dirty="0">
                <a:latin typeface="Arial"/>
                <a:cs typeface="Arial"/>
              </a:rPr>
              <a:t>(</a:t>
            </a:r>
            <a:r>
              <a:rPr sz="1100" i="1" spc="20" dirty="0">
                <a:latin typeface="Arial"/>
                <a:cs typeface="Arial"/>
              </a:rPr>
              <a:t>d</a:t>
            </a:r>
            <a:r>
              <a:rPr sz="1200" spc="30" baseline="-10416" dirty="0">
                <a:latin typeface="Arial"/>
                <a:cs typeface="Arial"/>
              </a:rPr>
              <a:t>1</a:t>
            </a:r>
            <a:r>
              <a:rPr sz="1100" spc="20" dirty="0">
                <a:latin typeface="Arial"/>
                <a:cs typeface="Arial"/>
              </a:rPr>
              <a:t>)</a:t>
            </a:r>
            <a:endParaRPr sz="1100">
              <a:latin typeface="Arial"/>
              <a:cs typeface="Arial"/>
            </a:endParaRPr>
          </a:p>
        </p:txBody>
      </p:sp>
      <p:sp>
        <p:nvSpPr>
          <p:cNvPr id="37" name="object 37"/>
          <p:cNvSpPr/>
          <p:nvPr/>
        </p:nvSpPr>
        <p:spPr>
          <a:xfrm>
            <a:off x="1679943" y="1678673"/>
            <a:ext cx="71120" cy="66040"/>
          </a:xfrm>
          <a:custGeom>
            <a:avLst/>
            <a:gdLst/>
            <a:ahLst/>
            <a:cxnLst/>
            <a:rect l="l" t="t" r="r" b="b"/>
            <a:pathLst>
              <a:path w="71119" h="66039">
                <a:moveTo>
                  <a:pt x="71069" y="0"/>
                </a:moveTo>
                <a:lnTo>
                  <a:pt x="0" y="26365"/>
                </a:lnTo>
                <a:lnTo>
                  <a:pt x="38252" y="27533"/>
                </a:lnTo>
                <a:lnTo>
                  <a:pt x="32778" y="65417"/>
                </a:lnTo>
                <a:lnTo>
                  <a:pt x="71069" y="0"/>
                </a:lnTo>
                <a:close/>
              </a:path>
            </a:pathLst>
          </a:custGeom>
          <a:solidFill>
            <a:srgbClr val="000000"/>
          </a:solidFill>
        </p:spPr>
        <p:txBody>
          <a:bodyPr wrap="square" lIns="0" tIns="0" rIns="0" bIns="0" rtlCol="0"/>
          <a:lstStyle/>
          <a:p>
            <a:endParaRPr/>
          </a:p>
        </p:txBody>
      </p:sp>
      <p:sp>
        <p:nvSpPr>
          <p:cNvPr id="38" name="object 38"/>
          <p:cNvSpPr/>
          <p:nvPr/>
        </p:nvSpPr>
        <p:spPr>
          <a:xfrm>
            <a:off x="647962" y="1706206"/>
            <a:ext cx="1070610" cy="898525"/>
          </a:xfrm>
          <a:custGeom>
            <a:avLst/>
            <a:gdLst/>
            <a:ahLst/>
            <a:cxnLst/>
            <a:rect l="l" t="t" r="r" b="b"/>
            <a:pathLst>
              <a:path w="1070610" h="898525">
                <a:moveTo>
                  <a:pt x="0" y="898387"/>
                </a:moveTo>
                <a:lnTo>
                  <a:pt x="1070232" y="0"/>
                </a:lnTo>
              </a:path>
            </a:pathLst>
          </a:custGeom>
          <a:ln w="10122">
            <a:solidFill>
              <a:srgbClr val="000000"/>
            </a:solidFill>
          </a:ln>
        </p:spPr>
        <p:txBody>
          <a:bodyPr wrap="square" lIns="0" tIns="0" rIns="0" bIns="0" rtlCol="0"/>
          <a:lstStyle/>
          <a:p>
            <a:endParaRPr/>
          </a:p>
        </p:txBody>
      </p:sp>
      <p:sp>
        <p:nvSpPr>
          <p:cNvPr id="39" name="object 39"/>
          <p:cNvSpPr txBox="1"/>
          <p:nvPr/>
        </p:nvSpPr>
        <p:spPr>
          <a:xfrm>
            <a:off x="1744967" y="1448079"/>
            <a:ext cx="420370" cy="191770"/>
          </a:xfrm>
          <a:prstGeom prst="rect">
            <a:avLst/>
          </a:prstGeom>
        </p:spPr>
        <p:txBody>
          <a:bodyPr vert="horz" wrap="square" lIns="0" tIns="11430" rIns="0" bIns="0" rtlCol="0">
            <a:spAutoFit/>
          </a:bodyPr>
          <a:lstStyle/>
          <a:p>
            <a:pPr marL="44450">
              <a:lnSpc>
                <a:spcPct val="100000"/>
              </a:lnSpc>
              <a:spcBef>
                <a:spcPts val="90"/>
              </a:spcBef>
            </a:pPr>
            <a:r>
              <a:rPr sz="1100" spc="-340" dirty="0">
                <a:latin typeface="Lucida Sans Unicode"/>
                <a:cs typeface="Lucida Sans Unicode"/>
              </a:rPr>
              <a:t>˙</a:t>
            </a:r>
            <a:r>
              <a:rPr sz="1100" i="1" spc="-340" dirty="0">
                <a:latin typeface="Arial"/>
                <a:cs typeface="Arial"/>
              </a:rPr>
              <a:t>v</a:t>
            </a:r>
            <a:r>
              <a:rPr sz="1100" i="1" spc="-210" dirty="0">
                <a:latin typeface="Arial"/>
                <a:cs typeface="Arial"/>
              </a:rPr>
              <a:t> </a:t>
            </a:r>
            <a:r>
              <a:rPr sz="1100" spc="20" dirty="0">
                <a:latin typeface="Arial"/>
                <a:cs typeface="Arial"/>
              </a:rPr>
              <a:t>(</a:t>
            </a:r>
            <a:r>
              <a:rPr sz="1100" i="1" spc="20" dirty="0">
                <a:latin typeface="Arial"/>
                <a:cs typeface="Arial"/>
              </a:rPr>
              <a:t>d</a:t>
            </a:r>
            <a:r>
              <a:rPr sz="1200" spc="30" baseline="-10416" dirty="0">
                <a:latin typeface="Arial"/>
                <a:cs typeface="Arial"/>
              </a:rPr>
              <a:t>2</a:t>
            </a:r>
            <a:r>
              <a:rPr sz="1100" spc="20" dirty="0">
                <a:latin typeface="Arial"/>
                <a:cs typeface="Arial"/>
              </a:rPr>
              <a:t>)</a:t>
            </a:r>
            <a:endParaRPr sz="1100">
              <a:latin typeface="Arial"/>
              <a:cs typeface="Arial"/>
            </a:endParaRPr>
          </a:p>
        </p:txBody>
      </p:sp>
      <p:sp>
        <p:nvSpPr>
          <p:cNvPr id="40" name="object 40"/>
          <p:cNvSpPr/>
          <p:nvPr/>
        </p:nvSpPr>
        <p:spPr>
          <a:xfrm>
            <a:off x="1999475" y="2401404"/>
            <a:ext cx="74295" cy="50800"/>
          </a:xfrm>
          <a:custGeom>
            <a:avLst/>
            <a:gdLst/>
            <a:ahLst/>
            <a:cxnLst/>
            <a:rect l="l" t="t" r="r" b="b"/>
            <a:pathLst>
              <a:path w="74294" h="50800">
                <a:moveTo>
                  <a:pt x="0" y="0"/>
                </a:moveTo>
                <a:lnTo>
                  <a:pt x="31623" y="21560"/>
                </a:lnTo>
                <a:lnTo>
                  <a:pt x="6629" y="50557"/>
                </a:lnTo>
                <a:lnTo>
                  <a:pt x="74091" y="15984"/>
                </a:lnTo>
                <a:lnTo>
                  <a:pt x="0" y="0"/>
                </a:lnTo>
                <a:close/>
              </a:path>
            </a:pathLst>
          </a:custGeom>
          <a:solidFill>
            <a:srgbClr val="000000"/>
          </a:solidFill>
        </p:spPr>
        <p:txBody>
          <a:bodyPr wrap="square" lIns="0" tIns="0" rIns="0" bIns="0" rtlCol="0"/>
          <a:lstStyle/>
          <a:p>
            <a:endParaRPr/>
          </a:p>
        </p:txBody>
      </p:sp>
      <p:sp>
        <p:nvSpPr>
          <p:cNvPr id="41" name="object 41"/>
          <p:cNvSpPr/>
          <p:nvPr/>
        </p:nvSpPr>
        <p:spPr>
          <a:xfrm>
            <a:off x="647962" y="2422965"/>
            <a:ext cx="1383665" cy="182245"/>
          </a:xfrm>
          <a:custGeom>
            <a:avLst/>
            <a:gdLst/>
            <a:ahLst/>
            <a:cxnLst/>
            <a:rect l="l" t="t" r="r" b="b"/>
            <a:pathLst>
              <a:path w="1383664" h="182244">
                <a:moveTo>
                  <a:pt x="0" y="181629"/>
                </a:moveTo>
                <a:lnTo>
                  <a:pt x="1383135" y="0"/>
                </a:lnTo>
              </a:path>
            </a:pathLst>
          </a:custGeom>
          <a:ln w="10122">
            <a:solidFill>
              <a:srgbClr val="000000"/>
            </a:solidFill>
          </a:ln>
        </p:spPr>
        <p:txBody>
          <a:bodyPr wrap="square" lIns="0" tIns="0" rIns="0" bIns="0" rtlCol="0"/>
          <a:lstStyle/>
          <a:p>
            <a:endParaRPr/>
          </a:p>
        </p:txBody>
      </p:sp>
      <p:sp>
        <p:nvSpPr>
          <p:cNvPr id="42" name="object 42"/>
          <p:cNvSpPr txBox="1"/>
          <p:nvPr/>
        </p:nvSpPr>
        <p:spPr>
          <a:xfrm>
            <a:off x="2092909" y="2300870"/>
            <a:ext cx="400685" cy="191770"/>
          </a:xfrm>
          <a:prstGeom prst="rect">
            <a:avLst/>
          </a:prstGeom>
        </p:spPr>
        <p:txBody>
          <a:bodyPr vert="horz" wrap="square" lIns="0" tIns="11430" rIns="0" bIns="0" rtlCol="0">
            <a:spAutoFit/>
          </a:bodyPr>
          <a:lstStyle/>
          <a:p>
            <a:pPr marL="38100">
              <a:lnSpc>
                <a:spcPct val="100000"/>
              </a:lnSpc>
              <a:spcBef>
                <a:spcPts val="90"/>
              </a:spcBef>
            </a:pPr>
            <a:r>
              <a:rPr sz="1100" spc="-340" dirty="0">
                <a:latin typeface="Lucida Sans Unicode"/>
                <a:cs typeface="Lucida Sans Unicode"/>
              </a:rPr>
              <a:t>˙</a:t>
            </a:r>
            <a:r>
              <a:rPr sz="1100" i="1" spc="-340" dirty="0">
                <a:latin typeface="Arial"/>
                <a:cs typeface="Arial"/>
              </a:rPr>
              <a:t>v</a:t>
            </a:r>
            <a:r>
              <a:rPr sz="1100" i="1" spc="-215" dirty="0">
                <a:latin typeface="Arial"/>
                <a:cs typeface="Arial"/>
              </a:rPr>
              <a:t> </a:t>
            </a:r>
            <a:r>
              <a:rPr sz="1100" spc="20" dirty="0">
                <a:latin typeface="Arial"/>
                <a:cs typeface="Arial"/>
              </a:rPr>
              <a:t>(</a:t>
            </a:r>
            <a:r>
              <a:rPr sz="1100" i="1" spc="20" dirty="0">
                <a:latin typeface="Arial"/>
                <a:cs typeface="Arial"/>
              </a:rPr>
              <a:t>d</a:t>
            </a:r>
            <a:r>
              <a:rPr sz="1200" spc="30" baseline="-10416" dirty="0">
                <a:latin typeface="Arial"/>
                <a:cs typeface="Arial"/>
              </a:rPr>
              <a:t>3</a:t>
            </a:r>
            <a:r>
              <a:rPr sz="1100" spc="20" dirty="0">
                <a:latin typeface="Arial"/>
                <a:cs typeface="Arial"/>
              </a:rPr>
              <a:t>)</a:t>
            </a:r>
            <a:endParaRPr sz="1100">
              <a:latin typeface="Arial"/>
              <a:cs typeface="Arial"/>
            </a:endParaRPr>
          </a:p>
        </p:txBody>
      </p:sp>
      <p:sp>
        <p:nvSpPr>
          <p:cNvPr id="43" name="object 43"/>
          <p:cNvSpPr/>
          <p:nvPr/>
        </p:nvSpPr>
        <p:spPr>
          <a:xfrm>
            <a:off x="647962" y="1164590"/>
            <a:ext cx="1440180" cy="1440180"/>
          </a:xfrm>
          <a:custGeom>
            <a:avLst/>
            <a:gdLst/>
            <a:ahLst/>
            <a:cxnLst/>
            <a:rect l="l" t="t" r="r" b="b"/>
            <a:pathLst>
              <a:path w="1440180" h="1440180">
                <a:moveTo>
                  <a:pt x="1440006" y="1440004"/>
                </a:moveTo>
                <a:lnTo>
                  <a:pt x="1438126" y="1365904"/>
                </a:lnTo>
                <a:lnTo>
                  <a:pt x="1432563" y="1292774"/>
                </a:lnTo>
                <a:lnTo>
                  <a:pt x="1423407" y="1220712"/>
                </a:lnTo>
                <a:lnTo>
                  <a:pt x="1410745" y="1149800"/>
                </a:lnTo>
                <a:lnTo>
                  <a:pt x="1394667" y="1080128"/>
                </a:lnTo>
                <a:lnTo>
                  <a:pt x="1375261" y="1011796"/>
                </a:lnTo>
                <a:lnTo>
                  <a:pt x="1352617" y="944892"/>
                </a:lnTo>
                <a:lnTo>
                  <a:pt x="1326836" y="879487"/>
                </a:lnTo>
                <a:lnTo>
                  <a:pt x="1297994" y="815708"/>
                </a:lnTo>
                <a:lnTo>
                  <a:pt x="1266193" y="753618"/>
                </a:lnTo>
                <a:lnTo>
                  <a:pt x="1231522" y="693318"/>
                </a:lnTo>
                <a:lnTo>
                  <a:pt x="1194070" y="634885"/>
                </a:lnTo>
                <a:lnTo>
                  <a:pt x="1153913" y="578434"/>
                </a:lnTo>
                <a:lnTo>
                  <a:pt x="1111164" y="524027"/>
                </a:lnTo>
                <a:lnTo>
                  <a:pt x="1065914" y="471779"/>
                </a:lnTo>
                <a:lnTo>
                  <a:pt x="1018226" y="421767"/>
                </a:lnTo>
                <a:lnTo>
                  <a:pt x="968226" y="374091"/>
                </a:lnTo>
                <a:lnTo>
                  <a:pt x="915978" y="328828"/>
                </a:lnTo>
                <a:lnTo>
                  <a:pt x="861571" y="286080"/>
                </a:lnTo>
                <a:lnTo>
                  <a:pt x="805120" y="245935"/>
                </a:lnTo>
                <a:lnTo>
                  <a:pt x="746687" y="208483"/>
                </a:lnTo>
                <a:lnTo>
                  <a:pt x="686388" y="173799"/>
                </a:lnTo>
                <a:lnTo>
                  <a:pt x="624297" y="142011"/>
                </a:lnTo>
                <a:lnTo>
                  <a:pt x="560511" y="113169"/>
                </a:lnTo>
                <a:lnTo>
                  <a:pt x="495115" y="87388"/>
                </a:lnTo>
                <a:lnTo>
                  <a:pt x="428208" y="64744"/>
                </a:lnTo>
                <a:lnTo>
                  <a:pt x="359876" y="45339"/>
                </a:lnTo>
                <a:lnTo>
                  <a:pt x="290205" y="29260"/>
                </a:lnTo>
                <a:lnTo>
                  <a:pt x="219293" y="16598"/>
                </a:lnTo>
                <a:lnTo>
                  <a:pt x="147231" y="7442"/>
                </a:lnTo>
                <a:lnTo>
                  <a:pt x="74101" y="1879"/>
                </a:lnTo>
                <a:lnTo>
                  <a:pt x="0" y="0"/>
                </a:lnTo>
              </a:path>
            </a:pathLst>
          </a:custGeom>
          <a:ln w="3795">
            <a:solidFill>
              <a:srgbClr val="000000"/>
            </a:solidFill>
            <a:prstDash val="lgDashDot"/>
          </a:ln>
        </p:spPr>
        <p:txBody>
          <a:bodyPr wrap="square" lIns="0" tIns="0" rIns="0" bIns="0" rtlCol="0"/>
          <a:lstStyle/>
          <a:p>
            <a:endParaRPr/>
          </a:p>
        </p:txBody>
      </p:sp>
      <p:sp>
        <p:nvSpPr>
          <p:cNvPr id="44" name="object 44"/>
          <p:cNvSpPr/>
          <p:nvPr/>
        </p:nvSpPr>
        <p:spPr>
          <a:xfrm>
            <a:off x="834311" y="1909127"/>
            <a:ext cx="365760" cy="233045"/>
          </a:xfrm>
          <a:custGeom>
            <a:avLst/>
            <a:gdLst/>
            <a:ahLst/>
            <a:cxnLst/>
            <a:rect l="l" t="t" r="r" b="b"/>
            <a:pathLst>
              <a:path w="365759" h="233044">
                <a:moveTo>
                  <a:pt x="365203" y="232664"/>
                </a:moveTo>
                <a:lnTo>
                  <a:pt x="332365" y="196131"/>
                </a:lnTo>
                <a:lnTo>
                  <a:pt x="297258" y="162057"/>
                </a:lnTo>
                <a:lnTo>
                  <a:pt x="260027" y="130532"/>
                </a:lnTo>
                <a:lnTo>
                  <a:pt x="220813" y="101647"/>
                </a:lnTo>
                <a:lnTo>
                  <a:pt x="179759" y="75493"/>
                </a:lnTo>
                <a:lnTo>
                  <a:pt x="137008" y="52161"/>
                </a:lnTo>
                <a:lnTo>
                  <a:pt x="92703" y="31740"/>
                </a:lnTo>
                <a:lnTo>
                  <a:pt x="46986" y="14323"/>
                </a:lnTo>
                <a:lnTo>
                  <a:pt x="0" y="0"/>
                </a:lnTo>
              </a:path>
            </a:pathLst>
          </a:custGeom>
          <a:ln w="7591">
            <a:solidFill>
              <a:srgbClr val="000000"/>
            </a:solidFill>
          </a:ln>
        </p:spPr>
        <p:txBody>
          <a:bodyPr wrap="square" lIns="0" tIns="0" rIns="0" bIns="0" rtlCol="0"/>
          <a:lstStyle/>
          <a:p>
            <a:endParaRPr/>
          </a:p>
        </p:txBody>
      </p:sp>
      <p:sp>
        <p:nvSpPr>
          <p:cNvPr id="45" name="object 45"/>
          <p:cNvSpPr txBox="1"/>
          <p:nvPr/>
        </p:nvSpPr>
        <p:spPr>
          <a:xfrm>
            <a:off x="935964" y="1740598"/>
            <a:ext cx="288290" cy="288290"/>
          </a:xfrm>
          <a:prstGeom prst="rect">
            <a:avLst/>
          </a:prstGeom>
          <a:ln w="3795">
            <a:solidFill>
              <a:srgbClr val="7F7F7F"/>
            </a:solidFill>
          </a:ln>
        </p:spPr>
        <p:txBody>
          <a:bodyPr vert="horz" wrap="square" lIns="0" tIns="71755" rIns="0" bIns="0" rtlCol="0">
            <a:spAutoFit/>
          </a:bodyPr>
          <a:lstStyle/>
          <a:p>
            <a:pPr marL="144145">
              <a:lnSpc>
                <a:spcPct val="100000"/>
              </a:lnSpc>
              <a:spcBef>
                <a:spcPts val="565"/>
              </a:spcBef>
            </a:pPr>
            <a:r>
              <a:rPr sz="1100" spc="-165" dirty="0">
                <a:latin typeface="Lucida Sans Unicode"/>
                <a:cs typeface="Lucida Sans Unicode"/>
              </a:rPr>
              <a:t>θ</a:t>
            </a:r>
            <a:endParaRPr sz="1100">
              <a:latin typeface="Lucida Sans Unicode"/>
              <a:cs typeface="Lucida Sans Unicode"/>
            </a:endParaRPr>
          </a:p>
        </p:txBody>
      </p:sp>
      <p:sp>
        <p:nvSpPr>
          <p:cNvPr id="46" name="object 46"/>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47" name="object 47"/>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48" name="object 48"/>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44 </a:t>
            </a:r>
            <a:r>
              <a:rPr spc="150" dirty="0"/>
              <a:t>/</a:t>
            </a:r>
            <a:r>
              <a:rPr spc="40" dirty="0"/>
              <a:t> </a:t>
            </a:r>
            <a:r>
              <a:rPr spc="-20" dirty="0"/>
              <a:t>53</a:t>
            </a:r>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80" dirty="0"/>
              <a:t>Cosine: Example</a:t>
            </a:r>
          </a:p>
        </p:txBody>
      </p:sp>
      <p:sp>
        <p:nvSpPr>
          <p:cNvPr id="4" name="object 4"/>
          <p:cNvSpPr txBox="1"/>
          <p:nvPr/>
        </p:nvSpPr>
        <p:spPr>
          <a:xfrm>
            <a:off x="443359" y="1168043"/>
            <a:ext cx="993140" cy="535940"/>
          </a:xfrm>
          <a:prstGeom prst="rect">
            <a:avLst/>
          </a:prstGeom>
        </p:spPr>
        <p:txBody>
          <a:bodyPr vert="horz" wrap="square" lIns="0" tIns="6985" rIns="0" bIns="0" rtlCol="0">
            <a:spAutoFit/>
          </a:bodyPr>
          <a:lstStyle/>
          <a:p>
            <a:pPr marL="12700" marR="5080">
              <a:lnSpc>
                <a:spcPct val="102600"/>
              </a:lnSpc>
              <a:spcBef>
                <a:spcPts val="55"/>
              </a:spcBef>
            </a:pPr>
            <a:r>
              <a:rPr sz="1100" spc="-60" dirty="0">
                <a:latin typeface="Arial"/>
                <a:cs typeface="Arial"/>
              </a:rPr>
              <a:t>How </a:t>
            </a:r>
            <a:r>
              <a:rPr sz="1100" spc="-40" dirty="0">
                <a:latin typeface="Arial"/>
                <a:cs typeface="Arial"/>
              </a:rPr>
              <a:t>similar </a:t>
            </a:r>
            <a:r>
              <a:rPr sz="1100" spc="-80" dirty="0">
                <a:latin typeface="Arial"/>
                <a:cs typeface="Arial"/>
              </a:rPr>
              <a:t>are  </a:t>
            </a:r>
            <a:r>
              <a:rPr sz="1100" spc="-30" dirty="0">
                <a:latin typeface="Arial"/>
                <a:cs typeface="Arial"/>
              </a:rPr>
              <a:t>the </a:t>
            </a:r>
            <a:r>
              <a:rPr sz="1100" spc="-75" dirty="0">
                <a:latin typeface="Arial"/>
                <a:cs typeface="Arial"/>
              </a:rPr>
              <a:t>novels? </a:t>
            </a:r>
            <a:r>
              <a:rPr sz="1100" spc="-90" dirty="0">
                <a:latin typeface="Arial"/>
                <a:cs typeface="Arial"/>
              </a:rPr>
              <a:t>SaS:  </a:t>
            </a:r>
            <a:r>
              <a:rPr sz="1100" spc="-114" dirty="0">
                <a:latin typeface="Arial"/>
                <a:cs typeface="Arial"/>
              </a:rPr>
              <a:t>Sense</a:t>
            </a:r>
            <a:r>
              <a:rPr sz="1100" spc="45" dirty="0">
                <a:latin typeface="Arial"/>
                <a:cs typeface="Arial"/>
              </a:rPr>
              <a:t> </a:t>
            </a:r>
            <a:r>
              <a:rPr sz="1100" spc="-65" dirty="0">
                <a:latin typeface="Arial"/>
                <a:cs typeface="Arial"/>
              </a:rPr>
              <a:t>and</a:t>
            </a:r>
            <a:endParaRPr sz="1100">
              <a:latin typeface="Arial"/>
              <a:cs typeface="Arial"/>
            </a:endParaRPr>
          </a:p>
        </p:txBody>
      </p:sp>
      <p:graphicFrame>
        <p:nvGraphicFramePr>
          <p:cNvPr id="5" name="object 5"/>
          <p:cNvGraphicFramePr>
            <a:graphicFrameLocks noGrp="1"/>
          </p:cNvGraphicFramePr>
          <p:nvPr/>
        </p:nvGraphicFramePr>
        <p:xfrm>
          <a:off x="424309" y="1697611"/>
          <a:ext cx="3608702" cy="851368"/>
        </p:xfrm>
        <a:graphic>
          <a:graphicData uri="http://schemas.openxmlformats.org/drawingml/2006/table">
            <a:tbl>
              <a:tblPr firstRow="1" bandRow="1">
                <a:tableStyleId>{2D5ABB26-0587-4C30-8999-92F81FD0307C}</a:tableStyleId>
              </a:tblPr>
              <a:tblGrid>
                <a:gridCol w="1567815">
                  <a:extLst>
                    <a:ext uri="{9D8B030D-6E8A-4147-A177-3AD203B41FA5}">
                      <a16:colId xmlns:a16="http://schemas.microsoft.com/office/drawing/2014/main" val="20000"/>
                    </a:ext>
                  </a:extLst>
                </a:gridCol>
                <a:gridCol w="895349">
                  <a:extLst>
                    <a:ext uri="{9D8B030D-6E8A-4147-A177-3AD203B41FA5}">
                      <a16:colId xmlns:a16="http://schemas.microsoft.com/office/drawing/2014/main" val="20001"/>
                    </a:ext>
                  </a:extLst>
                </a:gridCol>
                <a:gridCol w="372744">
                  <a:extLst>
                    <a:ext uri="{9D8B030D-6E8A-4147-A177-3AD203B41FA5}">
                      <a16:colId xmlns:a16="http://schemas.microsoft.com/office/drawing/2014/main" val="20002"/>
                    </a:ext>
                  </a:extLst>
                </a:gridCol>
                <a:gridCol w="391794">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tblGrid>
              <a:tr h="172488">
                <a:tc>
                  <a:txBody>
                    <a:bodyPr/>
                    <a:lstStyle/>
                    <a:p>
                      <a:pPr marL="31750">
                        <a:lnSpc>
                          <a:spcPts val="1260"/>
                        </a:lnSpc>
                      </a:pPr>
                      <a:r>
                        <a:rPr sz="1100" spc="-45" dirty="0">
                          <a:latin typeface="Arial"/>
                          <a:cs typeface="Arial"/>
                        </a:rPr>
                        <a:t>Sensibility,</a:t>
                      </a:r>
                      <a:r>
                        <a:rPr sz="1100" spc="50" dirty="0">
                          <a:latin typeface="Arial"/>
                          <a:cs typeface="Arial"/>
                        </a:rPr>
                        <a:t> </a:t>
                      </a:r>
                      <a:r>
                        <a:rPr sz="1100" spc="-50" dirty="0">
                          <a:latin typeface="Arial"/>
                          <a:cs typeface="Arial"/>
                        </a:rPr>
                        <a:t>PaP:</a:t>
                      </a:r>
                      <a:endParaRPr sz="1100">
                        <a:latin typeface="Arial"/>
                        <a:cs typeface="Arial"/>
                      </a:endParaRPr>
                    </a:p>
                  </a:txBody>
                  <a:tcPr marL="0" marR="0" marT="0" marB="0"/>
                </a:tc>
                <a:tc>
                  <a:txBody>
                    <a:bodyPr/>
                    <a:lstStyle/>
                    <a:p>
                      <a:pPr marL="75565">
                        <a:lnSpc>
                          <a:spcPts val="1040"/>
                        </a:lnSpc>
                      </a:pPr>
                      <a:r>
                        <a:rPr sz="1100" spc="-25" dirty="0">
                          <a:latin typeface="Arial"/>
                          <a:cs typeface="Arial"/>
                        </a:rPr>
                        <a:t>term</a:t>
                      </a:r>
                      <a:endParaRPr sz="1100">
                        <a:latin typeface="Arial"/>
                        <a:cs typeface="Arial"/>
                      </a:endParaRPr>
                    </a:p>
                  </a:txBody>
                  <a:tcPr marL="0" marR="0" marT="0" marB="0">
                    <a:lnB w="6350">
                      <a:solidFill>
                        <a:srgbClr val="000000"/>
                      </a:solidFill>
                      <a:prstDash val="solid"/>
                    </a:lnB>
                  </a:tcPr>
                </a:tc>
                <a:tc>
                  <a:txBody>
                    <a:bodyPr/>
                    <a:lstStyle/>
                    <a:p>
                      <a:pPr marR="67945" algn="r">
                        <a:lnSpc>
                          <a:spcPts val="1040"/>
                        </a:lnSpc>
                      </a:pPr>
                      <a:r>
                        <a:rPr sz="1100" dirty="0">
                          <a:latin typeface="Arial"/>
                          <a:cs typeface="Arial"/>
                        </a:rPr>
                        <a:t>SaS</a:t>
                      </a:r>
                      <a:endParaRPr sz="1100">
                        <a:latin typeface="Arial"/>
                        <a:cs typeface="Arial"/>
                      </a:endParaRPr>
                    </a:p>
                  </a:txBody>
                  <a:tcPr marL="0" marR="0" marT="0" marB="0">
                    <a:lnB w="6350">
                      <a:solidFill>
                        <a:srgbClr val="000000"/>
                      </a:solidFill>
                      <a:prstDash val="solid"/>
                    </a:lnB>
                  </a:tcPr>
                </a:tc>
                <a:tc>
                  <a:txBody>
                    <a:bodyPr/>
                    <a:lstStyle/>
                    <a:p>
                      <a:pPr marR="67945" algn="r">
                        <a:lnSpc>
                          <a:spcPts val="1040"/>
                        </a:lnSpc>
                      </a:pPr>
                      <a:r>
                        <a:rPr sz="1100" spc="-30" dirty="0">
                          <a:latin typeface="Arial"/>
                          <a:cs typeface="Arial"/>
                        </a:rPr>
                        <a:t>P</a:t>
                      </a:r>
                      <a:r>
                        <a:rPr sz="1100" dirty="0">
                          <a:latin typeface="Arial"/>
                          <a:cs typeface="Arial"/>
                        </a:rPr>
                        <a:t>aP</a:t>
                      </a:r>
                      <a:endParaRPr sz="1100">
                        <a:latin typeface="Arial"/>
                        <a:cs typeface="Arial"/>
                      </a:endParaRPr>
                    </a:p>
                  </a:txBody>
                  <a:tcPr marL="0" marR="0" marT="0" marB="0">
                    <a:lnB w="6350">
                      <a:solidFill>
                        <a:srgbClr val="000000"/>
                      </a:solidFill>
                      <a:prstDash val="solid"/>
                    </a:lnB>
                  </a:tcPr>
                </a:tc>
                <a:tc>
                  <a:txBody>
                    <a:bodyPr/>
                    <a:lstStyle/>
                    <a:p>
                      <a:pPr marR="67945" algn="r">
                        <a:lnSpc>
                          <a:spcPts val="1040"/>
                        </a:lnSpc>
                      </a:pPr>
                      <a:r>
                        <a:rPr sz="1100" dirty="0">
                          <a:latin typeface="Arial"/>
                          <a:cs typeface="Arial"/>
                        </a:rPr>
                        <a:t>WH</a:t>
                      </a:r>
                      <a:endParaRPr sz="1100">
                        <a:latin typeface="Arial"/>
                        <a:cs typeface="Arial"/>
                      </a:endParaRPr>
                    </a:p>
                  </a:txBody>
                  <a:tcPr marL="0" marR="0" marT="0" marB="0">
                    <a:lnB w="6350">
                      <a:solidFill>
                        <a:srgbClr val="000000"/>
                      </a:solidFill>
                      <a:prstDash val="solid"/>
                    </a:lnB>
                  </a:tcPr>
                </a:tc>
                <a:extLst>
                  <a:ext uri="{0D108BD9-81ED-4DB2-BD59-A6C34878D82A}">
                    <a16:rowId xmlns:a16="http://schemas.microsoft.com/office/drawing/2014/main" val="10000"/>
                  </a:ext>
                </a:extLst>
              </a:tr>
              <a:tr h="168756">
                <a:tc>
                  <a:txBody>
                    <a:bodyPr/>
                    <a:lstStyle/>
                    <a:p>
                      <a:pPr marL="31750">
                        <a:lnSpc>
                          <a:spcPts val="1230"/>
                        </a:lnSpc>
                      </a:pPr>
                      <a:r>
                        <a:rPr sz="1100" spc="-40" dirty="0">
                          <a:latin typeface="Arial"/>
                          <a:cs typeface="Arial"/>
                        </a:rPr>
                        <a:t>Pride</a:t>
                      </a:r>
                      <a:r>
                        <a:rPr sz="1100" spc="50" dirty="0">
                          <a:latin typeface="Arial"/>
                          <a:cs typeface="Arial"/>
                        </a:rPr>
                        <a:t> </a:t>
                      </a:r>
                      <a:r>
                        <a:rPr sz="1100" spc="-65" dirty="0">
                          <a:latin typeface="Arial"/>
                          <a:cs typeface="Arial"/>
                        </a:rPr>
                        <a:t>and</a:t>
                      </a:r>
                      <a:endParaRPr sz="1100">
                        <a:latin typeface="Arial"/>
                        <a:cs typeface="Arial"/>
                      </a:endParaRPr>
                    </a:p>
                  </a:txBody>
                  <a:tcPr marL="0" marR="0" marT="0" marB="0"/>
                </a:tc>
                <a:tc>
                  <a:txBody>
                    <a:bodyPr/>
                    <a:lstStyle/>
                    <a:p>
                      <a:pPr marL="75565">
                        <a:lnSpc>
                          <a:spcPts val="1190"/>
                        </a:lnSpc>
                      </a:pPr>
                      <a:r>
                        <a:rPr sz="1100" spc="190" dirty="0">
                          <a:latin typeface="PMingLiU"/>
                          <a:cs typeface="PMingLiU"/>
                        </a:rPr>
                        <a:t>affection</a:t>
                      </a:r>
                      <a:endParaRPr sz="1100">
                        <a:latin typeface="PMingLiU"/>
                        <a:cs typeface="PMingLiU"/>
                      </a:endParaRPr>
                    </a:p>
                  </a:txBody>
                  <a:tcPr marL="0" marR="0" marT="0" marB="0">
                    <a:lnT w="6350">
                      <a:solidFill>
                        <a:srgbClr val="000000"/>
                      </a:solidFill>
                      <a:prstDash val="solid"/>
                    </a:lnT>
                  </a:tcPr>
                </a:tc>
                <a:tc>
                  <a:txBody>
                    <a:bodyPr/>
                    <a:lstStyle/>
                    <a:p>
                      <a:pPr marR="67945" algn="r">
                        <a:lnSpc>
                          <a:spcPts val="1190"/>
                        </a:lnSpc>
                      </a:pPr>
                      <a:r>
                        <a:rPr sz="1100" spc="-5" dirty="0">
                          <a:latin typeface="Arial"/>
                          <a:cs typeface="Arial"/>
                        </a:rPr>
                        <a:t>11</a:t>
                      </a:r>
                      <a:r>
                        <a:rPr sz="1100" dirty="0">
                          <a:latin typeface="Arial"/>
                          <a:cs typeface="Arial"/>
                        </a:rPr>
                        <a:t>5</a:t>
                      </a:r>
                      <a:endParaRPr sz="1100">
                        <a:latin typeface="Arial"/>
                        <a:cs typeface="Arial"/>
                      </a:endParaRPr>
                    </a:p>
                  </a:txBody>
                  <a:tcPr marL="0" marR="0" marT="0" marB="0">
                    <a:lnT w="6350">
                      <a:solidFill>
                        <a:srgbClr val="000000"/>
                      </a:solidFill>
                      <a:prstDash val="solid"/>
                    </a:lnT>
                  </a:tcPr>
                </a:tc>
                <a:tc>
                  <a:txBody>
                    <a:bodyPr/>
                    <a:lstStyle/>
                    <a:p>
                      <a:pPr marR="67945" algn="r">
                        <a:lnSpc>
                          <a:spcPts val="1190"/>
                        </a:lnSpc>
                      </a:pPr>
                      <a:r>
                        <a:rPr sz="1100" spc="-5" dirty="0">
                          <a:latin typeface="Arial"/>
                          <a:cs typeface="Arial"/>
                        </a:rPr>
                        <a:t>5</a:t>
                      </a:r>
                      <a:r>
                        <a:rPr sz="1100" dirty="0">
                          <a:latin typeface="Arial"/>
                          <a:cs typeface="Arial"/>
                        </a:rPr>
                        <a:t>8</a:t>
                      </a:r>
                      <a:endParaRPr sz="1100">
                        <a:latin typeface="Arial"/>
                        <a:cs typeface="Arial"/>
                      </a:endParaRPr>
                    </a:p>
                  </a:txBody>
                  <a:tcPr marL="0" marR="0" marT="0" marB="0">
                    <a:lnT w="6350">
                      <a:solidFill>
                        <a:srgbClr val="000000"/>
                      </a:solidFill>
                      <a:prstDash val="solid"/>
                    </a:lnT>
                  </a:tcPr>
                </a:tc>
                <a:tc>
                  <a:txBody>
                    <a:bodyPr/>
                    <a:lstStyle/>
                    <a:p>
                      <a:pPr marR="67945" algn="r">
                        <a:lnSpc>
                          <a:spcPts val="1190"/>
                        </a:lnSpc>
                      </a:pPr>
                      <a:r>
                        <a:rPr sz="1100" spc="-5" dirty="0">
                          <a:latin typeface="Arial"/>
                          <a:cs typeface="Arial"/>
                        </a:rPr>
                        <a:t>2</a:t>
                      </a:r>
                      <a:r>
                        <a:rPr sz="1100" dirty="0">
                          <a:latin typeface="Arial"/>
                          <a:cs typeface="Arial"/>
                        </a:rPr>
                        <a:t>0</a:t>
                      </a:r>
                      <a:endParaRPr sz="1100">
                        <a:latin typeface="Arial"/>
                        <a:cs typeface="Arial"/>
                      </a:endParaRPr>
                    </a:p>
                  </a:txBody>
                  <a:tcPr marL="0" marR="0" marT="0" marB="0">
                    <a:lnT w="6350">
                      <a:solidFill>
                        <a:srgbClr val="000000"/>
                      </a:solidFill>
                      <a:prstDash val="solid"/>
                    </a:lnT>
                  </a:tcPr>
                </a:tc>
                <a:extLst>
                  <a:ext uri="{0D108BD9-81ED-4DB2-BD59-A6C34878D82A}">
                    <a16:rowId xmlns:a16="http://schemas.microsoft.com/office/drawing/2014/main" val="10001"/>
                  </a:ext>
                </a:extLst>
              </a:tr>
              <a:tr h="172022">
                <a:tc>
                  <a:txBody>
                    <a:bodyPr/>
                    <a:lstStyle/>
                    <a:p>
                      <a:pPr marL="31750">
                        <a:lnSpc>
                          <a:spcPts val="1245"/>
                        </a:lnSpc>
                        <a:spcBef>
                          <a:spcPts val="5"/>
                        </a:spcBef>
                      </a:pPr>
                      <a:r>
                        <a:rPr sz="1100" spc="-40" dirty="0">
                          <a:latin typeface="Arial"/>
                          <a:cs typeface="Arial"/>
                        </a:rPr>
                        <a:t>Prejudice,</a:t>
                      </a:r>
                      <a:r>
                        <a:rPr sz="1100" spc="45" dirty="0">
                          <a:latin typeface="Arial"/>
                          <a:cs typeface="Arial"/>
                        </a:rPr>
                        <a:t> </a:t>
                      </a:r>
                      <a:r>
                        <a:rPr sz="1100" spc="-65" dirty="0">
                          <a:latin typeface="Arial"/>
                          <a:cs typeface="Arial"/>
                        </a:rPr>
                        <a:t>and</a:t>
                      </a:r>
                      <a:endParaRPr sz="1100">
                        <a:latin typeface="Arial"/>
                        <a:cs typeface="Arial"/>
                      </a:endParaRPr>
                    </a:p>
                  </a:txBody>
                  <a:tcPr marL="0" marR="0" marT="635" marB="0"/>
                </a:tc>
                <a:tc>
                  <a:txBody>
                    <a:bodyPr/>
                    <a:lstStyle/>
                    <a:p>
                      <a:pPr marL="75565">
                        <a:lnSpc>
                          <a:spcPts val="1100"/>
                        </a:lnSpc>
                      </a:pPr>
                      <a:r>
                        <a:rPr sz="1100" spc="170" dirty="0">
                          <a:latin typeface="PMingLiU"/>
                          <a:cs typeface="PMingLiU"/>
                        </a:rPr>
                        <a:t>jealous</a:t>
                      </a:r>
                      <a:endParaRPr sz="1100">
                        <a:latin typeface="PMingLiU"/>
                        <a:cs typeface="PMingLiU"/>
                      </a:endParaRPr>
                    </a:p>
                  </a:txBody>
                  <a:tcPr marL="0" marR="0" marT="0" marB="0"/>
                </a:tc>
                <a:tc>
                  <a:txBody>
                    <a:bodyPr/>
                    <a:lstStyle/>
                    <a:p>
                      <a:pPr marR="67945" algn="r">
                        <a:lnSpc>
                          <a:spcPts val="1100"/>
                        </a:lnSpc>
                      </a:pPr>
                      <a:r>
                        <a:rPr sz="1100" spc="-5" dirty="0">
                          <a:latin typeface="Arial"/>
                          <a:cs typeface="Arial"/>
                        </a:rPr>
                        <a:t>1</a:t>
                      </a:r>
                      <a:r>
                        <a:rPr sz="1100" dirty="0">
                          <a:latin typeface="Arial"/>
                          <a:cs typeface="Arial"/>
                        </a:rPr>
                        <a:t>0</a:t>
                      </a:r>
                      <a:endParaRPr sz="1100">
                        <a:latin typeface="Arial"/>
                        <a:cs typeface="Arial"/>
                      </a:endParaRPr>
                    </a:p>
                  </a:txBody>
                  <a:tcPr marL="0" marR="0" marT="0" marB="0"/>
                </a:tc>
                <a:tc>
                  <a:txBody>
                    <a:bodyPr/>
                    <a:lstStyle/>
                    <a:p>
                      <a:pPr marR="67945" algn="r">
                        <a:lnSpc>
                          <a:spcPts val="1100"/>
                        </a:lnSpc>
                      </a:pPr>
                      <a:r>
                        <a:rPr sz="1100" dirty="0">
                          <a:latin typeface="Arial"/>
                          <a:cs typeface="Arial"/>
                        </a:rPr>
                        <a:t>7</a:t>
                      </a:r>
                      <a:endParaRPr sz="1100">
                        <a:latin typeface="Arial"/>
                        <a:cs typeface="Arial"/>
                      </a:endParaRPr>
                    </a:p>
                  </a:txBody>
                  <a:tcPr marL="0" marR="0" marT="0" marB="0"/>
                </a:tc>
                <a:tc>
                  <a:txBody>
                    <a:bodyPr/>
                    <a:lstStyle/>
                    <a:p>
                      <a:pPr marR="67945" algn="r">
                        <a:lnSpc>
                          <a:spcPts val="1100"/>
                        </a:lnSpc>
                      </a:pPr>
                      <a:r>
                        <a:rPr sz="1100" spc="-5" dirty="0">
                          <a:latin typeface="Arial"/>
                          <a:cs typeface="Arial"/>
                        </a:rPr>
                        <a:t>1</a:t>
                      </a:r>
                      <a:r>
                        <a:rPr sz="1100" dirty="0">
                          <a:latin typeface="Arial"/>
                          <a:cs typeface="Arial"/>
                        </a:rPr>
                        <a:t>1</a:t>
                      </a:r>
                      <a:endParaRPr sz="1100">
                        <a:latin typeface="Arial"/>
                        <a:cs typeface="Arial"/>
                      </a:endParaRPr>
                    </a:p>
                  </a:txBody>
                  <a:tcPr marL="0" marR="0" marT="0" marB="0"/>
                </a:tc>
                <a:extLst>
                  <a:ext uri="{0D108BD9-81ED-4DB2-BD59-A6C34878D82A}">
                    <a16:rowId xmlns:a16="http://schemas.microsoft.com/office/drawing/2014/main" val="10002"/>
                  </a:ext>
                </a:extLst>
              </a:tr>
              <a:tr h="172079">
                <a:tc>
                  <a:txBody>
                    <a:bodyPr/>
                    <a:lstStyle/>
                    <a:p>
                      <a:pPr marL="31750">
                        <a:lnSpc>
                          <a:spcPts val="1245"/>
                        </a:lnSpc>
                        <a:spcBef>
                          <a:spcPts val="5"/>
                        </a:spcBef>
                      </a:pPr>
                      <a:r>
                        <a:rPr sz="1100" spc="-15" dirty="0">
                          <a:latin typeface="Arial"/>
                          <a:cs typeface="Arial"/>
                        </a:rPr>
                        <a:t>WH:</a:t>
                      </a:r>
                      <a:r>
                        <a:rPr sz="1100" spc="50" dirty="0">
                          <a:latin typeface="Arial"/>
                          <a:cs typeface="Arial"/>
                        </a:rPr>
                        <a:t> </a:t>
                      </a:r>
                      <a:r>
                        <a:rPr sz="1100" spc="-35" dirty="0">
                          <a:latin typeface="Arial"/>
                          <a:cs typeface="Arial"/>
                        </a:rPr>
                        <a:t>Wuthering</a:t>
                      </a:r>
                      <a:endParaRPr sz="1100">
                        <a:latin typeface="Arial"/>
                        <a:cs typeface="Arial"/>
                      </a:endParaRPr>
                    </a:p>
                  </a:txBody>
                  <a:tcPr marL="0" marR="0" marT="635" marB="0"/>
                </a:tc>
                <a:tc>
                  <a:txBody>
                    <a:bodyPr/>
                    <a:lstStyle/>
                    <a:p>
                      <a:pPr marL="75565">
                        <a:lnSpc>
                          <a:spcPts val="1100"/>
                        </a:lnSpc>
                      </a:pPr>
                      <a:r>
                        <a:rPr sz="1100" spc="110" dirty="0">
                          <a:latin typeface="PMingLiU"/>
                          <a:cs typeface="PMingLiU"/>
                        </a:rPr>
                        <a:t>gossip</a:t>
                      </a:r>
                      <a:endParaRPr sz="1100">
                        <a:latin typeface="PMingLiU"/>
                        <a:cs typeface="PMingLiU"/>
                      </a:endParaRPr>
                    </a:p>
                  </a:txBody>
                  <a:tcPr marL="0" marR="0" marT="0" marB="0"/>
                </a:tc>
                <a:tc>
                  <a:txBody>
                    <a:bodyPr/>
                    <a:lstStyle/>
                    <a:p>
                      <a:pPr marR="67945" algn="r">
                        <a:lnSpc>
                          <a:spcPts val="1100"/>
                        </a:lnSpc>
                      </a:pPr>
                      <a:r>
                        <a:rPr sz="1100" dirty="0">
                          <a:latin typeface="Arial"/>
                          <a:cs typeface="Arial"/>
                        </a:rPr>
                        <a:t>2</a:t>
                      </a:r>
                      <a:endParaRPr sz="1100">
                        <a:latin typeface="Arial"/>
                        <a:cs typeface="Arial"/>
                      </a:endParaRPr>
                    </a:p>
                  </a:txBody>
                  <a:tcPr marL="0" marR="0" marT="0" marB="0"/>
                </a:tc>
                <a:tc>
                  <a:txBody>
                    <a:bodyPr/>
                    <a:lstStyle/>
                    <a:p>
                      <a:pPr marR="67945" algn="r">
                        <a:lnSpc>
                          <a:spcPts val="1100"/>
                        </a:lnSpc>
                      </a:pPr>
                      <a:r>
                        <a:rPr sz="1100" dirty="0">
                          <a:latin typeface="Arial"/>
                          <a:cs typeface="Arial"/>
                        </a:rPr>
                        <a:t>0</a:t>
                      </a:r>
                      <a:endParaRPr sz="1100">
                        <a:latin typeface="Arial"/>
                        <a:cs typeface="Arial"/>
                      </a:endParaRPr>
                    </a:p>
                  </a:txBody>
                  <a:tcPr marL="0" marR="0" marT="0" marB="0"/>
                </a:tc>
                <a:tc>
                  <a:txBody>
                    <a:bodyPr/>
                    <a:lstStyle/>
                    <a:p>
                      <a:pPr marR="67945" algn="r">
                        <a:lnSpc>
                          <a:spcPts val="1100"/>
                        </a:lnSpc>
                      </a:pPr>
                      <a:r>
                        <a:rPr sz="1100" dirty="0">
                          <a:latin typeface="Arial"/>
                          <a:cs typeface="Arial"/>
                        </a:rPr>
                        <a:t>6</a:t>
                      </a:r>
                      <a:endParaRPr sz="1100">
                        <a:latin typeface="Arial"/>
                        <a:cs typeface="Arial"/>
                      </a:endParaRPr>
                    </a:p>
                  </a:txBody>
                  <a:tcPr marL="0" marR="0" marT="0" marB="0"/>
                </a:tc>
                <a:extLst>
                  <a:ext uri="{0D108BD9-81ED-4DB2-BD59-A6C34878D82A}">
                    <a16:rowId xmlns:a16="http://schemas.microsoft.com/office/drawing/2014/main" val="10003"/>
                  </a:ext>
                </a:extLst>
              </a:tr>
              <a:tr h="166023">
                <a:tc>
                  <a:txBody>
                    <a:bodyPr/>
                    <a:lstStyle/>
                    <a:p>
                      <a:pPr marL="31750">
                        <a:lnSpc>
                          <a:spcPts val="1200"/>
                        </a:lnSpc>
                        <a:spcBef>
                          <a:spcPts val="5"/>
                        </a:spcBef>
                      </a:pPr>
                      <a:r>
                        <a:rPr sz="1100" spc="-50" dirty="0">
                          <a:latin typeface="Arial"/>
                          <a:cs typeface="Arial"/>
                        </a:rPr>
                        <a:t>Heights?</a:t>
                      </a:r>
                      <a:endParaRPr sz="1100">
                        <a:latin typeface="Arial"/>
                        <a:cs typeface="Arial"/>
                      </a:endParaRPr>
                    </a:p>
                  </a:txBody>
                  <a:tcPr marL="0" marR="0" marT="635" marB="0"/>
                </a:tc>
                <a:tc>
                  <a:txBody>
                    <a:bodyPr/>
                    <a:lstStyle/>
                    <a:p>
                      <a:pPr marL="75565">
                        <a:lnSpc>
                          <a:spcPts val="1100"/>
                        </a:lnSpc>
                      </a:pPr>
                      <a:r>
                        <a:rPr sz="1100" spc="180" dirty="0">
                          <a:latin typeface="PMingLiU"/>
                          <a:cs typeface="PMingLiU"/>
                        </a:rPr>
                        <a:t>wuthering</a:t>
                      </a:r>
                      <a:endParaRPr sz="1100">
                        <a:latin typeface="PMingLiU"/>
                        <a:cs typeface="PMingLiU"/>
                      </a:endParaRPr>
                    </a:p>
                  </a:txBody>
                  <a:tcPr marL="0" marR="0" marT="0" marB="0">
                    <a:lnB w="6350">
                      <a:solidFill>
                        <a:srgbClr val="000000"/>
                      </a:solidFill>
                      <a:prstDash val="solid"/>
                    </a:lnB>
                  </a:tcPr>
                </a:tc>
                <a:tc>
                  <a:txBody>
                    <a:bodyPr/>
                    <a:lstStyle/>
                    <a:p>
                      <a:pPr marR="67945" algn="r">
                        <a:lnSpc>
                          <a:spcPts val="1100"/>
                        </a:lnSpc>
                      </a:pPr>
                      <a:r>
                        <a:rPr sz="1100" dirty="0">
                          <a:latin typeface="Arial"/>
                          <a:cs typeface="Arial"/>
                        </a:rPr>
                        <a:t>0</a:t>
                      </a:r>
                      <a:endParaRPr sz="1100">
                        <a:latin typeface="Arial"/>
                        <a:cs typeface="Arial"/>
                      </a:endParaRPr>
                    </a:p>
                  </a:txBody>
                  <a:tcPr marL="0" marR="0" marT="0" marB="0">
                    <a:lnB w="6350">
                      <a:solidFill>
                        <a:srgbClr val="000000"/>
                      </a:solidFill>
                      <a:prstDash val="solid"/>
                    </a:lnB>
                  </a:tcPr>
                </a:tc>
                <a:tc>
                  <a:txBody>
                    <a:bodyPr/>
                    <a:lstStyle/>
                    <a:p>
                      <a:pPr marR="67945" algn="r">
                        <a:lnSpc>
                          <a:spcPts val="1100"/>
                        </a:lnSpc>
                      </a:pPr>
                      <a:r>
                        <a:rPr sz="1100" dirty="0">
                          <a:latin typeface="Arial"/>
                          <a:cs typeface="Arial"/>
                        </a:rPr>
                        <a:t>0</a:t>
                      </a:r>
                      <a:endParaRPr sz="1100">
                        <a:latin typeface="Arial"/>
                        <a:cs typeface="Arial"/>
                      </a:endParaRPr>
                    </a:p>
                  </a:txBody>
                  <a:tcPr marL="0" marR="0" marT="0" marB="0">
                    <a:lnB w="6350">
                      <a:solidFill>
                        <a:srgbClr val="000000"/>
                      </a:solidFill>
                      <a:prstDash val="solid"/>
                    </a:lnB>
                  </a:tcPr>
                </a:tc>
                <a:tc>
                  <a:txBody>
                    <a:bodyPr/>
                    <a:lstStyle/>
                    <a:p>
                      <a:pPr marR="67945" algn="r">
                        <a:lnSpc>
                          <a:spcPts val="1100"/>
                        </a:lnSpc>
                      </a:pPr>
                      <a:r>
                        <a:rPr sz="1100" spc="-5" dirty="0">
                          <a:latin typeface="Arial"/>
                          <a:cs typeface="Arial"/>
                        </a:rPr>
                        <a:t>3</a:t>
                      </a:r>
                      <a:r>
                        <a:rPr sz="1100" dirty="0">
                          <a:latin typeface="Arial"/>
                          <a:cs typeface="Arial"/>
                        </a:rPr>
                        <a:t>8</a:t>
                      </a:r>
                      <a:endParaRPr sz="1100">
                        <a:latin typeface="Arial"/>
                        <a:cs typeface="Arial"/>
                      </a:endParaRPr>
                    </a:p>
                  </a:txBody>
                  <a:tcPr marL="0" marR="0" marT="0" marB="0">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1979320" y="1256236"/>
            <a:ext cx="2098040" cy="447675"/>
          </a:xfrm>
          <a:prstGeom prst="rect">
            <a:avLst/>
          </a:prstGeom>
        </p:spPr>
        <p:txBody>
          <a:bodyPr vert="horz" wrap="square" lIns="0" tIns="56515" rIns="0" bIns="0" rtlCol="0">
            <a:spAutoFit/>
          </a:bodyPr>
          <a:lstStyle/>
          <a:p>
            <a:pPr marR="24130" algn="ctr">
              <a:lnSpc>
                <a:spcPct val="100000"/>
              </a:lnSpc>
              <a:spcBef>
                <a:spcPts val="445"/>
              </a:spcBef>
            </a:pPr>
            <a:r>
              <a:rPr sz="1100" spc="-25" dirty="0">
                <a:latin typeface="Arial"/>
                <a:cs typeface="Arial"/>
              </a:rPr>
              <a:t>term </a:t>
            </a:r>
            <a:r>
              <a:rPr sz="1100" spc="-65" dirty="0">
                <a:latin typeface="Arial"/>
                <a:cs typeface="Arial"/>
              </a:rPr>
              <a:t>frequencies</a:t>
            </a:r>
            <a:r>
              <a:rPr sz="1100" spc="130" dirty="0">
                <a:latin typeface="Arial"/>
                <a:cs typeface="Arial"/>
              </a:rPr>
              <a:t> </a:t>
            </a:r>
            <a:r>
              <a:rPr sz="1100" spc="-25" dirty="0">
                <a:latin typeface="Arial"/>
                <a:cs typeface="Arial"/>
              </a:rPr>
              <a:t>(counts)</a:t>
            </a:r>
            <a:endParaRPr sz="1100">
              <a:latin typeface="Arial"/>
              <a:cs typeface="Arial"/>
            </a:endParaRPr>
          </a:p>
          <a:p>
            <a:pPr algn="ctr">
              <a:lnSpc>
                <a:spcPct val="100000"/>
              </a:lnSpc>
              <a:spcBef>
                <a:spcPts val="340"/>
              </a:spcBef>
              <a:tabLst>
                <a:tab pos="2071370" algn="l"/>
              </a:tabLst>
            </a:pPr>
            <a:r>
              <a:rPr sz="1100" u="sng" spc="-5" dirty="0">
                <a:uFill>
                  <a:solidFill>
                    <a:srgbClr val="000000"/>
                  </a:solidFill>
                </a:uFill>
                <a:latin typeface="Times New Roman"/>
                <a:cs typeface="Times New Roman"/>
              </a:rPr>
              <a:t> 	</a:t>
            </a:r>
            <a:endParaRPr sz="1100">
              <a:latin typeface="Times New Roman"/>
              <a:cs typeface="Times New Roman"/>
            </a:endParaRPr>
          </a:p>
        </p:txBody>
      </p:sp>
      <p:sp>
        <p:nvSpPr>
          <p:cNvPr id="7" name="object 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8" name="object 8"/>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45 </a:t>
            </a:r>
            <a:r>
              <a:rPr spc="150" dirty="0"/>
              <a:t>/</a:t>
            </a:r>
            <a:r>
              <a:rPr spc="40" dirty="0"/>
              <a:t> </a:t>
            </a:r>
            <a:r>
              <a:rPr spc="-20" dirty="0"/>
              <a:t>53</a:t>
            </a:r>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80" dirty="0"/>
              <a:t>Cosine: Example</a:t>
            </a:r>
          </a:p>
        </p:txBody>
      </p:sp>
      <p:sp>
        <p:nvSpPr>
          <p:cNvPr id="4" name="object 4"/>
          <p:cNvSpPr txBox="1"/>
          <p:nvPr/>
        </p:nvSpPr>
        <p:spPr>
          <a:xfrm>
            <a:off x="302389" y="797331"/>
            <a:ext cx="1434465" cy="183515"/>
          </a:xfrm>
          <a:prstGeom prst="rect">
            <a:avLst/>
          </a:prstGeom>
        </p:spPr>
        <p:txBody>
          <a:bodyPr vert="horz" wrap="square" lIns="0" tIns="17145" rIns="0" bIns="0" rtlCol="0">
            <a:spAutoFit/>
          </a:bodyPr>
          <a:lstStyle/>
          <a:p>
            <a:pPr marL="12700">
              <a:lnSpc>
                <a:spcPct val="100000"/>
              </a:lnSpc>
              <a:spcBef>
                <a:spcPts val="135"/>
              </a:spcBef>
            </a:pPr>
            <a:r>
              <a:rPr sz="1000" dirty="0">
                <a:latin typeface="Arial"/>
                <a:cs typeface="Arial"/>
              </a:rPr>
              <a:t>term </a:t>
            </a:r>
            <a:r>
              <a:rPr sz="1000" spc="-40" dirty="0">
                <a:latin typeface="Arial"/>
                <a:cs typeface="Arial"/>
              </a:rPr>
              <a:t>frequencies</a:t>
            </a:r>
            <a:r>
              <a:rPr sz="1000" spc="80" dirty="0">
                <a:latin typeface="Arial"/>
                <a:cs typeface="Arial"/>
              </a:rPr>
              <a:t> </a:t>
            </a:r>
            <a:r>
              <a:rPr sz="1000" dirty="0">
                <a:latin typeface="Arial"/>
                <a:cs typeface="Arial"/>
              </a:rPr>
              <a:t>(counts)</a:t>
            </a:r>
            <a:endParaRPr sz="1000">
              <a:latin typeface="Arial"/>
              <a:cs typeface="Arial"/>
            </a:endParaRPr>
          </a:p>
        </p:txBody>
      </p:sp>
      <p:graphicFrame>
        <p:nvGraphicFramePr>
          <p:cNvPr id="5" name="object 5"/>
          <p:cNvGraphicFramePr>
            <a:graphicFrameLocks noGrp="1"/>
          </p:cNvGraphicFramePr>
          <p:nvPr/>
        </p:nvGraphicFramePr>
        <p:xfrm>
          <a:off x="50239" y="1156500"/>
          <a:ext cx="4071618" cy="827009"/>
        </p:xfrm>
        <a:graphic>
          <a:graphicData uri="http://schemas.openxmlformats.org/drawingml/2006/table">
            <a:tbl>
              <a:tblPr firstRow="1" bandRow="1">
                <a:tableStyleId>{2D5ABB26-0587-4C30-8999-92F81FD0307C}</a:tableStyleId>
              </a:tblPr>
              <a:tblGrid>
                <a:gridCol w="850900">
                  <a:extLst>
                    <a:ext uri="{9D8B030D-6E8A-4147-A177-3AD203B41FA5}">
                      <a16:colId xmlns:a16="http://schemas.microsoft.com/office/drawing/2014/main" val="20000"/>
                    </a:ext>
                  </a:extLst>
                </a:gridCol>
                <a:gridCol w="354330">
                  <a:extLst>
                    <a:ext uri="{9D8B030D-6E8A-4147-A177-3AD203B41FA5}">
                      <a16:colId xmlns:a16="http://schemas.microsoft.com/office/drawing/2014/main" val="20001"/>
                    </a:ext>
                  </a:extLst>
                </a:gridCol>
                <a:gridCol w="372109">
                  <a:extLst>
                    <a:ext uri="{9D8B030D-6E8A-4147-A177-3AD203B41FA5}">
                      <a16:colId xmlns:a16="http://schemas.microsoft.com/office/drawing/2014/main" val="20002"/>
                    </a:ext>
                  </a:extLst>
                </a:gridCol>
                <a:gridCol w="361949">
                  <a:extLst>
                    <a:ext uri="{9D8B030D-6E8A-4147-A177-3AD203B41FA5}">
                      <a16:colId xmlns:a16="http://schemas.microsoft.com/office/drawing/2014/main" val="20003"/>
                    </a:ext>
                  </a:extLst>
                </a:gridCol>
                <a:gridCol w="14605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378460">
                  <a:extLst>
                    <a:ext uri="{9D8B030D-6E8A-4147-A177-3AD203B41FA5}">
                      <a16:colId xmlns:a16="http://schemas.microsoft.com/office/drawing/2014/main" val="20006"/>
                    </a:ext>
                  </a:extLst>
                </a:gridCol>
                <a:gridCol w="378460">
                  <a:extLst>
                    <a:ext uri="{9D8B030D-6E8A-4147-A177-3AD203B41FA5}">
                      <a16:colId xmlns:a16="http://schemas.microsoft.com/office/drawing/2014/main" val="20007"/>
                    </a:ext>
                  </a:extLst>
                </a:gridCol>
                <a:gridCol w="378460">
                  <a:extLst>
                    <a:ext uri="{9D8B030D-6E8A-4147-A177-3AD203B41FA5}">
                      <a16:colId xmlns:a16="http://schemas.microsoft.com/office/drawing/2014/main" val="20008"/>
                    </a:ext>
                  </a:extLst>
                </a:gridCol>
              </a:tblGrid>
              <a:tr h="168313">
                <a:tc>
                  <a:txBody>
                    <a:bodyPr/>
                    <a:lstStyle/>
                    <a:p>
                      <a:pPr marL="71755">
                        <a:lnSpc>
                          <a:spcPts val="1120"/>
                        </a:lnSpc>
                      </a:pPr>
                      <a:r>
                        <a:rPr sz="1000" dirty="0">
                          <a:latin typeface="Arial"/>
                          <a:cs typeface="Arial"/>
                        </a:rPr>
                        <a:t>term</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R="64135" algn="r">
                        <a:lnSpc>
                          <a:spcPts val="1120"/>
                        </a:lnSpc>
                      </a:pPr>
                      <a:r>
                        <a:rPr sz="1000" dirty="0">
                          <a:latin typeface="Arial"/>
                          <a:cs typeface="Arial"/>
                        </a:rPr>
                        <a:t>SaS</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R="64135" algn="r">
                        <a:lnSpc>
                          <a:spcPts val="1120"/>
                        </a:lnSpc>
                      </a:pPr>
                      <a:r>
                        <a:rPr sz="1000" spc="-30" dirty="0">
                          <a:latin typeface="Arial"/>
                          <a:cs typeface="Arial"/>
                        </a:rPr>
                        <a:t>P</a:t>
                      </a:r>
                      <a:r>
                        <a:rPr sz="1000" dirty="0">
                          <a:latin typeface="Arial"/>
                          <a:cs typeface="Arial"/>
                        </a:rPr>
                        <a:t>aP</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R="64135" algn="r">
                        <a:lnSpc>
                          <a:spcPts val="1120"/>
                        </a:lnSpc>
                      </a:pPr>
                      <a:r>
                        <a:rPr sz="1000" dirty="0">
                          <a:latin typeface="Arial"/>
                          <a:cs typeface="Arial"/>
                        </a:rPr>
                        <a:t>WH</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20"/>
                        </a:lnSpc>
                      </a:pPr>
                      <a:r>
                        <a:rPr sz="1000" dirty="0">
                          <a:latin typeface="Arial"/>
                          <a:cs typeface="Arial"/>
                        </a:rPr>
                        <a:t>term</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85" dirty="0">
                          <a:latin typeface="Arial"/>
                          <a:cs typeface="Arial"/>
                        </a:rPr>
                        <a:t>SaS</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35" dirty="0">
                          <a:latin typeface="Arial"/>
                          <a:cs typeface="Arial"/>
                        </a:rPr>
                        <a:t>PaP</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20" dirty="0">
                          <a:latin typeface="Arial"/>
                          <a:cs typeface="Arial"/>
                        </a:rPr>
                        <a:t>WH</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60263">
                <a:tc>
                  <a:txBody>
                    <a:bodyPr/>
                    <a:lstStyle/>
                    <a:p>
                      <a:pPr marL="71755">
                        <a:lnSpc>
                          <a:spcPts val="1120"/>
                        </a:lnSpc>
                      </a:pPr>
                      <a:r>
                        <a:rPr sz="1000" spc="200" dirty="0">
                          <a:latin typeface="PMingLiU"/>
                          <a:cs typeface="PMingLiU"/>
                        </a:rPr>
                        <a:t>affection</a:t>
                      </a:r>
                      <a:endParaRPr sz="1000">
                        <a:latin typeface="PMingLiU"/>
                        <a:cs typeface="PMingLiU"/>
                      </a:endParaRPr>
                    </a:p>
                  </a:txBody>
                  <a:tcPr marL="0" marR="0" marT="0" marB="0">
                    <a:lnT w="6350">
                      <a:solidFill>
                        <a:srgbClr val="000000"/>
                      </a:solidFill>
                      <a:prstDash val="solid"/>
                    </a:lnT>
                  </a:tcPr>
                </a:tc>
                <a:tc>
                  <a:txBody>
                    <a:bodyPr/>
                    <a:lstStyle/>
                    <a:p>
                      <a:pPr marR="64135" algn="r">
                        <a:lnSpc>
                          <a:spcPts val="1120"/>
                        </a:lnSpc>
                      </a:pPr>
                      <a:r>
                        <a:rPr sz="1000" spc="-5" dirty="0">
                          <a:latin typeface="Arial"/>
                          <a:cs typeface="Arial"/>
                        </a:rPr>
                        <a:t>11</a:t>
                      </a:r>
                      <a:r>
                        <a:rPr sz="1000" dirty="0">
                          <a:latin typeface="Arial"/>
                          <a:cs typeface="Arial"/>
                        </a:rPr>
                        <a:t>5</a:t>
                      </a:r>
                      <a:endParaRPr sz="1000">
                        <a:latin typeface="Arial"/>
                        <a:cs typeface="Arial"/>
                      </a:endParaRPr>
                    </a:p>
                  </a:txBody>
                  <a:tcPr marL="0" marR="0" marT="0" marB="0">
                    <a:lnT w="6350">
                      <a:solidFill>
                        <a:srgbClr val="000000"/>
                      </a:solidFill>
                      <a:prstDash val="solid"/>
                    </a:lnT>
                  </a:tcPr>
                </a:tc>
                <a:tc>
                  <a:txBody>
                    <a:bodyPr/>
                    <a:lstStyle/>
                    <a:p>
                      <a:pPr marR="64135" algn="r">
                        <a:lnSpc>
                          <a:spcPts val="1120"/>
                        </a:lnSpc>
                      </a:pPr>
                      <a:r>
                        <a:rPr sz="1000" spc="-5" dirty="0">
                          <a:latin typeface="Arial"/>
                          <a:cs typeface="Arial"/>
                        </a:rPr>
                        <a:t>5</a:t>
                      </a:r>
                      <a:r>
                        <a:rPr sz="1000" dirty="0">
                          <a:latin typeface="Arial"/>
                          <a:cs typeface="Arial"/>
                        </a:rPr>
                        <a:t>8</a:t>
                      </a:r>
                      <a:endParaRPr sz="1000">
                        <a:latin typeface="Arial"/>
                        <a:cs typeface="Arial"/>
                      </a:endParaRPr>
                    </a:p>
                  </a:txBody>
                  <a:tcPr marL="0" marR="0" marT="0" marB="0">
                    <a:lnT w="6350">
                      <a:solidFill>
                        <a:srgbClr val="000000"/>
                      </a:solidFill>
                      <a:prstDash val="solid"/>
                    </a:lnT>
                  </a:tcPr>
                </a:tc>
                <a:tc>
                  <a:txBody>
                    <a:bodyPr/>
                    <a:lstStyle/>
                    <a:p>
                      <a:pPr marR="64135" algn="r">
                        <a:lnSpc>
                          <a:spcPts val="1120"/>
                        </a:lnSpc>
                      </a:pPr>
                      <a:r>
                        <a:rPr sz="1000" spc="-5" dirty="0">
                          <a:latin typeface="Arial"/>
                          <a:cs typeface="Arial"/>
                        </a:rPr>
                        <a:t>2</a:t>
                      </a:r>
                      <a:r>
                        <a:rPr sz="1000" dirty="0">
                          <a:latin typeface="Arial"/>
                          <a:cs typeface="Arial"/>
                        </a:rPr>
                        <a:t>0</a:t>
                      </a:r>
                      <a:endParaRPr sz="1000">
                        <a:latin typeface="Arial"/>
                        <a:cs typeface="Arial"/>
                      </a:endParaRPr>
                    </a:p>
                  </a:txBody>
                  <a:tcPr marL="0" marR="0" marT="0" marB="0">
                    <a:lnT w="6350">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20"/>
                        </a:lnSpc>
                      </a:pPr>
                      <a:r>
                        <a:rPr sz="1000" spc="200" dirty="0">
                          <a:latin typeface="PMingLiU"/>
                          <a:cs typeface="PMingLiU"/>
                        </a:rPr>
                        <a:t>affection</a:t>
                      </a:r>
                      <a:endParaRPr sz="1000">
                        <a:latin typeface="PMingLiU"/>
                        <a:cs typeface="PMingLiU"/>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3.06</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2.76</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2.30</a:t>
                      </a:r>
                      <a:endParaRPr sz="1000">
                        <a:latin typeface="Arial"/>
                        <a:cs typeface="Arial"/>
                      </a:endParaRPr>
                    </a:p>
                  </a:txBody>
                  <a:tcPr marL="0" marR="0" marT="0" marB="0">
                    <a:lnT w="6350">
                      <a:solidFill>
                        <a:srgbClr val="000000"/>
                      </a:solidFill>
                      <a:prstDash val="solid"/>
                    </a:lnT>
                  </a:tcPr>
                </a:tc>
                <a:extLst>
                  <a:ext uri="{0D108BD9-81ED-4DB2-BD59-A6C34878D82A}">
                    <a16:rowId xmlns:a16="http://schemas.microsoft.com/office/drawing/2014/main" val="10001"/>
                  </a:ext>
                </a:extLst>
              </a:tr>
              <a:tr h="163480">
                <a:tc>
                  <a:txBody>
                    <a:bodyPr/>
                    <a:lstStyle/>
                    <a:p>
                      <a:pPr marL="71755">
                        <a:lnSpc>
                          <a:spcPts val="1145"/>
                        </a:lnSpc>
                      </a:pPr>
                      <a:r>
                        <a:rPr sz="1000" spc="180" dirty="0">
                          <a:latin typeface="PMingLiU"/>
                          <a:cs typeface="PMingLiU"/>
                        </a:rPr>
                        <a:t>jealous</a:t>
                      </a:r>
                      <a:endParaRPr sz="1000">
                        <a:latin typeface="PMingLiU"/>
                        <a:cs typeface="PMingLiU"/>
                      </a:endParaRPr>
                    </a:p>
                  </a:txBody>
                  <a:tcPr marL="0" marR="0" marT="0" marB="0"/>
                </a:tc>
                <a:tc>
                  <a:txBody>
                    <a:bodyPr/>
                    <a:lstStyle/>
                    <a:p>
                      <a:pPr marR="64135" algn="r">
                        <a:lnSpc>
                          <a:spcPts val="1145"/>
                        </a:lnSpc>
                      </a:pPr>
                      <a:r>
                        <a:rPr sz="1000" spc="-5" dirty="0">
                          <a:latin typeface="Arial"/>
                          <a:cs typeface="Arial"/>
                        </a:rPr>
                        <a:t>1</a:t>
                      </a:r>
                      <a:r>
                        <a:rPr sz="1000" dirty="0">
                          <a:latin typeface="Arial"/>
                          <a:cs typeface="Arial"/>
                        </a:rPr>
                        <a:t>0</a:t>
                      </a:r>
                      <a:endParaRPr sz="1000">
                        <a:latin typeface="Arial"/>
                        <a:cs typeface="Arial"/>
                      </a:endParaRPr>
                    </a:p>
                  </a:txBody>
                  <a:tcPr marL="0" marR="0" marT="0" marB="0"/>
                </a:tc>
                <a:tc>
                  <a:txBody>
                    <a:bodyPr/>
                    <a:lstStyle/>
                    <a:p>
                      <a:pPr marR="64135" algn="r">
                        <a:lnSpc>
                          <a:spcPts val="1145"/>
                        </a:lnSpc>
                      </a:pPr>
                      <a:r>
                        <a:rPr sz="1000" dirty="0">
                          <a:latin typeface="Arial"/>
                          <a:cs typeface="Arial"/>
                        </a:rPr>
                        <a:t>7</a:t>
                      </a:r>
                      <a:endParaRPr sz="1000">
                        <a:latin typeface="Arial"/>
                        <a:cs typeface="Arial"/>
                      </a:endParaRPr>
                    </a:p>
                  </a:txBody>
                  <a:tcPr marL="0" marR="0" marT="0" marB="0"/>
                </a:tc>
                <a:tc>
                  <a:txBody>
                    <a:bodyPr/>
                    <a:lstStyle/>
                    <a:p>
                      <a:pPr marR="64135" algn="r">
                        <a:lnSpc>
                          <a:spcPts val="1145"/>
                        </a:lnSpc>
                      </a:pPr>
                      <a:r>
                        <a:rPr sz="1000" spc="-5" dirty="0">
                          <a:latin typeface="Arial"/>
                          <a:cs typeface="Arial"/>
                        </a:rPr>
                        <a:t>1</a:t>
                      </a:r>
                      <a:r>
                        <a:rPr sz="1000" dirty="0">
                          <a:latin typeface="Arial"/>
                          <a:cs typeface="Arial"/>
                        </a:rPr>
                        <a:t>1</a:t>
                      </a:r>
                      <a:endParaRPr sz="10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80" dirty="0">
                          <a:latin typeface="PMingLiU"/>
                          <a:cs typeface="PMingLiU"/>
                        </a:rPr>
                        <a:t>jealous</a:t>
                      </a:r>
                      <a:endParaRPr sz="1000">
                        <a:latin typeface="PMingLiU"/>
                        <a:cs typeface="PMingLiU"/>
                      </a:endParaRPr>
                    </a:p>
                  </a:txBody>
                  <a:tcPr marL="0" marR="0" marT="0" marB="0"/>
                </a:tc>
                <a:tc>
                  <a:txBody>
                    <a:bodyPr/>
                    <a:lstStyle/>
                    <a:p>
                      <a:pPr marL="71755">
                        <a:lnSpc>
                          <a:spcPts val="1145"/>
                        </a:lnSpc>
                      </a:pPr>
                      <a:r>
                        <a:rPr sz="1000" spc="-25" dirty="0">
                          <a:latin typeface="Arial"/>
                          <a:cs typeface="Arial"/>
                        </a:rPr>
                        <a:t>2.0</a:t>
                      </a:r>
                      <a:endParaRPr sz="1000">
                        <a:latin typeface="Arial"/>
                        <a:cs typeface="Arial"/>
                      </a:endParaRPr>
                    </a:p>
                  </a:txBody>
                  <a:tcPr marL="0" marR="0" marT="0" marB="0"/>
                </a:tc>
                <a:tc>
                  <a:txBody>
                    <a:bodyPr/>
                    <a:lstStyle/>
                    <a:p>
                      <a:pPr marL="71755">
                        <a:lnSpc>
                          <a:spcPts val="1145"/>
                        </a:lnSpc>
                      </a:pPr>
                      <a:r>
                        <a:rPr sz="1000" spc="-30" dirty="0">
                          <a:latin typeface="Arial"/>
                          <a:cs typeface="Arial"/>
                        </a:rPr>
                        <a:t>1.85</a:t>
                      </a:r>
                      <a:endParaRPr sz="1000">
                        <a:latin typeface="Arial"/>
                        <a:cs typeface="Arial"/>
                      </a:endParaRPr>
                    </a:p>
                  </a:txBody>
                  <a:tcPr marL="0" marR="0" marT="0" marB="0"/>
                </a:tc>
                <a:tc>
                  <a:txBody>
                    <a:bodyPr/>
                    <a:lstStyle/>
                    <a:p>
                      <a:pPr marL="71755">
                        <a:lnSpc>
                          <a:spcPts val="1145"/>
                        </a:lnSpc>
                      </a:pPr>
                      <a:r>
                        <a:rPr sz="1000" spc="-30" dirty="0">
                          <a:latin typeface="Arial"/>
                          <a:cs typeface="Arial"/>
                        </a:rPr>
                        <a:t>2.04</a:t>
                      </a:r>
                      <a:endParaRPr sz="1000">
                        <a:latin typeface="Arial"/>
                        <a:cs typeface="Arial"/>
                      </a:endParaRPr>
                    </a:p>
                  </a:txBody>
                  <a:tcPr marL="0" marR="0" marT="0" marB="0"/>
                </a:tc>
                <a:extLst>
                  <a:ext uri="{0D108BD9-81ED-4DB2-BD59-A6C34878D82A}">
                    <a16:rowId xmlns:a16="http://schemas.microsoft.com/office/drawing/2014/main" val="10002"/>
                  </a:ext>
                </a:extLst>
              </a:tr>
              <a:tr h="163480">
                <a:tc>
                  <a:txBody>
                    <a:bodyPr/>
                    <a:lstStyle/>
                    <a:p>
                      <a:pPr marL="71755">
                        <a:lnSpc>
                          <a:spcPts val="1145"/>
                        </a:lnSpc>
                      </a:pPr>
                      <a:r>
                        <a:rPr sz="1000" spc="125" dirty="0">
                          <a:latin typeface="PMingLiU"/>
                          <a:cs typeface="PMingLiU"/>
                        </a:rPr>
                        <a:t>gossip</a:t>
                      </a:r>
                      <a:endParaRPr sz="1000">
                        <a:latin typeface="PMingLiU"/>
                        <a:cs typeface="PMingLiU"/>
                      </a:endParaRPr>
                    </a:p>
                  </a:txBody>
                  <a:tcPr marL="0" marR="0" marT="0" marB="0"/>
                </a:tc>
                <a:tc>
                  <a:txBody>
                    <a:bodyPr/>
                    <a:lstStyle/>
                    <a:p>
                      <a:pPr marR="64135" algn="r">
                        <a:lnSpc>
                          <a:spcPts val="1145"/>
                        </a:lnSpc>
                      </a:pPr>
                      <a:r>
                        <a:rPr sz="1000" dirty="0">
                          <a:latin typeface="Arial"/>
                          <a:cs typeface="Arial"/>
                        </a:rPr>
                        <a:t>2</a:t>
                      </a:r>
                      <a:endParaRPr sz="1000">
                        <a:latin typeface="Arial"/>
                        <a:cs typeface="Arial"/>
                      </a:endParaRPr>
                    </a:p>
                  </a:txBody>
                  <a:tcPr marL="0" marR="0" marT="0" marB="0"/>
                </a:tc>
                <a:tc>
                  <a:txBody>
                    <a:bodyPr/>
                    <a:lstStyle/>
                    <a:p>
                      <a:pPr marR="64135" algn="r">
                        <a:lnSpc>
                          <a:spcPts val="1145"/>
                        </a:lnSpc>
                      </a:pPr>
                      <a:r>
                        <a:rPr sz="1000" dirty="0">
                          <a:latin typeface="Arial"/>
                          <a:cs typeface="Arial"/>
                        </a:rPr>
                        <a:t>0</a:t>
                      </a:r>
                      <a:endParaRPr sz="1000">
                        <a:latin typeface="Arial"/>
                        <a:cs typeface="Arial"/>
                      </a:endParaRPr>
                    </a:p>
                  </a:txBody>
                  <a:tcPr marL="0" marR="0" marT="0" marB="0"/>
                </a:tc>
                <a:tc>
                  <a:txBody>
                    <a:bodyPr/>
                    <a:lstStyle/>
                    <a:p>
                      <a:pPr marR="64135" algn="r">
                        <a:lnSpc>
                          <a:spcPts val="1145"/>
                        </a:lnSpc>
                      </a:pPr>
                      <a:r>
                        <a:rPr sz="1000" dirty="0">
                          <a:latin typeface="Arial"/>
                          <a:cs typeface="Arial"/>
                        </a:rPr>
                        <a:t>6</a:t>
                      </a:r>
                      <a:endParaRPr sz="10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25" dirty="0">
                          <a:latin typeface="PMingLiU"/>
                          <a:cs typeface="PMingLiU"/>
                        </a:rPr>
                        <a:t>gossip</a:t>
                      </a:r>
                      <a:endParaRPr sz="1000">
                        <a:latin typeface="PMingLiU"/>
                        <a:cs typeface="PMingLiU"/>
                      </a:endParaRPr>
                    </a:p>
                  </a:txBody>
                  <a:tcPr marL="0" marR="0" marT="0" marB="0"/>
                </a:tc>
                <a:tc>
                  <a:txBody>
                    <a:bodyPr/>
                    <a:lstStyle/>
                    <a:p>
                      <a:pPr marL="71755">
                        <a:lnSpc>
                          <a:spcPts val="1145"/>
                        </a:lnSpc>
                      </a:pPr>
                      <a:r>
                        <a:rPr sz="1000" spc="-30" dirty="0">
                          <a:latin typeface="Arial"/>
                          <a:cs typeface="Arial"/>
                        </a:rPr>
                        <a:t>1.30</a:t>
                      </a:r>
                      <a:endParaRPr sz="1000">
                        <a:latin typeface="Arial"/>
                        <a:cs typeface="Arial"/>
                      </a:endParaRPr>
                    </a:p>
                  </a:txBody>
                  <a:tcPr marL="0" marR="0" marT="0" marB="0"/>
                </a:tc>
                <a:tc>
                  <a:txBody>
                    <a:bodyPr/>
                    <a:lstStyle/>
                    <a:p>
                      <a:pPr marL="71755">
                        <a:lnSpc>
                          <a:spcPts val="1145"/>
                        </a:lnSpc>
                      </a:pPr>
                      <a:r>
                        <a:rPr sz="1000" dirty="0">
                          <a:latin typeface="Arial"/>
                          <a:cs typeface="Arial"/>
                        </a:rPr>
                        <a:t>0</a:t>
                      </a:r>
                      <a:endParaRPr sz="1000">
                        <a:latin typeface="Arial"/>
                        <a:cs typeface="Arial"/>
                      </a:endParaRPr>
                    </a:p>
                  </a:txBody>
                  <a:tcPr marL="0" marR="0" marT="0" marB="0"/>
                </a:tc>
                <a:tc>
                  <a:txBody>
                    <a:bodyPr/>
                    <a:lstStyle/>
                    <a:p>
                      <a:pPr marL="71755">
                        <a:lnSpc>
                          <a:spcPts val="1145"/>
                        </a:lnSpc>
                      </a:pPr>
                      <a:r>
                        <a:rPr sz="1000" spc="-30" dirty="0">
                          <a:latin typeface="Arial"/>
                          <a:cs typeface="Arial"/>
                        </a:rPr>
                        <a:t>1.78</a:t>
                      </a:r>
                      <a:endParaRPr sz="1000">
                        <a:latin typeface="Arial"/>
                        <a:cs typeface="Arial"/>
                      </a:endParaRPr>
                    </a:p>
                  </a:txBody>
                  <a:tcPr marL="0" marR="0" marT="0" marB="0"/>
                </a:tc>
                <a:extLst>
                  <a:ext uri="{0D108BD9-81ED-4DB2-BD59-A6C34878D82A}">
                    <a16:rowId xmlns:a16="http://schemas.microsoft.com/office/drawing/2014/main" val="10003"/>
                  </a:ext>
                </a:extLst>
              </a:tr>
              <a:tr h="171473">
                <a:tc>
                  <a:txBody>
                    <a:bodyPr/>
                    <a:lstStyle/>
                    <a:p>
                      <a:pPr marL="71755">
                        <a:lnSpc>
                          <a:spcPts val="1145"/>
                        </a:lnSpc>
                      </a:pPr>
                      <a:r>
                        <a:rPr sz="1000" spc="190" dirty="0">
                          <a:latin typeface="PMingLiU"/>
                          <a:cs typeface="PMingLiU"/>
                        </a:rPr>
                        <a:t>wuthering</a:t>
                      </a:r>
                      <a:endParaRPr sz="1000">
                        <a:latin typeface="PMingLiU"/>
                        <a:cs typeface="PMingLiU"/>
                      </a:endParaRPr>
                    </a:p>
                  </a:txBody>
                  <a:tcPr marL="0" marR="0" marT="0" marB="0">
                    <a:lnB w="6350">
                      <a:solidFill>
                        <a:srgbClr val="000000"/>
                      </a:solidFill>
                      <a:prstDash val="solid"/>
                    </a:lnB>
                  </a:tcPr>
                </a:tc>
                <a:tc>
                  <a:txBody>
                    <a:bodyPr/>
                    <a:lstStyle/>
                    <a:p>
                      <a:pPr marR="64135" algn="r">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R="64135" algn="r">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R="64135" algn="r">
                        <a:lnSpc>
                          <a:spcPts val="1145"/>
                        </a:lnSpc>
                      </a:pPr>
                      <a:r>
                        <a:rPr sz="1000" spc="-5" dirty="0">
                          <a:latin typeface="Arial"/>
                          <a:cs typeface="Arial"/>
                        </a:rPr>
                        <a:t>3</a:t>
                      </a:r>
                      <a:r>
                        <a:rPr sz="1000" dirty="0">
                          <a:latin typeface="Arial"/>
                          <a:cs typeface="Arial"/>
                        </a:rPr>
                        <a:t>8</a:t>
                      </a:r>
                      <a:endParaRPr sz="1000">
                        <a:latin typeface="Arial"/>
                        <a:cs typeface="Arial"/>
                      </a:endParaRPr>
                    </a:p>
                  </a:txBody>
                  <a:tcPr marL="0" marR="0" marT="0" marB="0">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90" dirty="0">
                          <a:latin typeface="PMingLiU"/>
                          <a:cs typeface="PMingLiU"/>
                        </a:rPr>
                        <a:t>wuthering</a:t>
                      </a:r>
                      <a:endParaRPr sz="1000">
                        <a:latin typeface="PMingLiU"/>
                        <a:cs typeface="PMingLiU"/>
                      </a:endParaRPr>
                    </a:p>
                  </a:txBody>
                  <a:tcPr marL="0" marR="0" marT="0" marB="0">
                    <a:lnB w="6350">
                      <a:solidFill>
                        <a:srgbClr val="000000"/>
                      </a:solidFill>
                      <a:prstDash val="solid"/>
                    </a:lnB>
                  </a:tcPr>
                </a:tc>
                <a:tc>
                  <a:txBody>
                    <a:bodyPr/>
                    <a:lstStyle/>
                    <a:p>
                      <a:pPr marL="71755">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spc="-30" dirty="0">
                          <a:latin typeface="Arial"/>
                          <a:cs typeface="Arial"/>
                        </a:rPr>
                        <a:t>2.58</a:t>
                      </a:r>
                      <a:endParaRPr sz="1000">
                        <a:latin typeface="Arial"/>
                        <a:cs typeface="Arial"/>
                      </a:endParaRPr>
                    </a:p>
                  </a:txBody>
                  <a:tcPr marL="0" marR="0" marT="0" marB="0">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2465362" y="797331"/>
            <a:ext cx="1324610" cy="183515"/>
          </a:xfrm>
          <a:prstGeom prst="rect">
            <a:avLst/>
          </a:prstGeom>
        </p:spPr>
        <p:txBody>
          <a:bodyPr vert="horz" wrap="square" lIns="0" tIns="17145" rIns="0" bIns="0" rtlCol="0">
            <a:spAutoFit/>
          </a:bodyPr>
          <a:lstStyle/>
          <a:p>
            <a:pPr marL="12700">
              <a:lnSpc>
                <a:spcPct val="100000"/>
              </a:lnSpc>
              <a:spcBef>
                <a:spcPts val="135"/>
              </a:spcBef>
            </a:pPr>
            <a:r>
              <a:rPr sz="1000" spc="-20" dirty="0">
                <a:latin typeface="Arial"/>
                <a:cs typeface="Arial"/>
              </a:rPr>
              <a:t>log </a:t>
            </a:r>
            <a:r>
              <a:rPr sz="1000" spc="-30" dirty="0">
                <a:latin typeface="Arial"/>
                <a:cs typeface="Arial"/>
              </a:rPr>
              <a:t>frequency</a:t>
            </a:r>
            <a:r>
              <a:rPr sz="1000" spc="85" dirty="0">
                <a:latin typeface="Arial"/>
                <a:cs typeface="Arial"/>
              </a:rPr>
              <a:t> </a:t>
            </a:r>
            <a:r>
              <a:rPr sz="1000" spc="-15" dirty="0">
                <a:latin typeface="Arial"/>
                <a:cs typeface="Arial"/>
              </a:rPr>
              <a:t>weighting</a:t>
            </a:r>
            <a:endParaRPr sz="1000">
              <a:latin typeface="Arial"/>
              <a:cs typeface="Arial"/>
            </a:endParaRPr>
          </a:p>
        </p:txBody>
      </p:sp>
      <p:sp>
        <p:nvSpPr>
          <p:cNvPr id="7" name="object 7"/>
          <p:cNvSpPr txBox="1"/>
          <p:nvPr/>
        </p:nvSpPr>
        <p:spPr>
          <a:xfrm>
            <a:off x="347345" y="2096596"/>
            <a:ext cx="2984500" cy="183515"/>
          </a:xfrm>
          <a:prstGeom prst="rect">
            <a:avLst/>
          </a:prstGeom>
        </p:spPr>
        <p:txBody>
          <a:bodyPr vert="horz" wrap="square" lIns="0" tIns="17145" rIns="0" bIns="0" rtlCol="0">
            <a:spAutoFit/>
          </a:bodyPr>
          <a:lstStyle/>
          <a:p>
            <a:pPr marL="12700">
              <a:lnSpc>
                <a:spcPct val="100000"/>
              </a:lnSpc>
              <a:spcBef>
                <a:spcPts val="135"/>
              </a:spcBef>
            </a:pPr>
            <a:r>
              <a:rPr sz="1000" spc="10" dirty="0">
                <a:latin typeface="Arial"/>
                <a:cs typeface="Arial"/>
              </a:rPr>
              <a:t>(To </a:t>
            </a:r>
            <a:r>
              <a:rPr sz="1000" spc="-10" dirty="0">
                <a:latin typeface="Arial"/>
                <a:cs typeface="Arial"/>
              </a:rPr>
              <a:t>simplify </a:t>
            </a:r>
            <a:r>
              <a:rPr sz="1000" spc="-5" dirty="0">
                <a:latin typeface="Arial"/>
                <a:cs typeface="Arial"/>
              </a:rPr>
              <a:t>this </a:t>
            </a:r>
            <a:r>
              <a:rPr sz="1000" spc="-35" dirty="0">
                <a:latin typeface="Arial"/>
                <a:cs typeface="Arial"/>
              </a:rPr>
              <a:t>example, </a:t>
            </a:r>
            <a:r>
              <a:rPr sz="1000" spc="-75" dirty="0">
                <a:latin typeface="Arial"/>
                <a:cs typeface="Arial"/>
              </a:rPr>
              <a:t>we </a:t>
            </a:r>
            <a:r>
              <a:rPr sz="1000" spc="10" dirty="0">
                <a:latin typeface="Arial"/>
                <a:cs typeface="Arial"/>
              </a:rPr>
              <a:t>don’t </a:t>
            </a:r>
            <a:r>
              <a:rPr sz="1000" spc="-30" dirty="0">
                <a:latin typeface="Arial"/>
                <a:cs typeface="Arial"/>
              </a:rPr>
              <a:t>do </a:t>
            </a:r>
            <a:r>
              <a:rPr sz="1000" spc="10" dirty="0">
                <a:latin typeface="Arial"/>
                <a:cs typeface="Arial"/>
              </a:rPr>
              <a:t>idf</a:t>
            </a:r>
            <a:r>
              <a:rPr sz="1000" spc="-35" dirty="0">
                <a:latin typeface="Arial"/>
                <a:cs typeface="Arial"/>
              </a:rPr>
              <a:t> </a:t>
            </a:r>
            <a:r>
              <a:rPr sz="1000" spc="-5" dirty="0">
                <a:latin typeface="Arial"/>
                <a:cs typeface="Arial"/>
              </a:rPr>
              <a:t>weighting.)</a:t>
            </a:r>
            <a:endParaRPr sz="1000">
              <a:latin typeface="Arial"/>
              <a:cs typeface="Arial"/>
            </a:endParaRPr>
          </a:p>
        </p:txBody>
      </p:sp>
      <p:sp>
        <p:nvSpPr>
          <p:cNvPr id="8" name="object 8"/>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9" name="object 9"/>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46 </a:t>
            </a:r>
            <a:r>
              <a:rPr spc="150" dirty="0"/>
              <a:t>/</a:t>
            </a:r>
            <a:r>
              <a:rPr spc="40" dirty="0"/>
              <a:t> </a:t>
            </a:r>
            <a:r>
              <a:rPr spc="-20" dirty="0"/>
              <a:t>53</a:t>
            </a: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a:t>
            </a:r>
            <a:r>
              <a:rPr sz="600" spc="145" dirty="0">
                <a:solidFill>
                  <a:srgbClr val="FFFFFF"/>
                </a:solidFill>
                <a:latin typeface="Arial"/>
                <a:cs typeface="Arial"/>
              </a:rPr>
              <a:t> </a:t>
            </a:r>
            <a:r>
              <a:rPr sz="600" spc="-10" dirty="0">
                <a:solidFill>
                  <a:srgbClr val="7F7F7F"/>
                </a:solidFill>
                <a:latin typeface="Arial"/>
                <a:cs typeface="Arial"/>
              </a:rPr>
              <a:t>Skip </a:t>
            </a:r>
            <a:r>
              <a:rPr sz="600" spc="-5" dirty="0">
                <a:solidFill>
                  <a:srgbClr val="7F7F7F"/>
                </a:solidFill>
                <a:latin typeface="Arial"/>
                <a:cs typeface="Arial"/>
              </a:rPr>
              <a:t>pointers </a:t>
            </a:r>
            <a:r>
              <a:rPr sz="600" spc="-25" dirty="0">
                <a:solidFill>
                  <a:srgbClr val="7F7F7F"/>
                </a:solidFill>
                <a:latin typeface="Arial"/>
                <a:cs typeface="Arial"/>
              </a:rPr>
              <a:t>Phrase</a:t>
            </a:r>
            <a:r>
              <a:rPr sz="600" spc="10" dirty="0">
                <a:solidFill>
                  <a:srgbClr val="7F7F7F"/>
                </a:solidFill>
                <a:latin typeface="Arial"/>
                <a:cs typeface="Arial"/>
              </a:rPr>
              <a:t> </a:t>
            </a:r>
            <a:r>
              <a:rPr sz="600" spc="-20" dirty="0">
                <a:solidFill>
                  <a:srgbClr val="7F7F7F"/>
                </a:solidFill>
                <a:latin typeface="Arial"/>
                <a:cs typeface="Arial"/>
              </a:rPr>
              <a:t>queries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5" dirty="0"/>
              <a:t>Stop</a:t>
            </a:r>
            <a:r>
              <a:rPr spc="70" dirty="0"/>
              <a:t> </a:t>
            </a:r>
            <a:r>
              <a:rPr spc="-85" dirty="0"/>
              <a:t>words</a:t>
            </a:r>
          </a:p>
        </p:txBody>
      </p:sp>
      <p:sp>
        <p:nvSpPr>
          <p:cNvPr id="4" name="object 4"/>
          <p:cNvSpPr/>
          <p:nvPr/>
        </p:nvSpPr>
        <p:spPr>
          <a:xfrm>
            <a:off x="499854" y="1043527"/>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597767"/>
            <a:ext cx="70032" cy="7005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99854" y="1979872"/>
            <a:ext cx="70032" cy="7005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99854" y="2189840"/>
            <a:ext cx="70032" cy="7005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9854" y="2571943"/>
            <a:ext cx="70032" cy="70053"/>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624408" y="962874"/>
            <a:ext cx="3637279" cy="1720214"/>
          </a:xfrm>
          <a:prstGeom prst="rect">
            <a:avLst/>
          </a:prstGeom>
        </p:spPr>
        <p:txBody>
          <a:bodyPr vert="horz" wrap="square" lIns="0" tIns="6985" rIns="0" bIns="0" rtlCol="0">
            <a:spAutoFit/>
          </a:bodyPr>
          <a:lstStyle/>
          <a:p>
            <a:pPr marL="12700" marR="140335" algn="just">
              <a:lnSpc>
                <a:spcPct val="102600"/>
              </a:lnSpc>
              <a:spcBef>
                <a:spcPts val="55"/>
              </a:spcBef>
            </a:pPr>
            <a:r>
              <a:rPr sz="1100" spc="-45" dirty="0">
                <a:latin typeface="Arial"/>
                <a:cs typeface="Arial"/>
              </a:rPr>
              <a:t>stop </a:t>
            </a:r>
            <a:r>
              <a:rPr sz="1100" spc="-75" dirty="0">
                <a:latin typeface="Arial"/>
                <a:cs typeface="Arial"/>
              </a:rPr>
              <a:t>words </a:t>
            </a:r>
            <a:r>
              <a:rPr sz="1100" spc="204" dirty="0">
                <a:latin typeface="Arial"/>
                <a:cs typeface="Arial"/>
              </a:rPr>
              <a:t>= </a:t>
            </a:r>
            <a:r>
              <a:rPr sz="1100" spc="-50" dirty="0">
                <a:latin typeface="Arial"/>
                <a:cs typeface="Arial"/>
              </a:rPr>
              <a:t>extremely </a:t>
            </a:r>
            <a:r>
              <a:rPr sz="1100" spc="-60" dirty="0">
                <a:latin typeface="Arial"/>
                <a:cs typeface="Arial"/>
              </a:rPr>
              <a:t>common </a:t>
            </a:r>
            <a:r>
              <a:rPr sz="1100" spc="-75" dirty="0">
                <a:latin typeface="Arial"/>
                <a:cs typeface="Arial"/>
              </a:rPr>
              <a:t>words </a:t>
            </a:r>
            <a:r>
              <a:rPr sz="1100" spc="-45" dirty="0">
                <a:latin typeface="Arial"/>
                <a:cs typeface="Arial"/>
              </a:rPr>
              <a:t>which </a:t>
            </a:r>
            <a:r>
              <a:rPr sz="1100" spc="-50" dirty="0">
                <a:latin typeface="Arial"/>
                <a:cs typeface="Arial"/>
              </a:rPr>
              <a:t>would </a:t>
            </a:r>
            <a:r>
              <a:rPr sz="1100" spc="-70" dirty="0">
                <a:latin typeface="Arial"/>
                <a:cs typeface="Arial"/>
              </a:rPr>
              <a:t>appear  </a:t>
            </a:r>
            <a:r>
              <a:rPr sz="1100" spc="10" dirty="0">
                <a:latin typeface="Arial"/>
                <a:cs typeface="Arial"/>
              </a:rPr>
              <a:t>to </a:t>
            </a:r>
            <a:r>
              <a:rPr sz="1100" spc="-75" dirty="0">
                <a:latin typeface="Arial"/>
                <a:cs typeface="Arial"/>
              </a:rPr>
              <a:t>be </a:t>
            </a:r>
            <a:r>
              <a:rPr sz="1100" spc="-25" dirty="0">
                <a:latin typeface="Arial"/>
                <a:cs typeface="Arial"/>
              </a:rPr>
              <a:t>of </a:t>
            </a:r>
            <a:r>
              <a:rPr sz="1100" spc="15" dirty="0">
                <a:latin typeface="Arial"/>
                <a:cs typeface="Arial"/>
              </a:rPr>
              <a:t>little </a:t>
            </a:r>
            <a:r>
              <a:rPr sz="1100" spc="-60" dirty="0">
                <a:latin typeface="Arial"/>
                <a:cs typeface="Arial"/>
              </a:rPr>
              <a:t>value </a:t>
            </a:r>
            <a:r>
              <a:rPr sz="1100" spc="-20" dirty="0">
                <a:latin typeface="Arial"/>
                <a:cs typeface="Arial"/>
              </a:rPr>
              <a:t>in </a:t>
            </a:r>
            <a:r>
              <a:rPr sz="1100" spc="-45" dirty="0">
                <a:latin typeface="Arial"/>
                <a:cs typeface="Arial"/>
              </a:rPr>
              <a:t>helping </a:t>
            </a:r>
            <a:r>
              <a:rPr sz="1100" spc="-60" dirty="0">
                <a:latin typeface="Arial"/>
                <a:cs typeface="Arial"/>
              </a:rPr>
              <a:t>select </a:t>
            </a:r>
            <a:r>
              <a:rPr sz="1100" spc="-55" dirty="0">
                <a:latin typeface="Arial"/>
                <a:cs typeface="Arial"/>
              </a:rPr>
              <a:t>documents </a:t>
            </a:r>
            <a:r>
              <a:rPr sz="1100" spc="-35" dirty="0">
                <a:latin typeface="Arial"/>
                <a:cs typeface="Arial"/>
              </a:rPr>
              <a:t>matching </a:t>
            </a:r>
            <a:r>
              <a:rPr sz="1100" spc="-90" dirty="0">
                <a:latin typeface="Arial"/>
                <a:cs typeface="Arial"/>
              </a:rPr>
              <a:t>a  </a:t>
            </a:r>
            <a:r>
              <a:rPr sz="1100" spc="-80" dirty="0">
                <a:latin typeface="Arial"/>
                <a:cs typeface="Arial"/>
              </a:rPr>
              <a:t>user</a:t>
            </a:r>
            <a:r>
              <a:rPr sz="1100" spc="50" dirty="0">
                <a:latin typeface="Arial"/>
                <a:cs typeface="Arial"/>
              </a:rPr>
              <a:t> </a:t>
            </a:r>
            <a:r>
              <a:rPr sz="1100" spc="-90" dirty="0">
                <a:latin typeface="Arial"/>
                <a:cs typeface="Arial"/>
              </a:rPr>
              <a:t>need</a:t>
            </a:r>
            <a:endParaRPr sz="1100">
              <a:latin typeface="Arial"/>
              <a:cs typeface="Arial"/>
            </a:endParaRPr>
          </a:p>
          <a:p>
            <a:pPr marL="12700" marR="5080">
              <a:lnSpc>
                <a:spcPct val="102600"/>
              </a:lnSpc>
              <a:spcBef>
                <a:spcPts val="300"/>
              </a:spcBef>
            </a:pPr>
            <a:r>
              <a:rPr sz="1100" spc="-65" dirty="0">
                <a:latin typeface="Arial"/>
                <a:cs typeface="Arial"/>
              </a:rPr>
              <a:t>Examples: </a:t>
            </a:r>
            <a:r>
              <a:rPr sz="1100" i="1" spc="-50" dirty="0">
                <a:latin typeface="Arial"/>
                <a:cs typeface="Arial"/>
              </a:rPr>
              <a:t>a, an, and, </a:t>
            </a:r>
            <a:r>
              <a:rPr sz="1100" i="1" spc="-65" dirty="0">
                <a:latin typeface="Arial"/>
                <a:cs typeface="Arial"/>
              </a:rPr>
              <a:t>are, </a:t>
            </a:r>
            <a:r>
              <a:rPr sz="1100" i="1" spc="-75" dirty="0">
                <a:latin typeface="Arial"/>
                <a:cs typeface="Arial"/>
              </a:rPr>
              <a:t>as, </a:t>
            </a:r>
            <a:r>
              <a:rPr sz="1100" i="1" spc="-5" dirty="0">
                <a:latin typeface="Arial"/>
                <a:cs typeface="Arial"/>
              </a:rPr>
              <a:t>at, </a:t>
            </a:r>
            <a:r>
              <a:rPr sz="1100" i="1" spc="-50" dirty="0">
                <a:latin typeface="Arial"/>
                <a:cs typeface="Arial"/>
              </a:rPr>
              <a:t>be, </a:t>
            </a:r>
            <a:r>
              <a:rPr sz="1100" i="1" spc="-75" dirty="0">
                <a:latin typeface="Arial"/>
                <a:cs typeface="Arial"/>
              </a:rPr>
              <a:t>by, </a:t>
            </a:r>
            <a:r>
              <a:rPr sz="1100" i="1" spc="-20" dirty="0">
                <a:latin typeface="Arial"/>
                <a:cs typeface="Arial"/>
              </a:rPr>
              <a:t>for, from, </a:t>
            </a:r>
            <a:r>
              <a:rPr sz="1100" i="1" spc="-70" dirty="0">
                <a:latin typeface="Arial"/>
                <a:cs typeface="Arial"/>
              </a:rPr>
              <a:t>has, </a:t>
            </a:r>
            <a:r>
              <a:rPr sz="1100" i="1" spc="-60" dirty="0">
                <a:latin typeface="Arial"/>
                <a:cs typeface="Arial"/>
              </a:rPr>
              <a:t>he, </a:t>
            </a:r>
            <a:r>
              <a:rPr sz="1100" i="1" spc="-15" dirty="0">
                <a:latin typeface="Arial"/>
                <a:cs typeface="Arial"/>
              </a:rPr>
              <a:t>in,  </a:t>
            </a:r>
            <a:r>
              <a:rPr sz="1100" i="1" spc="-45" dirty="0">
                <a:latin typeface="Arial"/>
                <a:cs typeface="Arial"/>
              </a:rPr>
              <a:t>is, </a:t>
            </a:r>
            <a:r>
              <a:rPr sz="1100" i="1" spc="30" dirty="0">
                <a:latin typeface="Arial"/>
                <a:cs typeface="Arial"/>
              </a:rPr>
              <a:t>it, </a:t>
            </a:r>
            <a:r>
              <a:rPr sz="1100" i="1" spc="-10" dirty="0">
                <a:latin typeface="Arial"/>
                <a:cs typeface="Arial"/>
              </a:rPr>
              <a:t>its, </a:t>
            </a:r>
            <a:r>
              <a:rPr sz="1100" i="1" spc="-20" dirty="0">
                <a:latin typeface="Arial"/>
                <a:cs typeface="Arial"/>
              </a:rPr>
              <a:t>of, </a:t>
            </a:r>
            <a:r>
              <a:rPr sz="1100" i="1" spc="-45" dirty="0">
                <a:latin typeface="Arial"/>
                <a:cs typeface="Arial"/>
              </a:rPr>
              <a:t>on, </a:t>
            </a:r>
            <a:r>
              <a:rPr sz="1100" i="1" spc="5" dirty="0">
                <a:latin typeface="Arial"/>
                <a:cs typeface="Arial"/>
              </a:rPr>
              <a:t>that, </a:t>
            </a:r>
            <a:r>
              <a:rPr sz="1100" i="1" spc="-25" dirty="0">
                <a:latin typeface="Arial"/>
                <a:cs typeface="Arial"/>
              </a:rPr>
              <a:t>the, </a:t>
            </a:r>
            <a:r>
              <a:rPr sz="1100" i="1" dirty="0">
                <a:latin typeface="Arial"/>
                <a:cs typeface="Arial"/>
              </a:rPr>
              <a:t>to, </a:t>
            </a:r>
            <a:r>
              <a:rPr sz="1100" i="1" spc="-80" dirty="0">
                <a:latin typeface="Arial"/>
                <a:cs typeface="Arial"/>
              </a:rPr>
              <a:t>was, </a:t>
            </a:r>
            <a:r>
              <a:rPr sz="1100" i="1" spc="-70" dirty="0">
                <a:latin typeface="Arial"/>
                <a:cs typeface="Arial"/>
              </a:rPr>
              <a:t>were, </a:t>
            </a:r>
            <a:r>
              <a:rPr sz="1100" i="1" spc="-5" dirty="0">
                <a:latin typeface="Arial"/>
                <a:cs typeface="Arial"/>
              </a:rPr>
              <a:t>will,</a:t>
            </a:r>
            <a:r>
              <a:rPr sz="1100" i="1" spc="-100" dirty="0">
                <a:latin typeface="Arial"/>
                <a:cs typeface="Arial"/>
              </a:rPr>
              <a:t> </a:t>
            </a:r>
            <a:r>
              <a:rPr sz="1100" i="1" spc="-5" dirty="0">
                <a:latin typeface="Arial"/>
                <a:cs typeface="Arial"/>
              </a:rPr>
              <a:t>with</a:t>
            </a:r>
            <a:endParaRPr sz="1100">
              <a:latin typeface="Arial"/>
              <a:cs typeface="Arial"/>
            </a:endParaRPr>
          </a:p>
          <a:p>
            <a:pPr marL="12700">
              <a:lnSpc>
                <a:spcPct val="100000"/>
              </a:lnSpc>
              <a:spcBef>
                <a:spcPts val="335"/>
              </a:spcBef>
            </a:pPr>
            <a:r>
              <a:rPr sz="1100" spc="-45" dirty="0">
                <a:latin typeface="Arial"/>
                <a:cs typeface="Arial"/>
              </a:rPr>
              <a:t>Stop </a:t>
            </a:r>
            <a:r>
              <a:rPr sz="1100" spc="-60" dirty="0">
                <a:latin typeface="Arial"/>
                <a:cs typeface="Arial"/>
              </a:rPr>
              <a:t>word </a:t>
            </a:r>
            <a:r>
              <a:rPr sz="1100" spc="-30" dirty="0">
                <a:latin typeface="Arial"/>
                <a:cs typeface="Arial"/>
              </a:rPr>
              <a:t>elimination </a:t>
            </a:r>
            <a:r>
              <a:rPr sz="1100" spc="-90" dirty="0">
                <a:latin typeface="Arial"/>
                <a:cs typeface="Arial"/>
              </a:rPr>
              <a:t>used </a:t>
            </a:r>
            <a:r>
              <a:rPr sz="1100" spc="10" dirty="0">
                <a:latin typeface="Arial"/>
                <a:cs typeface="Arial"/>
              </a:rPr>
              <a:t>to </a:t>
            </a:r>
            <a:r>
              <a:rPr sz="1100" spc="-75" dirty="0">
                <a:latin typeface="Arial"/>
                <a:cs typeface="Arial"/>
              </a:rPr>
              <a:t>be </a:t>
            </a:r>
            <a:r>
              <a:rPr sz="1100" spc="-50" dirty="0">
                <a:latin typeface="Arial"/>
                <a:cs typeface="Arial"/>
              </a:rPr>
              <a:t>standard </a:t>
            </a:r>
            <a:r>
              <a:rPr sz="1100" spc="-20" dirty="0">
                <a:latin typeface="Arial"/>
                <a:cs typeface="Arial"/>
              </a:rPr>
              <a:t>in </a:t>
            </a:r>
            <a:r>
              <a:rPr sz="1100" spc="-50" dirty="0">
                <a:latin typeface="Arial"/>
                <a:cs typeface="Arial"/>
              </a:rPr>
              <a:t>older IR</a:t>
            </a:r>
            <a:r>
              <a:rPr sz="1100" spc="60" dirty="0">
                <a:latin typeface="Arial"/>
                <a:cs typeface="Arial"/>
              </a:rPr>
              <a:t> </a:t>
            </a:r>
            <a:r>
              <a:rPr sz="1100" spc="-70" dirty="0">
                <a:latin typeface="Arial"/>
                <a:cs typeface="Arial"/>
              </a:rPr>
              <a:t>systems.</a:t>
            </a:r>
            <a:endParaRPr sz="1100">
              <a:latin typeface="Arial"/>
              <a:cs typeface="Arial"/>
            </a:endParaRPr>
          </a:p>
          <a:p>
            <a:pPr marL="12700" marR="261620">
              <a:lnSpc>
                <a:spcPct val="102699"/>
              </a:lnSpc>
              <a:spcBef>
                <a:spcPts val="295"/>
              </a:spcBef>
            </a:pPr>
            <a:r>
              <a:rPr sz="1100" spc="10" dirty="0">
                <a:latin typeface="Arial"/>
                <a:cs typeface="Arial"/>
              </a:rPr>
              <a:t>But </a:t>
            </a:r>
            <a:r>
              <a:rPr sz="1100" spc="-70" dirty="0">
                <a:latin typeface="Arial"/>
                <a:cs typeface="Arial"/>
              </a:rPr>
              <a:t>you </a:t>
            </a:r>
            <a:r>
              <a:rPr sz="1100" spc="-90" dirty="0">
                <a:latin typeface="Arial"/>
                <a:cs typeface="Arial"/>
              </a:rPr>
              <a:t>need </a:t>
            </a:r>
            <a:r>
              <a:rPr sz="1100" spc="-45" dirty="0">
                <a:latin typeface="Arial"/>
                <a:cs typeface="Arial"/>
              </a:rPr>
              <a:t>stop </a:t>
            </a:r>
            <a:r>
              <a:rPr sz="1100" spc="-75" dirty="0">
                <a:latin typeface="Arial"/>
                <a:cs typeface="Arial"/>
              </a:rPr>
              <a:t>words </a:t>
            </a:r>
            <a:r>
              <a:rPr sz="1100" spc="-25" dirty="0">
                <a:latin typeface="Arial"/>
                <a:cs typeface="Arial"/>
              </a:rPr>
              <a:t>for </a:t>
            </a:r>
            <a:r>
              <a:rPr sz="1100" spc="-75" dirty="0">
                <a:latin typeface="Arial"/>
                <a:cs typeface="Arial"/>
              </a:rPr>
              <a:t>phrase </a:t>
            </a:r>
            <a:r>
              <a:rPr sz="1100" spc="-60" dirty="0">
                <a:latin typeface="Arial"/>
                <a:cs typeface="Arial"/>
              </a:rPr>
              <a:t>queries, </a:t>
            </a:r>
            <a:r>
              <a:rPr sz="1100" spc="-55" dirty="0">
                <a:latin typeface="Arial"/>
                <a:cs typeface="Arial"/>
              </a:rPr>
              <a:t>e.g. </a:t>
            </a:r>
            <a:r>
              <a:rPr sz="1100" spc="15" dirty="0">
                <a:latin typeface="Arial"/>
                <a:cs typeface="Arial"/>
              </a:rPr>
              <a:t>“King </a:t>
            </a:r>
            <a:r>
              <a:rPr sz="1100" spc="-25" dirty="0">
                <a:latin typeface="Arial"/>
                <a:cs typeface="Arial"/>
              </a:rPr>
              <a:t>of  Denmark”</a:t>
            </a:r>
            <a:endParaRPr sz="1100">
              <a:latin typeface="Arial"/>
              <a:cs typeface="Arial"/>
            </a:endParaRPr>
          </a:p>
          <a:p>
            <a:pPr marL="12700">
              <a:lnSpc>
                <a:spcPct val="100000"/>
              </a:lnSpc>
              <a:spcBef>
                <a:spcPts val="335"/>
              </a:spcBef>
            </a:pPr>
            <a:r>
              <a:rPr sz="1100" spc="-20" dirty="0">
                <a:latin typeface="Arial"/>
                <a:cs typeface="Arial"/>
              </a:rPr>
              <a:t>Most </a:t>
            </a:r>
            <a:r>
              <a:rPr sz="1100" spc="-90" dirty="0">
                <a:latin typeface="Arial"/>
                <a:cs typeface="Arial"/>
              </a:rPr>
              <a:t>web </a:t>
            </a:r>
            <a:r>
              <a:rPr sz="1100" spc="-85" dirty="0">
                <a:latin typeface="Arial"/>
                <a:cs typeface="Arial"/>
              </a:rPr>
              <a:t>search </a:t>
            </a:r>
            <a:r>
              <a:rPr sz="1100" spc="-80" dirty="0">
                <a:latin typeface="Arial"/>
                <a:cs typeface="Arial"/>
              </a:rPr>
              <a:t>engines </a:t>
            </a:r>
            <a:r>
              <a:rPr sz="1100" spc="-55" dirty="0">
                <a:latin typeface="Arial"/>
                <a:cs typeface="Arial"/>
              </a:rPr>
              <a:t>index </a:t>
            </a:r>
            <a:r>
              <a:rPr sz="1100" spc="-45" dirty="0">
                <a:latin typeface="Arial"/>
                <a:cs typeface="Arial"/>
              </a:rPr>
              <a:t>stop</a:t>
            </a:r>
            <a:r>
              <a:rPr sz="1100" dirty="0">
                <a:latin typeface="Arial"/>
                <a:cs typeface="Arial"/>
              </a:rPr>
              <a:t> </a:t>
            </a:r>
            <a:r>
              <a:rPr sz="1100" spc="-65" dirty="0">
                <a:latin typeface="Arial"/>
                <a:cs typeface="Arial"/>
              </a:rPr>
              <a:t>words.</a:t>
            </a:r>
            <a:endParaRPr sz="1100">
              <a:latin typeface="Arial"/>
              <a:cs typeface="Arial"/>
            </a:endParaRPr>
          </a:p>
        </p:txBody>
      </p:sp>
      <p:sp>
        <p:nvSpPr>
          <p:cNvPr id="10" name="object 1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1" name="object 11"/>
          <p:cNvSpPr txBox="1"/>
          <p:nvPr/>
        </p:nvSpPr>
        <p:spPr>
          <a:xfrm>
            <a:off x="122172" y="3348771"/>
            <a:ext cx="16573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 </a:t>
            </a:r>
            <a:r>
              <a:rPr sz="600" spc="-20" dirty="0">
                <a:solidFill>
                  <a:srgbClr val="FFFFFF"/>
                </a:solidFill>
                <a:latin typeface="Arial"/>
                <a:cs typeface="Arial"/>
              </a:rPr>
              <a:t>and </a:t>
            </a:r>
            <a:r>
              <a:rPr sz="600" spc="-10" dirty="0">
                <a:solidFill>
                  <a:srgbClr val="FFFFFF"/>
                </a:solidFill>
                <a:latin typeface="Arial"/>
                <a:cs typeface="Arial"/>
              </a:rPr>
              <a:t>postings</a:t>
            </a:r>
            <a:r>
              <a:rPr sz="600" spc="-45" dirty="0">
                <a:solidFill>
                  <a:srgbClr val="FFFFFF"/>
                </a:solidFill>
                <a:latin typeface="Arial"/>
                <a:cs typeface="Arial"/>
              </a:rPr>
              <a:t> </a:t>
            </a:r>
            <a:r>
              <a:rPr sz="600" spc="-10" dirty="0">
                <a:solidFill>
                  <a:srgbClr val="FFFFFF"/>
                </a:solidFill>
                <a:latin typeface="Arial"/>
                <a:cs typeface="Arial"/>
              </a:rPr>
              <a:t>lists</a:t>
            </a:r>
            <a:endParaRPr sz="600">
              <a:latin typeface="Arial"/>
              <a:cs typeface="Arial"/>
            </a:endParaRPr>
          </a:p>
        </p:txBody>
      </p:sp>
      <p:sp>
        <p:nvSpPr>
          <p:cNvPr id="12" name="object 12"/>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29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60</a:t>
            </a:r>
            <a:endParaRPr sz="600">
              <a:latin typeface="Arial"/>
              <a:cs typeface="Arial"/>
            </a:endParaRP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80" dirty="0"/>
              <a:t>Cosine: Example</a:t>
            </a:r>
          </a:p>
        </p:txBody>
      </p:sp>
      <p:sp>
        <p:nvSpPr>
          <p:cNvPr id="4" name="object 4"/>
          <p:cNvSpPr txBox="1"/>
          <p:nvPr/>
        </p:nvSpPr>
        <p:spPr>
          <a:xfrm>
            <a:off x="381005" y="797331"/>
            <a:ext cx="1324610" cy="183515"/>
          </a:xfrm>
          <a:prstGeom prst="rect">
            <a:avLst/>
          </a:prstGeom>
        </p:spPr>
        <p:txBody>
          <a:bodyPr vert="horz" wrap="square" lIns="0" tIns="17145" rIns="0" bIns="0" rtlCol="0">
            <a:spAutoFit/>
          </a:bodyPr>
          <a:lstStyle/>
          <a:p>
            <a:pPr marL="12700">
              <a:lnSpc>
                <a:spcPct val="100000"/>
              </a:lnSpc>
              <a:spcBef>
                <a:spcPts val="135"/>
              </a:spcBef>
            </a:pPr>
            <a:r>
              <a:rPr sz="1000" spc="-20" dirty="0">
                <a:latin typeface="Arial"/>
                <a:cs typeface="Arial"/>
              </a:rPr>
              <a:t>log </a:t>
            </a:r>
            <a:r>
              <a:rPr sz="1000" spc="-30" dirty="0">
                <a:latin typeface="Arial"/>
                <a:cs typeface="Arial"/>
              </a:rPr>
              <a:t>frequency</a:t>
            </a:r>
            <a:r>
              <a:rPr sz="1000" spc="85" dirty="0">
                <a:latin typeface="Arial"/>
                <a:cs typeface="Arial"/>
              </a:rPr>
              <a:t> </a:t>
            </a:r>
            <a:r>
              <a:rPr sz="1000" spc="-15" dirty="0">
                <a:latin typeface="Arial"/>
                <a:cs typeface="Arial"/>
              </a:rPr>
              <a:t>weighting</a:t>
            </a:r>
            <a:endParaRPr sz="1000">
              <a:latin typeface="Arial"/>
              <a:cs typeface="Arial"/>
            </a:endParaRPr>
          </a:p>
        </p:txBody>
      </p:sp>
      <p:graphicFrame>
        <p:nvGraphicFramePr>
          <p:cNvPr id="5" name="object 5"/>
          <p:cNvGraphicFramePr>
            <a:graphicFrameLocks noGrp="1"/>
          </p:cNvGraphicFramePr>
          <p:nvPr/>
        </p:nvGraphicFramePr>
        <p:xfrm>
          <a:off x="50239" y="1156487"/>
          <a:ext cx="4269738" cy="827022"/>
        </p:xfrm>
        <a:graphic>
          <a:graphicData uri="http://schemas.openxmlformats.org/drawingml/2006/table">
            <a:tbl>
              <a:tblPr firstRow="1" bandRow="1">
                <a:tableStyleId>{2D5ABB26-0587-4C30-8999-92F81FD0307C}</a:tableStyleId>
              </a:tblPr>
              <a:tblGrid>
                <a:gridCol w="850900">
                  <a:extLst>
                    <a:ext uri="{9D8B030D-6E8A-4147-A177-3AD203B41FA5}">
                      <a16:colId xmlns:a16="http://schemas.microsoft.com/office/drawing/2014/main" val="20000"/>
                    </a:ext>
                  </a:extLst>
                </a:gridCol>
                <a:gridCol w="378459">
                  <a:extLst>
                    <a:ext uri="{9D8B030D-6E8A-4147-A177-3AD203B41FA5}">
                      <a16:colId xmlns:a16="http://schemas.microsoft.com/office/drawing/2014/main" val="20001"/>
                    </a:ext>
                  </a:extLst>
                </a:gridCol>
                <a:gridCol w="378459">
                  <a:extLst>
                    <a:ext uri="{9D8B030D-6E8A-4147-A177-3AD203B41FA5}">
                      <a16:colId xmlns:a16="http://schemas.microsoft.com/office/drawing/2014/main" val="20002"/>
                    </a:ext>
                  </a:extLst>
                </a:gridCol>
                <a:gridCol w="378460">
                  <a:extLst>
                    <a:ext uri="{9D8B030D-6E8A-4147-A177-3AD203B41FA5}">
                      <a16:colId xmlns:a16="http://schemas.microsoft.com/office/drawing/2014/main" val="20003"/>
                    </a:ext>
                  </a:extLst>
                </a:gridCol>
                <a:gridCol w="9906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444500">
                  <a:extLst>
                    <a:ext uri="{9D8B030D-6E8A-4147-A177-3AD203B41FA5}">
                      <a16:colId xmlns:a16="http://schemas.microsoft.com/office/drawing/2014/main" val="20006"/>
                    </a:ext>
                  </a:extLst>
                </a:gridCol>
                <a:gridCol w="444500">
                  <a:extLst>
                    <a:ext uri="{9D8B030D-6E8A-4147-A177-3AD203B41FA5}">
                      <a16:colId xmlns:a16="http://schemas.microsoft.com/office/drawing/2014/main" val="20007"/>
                    </a:ext>
                  </a:extLst>
                </a:gridCol>
                <a:gridCol w="444500">
                  <a:extLst>
                    <a:ext uri="{9D8B030D-6E8A-4147-A177-3AD203B41FA5}">
                      <a16:colId xmlns:a16="http://schemas.microsoft.com/office/drawing/2014/main" val="20008"/>
                    </a:ext>
                  </a:extLst>
                </a:gridCol>
              </a:tblGrid>
              <a:tr h="168325">
                <a:tc>
                  <a:txBody>
                    <a:bodyPr/>
                    <a:lstStyle/>
                    <a:p>
                      <a:pPr marL="71755">
                        <a:lnSpc>
                          <a:spcPts val="1120"/>
                        </a:lnSpc>
                      </a:pPr>
                      <a:r>
                        <a:rPr sz="1000" dirty="0">
                          <a:latin typeface="Arial"/>
                          <a:cs typeface="Arial"/>
                        </a:rPr>
                        <a:t>term</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85" dirty="0">
                          <a:latin typeface="Arial"/>
                          <a:cs typeface="Arial"/>
                        </a:rPr>
                        <a:t>SaS</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35" dirty="0">
                          <a:latin typeface="Arial"/>
                          <a:cs typeface="Arial"/>
                        </a:rPr>
                        <a:t>PaP</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20" dirty="0">
                          <a:latin typeface="Arial"/>
                          <a:cs typeface="Arial"/>
                        </a:rPr>
                        <a:t>WH</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20"/>
                        </a:lnSpc>
                      </a:pPr>
                      <a:r>
                        <a:rPr sz="1000" dirty="0">
                          <a:latin typeface="Arial"/>
                          <a:cs typeface="Arial"/>
                        </a:rPr>
                        <a:t>term</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85" dirty="0">
                          <a:latin typeface="Arial"/>
                          <a:cs typeface="Arial"/>
                        </a:rPr>
                        <a:t>SaS</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R="64135" algn="ctr">
                        <a:lnSpc>
                          <a:spcPts val="1120"/>
                        </a:lnSpc>
                      </a:pPr>
                      <a:r>
                        <a:rPr sz="1000" spc="-35" dirty="0">
                          <a:latin typeface="Arial"/>
                          <a:cs typeface="Arial"/>
                        </a:rPr>
                        <a:t>PaP</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20" dirty="0">
                          <a:latin typeface="Arial"/>
                          <a:cs typeface="Arial"/>
                        </a:rPr>
                        <a:t>WH</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60266">
                <a:tc>
                  <a:txBody>
                    <a:bodyPr/>
                    <a:lstStyle/>
                    <a:p>
                      <a:pPr marL="71755">
                        <a:lnSpc>
                          <a:spcPts val="1120"/>
                        </a:lnSpc>
                      </a:pPr>
                      <a:r>
                        <a:rPr sz="1000" spc="200" dirty="0">
                          <a:latin typeface="PMingLiU"/>
                          <a:cs typeface="PMingLiU"/>
                        </a:rPr>
                        <a:t>affection</a:t>
                      </a:r>
                      <a:endParaRPr sz="1000">
                        <a:latin typeface="PMingLiU"/>
                        <a:cs typeface="PMingLiU"/>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3.06</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2.76</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2.30</a:t>
                      </a:r>
                      <a:endParaRPr sz="1000">
                        <a:latin typeface="Arial"/>
                        <a:cs typeface="Arial"/>
                      </a:endParaRPr>
                    </a:p>
                  </a:txBody>
                  <a:tcPr marL="0" marR="0" marT="0" marB="0">
                    <a:lnT w="6350">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20"/>
                        </a:lnSpc>
                      </a:pPr>
                      <a:r>
                        <a:rPr sz="1000" spc="200" dirty="0">
                          <a:latin typeface="PMingLiU"/>
                          <a:cs typeface="PMingLiU"/>
                        </a:rPr>
                        <a:t>affection</a:t>
                      </a:r>
                      <a:endParaRPr sz="1000">
                        <a:latin typeface="PMingLiU"/>
                        <a:cs typeface="PMingLiU"/>
                      </a:endParaRPr>
                    </a:p>
                  </a:txBody>
                  <a:tcPr marL="0" marR="0" marT="0" marB="0">
                    <a:lnT w="6350">
                      <a:solidFill>
                        <a:srgbClr val="000000"/>
                      </a:solidFill>
                      <a:prstDash val="solid"/>
                    </a:lnT>
                  </a:tcPr>
                </a:tc>
                <a:tc>
                  <a:txBody>
                    <a:bodyPr/>
                    <a:lstStyle/>
                    <a:p>
                      <a:pPr marL="71755">
                        <a:lnSpc>
                          <a:spcPts val="1120"/>
                        </a:lnSpc>
                      </a:pPr>
                      <a:r>
                        <a:rPr sz="1000" spc="-35" dirty="0">
                          <a:latin typeface="Arial"/>
                          <a:cs typeface="Arial"/>
                        </a:rPr>
                        <a:t>0.789</a:t>
                      </a:r>
                      <a:endParaRPr sz="1000">
                        <a:latin typeface="Arial"/>
                        <a:cs typeface="Arial"/>
                      </a:endParaRPr>
                    </a:p>
                  </a:txBody>
                  <a:tcPr marL="0" marR="0" marT="0" marB="0">
                    <a:lnT w="6350">
                      <a:solidFill>
                        <a:srgbClr val="000000"/>
                      </a:solidFill>
                      <a:prstDash val="solid"/>
                    </a:lnT>
                  </a:tcPr>
                </a:tc>
                <a:tc>
                  <a:txBody>
                    <a:bodyPr/>
                    <a:lstStyle/>
                    <a:p>
                      <a:pPr algn="ctr">
                        <a:lnSpc>
                          <a:spcPts val="1120"/>
                        </a:lnSpc>
                      </a:pPr>
                      <a:r>
                        <a:rPr sz="1000" spc="-35" dirty="0">
                          <a:latin typeface="Arial"/>
                          <a:cs typeface="Arial"/>
                        </a:rPr>
                        <a:t>0.832</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5" dirty="0">
                          <a:latin typeface="Arial"/>
                          <a:cs typeface="Arial"/>
                        </a:rPr>
                        <a:t>0.524</a:t>
                      </a:r>
                      <a:endParaRPr sz="1000">
                        <a:latin typeface="Arial"/>
                        <a:cs typeface="Arial"/>
                      </a:endParaRPr>
                    </a:p>
                  </a:txBody>
                  <a:tcPr marL="0" marR="0" marT="0" marB="0">
                    <a:lnT w="6350">
                      <a:solidFill>
                        <a:srgbClr val="000000"/>
                      </a:solidFill>
                      <a:prstDash val="solid"/>
                    </a:lnT>
                  </a:tcPr>
                </a:tc>
                <a:extLst>
                  <a:ext uri="{0D108BD9-81ED-4DB2-BD59-A6C34878D82A}">
                    <a16:rowId xmlns:a16="http://schemas.microsoft.com/office/drawing/2014/main" val="10001"/>
                  </a:ext>
                </a:extLst>
              </a:tr>
              <a:tr h="163480">
                <a:tc>
                  <a:txBody>
                    <a:bodyPr/>
                    <a:lstStyle/>
                    <a:p>
                      <a:pPr marL="71755">
                        <a:lnSpc>
                          <a:spcPts val="1145"/>
                        </a:lnSpc>
                      </a:pPr>
                      <a:r>
                        <a:rPr sz="1000" spc="180" dirty="0">
                          <a:latin typeface="PMingLiU"/>
                          <a:cs typeface="PMingLiU"/>
                        </a:rPr>
                        <a:t>jealous</a:t>
                      </a:r>
                      <a:endParaRPr sz="1000">
                        <a:latin typeface="PMingLiU"/>
                        <a:cs typeface="PMingLiU"/>
                      </a:endParaRPr>
                    </a:p>
                  </a:txBody>
                  <a:tcPr marL="0" marR="0" marT="0" marB="0"/>
                </a:tc>
                <a:tc>
                  <a:txBody>
                    <a:bodyPr/>
                    <a:lstStyle/>
                    <a:p>
                      <a:pPr marL="71755">
                        <a:lnSpc>
                          <a:spcPts val="1145"/>
                        </a:lnSpc>
                      </a:pPr>
                      <a:r>
                        <a:rPr sz="1000" spc="-25" dirty="0">
                          <a:latin typeface="Arial"/>
                          <a:cs typeface="Arial"/>
                        </a:rPr>
                        <a:t>2.0</a:t>
                      </a:r>
                      <a:endParaRPr sz="1000">
                        <a:latin typeface="Arial"/>
                        <a:cs typeface="Arial"/>
                      </a:endParaRPr>
                    </a:p>
                  </a:txBody>
                  <a:tcPr marL="0" marR="0" marT="0" marB="0"/>
                </a:tc>
                <a:tc>
                  <a:txBody>
                    <a:bodyPr/>
                    <a:lstStyle/>
                    <a:p>
                      <a:pPr marL="71755">
                        <a:lnSpc>
                          <a:spcPts val="1145"/>
                        </a:lnSpc>
                      </a:pPr>
                      <a:r>
                        <a:rPr sz="1000" spc="-30" dirty="0">
                          <a:latin typeface="Arial"/>
                          <a:cs typeface="Arial"/>
                        </a:rPr>
                        <a:t>1.85</a:t>
                      </a:r>
                      <a:endParaRPr sz="1000">
                        <a:latin typeface="Arial"/>
                        <a:cs typeface="Arial"/>
                      </a:endParaRPr>
                    </a:p>
                  </a:txBody>
                  <a:tcPr marL="0" marR="0" marT="0" marB="0"/>
                </a:tc>
                <a:tc>
                  <a:txBody>
                    <a:bodyPr/>
                    <a:lstStyle/>
                    <a:p>
                      <a:pPr marL="71755">
                        <a:lnSpc>
                          <a:spcPts val="1145"/>
                        </a:lnSpc>
                      </a:pPr>
                      <a:r>
                        <a:rPr sz="1000" spc="-30" dirty="0">
                          <a:latin typeface="Arial"/>
                          <a:cs typeface="Arial"/>
                        </a:rPr>
                        <a:t>2.04</a:t>
                      </a:r>
                      <a:endParaRPr sz="10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80" dirty="0">
                          <a:latin typeface="PMingLiU"/>
                          <a:cs typeface="PMingLiU"/>
                        </a:rPr>
                        <a:t>jealous</a:t>
                      </a:r>
                      <a:endParaRPr sz="1000">
                        <a:latin typeface="PMingLiU"/>
                        <a:cs typeface="PMingLiU"/>
                      </a:endParaRPr>
                    </a:p>
                  </a:txBody>
                  <a:tcPr marL="0" marR="0" marT="0" marB="0"/>
                </a:tc>
                <a:tc>
                  <a:txBody>
                    <a:bodyPr/>
                    <a:lstStyle/>
                    <a:p>
                      <a:pPr marL="71755">
                        <a:lnSpc>
                          <a:spcPts val="1145"/>
                        </a:lnSpc>
                      </a:pPr>
                      <a:r>
                        <a:rPr sz="1000" spc="-35" dirty="0">
                          <a:latin typeface="Arial"/>
                          <a:cs typeface="Arial"/>
                        </a:rPr>
                        <a:t>0.515</a:t>
                      </a:r>
                      <a:endParaRPr sz="1000">
                        <a:latin typeface="Arial"/>
                        <a:cs typeface="Arial"/>
                      </a:endParaRPr>
                    </a:p>
                  </a:txBody>
                  <a:tcPr marL="0" marR="0" marT="0" marB="0"/>
                </a:tc>
                <a:tc>
                  <a:txBody>
                    <a:bodyPr/>
                    <a:lstStyle/>
                    <a:p>
                      <a:pPr algn="ctr">
                        <a:lnSpc>
                          <a:spcPts val="1145"/>
                        </a:lnSpc>
                      </a:pPr>
                      <a:r>
                        <a:rPr sz="1000" spc="-35" dirty="0">
                          <a:latin typeface="Arial"/>
                          <a:cs typeface="Arial"/>
                        </a:rPr>
                        <a:t>0.555</a:t>
                      </a:r>
                      <a:endParaRPr sz="1000">
                        <a:latin typeface="Arial"/>
                        <a:cs typeface="Arial"/>
                      </a:endParaRPr>
                    </a:p>
                  </a:txBody>
                  <a:tcPr marL="0" marR="0" marT="0" marB="0"/>
                </a:tc>
                <a:tc>
                  <a:txBody>
                    <a:bodyPr/>
                    <a:lstStyle/>
                    <a:p>
                      <a:pPr marL="71755">
                        <a:lnSpc>
                          <a:spcPts val="1145"/>
                        </a:lnSpc>
                      </a:pPr>
                      <a:r>
                        <a:rPr sz="1000" spc="-35" dirty="0">
                          <a:latin typeface="Arial"/>
                          <a:cs typeface="Arial"/>
                        </a:rPr>
                        <a:t>0.465</a:t>
                      </a:r>
                      <a:endParaRPr sz="1000">
                        <a:latin typeface="Arial"/>
                        <a:cs typeface="Arial"/>
                      </a:endParaRPr>
                    </a:p>
                  </a:txBody>
                  <a:tcPr marL="0" marR="0" marT="0" marB="0"/>
                </a:tc>
                <a:extLst>
                  <a:ext uri="{0D108BD9-81ED-4DB2-BD59-A6C34878D82A}">
                    <a16:rowId xmlns:a16="http://schemas.microsoft.com/office/drawing/2014/main" val="10002"/>
                  </a:ext>
                </a:extLst>
              </a:tr>
              <a:tr h="163478">
                <a:tc>
                  <a:txBody>
                    <a:bodyPr/>
                    <a:lstStyle/>
                    <a:p>
                      <a:pPr marL="71755">
                        <a:lnSpc>
                          <a:spcPts val="1145"/>
                        </a:lnSpc>
                      </a:pPr>
                      <a:r>
                        <a:rPr sz="1000" spc="125" dirty="0">
                          <a:latin typeface="PMingLiU"/>
                          <a:cs typeface="PMingLiU"/>
                        </a:rPr>
                        <a:t>gossip</a:t>
                      </a:r>
                      <a:endParaRPr sz="1000">
                        <a:latin typeface="PMingLiU"/>
                        <a:cs typeface="PMingLiU"/>
                      </a:endParaRPr>
                    </a:p>
                  </a:txBody>
                  <a:tcPr marL="0" marR="0" marT="0" marB="0"/>
                </a:tc>
                <a:tc>
                  <a:txBody>
                    <a:bodyPr/>
                    <a:lstStyle/>
                    <a:p>
                      <a:pPr marL="71755">
                        <a:lnSpc>
                          <a:spcPts val="1145"/>
                        </a:lnSpc>
                      </a:pPr>
                      <a:r>
                        <a:rPr sz="1000" spc="-30" dirty="0">
                          <a:latin typeface="Arial"/>
                          <a:cs typeface="Arial"/>
                        </a:rPr>
                        <a:t>1.30</a:t>
                      </a:r>
                      <a:endParaRPr sz="1000">
                        <a:latin typeface="Arial"/>
                        <a:cs typeface="Arial"/>
                      </a:endParaRPr>
                    </a:p>
                  </a:txBody>
                  <a:tcPr marL="0" marR="0" marT="0" marB="0"/>
                </a:tc>
                <a:tc>
                  <a:txBody>
                    <a:bodyPr/>
                    <a:lstStyle/>
                    <a:p>
                      <a:pPr marL="71755">
                        <a:lnSpc>
                          <a:spcPts val="1145"/>
                        </a:lnSpc>
                      </a:pPr>
                      <a:r>
                        <a:rPr sz="1000" dirty="0">
                          <a:latin typeface="Arial"/>
                          <a:cs typeface="Arial"/>
                        </a:rPr>
                        <a:t>0</a:t>
                      </a:r>
                      <a:endParaRPr sz="1000">
                        <a:latin typeface="Arial"/>
                        <a:cs typeface="Arial"/>
                      </a:endParaRPr>
                    </a:p>
                  </a:txBody>
                  <a:tcPr marL="0" marR="0" marT="0" marB="0"/>
                </a:tc>
                <a:tc>
                  <a:txBody>
                    <a:bodyPr/>
                    <a:lstStyle/>
                    <a:p>
                      <a:pPr marL="71755">
                        <a:lnSpc>
                          <a:spcPts val="1145"/>
                        </a:lnSpc>
                      </a:pPr>
                      <a:r>
                        <a:rPr sz="1000" spc="-30" dirty="0">
                          <a:latin typeface="Arial"/>
                          <a:cs typeface="Arial"/>
                        </a:rPr>
                        <a:t>1.78</a:t>
                      </a:r>
                      <a:endParaRPr sz="10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25" dirty="0">
                          <a:latin typeface="PMingLiU"/>
                          <a:cs typeface="PMingLiU"/>
                        </a:rPr>
                        <a:t>gossip</a:t>
                      </a:r>
                      <a:endParaRPr sz="1000">
                        <a:latin typeface="PMingLiU"/>
                        <a:cs typeface="PMingLiU"/>
                      </a:endParaRPr>
                    </a:p>
                  </a:txBody>
                  <a:tcPr marL="0" marR="0" marT="0" marB="0"/>
                </a:tc>
                <a:tc>
                  <a:txBody>
                    <a:bodyPr/>
                    <a:lstStyle/>
                    <a:p>
                      <a:pPr marL="71755">
                        <a:lnSpc>
                          <a:spcPts val="1145"/>
                        </a:lnSpc>
                      </a:pPr>
                      <a:r>
                        <a:rPr sz="1000" spc="-35" dirty="0">
                          <a:latin typeface="Arial"/>
                          <a:cs typeface="Arial"/>
                        </a:rPr>
                        <a:t>0.335</a:t>
                      </a:r>
                      <a:endParaRPr sz="1000">
                        <a:latin typeface="Arial"/>
                        <a:cs typeface="Arial"/>
                      </a:endParaRPr>
                    </a:p>
                  </a:txBody>
                  <a:tcPr marL="0" marR="0" marT="0" marB="0"/>
                </a:tc>
                <a:tc>
                  <a:txBody>
                    <a:bodyPr/>
                    <a:lstStyle/>
                    <a:p>
                      <a:pPr marR="123825" algn="ctr">
                        <a:lnSpc>
                          <a:spcPts val="1145"/>
                        </a:lnSpc>
                      </a:pPr>
                      <a:r>
                        <a:rPr sz="1000" spc="-25" dirty="0">
                          <a:latin typeface="Arial"/>
                          <a:cs typeface="Arial"/>
                        </a:rPr>
                        <a:t>0.0</a:t>
                      </a:r>
                      <a:endParaRPr sz="1000">
                        <a:latin typeface="Arial"/>
                        <a:cs typeface="Arial"/>
                      </a:endParaRPr>
                    </a:p>
                  </a:txBody>
                  <a:tcPr marL="0" marR="0" marT="0" marB="0"/>
                </a:tc>
                <a:tc>
                  <a:txBody>
                    <a:bodyPr/>
                    <a:lstStyle/>
                    <a:p>
                      <a:pPr marL="71755">
                        <a:lnSpc>
                          <a:spcPts val="1145"/>
                        </a:lnSpc>
                      </a:pPr>
                      <a:r>
                        <a:rPr sz="1000" spc="-35" dirty="0">
                          <a:latin typeface="Arial"/>
                          <a:cs typeface="Arial"/>
                        </a:rPr>
                        <a:t>0.405</a:t>
                      </a:r>
                      <a:endParaRPr sz="1000">
                        <a:latin typeface="Arial"/>
                        <a:cs typeface="Arial"/>
                      </a:endParaRPr>
                    </a:p>
                  </a:txBody>
                  <a:tcPr marL="0" marR="0" marT="0" marB="0"/>
                </a:tc>
                <a:extLst>
                  <a:ext uri="{0D108BD9-81ED-4DB2-BD59-A6C34878D82A}">
                    <a16:rowId xmlns:a16="http://schemas.microsoft.com/office/drawing/2014/main" val="10003"/>
                  </a:ext>
                </a:extLst>
              </a:tr>
              <a:tr h="171473">
                <a:tc>
                  <a:txBody>
                    <a:bodyPr/>
                    <a:lstStyle/>
                    <a:p>
                      <a:pPr marL="71755">
                        <a:lnSpc>
                          <a:spcPts val="1145"/>
                        </a:lnSpc>
                      </a:pPr>
                      <a:r>
                        <a:rPr sz="1000" spc="190" dirty="0">
                          <a:latin typeface="PMingLiU"/>
                          <a:cs typeface="PMingLiU"/>
                        </a:rPr>
                        <a:t>wuthering</a:t>
                      </a:r>
                      <a:endParaRPr sz="1000">
                        <a:latin typeface="PMingLiU"/>
                        <a:cs typeface="PMingLiU"/>
                      </a:endParaRPr>
                    </a:p>
                  </a:txBody>
                  <a:tcPr marL="0" marR="0" marT="0" marB="0">
                    <a:lnB w="6350">
                      <a:solidFill>
                        <a:srgbClr val="000000"/>
                      </a:solidFill>
                      <a:prstDash val="solid"/>
                    </a:lnB>
                  </a:tcPr>
                </a:tc>
                <a:tc>
                  <a:txBody>
                    <a:bodyPr/>
                    <a:lstStyle/>
                    <a:p>
                      <a:pPr marL="71755">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spc="-30" dirty="0">
                          <a:latin typeface="Arial"/>
                          <a:cs typeface="Arial"/>
                        </a:rPr>
                        <a:t>2.58</a:t>
                      </a:r>
                      <a:endParaRPr sz="1000">
                        <a:latin typeface="Arial"/>
                        <a:cs typeface="Arial"/>
                      </a:endParaRPr>
                    </a:p>
                  </a:txBody>
                  <a:tcPr marL="0" marR="0" marT="0" marB="0">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90" dirty="0">
                          <a:latin typeface="PMingLiU"/>
                          <a:cs typeface="PMingLiU"/>
                        </a:rPr>
                        <a:t>wuthering</a:t>
                      </a:r>
                      <a:endParaRPr sz="1000">
                        <a:latin typeface="PMingLiU"/>
                        <a:cs typeface="PMingLiU"/>
                      </a:endParaRPr>
                    </a:p>
                  </a:txBody>
                  <a:tcPr marL="0" marR="0" marT="0" marB="0">
                    <a:lnB w="6350">
                      <a:solidFill>
                        <a:srgbClr val="000000"/>
                      </a:solidFill>
                      <a:prstDash val="solid"/>
                    </a:lnB>
                  </a:tcPr>
                </a:tc>
                <a:tc>
                  <a:txBody>
                    <a:bodyPr/>
                    <a:lstStyle/>
                    <a:p>
                      <a:pPr marL="71755">
                        <a:lnSpc>
                          <a:spcPts val="1145"/>
                        </a:lnSpc>
                      </a:pPr>
                      <a:r>
                        <a:rPr sz="1000" spc="-25" dirty="0">
                          <a:latin typeface="Arial"/>
                          <a:cs typeface="Arial"/>
                        </a:rPr>
                        <a:t>0.0</a:t>
                      </a:r>
                      <a:endParaRPr sz="1000">
                        <a:latin typeface="Arial"/>
                        <a:cs typeface="Arial"/>
                      </a:endParaRPr>
                    </a:p>
                  </a:txBody>
                  <a:tcPr marL="0" marR="0" marT="0" marB="0">
                    <a:lnB w="6350">
                      <a:solidFill>
                        <a:srgbClr val="000000"/>
                      </a:solidFill>
                      <a:prstDash val="solid"/>
                    </a:lnB>
                  </a:tcPr>
                </a:tc>
                <a:tc>
                  <a:txBody>
                    <a:bodyPr/>
                    <a:lstStyle/>
                    <a:p>
                      <a:pPr marR="123825" algn="ctr">
                        <a:lnSpc>
                          <a:spcPts val="1145"/>
                        </a:lnSpc>
                      </a:pPr>
                      <a:r>
                        <a:rPr sz="1000" spc="-25" dirty="0">
                          <a:latin typeface="Arial"/>
                          <a:cs typeface="Arial"/>
                        </a:rPr>
                        <a:t>0.0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spc="-35" dirty="0">
                          <a:latin typeface="Arial"/>
                          <a:cs typeface="Arial"/>
                        </a:rPr>
                        <a:t>0.588</a:t>
                      </a:r>
                      <a:endParaRPr sz="1000">
                        <a:latin typeface="Arial"/>
                        <a:cs typeface="Arial"/>
                      </a:endParaRPr>
                    </a:p>
                  </a:txBody>
                  <a:tcPr marL="0" marR="0" marT="0" marB="0">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2564066" y="797331"/>
            <a:ext cx="1324610" cy="347345"/>
          </a:xfrm>
          <a:prstGeom prst="rect">
            <a:avLst/>
          </a:prstGeom>
        </p:spPr>
        <p:txBody>
          <a:bodyPr vert="horz" wrap="square" lIns="0" tIns="6350" rIns="0" bIns="0" rtlCol="0">
            <a:spAutoFit/>
          </a:bodyPr>
          <a:lstStyle/>
          <a:p>
            <a:pPr marL="32384" marR="5080" indent="-20320">
              <a:lnSpc>
                <a:spcPct val="107200"/>
              </a:lnSpc>
              <a:spcBef>
                <a:spcPts val="50"/>
              </a:spcBef>
            </a:pPr>
            <a:r>
              <a:rPr sz="1000" spc="-20" dirty="0">
                <a:latin typeface="Arial"/>
                <a:cs typeface="Arial"/>
              </a:rPr>
              <a:t>log </a:t>
            </a:r>
            <a:r>
              <a:rPr sz="1000" spc="-30" dirty="0">
                <a:latin typeface="Arial"/>
                <a:cs typeface="Arial"/>
              </a:rPr>
              <a:t>frequency </a:t>
            </a:r>
            <a:r>
              <a:rPr sz="1000" spc="-15" dirty="0">
                <a:latin typeface="Arial"/>
                <a:cs typeface="Arial"/>
              </a:rPr>
              <a:t>weighting  </a:t>
            </a:r>
            <a:r>
              <a:rPr sz="1000" spc="114" dirty="0">
                <a:latin typeface="Arial"/>
                <a:cs typeface="Arial"/>
              </a:rPr>
              <a:t>&amp; </a:t>
            </a:r>
            <a:r>
              <a:rPr sz="1000" spc="-50" dirty="0">
                <a:latin typeface="Arial"/>
                <a:cs typeface="Arial"/>
              </a:rPr>
              <a:t>cosine</a:t>
            </a:r>
            <a:r>
              <a:rPr sz="1000" spc="-10" dirty="0">
                <a:latin typeface="Arial"/>
                <a:cs typeface="Arial"/>
              </a:rPr>
              <a:t> </a:t>
            </a:r>
            <a:r>
              <a:rPr sz="1000" spc="-15" dirty="0">
                <a:latin typeface="Arial"/>
                <a:cs typeface="Arial"/>
              </a:rPr>
              <a:t>normalization</a:t>
            </a:r>
            <a:endParaRPr sz="1000">
              <a:latin typeface="Arial"/>
              <a:cs typeface="Arial"/>
            </a:endParaRPr>
          </a:p>
        </p:txBody>
      </p:sp>
      <p:sp>
        <p:nvSpPr>
          <p:cNvPr id="7" name="object 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8" name="object 8"/>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9" name="object 9"/>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47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80" dirty="0"/>
              <a:t>Cosine: Example</a:t>
            </a:r>
          </a:p>
        </p:txBody>
      </p:sp>
      <p:sp>
        <p:nvSpPr>
          <p:cNvPr id="4" name="object 4"/>
          <p:cNvSpPr txBox="1"/>
          <p:nvPr/>
        </p:nvSpPr>
        <p:spPr>
          <a:xfrm>
            <a:off x="381005" y="797331"/>
            <a:ext cx="1324610" cy="183515"/>
          </a:xfrm>
          <a:prstGeom prst="rect">
            <a:avLst/>
          </a:prstGeom>
        </p:spPr>
        <p:txBody>
          <a:bodyPr vert="horz" wrap="square" lIns="0" tIns="17145" rIns="0" bIns="0" rtlCol="0">
            <a:spAutoFit/>
          </a:bodyPr>
          <a:lstStyle/>
          <a:p>
            <a:pPr marL="12700">
              <a:lnSpc>
                <a:spcPct val="100000"/>
              </a:lnSpc>
              <a:spcBef>
                <a:spcPts val="135"/>
              </a:spcBef>
            </a:pPr>
            <a:r>
              <a:rPr sz="1000" spc="-20" dirty="0">
                <a:latin typeface="Arial"/>
                <a:cs typeface="Arial"/>
              </a:rPr>
              <a:t>log </a:t>
            </a:r>
            <a:r>
              <a:rPr sz="1000" spc="-30" dirty="0">
                <a:latin typeface="Arial"/>
                <a:cs typeface="Arial"/>
              </a:rPr>
              <a:t>frequency</a:t>
            </a:r>
            <a:r>
              <a:rPr sz="1000" spc="85" dirty="0">
                <a:latin typeface="Arial"/>
                <a:cs typeface="Arial"/>
              </a:rPr>
              <a:t> </a:t>
            </a:r>
            <a:r>
              <a:rPr sz="1000" spc="-15" dirty="0">
                <a:latin typeface="Arial"/>
                <a:cs typeface="Arial"/>
              </a:rPr>
              <a:t>weighting</a:t>
            </a:r>
            <a:endParaRPr sz="1000">
              <a:latin typeface="Arial"/>
              <a:cs typeface="Arial"/>
            </a:endParaRPr>
          </a:p>
        </p:txBody>
      </p:sp>
      <p:graphicFrame>
        <p:nvGraphicFramePr>
          <p:cNvPr id="5" name="object 5"/>
          <p:cNvGraphicFramePr>
            <a:graphicFrameLocks noGrp="1"/>
          </p:cNvGraphicFramePr>
          <p:nvPr/>
        </p:nvGraphicFramePr>
        <p:xfrm>
          <a:off x="50239" y="1156487"/>
          <a:ext cx="4269738" cy="827022"/>
        </p:xfrm>
        <a:graphic>
          <a:graphicData uri="http://schemas.openxmlformats.org/drawingml/2006/table">
            <a:tbl>
              <a:tblPr firstRow="1" bandRow="1">
                <a:tableStyleId>{2D5ABB26-0587-4C30-8999-92F81FD0307C}</a:tableStyleId>
              </a:tblPr>
              <a:tblGrid>
                <a:gridCol w="850900">
                  <a:extLst>
                    <a:ext uri="{9D8B030D-6E8A-4147-A177-3AD203B41FA5}">
                      <a16:colId xmlns:a16="http://schemas.microsoft.com/office/drawing/2014/main" val="20000"/>
                    </a:ext>
                  </a:extLst>
                </a:gridCol>
                <a:gridCol w="378459">
                  <a:extLst>
                    <a:ext uri="{9D8B030D-6E8A-4147-A177-3AD203B41FA5}">
                      <a16:colId xmlns:a16="http://schemas.microsoft.com/office/drawing/2014/main" val="20001"/>
                    </a:ext>
                  </a:extLst>
                </a:gridCol>
                <a:gridCol w="378459">
                  <a:extLst>
                    <a:ext uri="{9D8B030D-6E8A-4147-A177-3AD203B41FA5}">
                      <a16:colId xmlns:a16="http://schemas.microsoft.com/office/drawing/2014/main" val="20002"/>
                    </a:ext>
                  </a:extLst>
                </a:gridCol>
                <a:gridCol w="378460">
                  <a:extLst>
                    <a:ext uri="{9D8B030D-6E8A-4147-A177-3AD203B41FA5}">
                      <a16:colId xmlns:a16="http://schemas.microsoft.com/office/drawing/2014/main" val="20003"/>
                    </a:ext>
                  </a:extLst>
                </a:gridCol>
                <a:gridCol w="9906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444500">
                  <a:extLst>
                    <a:ext uri="{9D8B030D-6E8A-4147-A177-3AD203B41FA5}">
                      <a16:colId xmlns:a16="http://schemas.microsoft.com/office/drawing/2014/main" val="20006"/>
                    </a:ext>
                  </a:extLst>
                </a:gridCol>
                <a:gridCol w="444500">
                  <a:extLst>
                    <a:ext uri="{9D8B030D-6E8A-4147-A177-3AD203B41FA5}">
                      <a16:colId xmlns:a16="http://schemas.microsoft.com/office/drawing/2014/main" val="20007"/>
                    </a:ext>
                  </a:extLst>
                </a:gridCol>
                <a:gridCol w="444500">
                  <a:extLst>
                    <a:ext uri="{9D8B030D-6E8A-4147-A177-3AD203B41FA5}">
                      <a16:colId xmlns:a16="http://schemas.microsoft.com/office/drawing/2014/main" val="20008"/>
                    </a:ext>
                  </a:extLst>
                </a:gridCol>
              </a:tblGrid>
              <a:tr h="168325">
                <a:tc>
                  <a:txBody>
                    <a:bodyPr/>
                    <a:lstStyle/>
                    <a:p>
                      <a:pPr marL="71755">
                        <a:lnSpc>
                          <a:spcPts val="1120"/>
                        </a:lnSpc>
                      </a:pPr>
                      <a:r>
                        <a:rPr sz="1000" dirty="0">
                          <a:latin typeface="Arial"/>
                          <a:cs typeface="Arial"/>
                        </a:rPr>
                        <a:t>term</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85" dirty="0">
                          <a:latin typeface="Arial"/>
                          <a:cs typeface="Arial"/>
                        </a:rPr>
                        <a:t>SaS</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35" dirty="0">
                          <a:latin typeface="Arial"/>
                          <a:cs typeface="Arial"/>
                        </a:rPr>
                        <a:t>PaP</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20" dirty="0">
                          <a:latin typeface="Arial"/>
                          <a:cs typeface="Arial"/>
                        </a:rPr>
                        <a:t>WH</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20"/>
                        </a:lnSpc>
                      </a:pPr>
                      <a:r>
                        <a:rPr sz="1000" dirty="0">
                          <a:latin typeface="Arial"/>
                          <a:cs typeface="Arial"/>
                        </a:rPr>
                        <a:t>term</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85" dirty="0">
                          <a:latin typeface="Arial"/>
                          <a:cs typeface="Arial"/>
                        </a:rPr>
                        <a:t>SaS</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R="64135" algn="ctr">
                        <a:lnSpc>
                          <a:spcPts val="1120"/>
                        </a:lnSpc>
                      </a:pPr>
                      <a:r>
                        <a:rPr sz="1000" spc="-35" dirty="0">
                          <a:latin typeface="Arial"/>
                          <a:cs typeface="Arial"/>
                        </a:rPr>
                        <a:t>PaP</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tc>
                  <a:txBody>
                    <a:bodyPr/>
                    <a:lstStyle/>
                    <a:p>
                      <a:pPr marL="71755">
                        <a:lnSpc>
                          <a:spcPts val="1120"/>
                        </a:lnSpc>
                      </a:pPr>
                      <a:r>
                        <a:rPr sz="1000" spc="20" dirty="0">
                          <a:latin typeface="Arial"/>
                          <a:cs typeface="Arial"/>
                        </a:rPr>
                        <a:t>WH</a:t>
                      </a:r>
                      <a:endParaRPr sz="1000">
                        <a:latin typeface="Arial"/>
                        <a:cs typeface="Arial"/>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60266">
                <a:tc>
                  <a:txBody>
                    <a:bodyPr/>
                    <a:lstStyle/>
                    <a:p>
                      <a:pPr marL="71755">
                        <a:lnSpc>
                          <a:spcPts val="1120"/>
                        </a:lnSpc>
                      </a:pPr>
                      <a:r>
                        <a:rPr sz="1000" spc="200" dirty="0">
                          <a:latin typeface="PMingLiU"/>
                          <a:cs typeface="PMingLiU"/>
                        </a:rPr>
                        <a:t>affection</a:t>
                      </a:r>
                      <a:endParaRPr sz="1000">
                        <a:latin typeface="PMingLiU"/>
                        <a:cs typeface="PMingLiU"/>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3.06</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2.76</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0" dirty="0">
                          <a:latin typeface="Arial"/>
                          <a:cs typeface="Arial"/>
                        </a:rPr>
                        <a:t>2.30</a:t>
                      </a:r>
                      <a:endParaRPr sz="1000">
                        <a:latin typeface="Arial"/>
                        <a:cs typeface="Arial"/>
                      </a:endParaRPr>
                    </a:p>
                  </a:txBody>
                  <a:tcPr marL="0" marR="0" marT="0" marB="0">
                    <a:lnT w="6350">
                      <a:solidFill>
                        <a:srgbClr val="000000"/>
                      </a:solidFill>
                      <a:prstDash val="solid"/>
                    </a:lnT>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20"/>
                        </a:lnSpc>
                      </a:pPr>
                      <a:r>
                        <a:rPr sz="1000" spc="200" dirty="0">
                          <a:latin typeface="PMingLiU"/>
                          <a:cs typeface="PMingLiU"/>
                        </a:rPr>
                        <a:t>affection</a:t>
                      </a:r>
                      <a:endParaRPr sz="1000">
                        <a:latin typeface="PMingLiU"/>
                        <a:cs typeface="PMingLiU"/>
                      </a:endParaRPr>
                    </a:p>
                  </a:txBody>
                  <a:tcPr marL="0" marR="0" marT="0" marB="0">
                    <a:lnT w="6350">
                      <a:solidFill>
                        <a:srgbClr val="000000"/>
                      </a:solidFill>
                      <a:prstDash val="solid"/>
                    </a:lnT>
                  </a:tcPr>
                </a:tc>
                <a:tc>
                  <a:txBody>
                    <a:bodyPr/>
                    <a:lstStyle/>
                    <a:p>
                      <a:pPr marL="71755">
                        <a:lnSpc>
                          <a:spcPts val="1120"/>
                        </a:lnSpc>
                      </a:pPr>
                      <a:r>
                        <a:rPr sz="1000" spc="-35" dirty="0">
                          <a:latin typeface="Arial"/>
                          <a:cs typeface="Arial"/>
                        </a:rPr>
                        <a:t>0.789</a:t>
                      </a:r>
                      <a:endParaRPr sz="1000">
                        <a:latin typeface="Arial"/>
                        <a:cs typeface="Arial"/>
                      </a:endParaRPr>
                    </a:p>
                  </a:txBody>
                  <a:tcPr marL="0" marR="0" marT="0" marB="0">
                    <a:lnT w="6350">
                      <a:solidFill>
                        <a:srgbClr val="000000"/>
                      </a:solidFill>
                      <a:prstDash val="solid"/>
                    </a:lnT>
                  </a:tcPr>
                </a:tc>
                <a:tc>
                  <a:txBody>
                    <a:bodyPr/>
                    <a:lstStyle/>
                    <a:p>
                      <a:pPr algn="ctr">
                        <a:lnSpc>
                          <a:spcPts val="1120"/>
                        </a:lnSpc>
                      </a:pPr>
                      <a:r>
                        <a:rPr sz="1000" spc="-35" dirty="0">
                          <a:latin typeface="Arial"/>
                          <a:cs typeface="Arial"/>
                        </a:rPr>
                        <a:t>0.832</a:t>
                      </a:r>
                      <a:endParaRPr sz="1000">
                        <a:latin typeface="Arial"/>
                        <a:cs typeface="Arial"/>
                      </a:endParaRPr>
                    </a:p>
                  </a:txBody>
                  <a:tcPr marL="0" marR="0" marT="0" marB="0">
                    <a:lnT w="6350">
                      <a:solidFill>
                        <a:srgbClr val="000000"/>
                      </a:solidFill>
                      <a:prstDash val="solid"/>
                    </a:lnT>
                  </a:tcPr>
                </a:tc>
                <a:tc>
                  <a:txBody>
                    <a:bodyPr/>
                    <a:lstStyle/>
                    <a:p>
                      <a:pPr marL="71755">
                        <a:lnSpc>
                          <a:spcPts val="1120"/>
                        </a:lnSpc>
                      </a:pPr>
                      <a:r>
                        <a:rPr sz="1000" spc="-35" dirty="0">
                          <a:latin typeface="Arial"/>
                          <a:cs typeface="Arial"/>
                        </a:rPr>
                        <a:t>0.524</a:t>
                      </a:r>
                      <a:endParaRPr sz="1000">
                        <a:latin typeface="Arial"/>
                        <a:cs typeface="Arial"/>
                      </a:endParaRPr>
                    </a:p>
                  </a:txBody>
                  <a:tcPr marL="0" marR="0" marT="0" marB="0">
                    <a:lnT w="6350">
                      <a:solidFill>
                        <a:srgbClr val="000000"/>
                      </a:solidFill>
                      <a:prstDash val="solid"/>
                    </a:lnT>
                  </a:tcPr>
                </a:tc>
                <a:extLst>
                  <a:ext uri="{0D108BD9-81ED-4DB2-BD59-A6C34878D82A}">
                    <a16:rowId xmlns:a16="http://schemas.microsoft.com/office/drawing/2014/main" val="10001"/>
                  </a:ext>
                </a:extLst>
              </a:tr>
              <a:tr h="163480">
                <a:tc>
                  <a:txBody>
                    <a:bodyPr/>
                    <a:lstStyle/>
                    <a:p>
                      <a:pPr marL="71755">
                        <a:lnSpc>
                          <a:spcPts val="1145"/>
                        </a:lnSpc>
                      </a:pPr>
                      <a:r>
                        <a:rPr sz="1000" spc="180" dirty="0">
                          <a:latin typeface="PMingLiU"/>
                          <a:cs typeface="PMingLiU"/>
                        </a:rPr>
                        <a:t>jealous</a:t>
                      </a:r>
                      <a:endParaRPr sz="1000">
                        <a:latin typeface="PMingLiU"/>
                        <a:cs typeface="PMingLiU"/>
                      </a:endParaRPr>
                    </a:p>
                  </a:txBody>
                  <a:tcPr marL="0" marR="0" marT="0" marB="0"/>
                </a:tc>
                <a:tc>
                  <a:txBody>
                    <a:bodyPr/>
                    <a:lstStyle/>
                    <a:p>
                      <a:pPr marL="71755">
                        <a:lnSpc>
                          <a:spcPts val="1145"/>
                        </a:lnSpc>
                      </a:pPr>
                      <a:r>
                        <a:rPr sz="1000" spc="-25" dirty="0">
                          <a:latin typeface="Arial"/>
                          <a:cs typeface="Arial"/>
                        </a:rPr>
                        <a:t>2.0</a:t>
                      </a:r>
                      <a:endParaRPr sz="1000">
                        <a:latin typeface="Arial"/>
                        <a:cs typeface="Arial"/>
                      </a:endParaRPr>
                    </a:p>
                  </a:txBody>
                  <a:tcPr marL="0" marR="0" marT="0" marB="0"/>
                </a:tc>
                <a:tc>
                  <a:txBody>
                    <a:bodyPr/>
                    <a:lstStyle/>
                    <a:p>
                      <a:pPr marL="71755">
                        <a:lnSpc>
                          <a:spcPts val="1145"/>
                        </a:lnSpc>
                      </a:pPr>
                      <a:r>
                        <a:rPr sz="1000" spc="-30" dirty="0">
                          <a:latin typeface="Arial"/>
                          <a:cs typeface="Arial"/>
                        </a:rPr>
                        <a:t>1.85</a:t>
                      </a:r>
                      <a:endParaRPr sz="1000">
                        <a:latin typeface="Arial"/>
                        <a:cs typeface="Arial"/>
                      </a:endParaRPr>
                    </a:p>
                  </a:txBody>
                  <a:tcPr marL="0" marR="0" marT="0" marB="0"/>
                </a:tc>
                <a:tc>
                  <a:txBody>
                    <a:bodyPr/>
                    <a:lstStyle/>
                    <a:p>
                      <a:pPr marL="71755">
                        <a:lnSpc>
                          <a:spcPts val="1145"/>
                        </a:lnSpc>
                      </a:pPr>
                      <a:r>
                        <a:rPr sz="1000" spc="-30" dirty="0">
                          <a:latin typeface="Arial"/>
                          <a:cs typeface="Arial"/>
                        </a:rPr>
                        <a:t>2.04</a:t>
                      </a:r>
                      <a:endParaRPr sz="10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80" dirty="0">
                          <a:latin typeface="PMingLiU"/>
                          <a:cs typeface="PMingLiU"/>
                        </a:rPr>
                        <a:t>jealous</a:t>
                      </a:r>
                      <a:endParaRPr sz="1000">
                        <a:latin typeface="PMingLiU"/>
                        <a:cs typeface="PMingLiU"/>
                      </a:endParaRPr>
                    </a:p>
                  </a:txBody>
                  <a:tcPr marL="0" marR="0" marT="0" marB="0"/>
                </a:tc>
                <a:tc>
                  <a:txBody>
                    <a:bodyPr/>
                    <a:lstStyle/>
                    <a:p>
                      <a:pPr marL="71755">
                        <a:lnSpc>
                          <a:spcPts val="1145"/>
                        </a:lnSpc>
                      </a:pPr>
                      <a:r>
                        <a:rPr sz="1000" spc="-35" dirty="0">
                          <a:latin typeface="Arial"/>
                          <a:cs typeface="Arial"/>
                        </a:rPr>
                        <a:t>0.515</a:t>
                      </a:r>
                      <a:endParaRPr sz="1000">
                        <a:latin typeface="Arial"/>
                        <a:cs typeface="Arial"/>
                      </a:endParaRPr>
                    </a:p>
                  </a:txBody>
                  <a:tcPr marL="0" marR="0" marT="0" marB="0"/>
                </a:tc>
                <a:tc>
                  <a:txBody>
                    <a:bodyPr/>
                    <a:lstStyle/>
                    <a:p>
                      <a:pPr algn="ctr">
                        <a:lnSpc>
                          <a:spcPts val="1145"/>
                        </a:lnSpc>
                      </a:pPr>
                      <a:r>
                        <a:rPr sz="1000" spc="-35" dirty="0">
                          <a:latin typeface="Arial"/>
                          <a:cs typeface="Arial"/>
                        </a:rPr>
                        <a:t>0.555</a:t>
                      </a:r>
                      <a:endParaRPr sz="1000">
                        <a:latin typeface="Arial"/>
                        <a:cs typeface="Arial"/>
                      </a:endParaRPr>
                    </a:p>
                  </a:txBody>
                  <a:tcPr marL="0" marR="0" marT="0" marB="0"/>
                </a:tc>
                <a:tc>
                  <a:txBody>
                    <a:bodyPr/>
                    <a:lstStyle/>
                    <a:p>
                      <a:pPr marL="71755">
                        <a:lnSpc>
                          <a:spcPts val="1145"/>
                        </a:lnSpc>
                      </a:pPr>
                      <a:r>
                        <a:rPr sz="1000" spc="-35" dirty="0">
                          <a:latin typeface="Arial"/>
                          <a:cs typeface="Arial"/>
                        </a:rPr>
                        <a:t>0.465</a:t>
                      </a:r>
                      <a:endParaRPr sz="1000">
                        <a:latin typeface="Arial"/>
                        <a:cs typeface="Arial"/>
                      </a:endParaRPr>
                    </a:p>
                  </a:txBody>
                  <a:tcPr marL="0" marR="0" marT="0" marB="0"/>
                </a:tc>
                <a:extLst>
                  <a:ext uri="{0D108BD9-81ED-4DB2-BD59-A6C34878D82A}">
                    <a16:rowId xmlns:a16="http://schemas.microsoft.com/office/drawing/2014/main" val="10002"/>
                  </a:ext>
                </a:extLst>
              </a:tr>
              <a:tr h="163478">
                <a:tc>
                  <a:txBody>
                    <a:bodyPr/>
                    <a:lstStyle/>
                    <a:p>
                      <a:pPr marL="71755">
                        <a:lnSpc>
                          <a:spcPts val="1145"/>
                        </a:lnSpc>
                      </a:pPr>
                      <a:r>
                        <a:rPr sz="1000" spc="125" dirty="0">
                          <a:latin typeface="PMingLiU"/>
                          <a:cs typeface="PMingLiU"/>
                        </a:rPr>
                        <a:t>gossip</a:t>
                      </a:r>
                      <a:endParaRPr sz="1000">
                        <a:latin typeface="PMingLiU"/>
                        <a:cs typeface="PMingLiU"/>
                      </a:endParaRPr>
                    </a:p>
                  </a:txBody>
                  <a:tcPr marL="0" marR="0" marT="0" marB="0"/>
                </a:tc>
                <a:tc>
                  <a:txBody>
                    <a:bodyPr/>
                    <a:lstStyle/>
                    <a:p>
                      <a:pPr marL="71755">
                        <a:lnSpc>
                          <a:spcPts val="1145"/>
                        </a:lnSpc>
                      </a:pPr>
                      <a:r>
                        <a:rPr sz="1000" spc="-30" dirty="0">
                          <a:latin typeface="Arial"/>
                          <a:cs typeface="Arial"/>
                        </a:rPr>
                        <a:t>1.30</a:t>
                      </a:r>
                      <a:endParaRPr sz="1000">
                        <a:latin typeface="Arial"/>
                        <a:cs typeface="Arial"/>
                      </a:endParaRPr>
                    </a:p>
                  </a:txBody>
                  <a:tcPr marL="0" marR="0" marT="0" marB="0"/>
                </a:tc>
                <a:tc>
                  <a:txBody>
                    <a:bodyPr/>
                    <a:lstStyle/>
                    <a:p>
                      <a:pPr marL="71755">
                        <a:lnSpc>
                          <a:spcPts val="1145"/>
                        </a:lnSpc>
                      </a:pPr>
                      <a:r>
                        <a:rPr sz="1000" dirty="0">
                          <a:latin typeface="Arial"/>
                          <a:cs typeface="Arial"/>
                        </a:rPr>
                        <a:t>0</a:t>
                      </a:r>
                      <a:endParaRPr sz="1000">
                        <a:latin typeface="Arial"/>
                        <a:cs typeface="Arial"/>
                      </a:endParaRPr>
                    </a:p>
                  </a:txBody>
                  <a:tcPr marL="0" marR="0" marT="0" marB="0"/>
                </a:tc>
                <a:tc>
                  <a:txBody>
                    <a:bodyPr/>
                    <a:lstStyle/>
                    <a:p>
                      <a:pPr marL="71755">
                        <a:lnSpc>
                          <a:spcPts val="1145"/>
                        </a:lnSpc>
                      </a:pPr>
                      <a:r>
                        <a:rPr sz="1000" spc="-30" dirty="0">
                          <a:latin typeface="Arial"/>
                          <a:cs typeface="Arial"/>
                        </a:rPr>
                        <a:t>1.78</a:t>
                      </a:r>
                      <a:endParaRPr sz="10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25" dirty="0">
                          <a:latin typeface="PMingLiU"/>
                          <a:cs typeface="PMingLiU"/>
                        </a:rPr>
                        <a:t>gossip</a:t>
                      </a:r>
                      <a:endParaRPr sz="1000">
                        <a:latin typeface="PMingLiU"/>
                        <a:cs typeface="PMingLiU"/>
                      </a:endParaRPr>
                    </a:p>
                  </a:txBody>
                  <a:tcPr marL="0" marR="0" marT="0" marB="0"/>
                </a:tc>
                <a:tc>
                  <a:txBody>
                    <a:bodyPr/>
                    <a:lstStyle/>
                    <a:p>
                      <a:pPr marL="71755">
                        <a:lnSpc>
                          <a:spcPts val="1145"/>
                        </a:lnSpc>
                      </a:pPr>
                      <a:r>
                        <a:rPr sz="1000" spc="-35" dirty="0">
                          <a:latin typeface="Arial"/>
                          <a:cs typeface="Arial"/>
                        </a:rPr>
                        <a:t>0.335</a:t>
                      </a:r>
                      <a:endParaRPr sz="1000">
                        <a:latin typeface="Arial"/>
                        <a:cs typeface="Arial"/>
                      </a:endParaRPr>
                    </a:p>
                  </a:txBody>
                  <a:tcPr marL="0" marR="0" marT="0" marB="0"/>
                </a:tc>
                <a:tc>
                  <a:txBody>
                    <a:bodyPr/>
                    <a:lstStyle/>
                    <a:p>
                      <a:pPr marR="123825" algn="ctr">
                        <a:lnSpc>
                          <a:spcPts val="1145"/>
                        </a:lnSpc>
                      </a:pPr>
                      <a:r>
                        <a:rPr sz="1000" spc="-25" dirty="0">
                          <a:latin typeface="Arial"/>
                          <a:cs typeface="Arial"/>
                        </a:rPr>
                        <a:t>0.0</a:t>
                      </a:r>
                      <a:endParaRPr sz="1000">
                        <a:latin typeface="Arial"/>
                        <a:cs typeface="Arial"/>
                      </a:endParaRPr>
                    </a:p>
                  </a:txBody>
                  <a:tcPr marL="0" marR="0" marT="0" marB="0"/>
                </a:tc>
                <a:tc>
                  <a:txBody>
                    <a:bodyPr/>
                    <a:lstStyle/>
                    <a:p>
                      <a:pPr marL="71755">
                        <a:lnSpc>
                          <a:spcPts val="1145"/>
                        </a:lnSpc>
                      </a:pPr>
                      <a:r>
                        <a:rPr sz="1000" spc="-35" dirty="0">
                          <a:latin typeface="Arial"/>
                          <a:cs typeface="Arial"/>
                        </a:rPr>
                        <a:t>0.405</a:t>
                      </a:r>
                      <a:endParaRPr sz="1000">
                        <a:latin typeface="Arial"/>
                        <a:cs typeface="Arial"/>
                      </a:endParaRPr>
                    </a:p>
                  </a:txBody>
                  <a:tcPr marL="0" marR="0" marT="0" marB="0"/>
                </a:tc>
                <a:extLst>
                  <a:ext uri="{0D108BD9-81ED-4DB2-BD59-A6C34878D82A}">
                    <a16:rowId xmlns:a16="http://schemas.microsoft.com/office/drawing/2014/main" val="10003"/>
                  </a:ext>
                </a:extLst>
              </a:tr>
              <a:tr h="171473">
                <a:tc>
                  <a:txBody>
                    <a:bodyPr/>
                    <a:lstStyle/>
                    <a:p>
                      <a:pPr marL="71755">
                        <a:lnSpc>
                          <a:spcPts val="1145"/>
                        </a:lnSpc>
                      </a:pPr>
                      <a:r>
                        <a:rPr sz="1000" spc="190" dirty="0">
                          <a:latin typeface="PMingLiU"/>
                          <a:cs typeface="PMingLiU"/>
                        </a:rPr>
                        <a:t>wuthering</a:t>
                      </a:r>
                      <a:endParaRPr sz="1000">
                        <a:latin typeface="PMingLiU"/>
                        <a:cs typeface="PMingLiU"/>
                      </a:endParaRPr>
                    </a:p>
                  </a:txBody>
                  <a:tcPr marL="0" marR="0" marT="0" marB="0">
                    <a:lnB w="6350">
                      <a:solidFill>
                        <a:srgbClr val="000000"/>
                      </a:solidFill>
                      <a:prstDash val="solid"/>
                    </a:lnB>
                  </a:tcPr>
                </a:tc>
                <a:tc>
                  <a:txBody>
                    <a:bodyPr/>
                    <a:lstStyle/>
                    <a:p>
                      <a:pPr marL="71755">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dirty="0">
                          <a:latin typeface="Arial"/>
                          <a:cs typeface="Arial"/>
                        </a:rPr>
                        <a:t>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spc="-30" dirty="0">
                          <a:latin typeface="Arial"/>
                          <a:cs typeface="Arial"/>
                        </a:rPr>
                        <a:t>2.58</a:t>
                      </a:r>
                      <a:endParaRPr sz="1000">
                        <a:latin typeface="Arial"/>
                        <a:cs typeface="Arial"/>
                      </a:endParaRPr>
                    </a:p>
                  </a:txBody>
                  <a:tcPr marL="0" marR="0" marT="0" marB="0">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tc>
                <a:tc>
                  <a:txBody>
                    <a:bodyPr/>
                    <a:lstStyle/>
                    <a:p>
                      <a:pPr marL="71755">
                        <a:lnSpc>
                          <a:spcPts val="1145"/>
                        </a:lnSpc>
                      </a:pPr>
                      <a:r>
                        <a:rPr sz="1000" spc="190" dirty="0">
                          <a:latin typeface="PMingLiU"/>
                          <a:cs typeface="PMingLiU"/>
                        </a:rPr>
                        <a:t>wuthering</a:t>
                      </a:r>
                      <a:endParaRPr sz="1000">
                        <a:latin typeface="PMingLiU"/>
                        <a:cs typeface="PMingLiU"/>
                      </a:endParaRPr>
                    </a:p>
                  </a:txBody>
                  <a:tcPr marL="0" marR="0" marT="0" marB="0">
                    <a:lnB w="6350">
                      <a:solidFill>
                        <a:srgbClr val="000000"/>
                      </a:solidFill>
                      <a:prstDash val="solid"/>
                    </a:lnB>
                  </a:tcPr>
                </a:tc>
                <a:tc>
                  <a:txBody>
                    <a:bodyPr/>
                    <a:lstStyle/>
                    <a:p>
                      <a:pPr marL="71755">
                        <a:lnSpc>
                          <a:spcPts val="1145"/>
                        </a:lnSpc>
                      </a:pPr>
                      <a:r>
                        <a:rPr sz="1000" spc="-25" dirty="0">
                          <a:latin typeface="Arial"/>
                          <a:cs typeface="Arial"/>
                        </a:rPr>
                        <a:t>0.0</a:t>
                      </a:r>
                      <a:endParaRPr sz="1000">
                        <a:latin typeface="Arial"/>
                        <a:cs typeface="Arial"/>
                      </a:endParaRPr>
                    </a:p>
                  </a:txBody>
                  <a:tcPr marL="0" marR="0" marT="0" marB="0">
                    <a:lnB w="6350">
                      <a:solidFill>
                        <a:srgbClr val="000000"/>
                      </a:solidFill>
                      <a:prstDash val="solid"/>
                    </a:lnB>
                  </a:tcPr>
                </a:tc>
                <a:tc>
                  <a:txBody>
                    <a:bodyPr/>
                    <a:lstStyle/>
                    <a:p>
                      <a:pPr marR="123825" algn="ctr">
                        <a:lnSpc>
                          <a:spcPts val="1145"/>
                        </a:lnSpc>
                      </a:pPr>
                      <a:r>
                        <a:rPr sz="1000" spc="-25" dirty="0">
                          <a:latin typeface="Arial"/>
                          <a:cs typeface="Arial"/>
                        </a:rPr>
                        <a:t>0.0</a:t>
                      </a:r>
                      <a:endParaRPr sz="1000">
                        <a:latin typeface="Arial"/>
                        <a:cs typeface="Arial"/>
                      </a:endParaRPr>
                    </a:p>
                  </a:txBody>
                  <a:tcPr marL="0" marR="0" marT="0" marB="0">
                    <a:lnB w="6350">
                      <a:solidFill>
                        <a:srgbClr val="000000"/>
                      </a:solidFill>
                      <a:prstDash val="solid"/>
                    </a:lnB>
                  </a:tcPr>
                </a:tc>
                <a:tc>
                  <a:txBody>
                    <a:bodyPr/>
                    <a:lstStyle/>
                    <a:p>
                      <a:pPr marL="71755">
                        <a:lnSpc>
                          <a:spcPts val="1145"/>
                        </a:lnSpc>
                      </a:pPr>
                      <a:r>
                        <a:rPr sz="1000" spc="-35" dirty="0">
                          <a:latin typeface="Arial"/>
                          <a:cs typeface="Arial"/>
                        </a:rPr>
                        <a:t>0.588</a:t>
                      </a:r>
                      <a:endParaRPr sz="1000">
                        <a:latin typeface="Arial"/>
                        <a:cs typeface="Arial"/>
                      </a:endParaRPr>
                    </a:p>
                  </a:txBody>
                  <a:tcPr marL="0" marR="0" marT="0" marB="0">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2564066" y="797331"/>
            <a:ext cx="1324610" cy="347345"/>
          </a:xfrm>
          <a:prstGeom prst="rect">
            <a:avLst/>
          </a:prstGeom>
        </p:spPr>
        <p:txBody>
          <a:bodyPr vert="horz" wrap="square" lIns="0" tIns="6350" rIns="0" bIns="0" rtlCol="0">
            <a:spAutoFit/>
          </a:bodyPr>
          <a:lstStyle/>
          <a:p>
            <a:pPr marL="32384" marR="5080" indent="-20320">
              <a:lnSpc>
                <a:spcPct val="107200"/>
              </a:lnSpc>
              <a:spcBef>
                <a:spcPts val="50"/>
              </a:spcBef>
            </a:pPr>
            <a:r>
              <a:rPr sz="1000" spc="-20" dirty="0">
                <a:latin typeface="Arial"/>
                <a:cs typeface="Arial"/>
              </a:rPr>
              <a:t>log </a:t>
            </a:r>
            <a:r>
              <a:rPr sz="1000" spc="-30" dirty="0">
                <a:latin typeface="Arial"/>
                <a:cs typeface="Arial"/>
              </a:rPr>
              <a:t>frequency </a:t>
            </a:r>
            <a:r>
              <a:rPr sz="1000" spc="-15" dirty="0">
                <a:latin typeface="Arial"/>
                <a:cs typeface="Arial"/>
              </a:rPr>
              <a:t>weighting  </a:t>
            </a:r>
            <a:r>
              <a:rPr sz="1000" spc="114" dirty="0">
                <a:latin typeface="Arial"/>
                <a:cs typeface="Arial"/>
              </a:rPr>
              <a:t>&amp; </a:t>
            </a:r>
            <a:r>
              <a:rPr sz="1000" spc="-50" dirty="0">
                <a:latin typeface="Arial"/>
                <a:cs typeface="Arial"/>
              </a:rPr>
              <a:t>cosine</a:t>
            </a:r>
            <a:r>
              <a:rPr sz="1000" spc="-10" dirty="0">
                <a:latin typeface="Arial"/>
                <a:cs typeface="Arial"/>
              </a:rPr>
              <a:t> </a:t>
            </a:r>
            <a:r>
              <a:rPr sz="1000" spc="-15" dirty="0">
                <a:latin typeface="Arial"/>
                <a:cs typeface="Arial"/>
              </a:rPr>
              <a:t>normalization</a:t>
            </a:r>
            <a:endParaRPr sz="1000">
              <a:latin typeface="Arial"/>
              <a:cs typeface="Arial"/>
            </a:endParaRPr>
          </a:p>
        </p:txBody>
      </p:sp>
      <p:sp>
        <p:nvSpPr>
          <p:cNvPr id="7" name="object 7"/>
          <p:cNvSpPr/>
          <p:nvPr/>
        </p:nvSpPr>
        <p:spPr>
          <a:xfrm>
            <a:off x="492873" y="2258003"/>
            <a:ext cx="66531" cy="6655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92873" y="2584960"/>
            <a:ext cx="66531" cy="6655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92873" y="2748496"/>
            <a:ext cx="66531" cy="6655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92873" y="2911920"/>
            <a:ext cx="66531" cy="66551"/>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610562" y="2180748"/>
            <a:ext cx="3455035" cy="837565"/>
          </a:xfrm>
          <a:prstGeom prst="rect">
            <a:avLst/>
          </a:prstGeom>
        </p:spPr>
        <p:txBody>
          <a:bodyPr vert="horz" wrap="square" lIns="0" tIns="17145" rIns="0" bIns="0" rtlCol="0">
            <a:spAutoFit/>
          </a:bodyPr>
          <a:lstStyle/>
          <a:p>
            <a:pPr marL="12700">
              <a:lnSpc>
                <a:spcPct val="100000"/>
              </a:lnSpc>
              <a:spcBef>
                <a:spcPts val="135"/>
              </a:spcBef>
            </a:pPr>
            <a:r>
              <a:rPr sz="1000" spc="-35" dirty="0">
                <a:latin typeface="Arial"/>
                <a:cs typeface="Arial"/>
              </a:rPr>
              <a:t>cos(SaS,PaP)</a:t>
            </a:r>
            <a:r>
              <a:rPr sz="1000" dirty="0">
                <a:latin typeface="Arial"/>
                <a:cs typeface="Arial"/>
              </a:rPr>
              <a:t> </a:t>
            </a:r>
            <a:r>
              <a:rPr sz="1000" spc="10" dirty="0">
                <a:latin typeface="Lucida Sans Unicode"/>
                <a:cs typeface="Lucida Sans Unicode"/>
              </a:rPr>
              <a:t>≈</a:t>
            </a:r>
            <a:endParaRPr sz="1000">
              <a:latin typeface="Lucida Sans Unicode"/>
              <a:cs typeface="Lucida Sans Unicode"/>
            </a:endParaRPr>
          </a:p>
          <a:p>
            <a:pPr marL="12700">
              <a:lnSpc>
                <a:spcPct val="100000"/>
              </a:lnSpc>
              <a:spcBef>
                <a:spcPts val="90"/>
              </a:spcBef>
            </a:pPr>
            <a:r>
              <a:rPr sz="1000" spc="-40" dirty="0">
                <a:latin typeface="Arial"/>
                <a:cs typeface="Arial"/>
              </a:rPr>
              <a:t>0</a:t>
            </a:r>
            <a:r>
              <a:rPr sz="1000" spc="-40" dirty="0">
                <a:latin typeface="Lucida Sans Unicode"/>
                <a:cs typeface="Lucida Sans Unicode"/>
              </a:rPr>
              <a:t>.</a:t>
            </a:r>
            <a:r>
              <a:rPr sz="1000" spc="-40" dirty="0">
                <a:latin typeface="Arial"/>
                <a:cs typeface="Arial"/>
              </a:rPr>
              <a:t>789</a:t>
            </a:r>
            <a:r>
              <a:rPr sz="1000" spc="-55" dirty="0">
                <a:latin typeface="Arial"/>
                <a:cs typeface="Arial"/>
              </a:rPr>
              <a:t> </a:t>
            </a:r>
            <a:r>
              <a:rPr sz="1000" spc="-280" dirty="0">
                <a:latin typeface="Lucida Sans Unicode"/>
                <a:cs typeface="Lucida Sans Unicode"/>
              </a:rPr>
              <a:t>∗</a:t>
            </a:r>
            <a:r>
              <a:rPr sz="1000" spc="-270" dirty="0">
                <a:latin typeface="Lucida Sans Unicode"/>
                <a:cs typeface="Lucida Sans Unicode"/>
              </a:rPr>
              <a:t> </a:t>
            </a:r>
            <a:r>
              <a:rPr sz="1000" spc="-40" dirty="0">
                <a:latin typeface="Arial"/>
                <a:cs typeface="Arial"/>
              </a:rPr>
              <a:t>0</a:t>
            </a:r>
            <a:r>
              <a:rPr sz="1000" spc="-40" dirty="0">
                <a:latin typeface="Lucida Sans Unicode"/>
                <a:cs typeface="Lucida Sans Unicode"/>
              </a:rPr>
              <a:t>.</a:t>
            </a:r>
            <a:r>
              <a:rPr sz="1000" spc="-40" dirty="0">
                <a:latin typeface="Arial"/>
                <a:cs typeface="Arial"/>
              </a:rPr>
              <a:t>832</a:t>
            </a:r>
            <a:r>
              <a:rPr sz="1000" spc="-50" dirty="0">
                <a:latin typeface="Arial"/>
                <a:cs typeface="Arial"/>
              </a:rPr>
              <a:t> </a:t>
            </a:r>
            <a:r>
              <a:rPr sz="1000" spc="220" dirty="0">
                <a:latin typeface="Arial"/>
                <a:cs typeface="Arial"/>
              </a:rPr>
              <a:t>+</a:t>
            </a:r>
            <a:r>
              <a:rPr sz="1000" spc="-50" dirty="0">
                <a:latin typeface="Arial"/>
                <a:cs typeface="Arial"/>
              </a:rPr>
              <a:t> </a:t>
            </a:r>
            <a:r>
              <a:rPr sz="1000" spc="-40" dirty="0">
                <a:latin typeface="Arial"/>
                <a:cs typeface="Arial"/>
              </a:rPr>
              <a:t>0</a:t>
            </a:r>
            <a:r>
              <a:rPr sz="1000" spc="-40" dirty="0">
                <a:latin typeface="Lucida Sans Unicode"/>
                <a:cs typeface="Lucida Sans Unicode"/>
              </a:rPr>
              <a:t>.</a:t>
            </a:r>
            <a:r>
              <a:rPr sz="1000" spc="-40" dirty="0">
                <a:latin typeface="Arial"/>
                <a:cs typeface="Arial"/>
              </a:rPr>
              <a:t>515</a:t>
            </a:r>
            <a:r>
              <a:rPr sz="1000" spc="-50" dirty="0">
                <a:latin typeface="Arial"/>
                <a:cs typeface="Arial"/>
              </a:rPr>
              <a:t> </a:t>
            </a:r>
            <a:r>
              <a:rPr sz="1000" spc="-280" dirty="0">
                <a:latin typeface="Lucida Sans Unicode"/>
                <a:cs typeface="Lucida Sans Unicode"/>
              </a:rPr>
              <a:t>∗</a:t>
            </a:r>
            <a:r>
              <a:rPr sz="1000" spc="-275" dirty="0">
                <a:latin typeface="Lucida Sans Unicode"/>
                <a:cs typeface="Lucida Sans Unicode"/>
              </a:rPr>
              <a:t> </a:t>
            </a:r>
            <a:r>
              <a:rPr sz="1000" spc="-40" dirty="0">
                <a:latin typeface="Arial"/>
                <a:cs typeface="Arial"/>
              </a:rPr>
              <a:t>0</a:t>
            </a:r>
            <a:r>
              <a:rPr sz="1000" spc="-40" dirty="0">
                <a:latin typeface="Lucida Sans Unicode"/>
                <a:cs typeface="Lucida Sans Unicode"/>
              </a:rPr>
              <a:t>.</a:t>
            </a:r>
            <a:r>
              <a:rPr sz="1000" spc="-40" dirty="0">
                <a:latin typeface="Arial"/>
                <a:cs typeface="Arial"/>
              </a:rPr>
              <a:t>555</a:t>
            </a:r>
            <a:r>
              <a:rPr sz="1000" spc="-50" dirty="0">
                <a:latin typeface="Arial"/>
                <a:cs typeface="Arial"/>
              </a:rPr>
              <a:t> </a:t>
            </a:r>
            <a:r>
              <a:rPr sz="1000" spc="220" dirty="0">
                <a:latin typeface="Arial"/>
                <a:cs typeface="Arial"/>
              </a:rPr>
              <a:t>+</a:t>
            </a:r>
            <a:r>
              <a:rPr sz="1000" spc="-50" dirty="0">
                <a:latin typeface="Arial"/>
                <a:cs typeface="Arial"/>
              </a:rPr>
              <a:t> </a:t>
            </a:r>
            <a:r>
              <a:rPr sz="1000" spc="-40" dirty="0">
                <a:latin typeface="Arial"/>
                <a:cs typeface="Arial"/>
              </a:rPr>
              <a:t>0</a:t>
            </a:r>
            <a:r>
              <a:rPr sz="1000" spc="-40" dirty="0">
                <a:latin typeface="Lucida Sans Unicode"/>
                <a:cs typeface="Lucida Sans Unicode"/>
              </a:rPr>
              <a:t>.</a:t>
            </a:r>
            <a:r>
              <a:rPr sz="1000" spc="-40" dirty="0">
                <a:latin typeface="Arial"/>
                <a:cs typeface="Arial"/>
              </a:rPr>
              <a:t>335</a:t>
            </a:r>
            <a:r>
              <a:rPr sz="1000" spc="-50" dirty="0">
                <a:latin typeface="Arial"/>
                <a:cs typeface="Arial"/>
              </a:rPr>
              <a:t> </a:t>
            </a:r>
            <a:r>
              <a:rPr sz="1000" spc="-280" dirty="0">
                <a:latin typeface="Lucida Sans Unicode"/>
                <a:cs typeface="Lucida Sans Unicode"/>
              </a:rPr>
              <a:t>∗</a:t>
            </a:r>
            <a:r>
              <a:rPr sz="1000" spc="-270" dirty="0">
                <a:latin typeface="Lucida Sans Unicode"/>
                <a:cs typeface="Lucida Sans Unicode"/>
              </a:rPr>
              <a:t> </a:t>
            </a:r>
            <a:r>
              <a:rPr sz="1000" spc="-40" dirty="0">
                <a:latin typeface="Arial"/>
                <a:cs typeface="Arial"/>
              </a:rPr>
              <a:t>0</a:t>
            </a:r>
            <a:r>
              <a:rPr sz="1000" spc="-40" dirty="0">
                <a:latin typeface="Lucida Sans Unicode"/>
                <a:cs typeface="Lucida Sans Unicode"/>
              </a:rPr>
              <a:t>.</a:t>
            </a:r>
            <a:r>
              <a:rPr sz="1000" spc="-40" dirty="0">
                <a:latin typeface="Arial"/>
                <a:cs typeface="Arial"/>
              </a:rPr>
              <a:t>0</a:t>
            </a:r>
            <a:r>
              <a:rPr sz="1000" spc="-50" dirty="0">
                <a:latin typeface="Arial"/>
                <a:cs typeface="Arial"/>
              </a:rPr>
              <a:t> </a:t>
            </a:r>
            <a:r>
              <a:rPr sz="1000" spc="220" dirty="0">
                <a:latin typeface="Arial"/>
                <a:cs typeface="Arial"/>
              </a:rPr>
              <a:t>+</a:t>
            </a:r>
            <a:r>
              <a:rPr sz="1000" spc="-50" dirty="0">
                <a:latin typeface="Arial"/>
                <a:cs typeface="Arial"/>
              </a:rPr>
              <a:t> </a:t>
            </a:r>
            <a:r>
              <a:rPr sz="1000" spc="-40" dirty="0">
                <a:latin typeface="Arial"/>
                <a:cs typeface="Arial"/>
              </a:rPr>
              <a:t>0</a:t>
            </a:r>
            <a:r>
              <a:rPr sz="1000" spc="-40" dirty="0">
                <a:latin typeface="Lucida Sans Unicode"/>
                <a:cs typeface="Lucida Sans Unicode"/>
              </a:rPr>
              <a:t>.</a:t>
            </a:r>
            <a:r>
              <a:rPr sz="1000" spc="-40" dirty="0">
                <a:latin typeface="Arial"/>
                <a:cs typeface="Arial"/>
              </a:rPr>
              <a:t>0</a:t>
            </a:r>
            <a:r>
              <a:rPr sz="1000" spc="-50" dirty="0">
                <a:latin typeface="Arial"/>
                <a:cs typeface="Arial"/>
              </a:rPr>
              <a:t> </a:t>
            </a:r>
            <a:r>
              <a:rPr sz="1000" spc="-280" dirty="0">
                <a:latin typeface="Lucida Sans Unicode"/>
                <a:cs typeface="Lucida Sans Unicode"/>
              </a:rPr>
              <a:t>∗</a:t>
            </a:r>
            <a:r>
              <a:rPr sz="1000" spc="-275" dirty="0">
                <a:latin typeface="Lucida Sans Unicode"/>
                <a:cs typeface="Lucida Sans Unicode"/>
              </a:rPr>
              <a:t> </a:t>
            </a:r>
            <a:r>
              <a:rPr sz="1000" spc="-40" dirty="0">
                <a:latin typeface="Arial"/>
                <a:cs typeface="Arial"/>
              </a:rPr>
              <a:t>0</a:t>
            </a:r>
            <a:r>
              <a:rPr sz="1000" spc="-40" dirty="0">
                <a:latin typeface="Lucida Sans Unicode"/>
                <a:cs typeface="Lucida Sans Unicode"/>
              </a:rPr>
              <a:t>.</a:t>
            </a:r>
            <a:r>
              <a:rPr sz="1000" spc="-40" dirty="0">
                <a:latin typeface="Arial"/>
                <a:cs typeface="Arial"/>
              </a:rPr>
              <a:t>0</a:t>
            </a:r>
            <a:r>
              <a:rPr sz="1000" spc="5" dirty="0">
                <a:latin typeface="Arial"/>
                <a:cs typeface="Arial"/>
              </a:rPr>
              <a:t> </a:t>
            </a:r>
            <a:r>
              <a:rPr sz="1000" spc="10" dirty="0">
                <a:latin typeface="Lucida Sans Unicode"/>
                <a:cs typeface="Lucida Sans Unicode"/>
              </a:rPr>
              <a:t>≈</a:t>
            </a:r>
            <a:r>
              <a:rPr sz="1000" spc="-30" dirty="0">
                <a:latin typeface="Lucida Sans Unicode"/>
                <a:cs typeface="Lucida Sans Unicode"/>
              </a:rPr>
              <a:t> </a:t>
            </a:r>
            <a:r>
              <a:rPr sz="1000" spc="-30" dirty="0">
                <a:latin typeface="Arial"/>
                <a:cs typeface="Arial"/>
              </a:rPr>
              <a:t>0</a:t>
            </a:r>
            <a:r>
              <a:rPr sz="1000" spc="-30" dirty="0">
                <a:latin typeface="Lucida Sans Unicode"/>
                <a:cs typeface="Lucida Sans Unicode"/>
              </a:rPr>
              <a:t>.</a:t>
            </a:r>
            <a:r>
              <a:rPr sz="1000" spc="-30" dirty="0">
                <a:latin typeface="Arial"/>
                <a:cs typeface="Arial"/>
              </a:rPr>
              <a:t>94.</a:t>
            </a:r>
            <a:endParaRPr sz="1000">
              <a:latin typeface="Arial"/>
              <a:cs typeface="Arial"/>
            </a:endParaRPr>
          </a:p>
          <a:p>
            <a:pPr marL="12700">
              <a:lnSpc>
                <a:spcPct val="100000"/>
              </a:lnSpc>
              <a:spcBef>
                <a:spcPts val="85"/>
              </a:spcBef>
            </a:pPr>
            <a:r>
              <a:rPr sz="1000" spc="-25" dirty="0">
                <a:latin typeface="Arial"/>
                <a:cs typeface="Arial"/>
              </a:rPr>
              <a:t>cos(SaS,WH) </a:t>
            </a:r>
            <a:r>
              <a:rPr sz="1000" spc="10" dirty="0">
                <a:latin typeface="Lucida Sans Unicode"/>
                <a:cs typeface="Lucida Sans Unicode"/>
              </a:rPr>
              <a:t>≈</a:t>
            </a:r>
            <a:r>
              <a:rPr sz="1000" spc="-50" dirty="0">
                <a:latin typeface="Lucida Sans Unicode"/>
                <a:cs typeface="Lucida Sans Unicode"/>
              </a:rPr>
              <a:t> </a:t>
            </a:r>
            <a:r>
              <a:rPr sz="1000" spc="-40" dirty="0">
                <a:latin typeface="Arial"/>
                <a:cs typeface="Arial"/>
              </a:rPr>
              <a:t>0</a:t>
            </a:r>
            <a:r>
              <a:rPr sz="1000" spc="-40" dirty="0">
                <a:latin typeface="Lucida Sans Unicode"/>
                <a:cs typeface="Lucida Sans Unicode"/>
              </a:rPr>
              <a:t>.</a:t>
            </a:r>
            <a:r>
              <a:rPr sz="1000" spc="-40" dirty="0">
                <a:latin typeface="Arial"/>
                <a:cs typeface="Arial"/>
              </a:rPr>
              <a:t>79</a:t>
            </a:r>
            <a:endParaRPr sz="1000">
              <a:latin typeface="Arial"/>
              <a:cs typeface="Arial"/>
            </a:endParaRPr>
          </a:p>
          <a:p>
            <a:pPr marL="12700">
              <a:lnSpc>
                <a:spcPct val="100000"/>
              </a:lnSpc>
              <a:spcBef>
                <a:spcPts val="85"/>
              </a:spcBef>
            </a:pPr>
            <a:r>
              <a:rPr sz="1000" spc="-20" dirty="0">
                <a:latin typeface="Arial"/>
                <a:cs typeface="Arial"/>
              </a:rPr>
              <a:t>cos(PaP,WH) </a:t>
            </a:r>
            <a:r>
              <a:rPr sz="1000" spc="10" dirty="0">
                <a:latin typeface="Lucida Sans Unicode"/>
                <a:cs typeface="Lucida Sans Unicode"/>
              </a:rPr>
              <a:t>≈</a:t>
            </a:r>
            <a:r>
              <a:rPr sz="1000" spc="-60" dirty="0">
                <a:latin typeface="Lucida Sans Unicode"/>
                <a:cs typeface="Lucida Sans Unicode"/>
              </a:rPr>
              <a:t> </a:t>
            </a:r>
            <a:r>
              <a:rPr sz="1000" spc="-40" dirty="0">
                <a:latin typeface="Arial"/>
                <a:cs typeface="Arial"/>
              </a:rPr>
              <a:t>0</a:t>
            </a:r>
            <a:r>
              <a:rPr sz="1000" spc="-40" dirty="0">
                <a:latin typeface="Lucida Sans Unicode"/>
                <a:cs typeface="Lucida Sans Unicode"/>
              </a:rPr>
              <a:t>.</a:t>
            </a:r>
            <a:r>
              <a:rPr sz="1000" spc="-40" dirty="0">
                <a:latin typeface="Arial"/>
                <a:cs typeface="Arial"/>
              </a:rPr>
              <a:t>69</a:t>
            </a:r>
            <a:endParaRPr sz="1000">
              <a:latin typeface="Arial"/>
              <a:cs typeface="Arial"/>
            </a:endParaRPr>
          </a:p>
          <a:p>
            <a:pPr marL="12700">
              <a:lnSpc>
                <a:spcPct val="100000"/>
              </a:lnSpc>
              <a:spcBef>
                <a:spcPts val="90"/>
              </a:spcBef>
            </a:pPr>
            <a:r>
              <a:rPr sz="1000" spc="-5" dirty="0">
                <a:solidFill>
                  <a:srgbClr val="329832"/>
                </a:solidFill>
                <a:latin typeface="Arial"/>
                <a:cs typeface="Arial"/>
              </a:rPr>
              <a:t>Why </a:t>
            </a:r>
            <a:r>
              <a:rPr sz="1000" spc="-30" dirty="0">
                <a:solidFill>
                  <a:srgbClr val="329832"/>
                </a:solidFill>
                <a:latin typeface="Arial"/>
                <a:cs typeface="Arial"/>
              </a:rPr>
              <a:t>do </a:t>
            </a:r>
            <a:r>
              <a:rPr sz="1000" spc="-75" dirty="0">
                <a:solidFill>
                  <a:srgbClr val="329832"/>
                </a:solidFill>
                <a:latin typeface="Arial"/>
                <a:cs typeface="Arial"/>
              </a:rPr>
              <a:t>we </a:t>
            </a:r>
            <a:r>
              <a:rPr sz="1000" spc="-50" dirty="0">
                <a:solidFill>
                  <a:srgbClr val="329832"/>
                </a:solidFill>
                <a:latin typeface="Arial"/>
                <a:cs typeface="Arial"/>
              </a:rPr>
              <a:t>have </a:t>
            </a:r>
            <a:r>
              <a:rPr sz="1000" spc="-35" dirty="0">
                <a:solidFill>
                  <a:srgbClr val="329832"/>
                </a:solidFill>
                <a:latin typeface="Arial"/>
                <a:cs typeface="Arial"/>
              </a:rPr>
              <a:t>cos(SaS,PaP) </a:t>
            </a:r>
            <a:r>
              <a:rPr sz="1000" spc="10" dirty="0">
                <a:solidFill>
                  <a:srgbClr val="329832"/>
                </a:solidFill>
                <a:latin typeface="Lucida Sans Unicode"/>
                <a:cs typeface="Lucida Sans Unicode"/>
              </a:rPr>
              <a:t>&gt;</a:t>
            </a:r>
            <a:r>
              <a:rPr sz="1000" spc="-10" dirty="0">
                <a:solidFill>
                  <a:srgbClr val="329832"/>
                </a:solidFill>
                <a:latin typeface="Lucida Sans Unicode"/>
                <a:cs typeface="Lucida Sans Unicode"/>
              </a:rPr>
              <a:t> </a:t>
            </a:r>
            <a:r>
              <a:rPr sz="1000" spc="-20" dirty="0">
                <a:solidFill>
                  <a:srgbClr val="329832"/>
                </a:solidFill>
                <a:latin typeface="Arial"/>
                <a:cs typeface="Arial"/>
              </a:rPr>
              <a:t>cos(SAS,WH)?</a:t>
            </a:r>
            <a:endParaRPr sz="1000">
              <a:latin typeface="Arial"/>
              <a:cs typeface="Arial"/>
            </a:endParaRPr>
          </a:p>
        </p:txBody>
      </p:sp>
      <p:sp>
        <p:nvSpPr>
          <p:cNvPr id="12" name="object 12"/>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3" name="object 13"/>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4" name="object 14"/>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47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7F7F7F"/>
                </a:solidFill>
                <a:latin typeface="Arial"/>
                <a:cs typeface="Arial"/>
              </a:rPr>
              <a:t>Term </a:t>
            </a:r>
            <a:r>
              <a:rPr sz="600" spc="-15" dirty="0">
                <a:solidFill>
                  <a:srgbClr val="7F7F7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a:t>
            </a:r>
            <a:r>
              <a:rPr sz="600" spc="-5" dirty="0">
                <a:solidFill>
                  <a:srgbClr val="FFFFFF"/>
                </a:solidFill>
                <a:latin typeface="Arial"/>
                <a:cs typeface="Arial"/>
              </a:rPr>
              <a:t> </a:t>
            </a:r>
            <a:r>
              <a:rPr sz="600" spc="-35" dirty="0">
                <a:solidFill>
                  <a:srgbClr val="FFFFF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Summary: </a:t>
            </a:r>
            <a:r>
              <a:rPr spc="-95" dirty="0"/>
              <a:t>Ranked </a:t>
            </a:r>
            <a:r>
              <a:rPr spc="-35" dirty="0"/>
              <a:t>retrieval </a:t>
            </a:r>
            <a:r>
              <a:rPr spc="-25" dirty="0"/>
              <a:t>in </a:t>
            </a:r>
            <a:r>
              <a:rPr spc="-35" dirty="0"/>
              <a:t>the </a:t>
            </a:r>
            <a:r>
              <a:rPr spc="-50" dirty="0"/>
              <a:t>vector </a:t>
            </a:r>
            <a:r>
              <a:rPr spc="-114" dirty="0"/>
              <a:t>space</a:t>
            </a:r>
            <a:r>
              <a:rPr spc="45" dirty="0"/>
              <a:t> </a:t>
            </a:r>
            <a:r>
              <a:rPr spc="-60" dirty="0"/>
              <a:t>model</a:t>
            </a:r>
          </a:p>
        </p:txBody>
      </p:sp>
      <p:sp>
        <p:nvSpPr>
          <p:cNvPr id="4" name="object 4"/>
          <p:cNvSpPr/>
          <p:nvPr/>
        </p:nvSpPr>
        <p:spPr>
          <a:xfrm>
            <a:off x="499854" y="1246981"/>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456950"/>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667033"/>
            <a:ext cx="70032" cy="7005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99854" y="2049138"/>
            <a:ext cx="70032" cy="7005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9854" y="2259105"/>
            <a:ext cx="70032" cy="70054"/>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624408" y="1122614"/>
            <a:ext cx="3493770" cy="1247775"/>
          </a:xfrm>
          <a:prstGeom prst="rect">
            <a:avLst/>
          </a:prstGeom>
        </p:spPr>
        <p:txBody>
          <a:bodyPr vert="horz" wrap="square" lIns="0" tIns="12700" rIns="0" bIns="0" rtlCol="0">
            <a:spAutoFit/>
          </a:bodyPr>
          <a:lstStyle/>
          <a:p>
            <a:pPr marL="12700" marR="422275">
              <a:lnSpc>
                <a:spcPct val="125299"/>
              </a:lnSpc>
              <a:spcBef>
                <a:spcPts val="100"/>
              </a:spcBef>
            </a:pPr>
            <a:r>
              <a:rPr sz="1100" spc="-75" dirty="0">
                <a:latin typeface="Arial"/>
                <a:cs typeface="Arial"/>
              </a:rPr>
              <a:t>Represent </a:t>
            </a:r>
            <a:r>
              <a:rPr sz="1100" spc="-30" dirty="0">
                <a:latin typeface="Arial"/>
                <a:cs typeface="Arial"/>
              </a:rPr>
              <a:t>the </a:t>
            </a:r>
            <a:r>
              <a:rPr sz="1100" spc="-55" dirty="0">
                <a:latin typeface="Arial"/>
                <a:cs typeface="Arial"/>
              </a:rPr>
              <a:t>query </a:t>
            </a:r>
            <a:r>
              <a:rPr sz="1100" spc="-114" dirty="0">
                <a:latin typeface="Arial"/>
                <a:cs typeface="Arial"/>
              </a:rPr>
              <a:t>as </a:t>
            </a:r>
            <a:r>
              <a:rPr sz="1100" spc="-90" dirty="0">
                <a:latin typeface="Arial"/>
                <a:cs typeface="Arial"/>
              </a:rPr>
              <a:t>a </a:t>
            </a:r>
            <a:r>
              <a:rPr sz="1100" spc="-55" dirty="0">
                <a:latin typeface="Arial"/>
                <a:cs typeface="Arial"/>
              </a:rPr>
              <a:t>weighted </a:t>
            </a:r>
            <a:r>
              <a:rPr sz="1100" spc="15" dirty="0">
                <a:latin typeface="Arial"/>
                <a:cs typeface="Arial"/>
              </a:rPr>
              <a:t>tf-idf </a:t>
            </a:r>
            <a:r>
              <a:rPr sz="1100" spc="-45" dirty="0">
                <a:latin typeface="Arial"/>
                <a:cs typeface="Arial"/>
              </a:rPr>
              <a:t>vector  </a:t>
            </a:r>
            <a:r>
              <a:rPr sz="1100" spc="-75" dirty="0">
                <a:latin typeface="Arial"/>
                <a:cs typeface="Arial"/>
              </a:rPr>
              <a:t>Represent </a:t>
            </a:r>
            <a:r>
              <a:rPr sz="1100" spc="-85" dirty="0">
                <a:latin typeface="Arial"/>
                <a:cs typeface="Arial"/>
              </a:rPr>
              <a:t>each </a:t>
            </a:r>
            <a:r>
              <a:rPr sz="1100" spc="-45" dirty="0">
                <a:latin typeface="Arial"/>
                <a:cs typeface="Arial"/>
              </a:rPr>
              <a:t>document </a:t>
            </a:r>
            <a:r>
              <a:rPr sz="1100" spc="-114" dirty="0">
                <a:latin typeface="Arial"/>
                <a:cs typeface="Arial"/>
              </a:rPr>
              <a:t>as </a:t>
            </a:r>
            <a:r>
              <a:rPr sz="1100" spc="-90" dirty="0">
                <a:latin typeface="Arial"/>
                <a:cs typeface="Arial"/>
              </a:rPr>
              <a:t>a </a:t>
            </a:r>
            <a:r>
              <a:rPr sz="1100" spc="-55" dirty="0">
                <a:latin typeface="Arial"/>
                <a:cs typeface="Arial"/>
              </a:rPr>
              <a:t>weighted </a:t>
            </a:r>
            <a:r>
              <a:rPr sz="1100" spc="15" dirty="0">
                <a:latin typeface="Arial"/>
                <a:cs typeface="Arial"/>
              </a:rPr>
              <a:t>tf-idf</a:t>
            </a:r>
            <a:r>
              <a:rPr sz="1100" spc="35" dirty="0">
                <a:latin typeface="Arial"/>
                <a:cs typeface="Arial"/>
              </a:rPr>
              <a:t> </a:t>
            </a:r>
            <a:r>
              <a:rPr sz="1100" spc="-45" dirty="0">
                <a:latin typeface="Arial"/>
                <a:cs typeface="Arial"/>
              </a:rPr>
              <a:t>vector</a:t>
            </a:r>
            <a:endParaRPr sz="1100">
              <a:latin typeface="Arial"/>
              <a:cs typeface="Arial"/>
            </a:endParaRPr>
          </a:p>
          <a:p>
            <a:pPr marL="12700" marR="5080">
              <a:lnSpc>
                <a:spcPct val="102600"/>
              </a:lnSpc>
              <a:spcBef>
                <a:spcPts val="300"/>
              </a:spcBef>
            </a:pPr>
            <a:r>
              <a:rPr sz="1100" spc="-55" dirty="0">
                <a:latin typeface="Arial"/>
                <a:cs typeface="Arial"/>
              </a:rPr>
              <a:t>Compute </a:t>
            </a:r>
            <a:r>
              <a:rPr sz="1100" spc="-30" dirty="0">
                <a:latin typeface="Arial"/>
                <a:cs typeface="Arial"/>
              </a:rPr>
              <a:t>the </a:t>
            </a:r>
            <a:r>
              <a:rPr sz="1100" spc="-75" dirty="0">
                <a:latin typeface="Arial"/>
                <a:cs typeface="Arial"/>
              </a:rPr>
              <a:t>cosine </a:t>
            </a:r>
            <a:r>
              <a:rPr sz="1100" spc="-25" dirty="0">
                <a:latin typeface="Arial"/>
                <a:cs typeface="Arial"/>
              </a:rPr>
              <a:t>similarity </a:t>
            </a:r>
            <a:r>
              <a:rPr sz="1100" spc="-70" dirty="0">
                <a:latin typeface="Arial"/>
                <a:cs typeface="Arial"/>
              </a:rPr>
              <a:t>between </a:t>
            </a:r>
            <a:r>
              <a:rPr sz="1100" spc="-30" dirty="0">
                <a:latin typeface="Arial"/>
                <a:cs typeface="Arial"/>
              </a:rPr>
              <a:t>the </a:t>
            </a:r>
            <a:r>
              <a:rPr sz="1100" spc="-55" dirty="0">
                <a:latin typeface="Arial"/>
                <a:cs typeface="Arial"/>
              </a:rPr>
              <a:t>query </a:t>
            </a:r>
            <a:r>
              <a:rPr sz="1100" spc="-45" dirty="0">
                <a:latin typeface="Arial"/>
                <a:cs typeface="Arial"/>
              </a:rPr>
              <a:t>vector </a:t>
            </a:r>
            <a:r>
              <a:rPr sz="1100" spc="-65" dirty="0">
                <a:latin typeface="Arial"/>
                <a:cs typeface="Arial"/>
              </a:rPr>
              <a:t>and  </a:t>
            </a:r>
            <a:r>
              <a:rPr sz="1100" spc="-85" dirty="0">
                <a:latin typeface="Arial"/>
                <a:cs typeface="Arial"/>
              </a:rPr>
              <a:t>each </a:t>
            </a:r>
            <a:r>
              <a:rPr sz="1100" spc="-45" dirty="0">
                <a:latin typeface="Arial"/>
                <a:cs typeface="Arial"/>
              </a:rPr>
              <a:t>document</a:t>
            </a:r>
            <a:r>
              <a:rPr sz="1100" spc="-30" dirty="0">
                <a:latin typeface="Arial"/>
                <a:cs typeface="Arial"/>
              </a:rPr>
              <a:t> </a:t>
            </a:r>
            <a:r>
              <a:rPr sz="1100" spc="-45" dirty="0">
                <a:latin typeface="Arial"/>
                <a:cs typeface="Arial"/>
              </a:rPr>
              <a:t>vector</a:t>
            </a:r>
            <a:endParaRPr sz="1100">
              <a:latin typeface="Arial"/>
              <a:cs typeface="Arial"/>
            </a:endParaRPr>
          </a:p>
          <a:p>
            <a:pPr marL="12700" marR="898525">
              <a:lnSpc>
                <a:spcPct val="125200"/>
              </a:lnSpc>
            </a:pPr>
            <a:r>
              <a:rPr sz="1100" spc="-65" dirty="0">
                <a:latin typeface="Arial"/>
                <a:cs typeface="Arial"/>
              </a:rPr>
              <a:t>Rank </a:t>
            </a:r>
            <a:r>
              <a:rPr sz="1100" spc="-55" dirty="0">
                <a:latin typeface="Arial"/>
                <a:cs typeface="Arial"/>
              </a:rPr>
              <a:t>documents </a:t>
            </a:r>
            <a:r>
              <a:rPr sz="1100" spc="-5" dirty="0">
                <a:latin typeface="Arial"/>
                <a:cs typeface="Arial"/>
              </a:rPr>
              <a:t>with </a:t>
            </a:r>
            <a:r>
              <a:rPr sz="1100" spc="-55" dirty="0">
                <a:latin typeface="Arial"/>
                <a:cs typeface="Arial"/>
              </a:rPr>
              <a:t>respect </a:t>
            </a:r>
            <a:r>
              <a:rPr sz="1100" spc="10" dirty="0">
                <a:latin typeface="Arial"/>
                <a:cs typeface="Arial"/>
              </a:rPr>
              <a:t>to </a:t>
            </a:r>
            <a:r>
              <a:rPr sz="1100" spc="-30" dirty="0">
                <a:latin typeface="Arial"/>
                <a:cs typeface="Arial"/>
              </a:rPr>
              <a:t>the </a:t>
            </a:r>
            <a:r>
              <a:rPr sz="1100" spc="-55" dirty="0">
                <a:latin typeface="Arial"/>
                <a:cs typeface="Arial"/>
              </a:rPr>
              <a:t>query  </a:t>
            </a:r>
            <a:r>
              <a:rPr sz="1100" spc="-40" dirty="0">
                <a:latin typeface="Arial"/>
                <a:cs typeface="Arial"/>
              </a:rPr>
              <a:t>Return </a:t>
            </a:r>
            <a:r>
              <a:rPr sz="1100" spc="-30" dirty="0">
                <a:latin typeface="Arial"/>
                <a:cs typeface="Arial"/>
              </a:rPr>
              <a:t>the </a:t>
            </a:r>
            <a:r>
              <a:rPr sz="1100" spc="-15" dirty="0">
                <a:latin typeface="Arial"/>
                <a:cs typeface="Arial"/>
              </a:rPr>
              <a:t>top </a:t>
            </a:r>
            <a:r>
              <a:rPr sz="1100" i="1" spc="20" dirty="0">
                <a:latin typeface="Arial"/>
                <a:cs typeface="Arial"/>
              </a:rPr>
              <a:t>K </a:t>
            </a:r>
            <a:r>
              <a:rPr sz="1100" spc="-30" dirty="0">
                <a:latin typeface="Arial"/>
                <a:cs typeface="Arial"/>
              </a:rPr>
              <a:t>(e.g., </a:t>
            </a:r>
            <a:r>
              <a:rPr sz="1100" i="1" spc="20" dirty="0">
                <a:latin typeface="Arial"/>
                <a:cs typeface="Arial"/>
              </a:rPr>
              <a:t>K </a:t>
            </a:r>
            <a:r>
              <a:rPr sz="1100" spc="204" dirty="0">
                <a:latin typeface="Arial"/>
                <a:cs typeface="Arial"/>
              </a:rPr>
              <a:t>= </a:t>
            </a:r>
            <a:r>
              <a:rPr sz="1100" spc="-30" dirty="0">
                <a:latin typeface="Arial"/>
                <a:cs typeface="Arial"/>
              </a:rPr>
              <a:t>10) </a:t>
            </a:r>
            <a:r>
              <a:rPr sz="1100" spc="10" dirty="0">
                <a:latin typeface="Arial"/>
                <a:cs typeface="Arial"/>
              </a:rPr>
              <a:t>to </a:t>
            </a:r>
            <a:r>
              <a:rPr sz="1100" spc="-30" dirty="0">
                <a:latin typeface="Arial"/>
                <a:cs typeface="Arial"/>
              </a:rPr>
              <a:t>the</a:t>
            </a:r>
            <a:r>
              <a:rPr sz="1100" spc="240" dirty="0">
                <a:latin typeface="Arial"/>
                <a:cs typeface="Arial"/>
              </a:rPr>
              <a:t> </a:t>
            </a:r>
            <a:r>
              <a:rPr sz="1100" spc="-80" dirty="0">
                <a:latin typeface="Arial"/>
                <a:cs typeface="Arial"/>
              </a:rPr>
              <a:t>user</a:t>
            </a:r>
            <a:endParaRPr sz="1100">
              <a:latin typeface="Arial"/>
              <a:cs typeface="Arial"/>
            </a:endParaRPr>
          </a:p>
        </p:txBody>
      </p:sp>
      <p:sp>
        <p:nvSpPr>
          <p:cNvPr id="10" name="object 1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1" name="object 11"/>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2" name="object 12"/>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52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FFFFFF"/>
                </a:solidFill>
                <a:latin typeface="Arial"/>
                <a:cs typeface="Arial"/>
              </a:rPr>
              <a:t>Text </a:t>
            </a:r>
            <a:r>
              <a:rPr sz="600" spc="-10" dirty="0">
                <a:solidFill>
                  <a:srgbClr val="FFFFFF"/>
                </a:solidFill>
                <a:latin typeface="Arial"/>
                <a:cs typeface="Arial"/>
              </a:rPr>
              <a:t>classification</a:t>
            </a:r>
            <a:r>
              <a:rPr sz="600" spc="145" dirty="0">
                <a:solidFill>
                  <a:srgbClr val="FFFFF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0" dirty="0"/>
              <a:t>Outline</a:t>
            </a:r>
          </a:p>
        </p:txBody>
      </p:sp>
      <p:sp>
        <p:nvSpPr>
          <p:cNvPr id="4" name="object 4"/>
          <p:cNvSpPr/>
          <p:nvPr/>
        </p:nvSpPr>
        <p:spPr>
          <a:xfrm>
            <a:off x="308956" y="1052861"/>
            <a:ext cx="158894" cy="1588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51199" y="105445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EAEAF7"/>
                </a:solidFill>
                <a:latin typeface="Arial"/>
                <a:cs typeface="Arial"/>
              </a:rPr>
              <a:t>1</a:t>
            </a:r>
            <a:endParaRPr sz="800">
              <a:latin typeface="Arial"/>
              <a:cs typeface="Arial"/>
            </a:endParaRPr>
          </a:p>
        </p:txBody>
      </p:sp>
      <p:sp>
        <p:nvSpPr>
          <p:cNvPr id="6" name="object 6"/>
          <p:cNvSpPr txBox="1"/>
          <p:nvPr/>
        </p:nvSpPr>
        <p:spPr>
          <a:xfrm>
            <a:off x="516622" y="1026997"/>
            <a:ext cx="105727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3232B2"/>
                </a:solidFill>
                <a:latin typeface="Tahoma"/>
                <a:cs typeface="Tahoma"/>
              </a:rPr>
              <a:t>Text</a:t>
            </a:r>
            <a:r>
              <a:rPr sz="1100" spc="-10" dirty="0">
                <a:solidFill>
                  <a:srgbClr val="3232B2"/>
                </a:solidFill>
                <a:latin typeface="Tahoma"/>
                <a:cs typeface="Tahoma"/>
              </a:rPr>
              <a:t> </a:t>
            </a:r>
            <a:r>
              <a:rPr sz="1100" spc="-30" dirty="0">
                <a:solidFill>
                  <a:srgbClr val="3232B2"/>
                </a:solidFill>
                <a:latin typeface="Tahoma"/>
                <a:cs typeface="Tahoma"/>
              </a:rPr>
              <a:t>classification</a:t>
            </a:r>
            <a:endParaRPr sz="1100">
              <a:latin typeface="Tahoma"/>
              <a:cs typeface="Tahoma"/>
            </a:endParaRPr>
          </a:p>
        </p:txBody>
      </p:sp>
      <p:sp>
        <p:nvSpPr>
          <p:cNvPr id="7" name="object 7"/>
          <p:cNvSpPr/>
          <p:nvPr/>
        </p:nvSpPr>
        <p:spPr>
          <a:xfrm>
            <a:off x="308956" y="1508918"/>
            <a:ext cx="158894" cy="15888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51199" y="1510511"/>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2</a:t>
            </a:r>
            <a:endParaRPr sz="800">
              <a:latin typeface="Arial"/>
              <a:cs typeface="Arial"/>
            </a:endParaRPr>
          </a:p>
        </p:txBody>
      </p:sp>
      <p:sp>
        <p:nvSpPr>
          <p:cNvPr id="9" name="object 9"/>
          <p:cNvSpPr txBox="1"/>
          <p:nvPr/>
        </p:nvSpPr>
        <p:spPr>
          <a:xfrm>
            <a:off x="516622" y="1483053"/>
            <a:ext cx="72453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6D6EF"/>
                </a:solidFill>
                <a:latin typeface="Tahoma"/>
                <a:cs typeface="Tahoma"/>
              </a:rPr>
              <a:t>Naive</a:t>
            </a:r>
            <a:r>
              <a:rPr sz="1100" spc="-60" dirty="0">
                <a:solidFill>
                  <a:srgbClr val="D6D6EF"/>
                </a:solidFill>
                <a:latin typeface="Tahoma"/>
                <a:cs typeface="Tahoma"/>
              </a:rPr>
              <a:t> </a:t>
            </a:r>
            <a:r>
              <a:rPr sz="1100" spc="-50" dirty="0">
                <a:solidFill>
                  <a:srgbClr val="D6D6EF"/>
                </a:solidFill>
                <a:latin typeface="Tahoma"/>
                <a:cs typeface="Tahoma"/>
              </a:rPr>
              <a:t>Bayes</a:t>
            </a:r>
            <a:endParaRPr sz="1100">
              <a:latin typeface="Tahoma"/>
              <a:cs typeface="Tahoma"/>
            </a:endParaRPr>
          </a:p>
        </p:txBody>
      </p:sp>
      <p:sp>
        <p:nvSpPr>
          <p:cNvPr id="10" name="object 10"/>
          <p:cNvSpPr/>
          <p:nvPr/>
        </p:nvSpPr>
        <p:spPr>
          <a:xfrm>
            <a:off x="308956" y="1965090"/>
            <a:ext cx="158894" cy="15888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08956" y="2421134"/>
            <a:ext cx="158894" cy="15889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351199" y="1939225"/>
            <a:ext cx="1951355" cy="648335"/>
          </a:xfrm>
          <a:prstGeom prst="rect">
            <a:avLst/>
          </a:prstGeom>
        </p:spPr>
        <p:txBody>
          <a:bodyPr vert="horz" wrap="square" lIns="0" tIns="11430" rIns="0" bIns="0" rtlCol="0">
            <a:spAutoFit/>
          </a:bodyPr>
          <a:lstStyle/>
          <a:p>
            <a:pPr marL="177800" indent="-165735">
              <a:lnSpc>
                <a:spcPct val="100000"/>
              </a:lnSpc>
              <a:spcBef>
                <a:spcPts val="90"/>
              </a:spcBef>
              <a:buClr>
                <a:srgbClr val="FBFBFD"/>
              </a:buClr>
              <a:buSzPct val="72727"/>
              <a:buFont typeface="Arial"/>
              <a:buAutoNum type="arabicPlain" startAt="3"/>
              <a:tabLst>
                <a:tab pos="178435" algn="l"/>
              </a:tabLst>
            </a:pPr>
            <a:r>
              <a:rPr sz="1100" spc="-25" dirty="0">
                <a:solidFill>
                  <a:srgbClr val="D6D6EF"/>
                </a:solidFill>
                <a:latin typeface="Tahoma"/>
                <a:cs typeface="Tahoma"/>
              </a:rPr>
              <a:t>Evaluation </a:t>
            </a:r>
            <a:r>
              <a:rPr sz="1100" spc="-40" dirty="0">
                <a:solidFill>
                  <a:srgbClr val="D6D6EF"/>
                </a:solidFill>
                <a:latin typeface="Tahoma"/>
                <a:cs typeface="Tahoma"/>
              </a:rPr>
              <a:t>of</a:t>
            </a:r>
            <a:r>
              <a:rPr sz="1100" spc="55" dirty="0">
                <a:solidFill>
                  <a:srgbClr val="D6D6EF"/>
                </a:solidFill>
                <a:latin typeface="Tahoma"/>
                <a:cs typeface="Tahoma"/>
              </a:rPr>
              <a:t> </a:t>
            </a:r>
            <a:r>
              <a:rPr sz="1100" spc="65" dirty="0">
                <a:solidFill>
                  <a:srgbClr val="D6D6EF"/>
                </a:solidFill>
                <a:latin typeface="Tahoma"/>
                <a:cs typeface="Tahoma"/>
              </a:rPr>
              <a:t>TC</a:t>
            </a:r>
            <a:endParaRPr sz="1100">
              <a:latin typeface="Tahoma"/>
              <a:cs typeface="Tahoma"/>
            </a:endParaRPr>
          </a:p>
          <a:p>
            <a:pPr>
              <a:lnSpc>
                <a:spcPct val="100000"/>
              </a:lnSpc>
              <a:buClr>
                <a:srgbClr val="FBFBFD"/>
              </a:buClr>
              <a:buFont typeface="Arial"/>
              <a:buAutoNum type="arabicPlain" startAt="3"/>
            </a:pPr>
            <a:endParaRPr sz="1100">
              <a:latin typeface="Times New Roman"/>
              <a:cs typeface="Times New Roman"/>
            </a:endParaRPr>
          </a:p>
          <a:p>
            <a:pPr>
              <a:lnSpc>
                <a:spcPct val="100000"/>
              </a:lnSpc>
              <a:spcBef>
                <a:spcPts val="25"/>
              </a:spcBef>
              <a:buClr>
                <a:srgbClr val="FBFBFD"/>
              </a:buClr>
              <a:buFont typeface="Arial"/>
              <a:buAutoNum type="arabicPlain" startAt="3"/>
            </a:pPr>
            <a:endParaRPr sz="850">
              <a:latin typeface="Times New Roman"/>
              <a:cs typeface="Times New Roman"/>
            </a:endParaRPr>
          </a:p>
          <a:p>
            <a:pPr marL="177800" indent="-165735">
              <a:lnSpc>
                <a:spcPct val="100000"/>
              </a:lnSpc>
              <a:spcBef>
                <a:spcPts val="5"/>
              </a:spcBef>
              <a:buClr>
                <a:srgbClr val="FBFBFD"/>
              </a:buClr>
              <a:buSzPct val="72727"/>
              <a:buFont typeface="Arial"/>
              <a:buAutoNum type="arabicPlain" startAt="3"/>
              <a:tabLst>
                <a:tab pos="178435" algn="l"/>
              </a:tabLst>
            </a:pPr>
            <a:r>
              <a:rPr sz="1100" spc="55" dirty="0">
                <a:solidFill>
                  <a:srgbClr val="D6D6EF"/>
                </a:solidFill>
                <a:latin typeface="Tahoma"/>
                <a:cs typeface="Tahoma"/>
              </a:rPr>
              <a:t>NB </a:t>
            </a:r>
            <a:r>
              <a:rPr sz="1100" spc="-55" dirty="0">
                <a:solidFill>
                  <a:srgbClr val="D6D6EF"/>
                </a:solidFill>
                <a:latin typeface="Tahoma"/>
                <a:cs typeface="Tahoma"/>
              </a:rPr>
              <a:t>independence </a:t>
            </a:r>
            <a:r>
              <a:rPr sz="1100" spc="-50" dirty="0">
                <a:solidFill>
                  <a:srgbClr val="D6D6EF"/>
                </a:solidFill>
                <a:latin typeface="Tahoma"/>
                <a:cs typeface="Tahoma"/>
              </a:rPr>
              <a:t>assumptions</a:t>
            </a:r>
            <a:endParaRPr sz="1100">
              <a:latin typeface="Tahoma"/>
              <a:cs typeface="Tahoma"/>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5" name="object 15"/>
          <p:cNvSpPr txBox="1"/>
          <p:nvPr/>
        </p:nvSpPr>
        <p:spPr>
          <a:xfrm>
            <a:off x="4272177" y="3348771"/>
            <a:ext cx="24066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 </a:t>
            </a:r>
            <a:r>
              <a:rPr sz="600" spc="150" dirty="0">
                <a:solidFill>
                  <a:srgbClr val="FFFFFF"/>
                </a:solidFill>
                <a:latin typeface="Arial"/>
                <a:cs typeface="Arial"/>
              </a:rPr>
              <a:t>/</a:t>
            </a:r>
            <a:r>
              <a:rPr sz="600" spc="35"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FFFFFF"/>
                </a:solidFill>
                <a:latin typeface="Arial"/>
                <a:cs typeface="Arial"/>
              </a:rPr>
              <a:t>Text </a:t>
            </a:r>
            <a:r>
              <a:rPr sz="600" spc="-10" dirty="0">
                <a:solidFill>
                  <a:srgbClr val="FFFFFF"/>
                </a:solidFill>
                <a:latin typeface="Arial"/>
                <a:cs typeface="Arial"/>
              </a:rPr>
              <a:t>classification</a:t>
            </a:r>
            <a:r>
              <a:rPr sz="600" spc="145" dirty="0">
                <a:solidFill>
                  <a:srgbClr val="FFFFF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Formal </a:t>
            </a:r>
            <a:r>
              <a:rPr spc="-25" dirty="0"/>
              <a:t>definition </a:t>
            </a:r>
            <a:r>
              <a:rPr spc="-20" dirty="0"/>
              <a:t>of </a:t>
            </a:r>
            <a:r>
              <a:rPr spc="-5" dirty="0"/>
              <a:t>TC:</a:t>
            </a:r>
            <a:r>
              <a:rPr spc="70" dirty="0"/>
              <a:t> </a:t>
            </a:r>
            <a:r>
              <a:rPr spc="-35" dirty="0"/>
              <a:t>Training</a:t>
            </a:r>
          </a:p>
        </p:txBody>
      </p:sp>
      <p:sp>
        <p:nvSpPr>
          <p:cNvPr id="4" name="object 4"/>
          <p:cNvSpPr/>
          <p:nvPr/>
        </p:nvSpPr>
        <p:spPr>
          <a:xfrm>
            <a:off x="499854" y="947972"/>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94950" y="1132065"/>
            <a:ext cx="45085" cy="45085"/>
          </a:xfrm>
          <a:custGeom>
            <a:avLst/>
            <a:gdLst/>
            <a:ahLst/>
            <a:cxnLst/>
            <a:rect l="l" t="t" r="r" b="b"/>
            <a:pathLst>
              <a:path w="45084" h="45084">
                <a:moveTo>
                  <a:pt x="44540" y="22263"/>
                </a:moveTo>
                <a:lnTo>
                  <a:pt x="42789" y="13598"/>
                </a:lnTo>
                <a:lnTo>
                  <a:pt x="38016" y="6521"/>
                </a:lnTo>
                <a:lnTo>
                  <a:pt x="30937" y="1749"/>
                </a:lnTo>
                <a:lnTo>
                  <a:pt x="22269" y="0"/>
                </a:lnTo>
                <a:lnTo>
                  <a:pt x="13601" y="1749"/>
                </a:lnTo>
                <a:lnTo>
                  <a:pt x="6523" y="6521"/>
                </a:lnTo>
                <a:lnTo>
                  <a:pt x="1750" y="13598"/>
                </a:lnTo>
                <a:lnTo>
                  <a:pt x="0" y="22263"/>
                </a:lnTo>
                <a:lnTo>
                  <a:pt x="1750" y="30935"/>
                </a:lnTo>
                <a:lnTo>
                  <a:pt x="6523" y="38015"/>
                </a:lnTo>
                <a:lnTo>
                  <a:pt x="13601" y="42788"/>
                </a:lnTo>
                <a:lnTo>
                  <a:pt x="22269" y="44538"/>
                </a:lnTo>
                <a:lnTo>
                  <a:pt x="30937" y="42788"/>
                </a:lnTo>
                <a:lnTo>
                  <a:pt x="38016" y="38015"/>
                </a:lnTo>
                <a:lnTo>
                  <a:pt x="42789" y="30935"/>
                </a:lnTo>
                <a:lnTo>
                  <a:pt x="44540" y="22263"/>
                </a:lnTo>
              </a:path>
            </a:pathLst>
          </a:custGeom>
          <a:ln w="11112">
            <a:solidFill>
              <a:srgbClr val="191959"/>
            </a:solidFill>
          </a:ln>
        </p:spPr>
        <p:txBody>
          <a:bodyPr wrap="square" lIns="0" tIns="0" rIns="0" bIns="0" rtlCol="0"/>
          <a:lstStyle/>
          <a:p>
            <a:endParaRPr/>
          </a:p>
        </p:txBody>
      </p:sp>
      <p:sp>
        <p:nvSpPr>
          <p:cNvPr id="6" name="object 6"/>
          <p:cNvSpPr/>
          <p:nvPr/>
        </p:nvSpPr>
        <p:spPr>
          <a:xfrm>
            <a:off x="797703" y="1134719"/>
            <a:ext cx="38735" cy="38735"/>
          </a:xfrm>
          <a:custGeom>
            <a:avLst/>
            <a:gdLst/>
            <a:ahLst/>
            <a:cxnLst/>
            <a:rect l="l" t="t" r="r" b="b"/>
            <a:pathLst>
              <a:path w="38734" h="38734">
                <a:moveTo>
                  <a:pt x="38190" y="19088"/>
                </a:moveTo>
                <a:lnTo>
                  <a:pt x="36688" y="11658"/>
                </a:lnTo>
                <a:lnTo>
                  <a:pt x="32595" y="5591"/>
                </a:lnTo>
                <a:lnTo>
                  <a:pt x="26525" y="1500"/>
                </a:lnTo>
                <a:lnTo>
                  <a:pt x="19094" y="0"/>
                </a:lnTo>
                <a:lnTo>
                  <a:pt x="11663" y="1500"/>
                </a:lnTo>
                <a:lnTo>
                  <a:pt x="5594" y="5591"/>
                </a:lnTo>
                <a:lnTo>
                  <a:pt x="1501" y="11658"/>
                </a:lnTo>
                <a:lnTo>
                  <a:pt x="0" y="19088"/>
                </a:lnTo>
                <a:lnTo>
                  <a:pt x="1501" y="26524"/>
                </a:lnTo>
                <a:lnTo>
                  <a:pt x="5594" y="32596"/>
                </a:lnTo>
                <a:lnTo>
                  <a:pt x="11663" y="36688"/>
                </a:lnTo>
                <a:lnTo>
                  <a:pt x="19094" y="38188"/>
                </a:lnTo>
                <a:lnTo>
                  <a:pt x="26525" y="36688"/>
                </a:lnTo>
                <a:lnTo>
                  <a:pt x="32595" y="32596"/>
                </a:lnTo>
                <a:lnTo>
                  <a:pt x="36688" y="26524"/>
                </a:lnTo>
                <a:lnTo>
                  <a:pt x="38190" y="19088"/>
                </a:lnTo>
              </a:path>
            </a:pathLst>
          </a:custGeom>
          <a:ln w="11112">
            <a:solidFill>
              <a:srgbClr val="1B1B60"/>
            </a:solidFill>
          </a:ln>
        </p:spPr>
        <p:txBody>
          <a:bodyPr wrap="square" lIns="0" tIns="0" rIns="0" bIns="0" rtlCol="0"/>
          <a:lstStyle/>
          <a:p>
            <a:endParaRPr/>
          </a:p>
        </p:txBody>
      </p:sp>
      <p:sp>
        <p:nvSpPr>
          <p:cNvPr id="7" name="object 7"/>
          <p:cNvSpPr/>
          <p:nvPr/>
        </p:nvSpPr>
        <p:spPr>
          <a:xfrm>
            <a:off x="800456" y="1137373"/>
            <a:ext cx="32384" cy="32384"/>
          </a:xfrm>
          <a:custGeom>
            <a:avLst/>
            <a:gdLst/>
            <a:ahLst/>
            <a:cxnLst/>
            <a:rect l="l" t="t" r="r" b="b"/>
            <a:pathLst>
              <a:path w="32384" h="32384">
                <a:moveTo>
                  <a:pt x="31835" y="15913"/>
                </a:moveTo>
                <a:lnTo>
                  <a:pt x="31835" y="7124"/>
                </a:lnTo>
                <a:lnTo>
                  <a:pt x="24710" y="0"/>
                </a:lnTo>
                <a:lnTo>
                  <a:pt x="15919" y="0"/>
                </a:lnTo>
                <a:lnTo>
                  <a:pt x="7129" y="0"/>
                </a:lnTo>
                <a:lnTo>
                  <a:pt x="0" y="7124"/>
                </a:lnTo>
                <a:lnTo>
                  <a:pt x="0" y="15913"/>
                </a:lnTo>
                <a:lnTo>
                  <a:pt x="0" y="24714"/>
                </a:lnTo>
                <a:lnTo>
                  <a:pt x="7129" y="31838"/>
                </a:lnTo>
                <a:lnTo>
                  <a:pt x="15919" y="31838"/>
                </a:lnTo>
                <a:lnTo>
                  <a:pt x="24710" y="31838"/>
                </a:lnTo>
                <a:lnTo>
                  <a:pt x="31835" y="24714"/>
                </a:lnTo>
                <a:lnTo>
                  <a:pt x="31835" y="15913"/>
                </a:lnTo>
              </a:path>
            </a:pathLst>
          </a:custGeom>
          <a:ln w="11112">
            <a:solidFill>
              <a:srgbClr val="1D1D67"/>
            </a:solidFill>
          </a:ln>
        </p:spPr>
        <p:txBody>
          <a:bodyPr wrap="square" lIns="0" tIns="0" rIns="0" bIns="0" rtlCol="0"/>
          <a:lstStyle/>
          <a:p>
            <a:endParaRPr/>
          </a:p>
        </p:txBody>
      </p:sp>
      <p:sp>
        <p:nvSpPr>
          <p:cNvPr id="8" name="object 8"/>
          <p:cNvSpPr/>
          <p:nvPr/>
        </p:nvSpPr>
        <p:spPr>
          <a:xfrm>
            <a:off x="803210" y="1140028"/>
            <a:ext cx="26034" cy="26034"/>
          </a:xfrm>
          <a:custGeom>
            <a:avLst/>
            <a:gdLst/>
            <a:ahLst/>
            <a:cxnLst/>
            <a:rect l="l" t="t" r="r" b="b"/>
            <a:pathLst>
              <a:path w="26034" h="26034">
                <a:moveTo>
                  <a:pt x="25485" y="12738"/>
                </a:moveTo>
                <a:lnTo>
                  <a:pt x="25485" y="5715"/>
                </a:lnTo>
                <a:lnTo>
                  <a:pt x="19775" y="0"/>
                </a:lnTo>
                <a:lnTo>
                  <a:pt x="12739" y="0"/>
                </a:lnTo>
                <a:lnTo>
                  <a:pt x="5704" y="0"/>
                </a:lnTo>
                <a:lnTo>
                  <a:pt x="0" y="5715"/>
                </a:lnTo>
                <a:lnTo>
                  <a:pt x="0" y="12738"/>
                </a:lnTo>
                <a:lnTo>
                  <a:pt x="0" y="19773"/>
                </a:lnTo>
                <a:lnTo>
                  <a:pt x="5704" y="25488"/>
                </a:lnTo>
                <a:lnTo>
                  <a:pt x="12739" y="25488"/>
                </a:lnTo>
                <a:lnTo>
                  <a:pt x="19775" y="25488"/>
                </a:lnTo>
                <a:lnTo>
                  <a:pt x="25485" y="19773"/>
                </a:lnTo>
                <a:lnTo>
                  <a:pt x="25485" y="12738"/>
                </a:lnTo>
              </a:path>
            </a:pathLst>
          </a:custGeom>
          <a:ln w="11112">
            <a:solidFill>
              <a:srgbClr val="1F1F6E"/>
            </a:solidFill>
          </a:ln>
        </p:spPr>
        <p:txBody>
          <a:bodyPr wrap="square" lIns="0" tIns="0" rIns="0" bIns="0" rtlCol="0"/>
          <a:lstStyle/>
          <a:p>
            <a:endParaRPr/>
          </a:p>
        </p:txBody>
      </p:sp>
      <p:sp>
        <p:nvSpPr>
          <p:cNvPr id="9" name="object 9"/>
          <p:cNvSpPr/>
          <p:nvPr/>
        </p:nvSpPr>
        <p:spPr>
          <a:xfrm>
            <a:off x="805958" y="1142682"/>
            <a:ext cx="19685" cy="19685"/>
          </a:xfrm>
          <a:custGeom>
            <a:avLst/>
            <a:gdLst/>
            <a:ahLst/>
            <a:cxnLst/>
            <a:rect l="l" t="t" r="r" b="b"/>
            <a:pathLst>
              <a:path w="19684" h="19684">
                <a:moveTo>
                  <a:pt x="19140" y="9563"/>
                </a:moveTo>
                <a:lnTo>
                  <a:pt x="19140" y="4279"/>
                </a:lnTo>
                <a:lnTo>
                  <a:pt x="14853" y="0"/>
                </a:lnTo>
                <a:lnTo>
                  <a:pt x="9569" y="0"/>
                </a:lnTo>
                <a:lnTo>
                  <a:pt x="4286" y="0"/>
                </a:lnTo>
                <a:lnTo>
                  <a:pt x="0" y="4279"/>
                </a:lnTo>
                <a:lnTo>
                  <a:pt x="0" y="9563"/>
                </a:lnTo>
                <a:lnTo>
                  <a:pt x="0" y="14846"/>
                </a:lnTo>
                <a:lnTo>
                  <a:pt x="4286" y="19138"/>
                </a:lnTo>
                <a:lnTo>
                  <a:pt x="9569" y="19138"/>
                </a:lnTo>
                <a:lnTo>
                  <a:pt x="14853" y="19138"/>
                </a:lnTo>
                <a:lnTo>
                  <a:pt x="19140" y="14846"/>
                </a:lnTo>
                <a:lnTo>
                  <a:pt x="19140" y="9563"/>
                </a:lnTo>
              </a:path>
            </a:pathLst>
          </a:custGeom>
          <a:ln w="11112">
            <a:solidFill>
              <a:srgbClr val="212175"/>
            </a:solidFill>
          </a:ln>
        </p:spPr>
        <p:txBody>
          <a:bodyPr wrap="square" lIns="0" tIns="0" rIns="0" bIns="0" rtlCol="0"/>
          <a:lstStyle/>
          <a:p>
            <a:endParaRPr/>
          </a:p>
        </p:txBody>
      </p:sp>
      <p:sp>
        <p:nvSpPr>
          <p:cNvPr id="10" name="object 10"/>
          <p:cNvSpPr/>
          <p:nvPr/>
        </p:nvSpPr>
        <p:spPr>
          <a:xfrm>
            <a:off x="798913" y="1135532"/>
            <a:ext cx="32384" cy="32384"/>
          </a:xfrm>
          <a:custGeom>
            <a:avLst/>
            <a:gdLst/>
            <a:ahLst/>
            <a:cxnLst/>
            <a:rect l="l" t="t" r="r" b="b"/>
            <a:pathLst>
              <a:path w="32384" h="32384">
                <a:moveTo>
                  <a:pt x="32390" y="16192"/>
                </a:moveTo>
                <a:lnTo>
                  <a:pt x="32390" y="7251"/>
                </a:lnTo>
                <a:lnTo>
                  <a:pt x="25132" y="0"/>
                </a:lnTo>
                <a:lnTo>
                  <a:pt x="16192" y="0"/>
                </a:lnTo>
                <a:lnTo>
                  <a:pt x="7252" y="0"/>
                </a:lnTo>
                <a:lnTo>
                  <a:pt x="0" y="7251"/>
                </a:lnTo>
                <a:lnTo>
                  <a:pt x="0" y="16192"/>
                </a:lnTo>
                <a:lnTo>
                  <a:pt x="0" y="25133"/>
                </a:lnTo>
                <a:lnTo>
                  <a:pt x="7252" y="32385"/>
                </a:lnTo>
                <a:lnTo>
                  <a:pt x="16192" y="32385"/>
                </a:lnTo>
                <a:lnTo>
                  <a:pt x="25132" y="32385"/>
                </a:lnTo>
                <a:lnTo>
                  <a:pt x="32390" y="25133"/>
                </a:lnTo>
                <a:lnTo>
                  <a:pt x="32390" y="16192"/>
                </a:lnTo>
              </a:path>
            </a:pathLst>
          </a:custGeom>
          <a:ln w="11112">
            <a:solidFill>
              <a:srgbClr val="23237C"/>
            </a:solidFill>
          </a:ln>
        </p:spPr>
        <p:txBody>
          <a:bodyPr wrap="square" lIns="0" tIns="0" rIns="0" bIns="0" rtlCol="0"/>
          <a:lstStyle/>
          <a:p>
            <a:endParaRPr/>
          </a:p>
        </p:txBody>
      </p:sp>
      <p:sp>
        <p:nvSpPr>
          <p:cNvPr id="11" name="object 11"/>
          <p:cNvSpPr/>
          <p:nvPr/>
        </p:nvSpPr>
        <p:spPr>
          <a:xfrm>
            <a:off x="804193" y="1140142"/>
            <a:ext cx="16510" cy="16510"/>
          </a:xfrm>
          <a:custGeom>
            <a:avLst/>
            <a:gdLst/>
            <a:ahLst/>
            <a:cxnLst/>
            <a:rect l="l" t="t" r="r" b="b"/>
            <a:pathLst>
              <a:path w="16509" h="16509">
                <a:moveTo>
                  <a:pt x="16197" y="8102"/>
                </a:moveTo>
                <a:lnTo>
                  <a:pt x="16197" y="3632"/>
                </a:lnTo>
                <a:lnTo>
                  <a:pt x="12565" y="0"/>
                </a:lnTo>
                <a:lnTo>
                  <a:pt x="8096" y="0"/>
                </a:lnTo>
                <a:lnTo>
                  <a:pt x="3625" y="0"/>
                </a:lnTo>
                <a:lnTo>
                  <a:pt x="0" y="3632"/>
                </a:lnTo>
                <a:lnTo>
                  <a:pt x="0" y="8102"/>
                </a:lnTo>
                <a:lnTo>
                  <a:pt x="0" y="12573"/>
                </a:lnTo>
                <a:lnTo>
                  <a:pt x="3625" y="16192"/>
                </a:lnTo>
                <a:lnTo>
                  <a:pt x="8096" y="16192"/>
                </a:lnTo>
                <a:lnTo>
                  <a:pt x="12565" y="16192"/>
                </a:lnTo>
                <a:lnTo>
                  <a:pt x="16197" y="12573"/>
                </a:lnTo>
                <a:lnTo>
                  <a:pt x="16197" y="8102"/>
                </a:lnTo>
              </a:path>
            </a:pathLst>
          </a:custGeom>
          <a:ln w="11112">
            <a:solidFill>
              <a:srgbClr val="6565C5"/>
            </a:solidFill>
          </a:ln>
        </p:spPr>
        <p:txBody>
          <a:bodyPr wrap="square" lIns="0" tIns="0" rIns="0" bIns="0" rtlCol="0"/>
          <a:lstStyle/>
          <a:p>
            <a:endParaRPr/>
          </a:p>
        </p:txBody>
      </p:sp>
      <p:sp>
        <p:nvSpPr>
          <p:cNvPr id="12" name="object 12"/>
          <p:cNvSpPr/>
          <p:nvPr/>
        </p:nvSpPr>
        <p:spPr>
          <a:xfrm>
            <a:off x="806806" y="1142631"/>
            <a:ext cx="10160" cy="10160"/>
          </a:xfrm>
          <a:custGeom>
            <a:avLst/>
            <a:gdLst/>
            <a:ahLst/>
            <a:cxnLst/>
            <a:rect l="l" t="t" r="r" b="b"/>
            <a:pathLst>
              <a:path w="10159" h="10159">
                <a:moveTo>
                  <a:pt x="9842" y="4914"/>
                </a:moveTo>
                <a:lnTo>
                  <a:pt x="9842" y="2197"/>
                </a:lnTo>
                <a:lnTo>
                  <a:pt x="7635" y="0"/>
                </a:lnTo>
                <a:lnTo>
                  <a:pt x="4921" y="0"/>
                </a:lnTo>
                <a:lnTo>
                  <a:pt x="2208" y="0"/>
                </a:lnTo>
                <a:lnTo>
                  <a:pt x="0" y="2197"/>
                </a:lnTo>
                <a:lnTo>
                  <a:pt x="0" y="4914"/>
                </a:lnTo>
                <a:lnTo>
                  <a:pt x="0" y="7632"/>
                </a:lnTo>
                <a:lnTo>
                  <a:pt x="2208" y="9842"/>
                </a:lnTo>
                <a:lnTo>
                  <a:pt x="4921" y="9842"/>
                </a:lnTo>
                <a:lnTo>
                  <a:pt x="7635" y="9842"/>
                </a:lnTo>
                <a:lnTo>
                  <a:pt x="9842" y="7632"/>
                </a:lnTo>
                <a:lnTo>
                  <a:pt x="9842" y="4914"/>
                </a:lnTo>
              </a:path>
            </a:pathLst>
          </a:custGeom>
          <a:ln w="11112">
            <a:solidFill>
              <a:srgbClr val="7E7ECE"/>
            </a:solidFill>
          </a:ln>
        </p:spPr>
        <p:txBody>
          <a:bodyPr wrap="square" lIns="0" tIns="0" rIns="0" bIns="0" rtlCol="0"/>
          <a:lstStyle/>
          <a:p>
            <a:endParaRPr/>
          </a:p>
        </p:txBody>
      </p:sp>
      <p:sp>
        <p:nvSpPr>
          <p:cNvPr id="13" name="object 13"/>
          <p:cNvSpPr/>
          <p:nvPr/>
        </p:nvSpPr>
        <p:spPr>
          <a:xfrm>
            <a:off x="809416" y="1145108"/>
            <a:ext cx="3810" cy="3810"/>
          </a:xfrm>
          <a:custGeom>
            <a:avLst/>
            <a:gdLst/>
            <a:ahLst/>
            <a:cxnLst/>
            <a:rect l="l" t="t" r="r" b="b"/>
            <a:pathLst>
              <a:path w="3809" h="3809">
                <a:moveTo>
                  <a:pt x="3492" y="1739"/>
                </a:moveTo>
                <a:lnTo>
                  <a:pt x="3492" y="787"/>
                </a:lnTo>
                <a:lnTo>
                  <a:pt x="2708" y="0"/>
                </a:lnTo>
                <a:lnTo>
                  <a:pt x="1746" y="0"/>
                </a:lnTo>
                <a:lnTo>
                  <a:pt x="783" y="0"/>
                </a:lnTo>
                <a:lnTo>
                  <a:pt x="0" y="787"/>
                </a:lnTo>
                <a:lnTo>
                  <a:pt x="0" y="1739"/>
                </a:lnTo>
                <a:lnTo>
                  <a:pt x="0" y="2705"/>
                </a:lnTo>
                <a:lnTo>
                  <a:pt x="783" y="3492"/>
                </a:lnTo>
                <a:lnTo>
                  <a:pt x="1746" y="3492"/>
                </a:lnTo>
                <a:lnTo>
                  <a:pt x="2708" y="3492"/>
                </a:lnTo>
                <a:lnTo>
                  <a:pt x="3492" y="2705"/>
                </a:lnTo>
                <a:lnTo>
                  <a:pt x="3492" y="1739"/>
                </a:lnTo>
              </a:path>
            </a:pathLst>
          </a:custGeom>
          <a:ln w="11112">
            <a:solidFill>
              <a:srgbClr val="9696D8"/>
            </a:solidFill>
          </a:ln>
        </p:spPr>
        <p:txBody>
          <a:bodyPr wrap="square" lIns="0" tIns="0" rIns="0" bIns="0" rtlCol="0"/>
          <a:lstStyle/>
          <a:p>
            <a:endParaRPr/>
          </a:p>
        </p:txBody>
      </p:sp>
      <p:sp>
        <p:nvSpPr>
          <p:cNvPr id="14" name="object 14"/>
          <p:cNvSpPr/>
          <p:nvPr/>
        </p:nvSpPr>
        <p:spPr>
          <a:xfrm>
            <a:off x="809174" y="1144727"/>
            <a:ext cx="3175" cy="3175"/>
          </a:xfrm>
          <a:custGeom>
            <a:avLst/>
            <a:gdLst/>
            <a:ahLst/>
            <a:cxnLst/>
            <a:rect l="l" t="t" r="r" b="b"/>
            <a:pathLst>
              <a:path w="3175" h="3175">
                <a:moveTo>
                  <a:pt x="0" y="1422"/>
                </a:moveTo>
                <a:lnTo>
                  <a:pt x="0" y="2209"/>
                </a:lnTo>
                <a:lnTo>
                  <a:pt x="643" y="2857"/>
                </a:lnTo>
                <a:lnTo>
                  <a:pt x="1428" y="2857"/>
                </a:lnTo>
                <a:lnTo>
                  <a:pt x="2212" y="2857"/>
                </a:lnTo>
                <a:lnTo>
                  <a:pt x="2857" y="2209"/>
                </a:lnTo>
                <a:lnTo>
                  <a:pt x="2857" y="1422"/>
                </a:lnTo>
                <a:lnTo>
                  <a:pt x="2857" y="647"/>
                </a:lnTo>
                <a:lnTo>
                  <a:pt x="2212" y="0"/>
                </a:lnTo>
                <a:lnTo>
                  <a:pt x="1428" y="0"/>
                </a:lnTo>
                <a:lnTo>
                  <a:pt x="643" y="0"/>
                </a:lnTo>
                <a:lnTo>
                  <a:pt x="0" y="647"/>
                </a:lnTo>
                <a:lnTo>
                  <a:pt x="0" y="1422"/>
                </a:lnTo>
              </a:path>
            </a:pathLst>
          </a:custGeom>
          <a:ln w="11112">
            <a:solidFill>
              <a:srgbClr val="AFAFE1"/>
            </a:solidFill>
          </a:ln>
        </p:spPr>
        <p:txBody>
          <a:bodyPr wrap="square" lIns="0" tIns="0" rIns="0" bIns="0" rtlCol="0"/>
          <a:lstStyle/>
          <a:p>
            <a:endParaRPr/>
          </a:p>
        </p:txBody>
      </p:sp>
      <p:sp>
        <p:nvSpPr>
          <p:cNvPr id="15" name="object 15"/>
          <p:cNvSpPr/>
          <p:nvPr/>
        </p:nvSpPr>
        <p:spPr>
          <a:xfrm>
            <a:off x="805432" y="1140853"/>
            <a:ext cx="9525" cy="9525"/>
          </a:xfrm>
          <a:custGeom>
            <a:avLst/>
            <a:gdLst/>
            <a:ahLst/>
            <a:cxnLst/>
            <a:rect l="l" t="t" r="r" b="b"/>
            <a:pathLst>
              <a:path w="9525" h="9525">
                <a:moveTo>
                  <a:pt x="0" y="4610"/>
                </a:moveTo>
                <a:lnTo>
                  <a:pt x="0" y="7150"/>
                </a:lnTo>
                <a:lnTo>
                  <a:pt x="2063" y="9207"/>
                </a:lnTo>
                <a:lnTo>
                  <a:pt x="4603" y="9207"/>
                </a:lnTo>
                <a:lnTo>
                  <a:pt x="7143" y="9207"/>
                </a:lnTo>
                <a:lnTo>
                  <a:pt x="9207" y="7150"/>
                </a:lnTo>
                <a:lnTo>
                  <a:pt x="9207" y="4610"/>
                </a:lnTo>
                <a:lnTo>
                  <a:pt x="9207" y="2070"/>
                </a:lnTo>
                <a:lnTo>
                  <a:pt x="7143" y="0"/>
                </a:lnTo>
                <a:lnTo>
                  <a:pt x="4603" y="0"/>
                </a:lnTo>
                <a:lnTo>
                  <a:pt x="2063" y="0"/>
                </a:lnTo>
                <a:lnTo>
                  <a:pt x="0" y="2070"/>
                </a:lnTo>
                <a:lnTo>
                  <a:pt x="0" y="4610"/>
                </a:lnTo>
              </a:path>
            </a:pathLst>
          </a:custGeom>
          <a:ln w="11112">
            <a:solidFill>
              <a:srgbClr val="C7C7EA"/>
            </a:solidFill>
          </a:ln>
        </p:spPr>
        <p:txBody>
          <a:bodyPr wrap="square" lIns="0" tIns="0" rIns="0" bIns="0" rtlCol="0"/>
          <a:lstStyle/>
          <a:p>
            <a:endParaRPr/>
          </a:p>
        </p:txBody>
      </p:sp>
      <p:sp>
        <p:nvSpPr>
          <p:cNvPr id="16" name="object 16"/>
          <p:cNvSpPr/>
          <p:nvPr/>
        </p:nvSpPr>
        <p:spPr>
          <a:xfrm>
            <a:off x="803126" y="1138415"/>
            <a:ext cx="12700" cy="12700"/>
          </a:xfrm>
          <a:custGeom>
            <a:avLst/>
            <a:gdLst/>
            <a:ahLst/>
            <a:cxnLst/>
            <a:rect l="l" t="t" r="r" b="b"/>
            <a:pathLst>
              <a:path w="12700" h="12700">
                <a:moveTo>
                  <a:pt x="9852" y="0"/>
                </a:moveTo>
                <a:lnTo>
                  <a:pt x="2847" y="0"/>
                </a:lnTo>
                <a:lnTo>
                  <a:pt x="0" y="2844"/>
                </a:lnTo>
                <a:lnTo>
                  <a:pt x="0" y="9855"/>
                </a:lnTo>
                <a:lnTo>
                  <a:pt x="2847" y="12700"/>
                </a:lnTo>
                <a:lnTo>
                  <a:pt x="9852" y="12700"/>
                </a:lnTo>
                <a:lnTo>
                  <a:pt x="12700" y="9855"/>
                </a:lnTo>
                <a:lnTo>
                  <a:pt x="12700" y="2844"/>
                </a:lnTo>
                <a:lnTo>
                  <a:pt x="9852" y="0"/>
                </a:lnTo>
                <a:close/>
              </a:path>
            </a:pathLst>
          </a:custGeom>
          <a:solidFill>
            <a:srgbClr val="E0E0F3"/>
          </a:solidFill>
        </p:spPr>
        <p:txBody>
          <a:bodyPr wrap="square" lIns="0" tIns="0" rIns="0" bIns="0" rtlCol="0"/>
          <a:lstStyle/>
          <a:p>
            <a:endParaRPr/>
          </a:p>
        </p:txBody>
      </p:sp>
      <p:sp>
        <p:nvSpPr>
          <p:cNvPr id="17" name="object 17"/>
          <p:cNvSpPr/>
          <p:nvPr/>
        </p:nvSpPr>
        <p:spPr>
          <a:xfrm>
            <a:off x="499854" y="1439691"/>
            <a:ext cx="70032" cy="70053"/>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794950" y="1623898"/>
            <a:ext cx="45085" cy="45085"/>
          </a:xfrm>
          <a:custGeom>
            <a:avLst/>
            <a:gdLst/>
            <a:ahLst/>
            <a:cxnLst/>
            <a:rect l="l" t="t" r="r" b="b"/>
            <a:pathLst>
              <a:path w="45084" h="45085">
                <a:moveTo>
                  <a:pt x="44540" y="22263"/>
                </a:moveTo>
                <a:lnTo>
                  <a:pt x="42789" y="13598"/>
                </a:lnTo>
                <a:lnTo>
                  <a:pt x="38016" y="6521"/>
                </a:lnTo>
                <a:lnTo>
                  <a:pt x="30937" y="1749"/>
                </a:lnTo>
                <a:lnTo>
                  <a:pt x="22269" y="0"/>
                </a:lnTo>
                <a:lnTo>
                  <a:pt x="13601" y="1749"/>
                </a:lnTo>
                <a:lnTo>
                  <a:pt x="6523" y="6521"/>
                </a:lnTo>
                <a:lnTo>
                  <a:pt x="1750" y="13598"/>
                </a:lnTo>
                <a:lnTo>
                  <a:pt x="0" y="22263"/>
                </a:lnTo>
                <a:lnTo>
                  <a:pt x="1750" y="30935"/>
                </a:lnTo>
                <a:lnTo>
                  <a:pt x="6523" y="38015"/>
                </a:lnTo>
                <a:lnTo>
                  <a:pt x="13601" y="42788"/>
                </a:lnTo>
                <a:lnTo>
                  <a:pt x="22269" y="44538"/>
                </a:lnTo>
                <a:lnTo>
                  <a:pt x="30937" y="42788"/>
                </a:lnTo>
                <a:lnTo>
                  <a:pt x="38016" y="38015"/>
                </a:lnTo>
                <a:lnTo>
                  <a:pt x="42789" y="30935"/>
                </a:lnTo>
                <a:lnTo>
                  <a:pt x="44540" y="22263"/>
                </a:lnTo>
              </a:path>
            </a:pathLst>
          </a:custGeom>
          <a:ln w="11112">
            <a:solidFill>
              <a:srgbClr val="191959"/>
            </a:solidFill>
          </a:ln>
        </p:spPr>
        <p:txBody>
          <a:bodyPr wrap="square" lIns="0" tIns="0" rIns="0" bIns="0" rtlCol="0"/>
          <a:lstStyle/>
          <a:p>
            <a:endParaRPr/>
          </a:p>
        </p:txBody>
      </p:sp>
      <p:sp>
        <p:nvSpPr>
          <p:cNvPr id="19" name="object 19"/>
          <p:cNvSpPr/>
          <p:nvPr/>
        </p:nvSpPr>
        <p:spPr>
          <a:xfrm>
            <a:off x="797703" y="1626552"/>
            <a:ext cx="38735" cy="38735"/>
          </a:xfrm>
          <a:custGeom>
            <a:avLst/>
            <a:gdLst/>
            <a:ahLst/>
            <a:cxnLst/>
            <a:rect l="l" t="t" r="r" b="b"/>
            <a:pathLst>
              <a:path w="38734" h="38735">
                <a:moveTo>
                  <a:pt x="38190" y="19088"/>
                </a:moveTo>
                <a:lnTo>
                  <a:pt x="36688" y="11658"/>
                </a:lnTo>
                <a:lnTo>
                  <a:pt x="32595" y="5591"/>
                </a:lnTo>
                <a:lnTo>
                  <a:pt x="26525" y="1500"/>
                </a:lnTo>
                <a:lnTo>
                  <a:pt x="19094" y="0"/>
                </a:lnTo>
                <a:lnTo>
                  <a:pt x="11663" y="1500"/>
                </a:lnTo>
                <a:lnTo>
                  <a:pt x="5594" y="5591"/>
                </a:lnTo>
                <a:lnTo>
                  <a:pt x="1501" y="11658"/>
                </a:lnTo>
                <a:lnTo>
                  <a:pt x="0" y="19088"/>
                </a:lnTo>
                <a:lnTo>
                  <a:pt x="1501" y="26524"/>
                </a:lnTo>
                <a:lnTo>
                  <a:pt x="5594" y="32596"/>
                </a:lnTo>
                <a:lnTo>
                  <a:pt x="11663" y="36688"/>
                </a:lnTo>
                <a:lnTo>
                  <a:pt x="19094" y="38188"/>
                </a:lnTo>
                <a:lnTo>
                  <a:pt x="26525" y="36688"/>
                </a:lnTo>
                <a:lnTo>
                  <a:pt x="32595" y="32596"/>
                </a:lnTo>
                <a:lnTo>
                  <a:pt x="36688" y="26524"/>
                </a:lnTo>
                <a:lnTo>
                  <a:pt x="38190" y="19088"/>
                </a:lnTo>
              </a:path>
            </a:pathLst>
          </a:custGeom>
          <a:ln w="11112">
            <a:solidFill>
              <a:srgbClr val="1B1B60"/>
            </a:solidFill>
          </a:ln>
        </p:spPr>
        <p:txBody>
          <a:bodyPr wrap="square" lIns="0" tIns="0" rIns="0" bIns="0" rtlCol="0"/>
          <a:lstStyle/>
          <a:p>
            <a:endParaRPr/>
          </a:p>
        </p:txBody>
      </p:sp>
      <p:sp>
        <p:nvSpPr>
          <p:cNvPr id="20" name="object 20"/>
          <p:cNvSpPr/>
          <p:nvPr/>
        </p:nvSpPr>
        <p:spPr>
          <a:xfrm>
            <a:off x="800456" y="1629206"/>
            <a:ext cx="32384" cy="32384"/>
          </a:xfrm>
          <a:custGeom>
            <a:avLst/>
            <a:gdLst/>
            <a:ahLst/>
            <a:cxnLst/>
            <a:rect l="l" t="t" r="r" b="b"/>
            <a:pathLst>
              <a:path w="32384" h="32385">
                <a:moveTo>
                  <a:pt x="31835" y="15913"/>
                </a:moveTo>
                <a:lnTo>
                  <a:pt x="31835" y="7124"/>
                </a:lnTo>
                <a:lnTo>
                  <a:pt x="24710" y="0"/>
                </a:lnTo>
                <a:lnTo>
                  <a:pt x="15919" y="0"/>
                </a:lnTo>
                <a:lnTo>
                  <a:pt x="7129" y="0"/>
                </a:lnTo>
                <a:lnTo>
                  <a:pt x="0" y="7124"/>
                </a:lnTo>
                <a:lnTo>
                  <a:pt x="0" y="15913"/>
                </a:lnTo>
                <a:lnTo>
                  <a:pt x="0" y="24714"/>
                </a:lnTo>
                <a:lnTo>
                  <a:pt x="7129" y="31838"/>
                </a:lnTo>
                <a:lnTo>
                  <a:pt x="15919" y="31838"/>
                </a:lnTo>
                <a:lnTo>
                  <a:pt x="24710" y="31838"/>
                </a:lnTo>
                <a:lnTo>
                  <a:pt x="31835" y="24714"/>
                </a:lnTo>
                <a:lnTo>
                  <a:pt x="31835" y="15913"/>
                </a:lnTo>
              </a:path>
            </a:pathLst>
          </a:custGeom>
          <a:ln w="11112">
            <a:solidFill>
              <a:srgbClr val="1D1D67"/>
            </a:solidFill>
          </a:ln>
        </p:spPr>
        <p:txBody>
          <a:bodyPr wrap="square" lIns="0" tIns="0" rIns="0" bIns="0" rtlCol="0"/>
          <a:lstStyle/>
          <a:p>
            <a:endParaRPr/>
          </a:p>
        </p:txBody>
      </p:sp>
      <p:sp>
        <p:nvSpPr>
          <p:cNvPr id="21" name="object 21"/>
          <p:cNvSpPr/>
          <p:nvPr/>
        </p:nvSpPr>
        <p:spPr>
          <a:xfrm>
            <a:off x="803210" y="1631861"/>
            <a:ext cx="26034" cy="26034"/>
          </a:xfrm>
          <a:custGeom>
            <a:avLst/>
            <a:gdLst/>
            <a:ahLst/>
            <a:cxnLst/>
            <a:rect l="l" t="t" r="r" b="b"/>
            <a:pathLst>
              <a:path w="26034" h="26035">
                <a:moveTo>
                  <a:pt x="25485" y="12738"/>
                </a:moveTo>
                <a:lnTo>
                  <a:pt x="25485" y="5702"/>
                </a:lnTo>
                <a:lnTo>
                  <a:pt x="19775" y="0"/>
                </a:lnTo>
                <a:lnTo>
                  <a:pt x="12739" y="0"/>
                </a:lnTo>
                <a:lnTo>
                  <a:pt x="5704" y="0"/>
                </a:lnTo>
                <a:lnTo>
                  <a:pt x="0" y="5702"/>
                </a:lnTo>
                <a:lnTo>
                  <a:pt x="0" y="12738"/>
                </a:lnTo>
                <a:lnTo>
                  <a:pt x="0" y="19773"/>
                </a:lnTo>
                <a:lnTo>
                  <a:pt x="5704" y="25488"/>
                </a:lnTo>
                <a:lnTo>
                  <a:pt x="12739" y="25488"/>
                </a:lnTo>
                <a:lnTo>
                  <a:pt x="19775" y="25488"/>
                </a:lnTo>
                <a:lnTo>
                  <a:pt x="25485" y="19773"/>
                </a:lnTo>
                <a:lnTo>
                  <a:pt x="25485" y="12738"/>
                </a:lnTo>
              </a:path>
            </a:pathLst>
          </a:custGeom>
          <a:ln w="11112">
            <a:solidFill>
              <a:srgbClr val="1F1F6E"/>
            </a:solidFill>
          </a:ln>
        </p:spPr>
        <p:txBody>
          <a:bodyPr wrap="square" lIns="0" tIns="0" rIns="0" bIns="0" rtlCol="0"/>
          <a:lstStyle/>
          <a:p>
            <a:endParaRPr/>
          </a:p>
        </p:txBody>
      </p:sp>
      <p:sp>
        <p:nvSpPr>
          <p:cNvPr id="22" name="object 22"/>
          <p:cNvSpPr/>
          <p:nvPr/>
        </p:nvSpPr>
        <p:spPr>
          <a:xfrm>
            <a:off x="805958" y="1634502"/>
            <a:ext cx="19685" cy="19685"/>
          </a:xfrm>
          <a:custGeom>
            <a:avLst/>
            <a:gdLst/>
            <a:ahLst/>
            <a:cxnLst/>
            <a:rect l="l" t="t" r="r" b="b"/>
            <a:pathLst>
              <a:path w="19684" h="19685">
                <a:moveTo>
                  <a:pt x="19140" y="9575"/>
                </a:moveTo>
                <a:lnTo>
                  <a:pt x="19140" y="4292"/>
                </a:lnTo>
                <a:lnTo>
                  <a:pt x="14853" y="0"/>
                </a:lnTo>
                <a:lnTo>
                  <a:pt x="9569" y="0"/>
                </a:lnTo>
                <a:lnTo>
                  <a:pt x="4286" y="0"/>
                </a:lnTo>
                <a:lnTo>
                  <a:pt x="0" y="4292"/>
                </a:lnTo>
                <a:lnTo>
                  <a:pt x="0" y="9575"/>
                </a:lnTo>
                <a:lnTo>
                  <a:pt x="0" y="14859"/>
                </a:lnTo>
                <a:lnTo>
                  <a:pt x="4286" y="19151"/>
                </a:lnTo>
                <a:lnTo>
                  <a:pt x="9569" y="19151"/>
                </a:lnTo>
                <a:lnTo>
                  <a:pt x="14853" y="19151"/>
                </a:lnTo>
                <a:lnTo>
                  <a:pt x="19140" y="14859"/>
                </a:lnTo>
                <a:lnTo>
                  <a:pt x="19140" y="9575"/>
                </a:lnTo>
              </a:path>
            </a:pathLst>
          </a:custGeom>
          <a:ln w="11112">
            <a:solidFill>
              <a:srgbClr val="212175"/>
            </a:solidFill>
          </a:ln>
        </p:spPr>
        <p:txBody>
          <a:bodyPr wrap="square" lIns="0" tIns="0" rIns="0" bIns="0" rtlCol="0"/>
          <a:lstStyle/>
          <a:p>
            <a:endParaRPr/>
          </a:p>
        </p:txBody>
      </p:sp>
      <p:sp>
        <p:nvSpPr>
          <p:cNvPr id="23" name="object 23"/>
          <p:cNvSpPr/>
          <p:nvPr/>
        </p:nvSpPr>
        <p:spPr>
          <a:xfrm>
            <a:off x="798913" y="1627365"/>
            <a:ext cx="32384" cy="32384"/>
          </a:xfrm>
          <a:custGeom>
            <a:avLst/>
            <a:gdLst/>
            <a:ahLst/>
            <a:cxnLst/>
            <a:rect l="l" t="t" r="r" b="b"/>
            <a:pathLst>
              <a:path w="32384" h="32385">
                <a:moveTo>
                  <a:pt x="32390" y="16192"/>
                </a:moveTo>
                <a:lnTo>
                  <a:pt x="32390" y="7251"/>
                </a:lnTo>
                <a:lnTo>
                  <a:pt x="25132" y="0"/>
                </a:lnTo>
                <a:lnTo>
                  <a:pt x="16192" y="0"/>
                </a:lnTo>
                <a:lnTo>
                  <a:pt x="7252" y="0"/>
                </a:lnTo>
                <a:lnTo>
                  <a:pt x="0" y="7251"/>
                </a:lnTo>
                <a:lnTo>
                  <a:pt x="0" y="16192"/>
                </a:lnTo>
                <a:lnTo>
                  <a:pt x="0" y="25133"/>
                </a:lnTo>
                <a:lnTo>
                  <a:pt x="7252" y="32385"/>
                </a:lnTo>
                <a:lnTo>
                  <a:pt x="16192" y="32385"/>
                </a:lnTo>
                <a:lnTo>
                  <a:pt x="25132" y="32385"/>
                </a:lnTo>
                <a:lnTo>
                  <a:pt x="32390" y="25133"/>
                </a:lnTo>
                <a:lnTo>
                  <a:pt x="32390" y="16192"/>
                </a:lnTo>
              </a:path>
            </a:pathLst>
          </a:custGeom>
          <a:ln w="11112">
            <a:solidFill>
              <a:srgbClr val="23237C"/>
            </a:solidFill>
          </a:ln>
        </p:spPr>
        <p:txBody>
          <a:bodyPr wrap="square" lIns="0" tIns="0" rIns="0" bIns="0" rtlCol="0"/>
          <a:lstStyle/>
          <a:p>
            <a:endParaRPr/>
          </a:p>
        </p:txBody>
      </p:sp>
      <p:sp>
        <p:nvSpPr>
          <p:cNvPr id="24" name="object 24"/>
          <p:cNvSpPr/>
          <p:nvPr/>
        </p:nvSpPr>
        <p:spPr>
          <a:xfrm>
            <a:off x="804193" y="1631975"/>
            <a:ext cx="16510" cy="16510"/>
          </a:xfrm>
          <a:custGeom>
            <a:avLst/>
            <a:gdLst/>
            <a:ahLst/>
            <a:cxnLst/>
            <a:rect l="l" t="t" r="r" b="b"/>
            <a:pathLst>
              <a:path w="16509" h="16510">
                <a:moveTo>
                  <a:pt x="16197" y="8102"/>
                </a:moveTo>
                <a:lnTo>
                  <a:pt x="16197" y="3632"/>
                </a:lnTo>
                <a:lnTo>
                  <a:pt x="12565" y="0"/>
                </a:lnTo>
                <a:lnTo>
                  <a:pt x="8096" y="0"/>
                </a:lnTo>
                <a:lnTo>
                  <a:pt x="3625" y="0"/>
                </a:lnTo>
                <a:lnTo>
                  <a:pt x="0" y="3632"/>
                </a:lnTo>
                <a:lnTo>
                  <a:pt x="0" y="8102"/>
                </a:lnTo>
                <a:lnTo>
                  <a:pt x="0" y="12573"/>
                </a:lnTo>
                <a:lnTo>
                  <a:pt x="3625" y="16192"/>
                </a:lnTo>
                <a:lnTo>
                  <a:pt x="8096" y="16192"/>
                </a:lnTo>
                <a:lnTo>
                  <a:pt x="12565" y="16192"/>
                </a:lnTo>
                <a:lnTo>
                  <a:pt x="16197" y="12573"/>
                </a:lnTo>
                <a:lnTo>
                  <a:pt x="16197" y="8102"/>
                </a:lnTo>
              </a:path>
            </a:pathLst>
          </a:custGeom>
          <a:ln w="11112">
            <a:solidFill>
              <a:srgbClr val="6565C5"/>
            </a:solidFill>
          </a:ln>
        </p:spPr>
        <p:txBody>
          <a:bodyPr wrap="square" lIns="0" tIns="0" rIns="0" bIns="0" rtlCol="0"/>
          <a:lstStyle/>
          <a:p>
            <a:endParaRPr/>
          </a:p>
        </p:txBody>
      </p:sp>
      <p:sp>
        <p:nvSpPr>
          <p:cNvPr id="25" name="object 25"/>
          <p:cNvSpPr/>
          <p:nvPr/>
        </p:nvSpPr>
        <p:spPr>
          <a:xfrm>
            <a:off x="806806" y="1634464"/>
            <a:ext cx="10160" cy="10160"/>
          </a:xfrm>
          <a:custGeom>
            <a:avLst/>
            <a:gdLst/>
            <a:ahLst/>
            <a:cxnLst/>
            <a:rect l="l" t="t" r="r" b="b"/>
            <a:pathLst>
              <a:path w="10159" h="10160">
                <a:moveTo>
                  <a:pt x="9842" y="4914"/>
                </a:moveTo>
                <a:lnTo>
                  <a:pt x="9842" y="2197"/>
                </a:lnTo>
                <a:lnTo>
                  <a:pt x="7635" y="0"/>
                </a:lnTo>
                <a:lnTo>
                  <a:pt x="4921" y="0"/>
                </a:lnTo>
                <a:lnTo>
                  <a:pt x="2208" y="0"/>
                </a:lnTo>
                <a:lnTo>
                  <a:pt x="0" y="2197"/>
                </a:lnTo>
                <a:lnTo>
                  <a:pt x="0" y="4914"/>
                </a:lnTo>
                <a:lnTo>
                  <a:pt x="0" y="7632"/>
                </a:lnTo>
                <a:lnTo>
                  <a:pt x="2208" y="9842"/>
                </a:lnTo>
                <a:lnTo>
                  <a:pt x="4921" y="9842"/>
                </a:lnTo>
                <a:lnTo>
                  <a:pt x="7635" y="9842"/>
                </a:lnTo>
                <a:lnTo>
                  <a:pt x="9842" y="7632"/>
                </a:lnTo>
                <a:lnTo>
                  <a:pt x="9842" y="4914"/>
                </a:lnTo>
              </a:path>
            </a:pathLst>
          </a:custGeom>
          <a:ln w="11112">
            <a:solidFill>
              <a:srgbClr val="7E7ECE"/>
            </a:solidFill>
          </a:ln>
        </p:spPr>
        <p:txBody>
          <a:bodyPr wrap="square" lIns="0" tIns="0" rIns="0" bIns="0" rtlCol="0"/>
          <a:lstStyle/>
          <a:p>
            <a:endParaRPr/>
          </a:p>
        </p:txBody>
      </p:sp>
      <p:sp>
        <p:nvSpPr>
          <p:cNvPr id="26" name="object 26"/>
          <p:cNvSpPr/>
          <p:nvPr/>
        </p:nvSpPr>
        <p:spPr>
          <a:xfrm>
            <a:off x="809416" y="1636928"/>
            <a:ext cx="3810" cy="3810"/>
          </a:xfrm>
          <a:custGeom>
            <a:avLst/>
            <a:gdLst/>
            <a:ahLst/>
            <a:cxnLst/>
            <a:rect l="l" t="t" r="r" b="b"/>
            <a:pathLst>
              <a:path w="3809" h="3810">
                <a:moveTo>
                  <a:pt x="3492" y="1752"/>
                </a:moveTo>
                <a:lnTo>
                  <a:pt x="3492" y="800"/>
                </a:lnTo>
                <a:lnTo>
                  <a:pt x="2708" y="0"/>
                </a:lnTo>
                <a:lnTo>
                  <a:pt x="1746" y="0"/>
                </a:lnTo>
                <a:lnTo>
                  <a:pt x="783" y="0"/>
                </a:lnTo>
                <a:lnTo>
                  <a:pt x="0" y="800"/>
                </a:lnTo>
                <a:lnTo>
                  <a:pt x="0" y="1752"/>
                </a:lnTo>
                <a:lnTo>
                  <a:pt x="0" y="2717"/>
                </a:lnTo>
                <a:lnTo>
                  <a:pt x="783" y="3505"/>
                </a:lnTo>
                <a:lnTo>
                  <a:pt x="1746" y="3505"/>
                </a:lnTo>
                <a:lnTo>
                  <a:pt x="2708" y="3505"/>
                </a:lnTo>
                <a:lnTo>
                  <a:pt x="3492" y="2717"/>
                </a:lnTo>
                <a:lnTo>
                  <a:pt x="3492" y="1752"/>
                </a:lnTo>
              </a:path>
            </a:pathLst>
          </a:custGeom>
          <a:ln w="11112">
            <a:solidFill>
              <a:srgbClr val="9696D8"/>
            </a:solidFill>
          </a:ln>
        </p:spPr>
        <p:txBody>
          <a:bodyPr wrap="square" lIns="0" tIns="0" rIns="0" bIns="0" rtlCol="0"/>
          <a:lstStyle/>
          <a:p>
            <a:endParaRPr/>
          </a:p>
        </p:txBody>
      </p:sp>
      <p:sp>
        <p:nvSpPr>
          <p:cNvPr id="27" name="object 27"/>
          <p:cNvSpPr/>
          <p:nvPr/>
        </p:nvSpPr>
        <p:spPr>
          <a:xfrm>
            <a:off x="809174" y="1636560"/>
            <a:ext cx="3175" cy="3175"/>
          </a:xfrm>
          <a:custGeom>
            <a:avLst/>
            <a:gdLst/>
            <a:ahLst/>
            <a:cxnLst/>
            <a:rect l="l" t="t" r="r" b="b"/>
            <a:pathLst>
              <a:path w="3175" h="3175">
                <a:moveTo>
                  <a:pt x="0" y="1422"/>
                </a:moveTo>
                <a:lnTo>
                  <a:pt x="0" y="2209"/>
                </a:lnTo>
                <a:lnTo>
                  <a:pt x="643" y="2857"/>
                </a:lnTo>
                <a:lnTo>
                  <a:pt x="1428" y="2857"/>
                </a:lnTo>
                <a:lnTo>
                  <a:pt x="2212" y="2857"/>
                </a:lnTo>
                <a:lnTo>
                  <a:pt x="2857" y="2209"/>
                </a:lnTo>
                <a:lnTo>
                  <a:pt x="2857" y="1422"/>
                </a:lnTo>
                <a:lnTo>
                  <a:pt x="2857" y="647"/>
                </a:lnTo>
                <a:lnTo>
                  <a:pt x="2212" y="0"/>
                </a:lnTo>
                <a:lnTo>
                  <a:pt x="1428" y="0"/>
                </a:lnTo>
                <a:lnTo>
                  <a:pt x="643" y="0"/>
                </a:lnTo>
                <a:lnTo>
                  <a:pt x="0" y="647"/>
                </a:lnTo>
                <a:lnTo>
                  <a:pt x="0" y="1422"/>
                </a:lnTo>
              </a:path>
            </a:pathLst>
          </a:custGeom>
          <a:ln w="11112">
            <a:solidFill>
              <a:srgbClr val="AFAFE1"/>
            </a:solidFill>
          </a:ln>
        </p:spPr>
        <p:txBody>
          <a:bodyPr wrap="square" lIns="0" tIns="0" rIns="0" bIns="0" rtlCol="0"/>
          <a:lstStyle/>
          <a:p>
            <a:endParaRPr/>
          </a:p>
        </p:txBody>
      </p:sp>
      <p:sp>
        <p:nvSpPr>
          <p:cNvPr id="28" name="object 28"/>
          <p:cNvSpPr/>
          <p:nvPr/>
        </p:nvSpPr>
        <p:spPr>
          <a:xfrm>
            <a:off x="805432" y="1632686"/>
            <a:ext cx="9525" cy="9525"/>
          </a:xfrm>
          <a:custGeom>
            <a:avLst/>
            <a:gdLst/>
            <a:ahLst/>
            <a:cxnLst/>
            <a:rect l="l" t="t" r="r" b="b"/>
            <a:pathLst>
              <a:path w="9525" h="9525">
                <a:moveTo>
                  <a:pt x="0" y="4610"/>
                </a:moveTo>
                <a:lnTo>
                  <a:pt x="0" y="7150"/>
                </a:lnTo>
                <a:lnTo>
                  <a:pt x="2063" y="9207"/>
                </a:lnTo>
                <a:lnTo>
                  <a:pt x="4603" y="9207"/>
                </a:lnTo>
                <a:lnTo>
                  <a:pt x="7143" y="9207"/>
                </a:lnTo>
                <a:lnTo>
                  <a:pt x="9207" y="7150"/>
                </a:lnTo>
                <a:lnTo>
                  <a:pt x="9207" y="4610"/>
                </a:lnTo>
                <a:lnTo>
                  <a:pt x="9207" y="2070"/>
                </a:lnTo>
                <a:lnTo>
                  <a:pt x="7143" y="0"/>
                </a:lnTo>
                <a:lnTo>
                  <a:pt x="4603" y="0"/>
                </a:lnTo>
                <a:lnTo>
                  <a:pt x="2063" y="0"/>
                </a:lnTo>
                <a:lnTo>
                  <a:pt x="0" y="2070"/>
                </a:lnTo>
                <a:lnTo>
                  <a:pt x="0" y="4610"/>
                </a:lnTo>
              </a:path>
            </a:pathLst>
          </a:custGeom>
          <a:ln w="11112">
            <a:solidFill>
              <a:srgbClr val="C7C7EA"/>
            </a:solidFill>
          </a:ln>
        </p:spPr>
        <p:txBody>
          <a:bodyPr wrap="square" lIns="0" tIns="0" rIns="0" bIns="0" rtlCol="0"/>
          <a:lstStyle/>
          <a:p>
            <a:endParaRPr/>
          </a:p>
        </p:txBody>
      </p:sp>
      <p:sp>
        <p:nvSpPr>
          <p:cNvPr id="29" name="object 29"/>
          <p:cNvSpPr/>
          <p:nvPr/>
        </p:nvSpPr>
        <p:spPr>
          <a:xfrm>
            <a:off x="803126" y="1630248"/>
            <a:ext cx="12700" cy="12700"/>
          </a:xfrm>
          <a:custGeom>
            <a:avLst/>
            <a:gdLst/>
            <a:ahLst/>
            <a:cxnLst/>
            <a:rect l="l" t="t" r="r" b="b"/>
            <a:pathLst>
              <a:path w="12700" h="12700">
                <a:moveTo>
                  <a:pt x="9852" y="0"/>
                </a:moveTo>
                <a:lnTo>
                  <a:pt x="2847" y="0"/>
                </a:lnTo>
                <a:lnTo>
                  <a:pt x="0" y="2844"/>
                </a:lnTo>
                <a:lnTo>
                  <a:pt x="0" y="9855"/>
                </a:lnTo>
                <a:lnTo>
                  <a:pt x="2847" y="12700"/>
                </a:lnTo>
                <a:lnTo>
                  <a:pt x="9852" y="12700"/>
                </a:lnTo>
                <a:lnTo>
                  <a:pt x="12700" y="9855"/>
                </a:lnTo>
                <a:lnTo>
                  <a:pt x="12700" y="2844"/>
                </a:lnTo>
                <a:lnTo>
                  <a:pt x="9852" y="0"/>
                </a:lnTo>
                <a:close/>
              </a:path>
            </a:pathLst>
          </a:custGeom>
          <a:solidFill>
            <a:srgbClr val="E0E0F3"/>
          </a:solidFill>
        </p:spPr>
        <p:txBody>
          <a:bodyPr wrap="square" lIns="0" tIns="0" rIns="0" bIns="0" rtlCol="0"/>
          <a:lstStyle/>
          <a:p>
            <a:endParaRPr/>
          </a:p>
        </p:txBody>
      </p:sp>
      <p:sp>
        <p:nvSpPr>
          <p:cNvPr id="30" name="object 30"/>
          <p:cNvSpPr/>
          <p:nvPr/>
        </p:nvSpPr>
        <p:spPr>
          <a:xfrm>
            <a:off x="499854" y="1951755"/>
            <a:ext cx="70032" cy="70053"/>
          </a:xfrm>
          <a:prstGeom prst="rect">
            <a:avLst/>
          </a:prstGeom>
          <a:blipFill>
            <a:blip r:embed="rId4" cstate="print"/>
            <a:stretch>
              <a:fillRect/>
            </a:stretch>
          </a:blipFill>
        </p:spPr>
        <p:txBody>
          <a:bodyPr wrap="square" lIns="0" tIns="0" rIns="0" bIns="0" rtlCol="0"/>
          <a:lstStyle/>
          <a:p>
            <a:endParaRPr/>
          </a:p>
        </p:txBody>
      </p:sp>
      <p:sp>
        <p:nvSpPr>
          <p:cNvPr id="31" name="object 31"/>
          <p:cNvSpPr txBox="1"/>
          <p:nvPr/>
        </p:nvSpPr>
        <p:spPr>
          <a:xfrm>
            <a:off x="309245" y="615922"/>
            <a:ext cx="3926840" cy="2429510"/>
          </a:xfrm>
          <a:prstGeom prst="rect">
            <a:avLst/>
          </a:prstGeom>
        </p:spPr>
        <p:txBody>
          <a:bodyPr vert="horz" wrap="square" lIns="0" tIns="53975" rIns="0" bIns="0" rtlCol="0">
            <a:spAutoFit/>
          </a:bodyPr>
          <a:lstStyle/>
          <a:p>
            <a:pPr marL="50800">
              <a:lnSpc>
                <a:spcPct val="100000"/>
              </a:lnSpc>
              <a:spcBef>
                <a:spcPts val="425"/>
              </a:spcBef>
            </a:pPr>
            <a:r>
              <a:rPr sz="1100" spc="-50" dirty="0">
                <a:latin typeface="Tahoma"/>
                <a:cs typeface="Tahoma"/>
              </a:rPr>
              <a:t>Given:</a:t>
            </a:r>
            <a:endParaRPr sz="1100">
              <a:latin typeface="Tahoma"/>
              <a:cs typeface="Tahoma"/>
            </a:endParaRPr>
          </a:p>
          <a:p>
            <a:pPr marL="327660">
              <a:lnSpc>
                <a:spcPct val="100000"/>
              </a:lnSpc>
              <a:spcBef>
                <a:spcPts val="325"/>
              </a:spcBef>
            </a:pPr>
            <a:r>
              <a:rPr sz="1100" spc="65" dirty="0">
                <a:latin typeface="Tahoma"/>
                <a:cs typeface="Tahoma"/>
              </a:rPr>
              <a:t>A </a:t>
            </a:r>
            <a:r>
              <a:rPr sz="1100" spc="-40" dirty="0">
                <a:latin typeface="Tahoma"/>
                <a:cs typeface="Tahoma"/>
              </a:rPr>
              <a:t>document </a:t>
            </a:r>
            <a:r>
              <a:rPr sz="1100" spc="-60" dirty="0">
                <a:latin typeface="Tahoma"/>
                <a:cs typeface="Tahoma"/>
              </a:rPr>
              <a:t>space</a:t>
            </a:r>
            <a:r>
              <a:rPr sz="1100" spc="30" dirty="0">
                <a:latin typeface="Tahoma"/>
                <a:cs typeface="Tahoma"/>
              </a:rPr>
              <a:t> </a:t>
            </a:r>
            <a:r>
              <a:rPr sz="1100" spc="5" dirty="0">
                <a:latin typeface="Gill Sans MT"/>
                <a:cs typeface="Gill Sans MT"/>
              </a:rPr>
              <a:t>X</a:t>
            </a:r>
            <a:endParaRPr sz="1100">
              <a:latin typeface="Gill Sans MT"/>
              <a:cs typeface="Gill Sans MT"/>
            </a:endParaRPr>
          </a:p>
          <a:p>
            <a:pPr marL="604520" marR="92075">
              <a:lnSpc>
                <a:spcPct val="100000"/>
              </a:lnSpc>
              <a:spcBef>
                <a:spcPts val="90"/>
              </a:spcBef>
            </a:pPr>
            <a:r>
              <a:rPr sz="1000" spc="-30" dirty="0">
                <a:latin typeface="Tahoma"/>
                <a:cs typeface="Tahoma"/>
              </a:rPr>
              <a:t>Documents </a:t>
            </a:r>
            <a:r>
              <a:rPr sz="1000" spc="-65" dirty="0">
                <a:latin typeface="Tahoma"/>
                <a:cs typeface="Tahoma"/>
              </a:rPr>
              <a:t>are </a:t>
            </a:r>
            <a:r>
              <a:rPr sz="1000" spc="-55" dirty="0">
                <a:latin typeface="Tahoma"/>
                <a:cs typeface="Tahoma"/>
              </a:rPr>
              <a:t>represented </a:t>
            </a:r>
            <a:r>
              <a:rPr sz="1000" spc="-20" dirty="0">
                <a:latin typeface="Tahoma"/>
                <a:cs typeface="Tahoma"/>
              </a:rPr>
              <a:t>in this </a:t>
            </a:r>
            <a:r>
              <a:rPr sz="1000" spc="-50" dirty="0">
                <a:latin typeface="Tahoma"/>
                <a:cs typeface="Tahoma"/>
              </a:rPr>
              <a:t>space, </a:t>
            </a:r>
            <a:r>
              <a:rPr sz="1000" spc="-20" dirty="0">
                <a:latin typeface="Tahoma"/>
                <a:cs typeface="Tahoma"/>
              </a:rPr>
              <a:t>typically </a:t>
            </a:r>
            <a:r>
              <a:rPr sz="1000" spc="-65" dirty="0">
                <a:latin typeface="Tahoma"/>
                <a:cs typeface="Tahoma"/>
              </a:rPr>
              <a:t>some </a:t>
            </a:r>
            <a:r>
              <a:rPr sz="1000" spc="-40" dirty="0">
                <a:latin typeface="Tahoma"/>
                <a:cs typeface="Tahoma"/>
              </a:rPr>
              <a:t>type  </a:t>
            </a:r>
            <a:r>
              <a:rPr sz="1000" spc="-35" dirty="0">
                <a:latin typeface="Tahoma"/>
                <a:cs typeface="Tahoma"/>
              </a:rPr>
              <a:t>of </a:t>
            </a:r>
            <a:r>
              <a:rPr sz="1000" spc="-40" dirty="0">
                <a:latin typeface="Tahoma"/>
                <a:cs typeface="Tahoma"/>
              </a:rPr>
              <a:t>high-dimensional</a:t>
            </a:r>
            <a:r>
              <a:rPr sz="1000" spc="70" dirty="0">
                <a:latin typeface="Tahoma"/>
                <a:cs typeface="Tahoma"/>
              </a:rPr>
              <a:t> </a:t>
            </a:r>
            <a:r>
              <a:rPr sz="1000" spc="-50" dirty="0">
                <a:latin typeface="Tahoma"/>
                <a:cs typeface="Tahoma"/>
              </a:rPr>
              <a:t>space.</a:t>
            </a:r>
            <a:endParaRPr sz="1000">
              <a:latin typeface="Tahoma"/>
              <a:cs typeface="Tahoma"/>
            </a:endParaRPr>
          </a:p>
          <a:p>
            <a:pPr marL="327660">
              <a:lnSpc>
                <a:spcPct val="100000"/>
              </a:lnSpc>
              <a:spcBef>
                <a:spcPts val="60"/>
              </a:spcBef>
            </a:pPr>
            <a:r>
              <a:rPr sz="1100" spc="65" dirty="0">
                <a:latin typeface="Tahoma"/>
                <a:cs typeface="Tahoma"/>
              </a:rPr>
              <a:t>A</a:t>
            </a:r>
            <a:r>
              <a:rPr sz="1100" spc="15" dirty="0">
                <a:latin typeface="Tahoma"/>
                <a:cs typeface="Tahoma"/>
              </a:rPr>
              <a:t> </a:t>
            </a:r>
            <a:r>
              <a:rPr sz="1100" spc="-45" dirty="0">
                <a:latin typeface="Tahoma"/>
                <a:cs typeface="Tahoma"/>
              </a:rPr>
              <a:t>fixed</a:t>
            </a:r>
            <a:r>
              <a:rPr sz="1100" spc="20" dirty="0">
                <a:latin typeface="Tahoma"/>
                <a:cs typeface="Tahoma"/>
              </a:rPr>
              <a:t> </a:t>
            </a:r>
            <a:r>
              <a:rPr sz="1100" spc="-50" dirty="0">
                <a:latin typeface="Tahoma"/>
                <a:cs typeface="Tahoma"/>
              </a:rPr>
              <a:t>set</a:t>
            </a:r>
            <a:r>
              <a:rPr sz="1100" spc="20" dirty="0">
                <a:latin typeface="Tahoma"/>
                <a:cs typeface="Tahoma"/>
              </a:rPr>
              <a:t> </a:t>
            </a:r>
            <a:r>
              <a:rPr sz="1100" spc="-40" dirty="0">
                <a:latin typeface="Tahoma"/>
                <a:cs typeface="Tahoma"/>
              </a:rPr>
              <a:t>of</a:t>
            </a:r>
            <a:r>
              <a:rPr sz="1100" spc="20" dirty="0">
                <a:latin typeface="Tahoma"/>
                <a:cs typeface="Tahoma"/>
              </a:rPr>
              <a:t> </a:t>
            </a:r>
            <a:r>
              <a:rPr sz="1100" spc="-55" dirty="0">
                <a:latin typeface="Tahoma"/>
                <a:cs typeface="Tahoma"/>
              </a:rPr>
              <a:t>classes</a:t>
            </a:r>
            <a:r>
              <a:rPr sz="1100" spc="20" dirty="0">
                <a:latin typeface="Tahoma"/>
                <a:cs typeface="Tahoma"/>
              </a:rPr>
              <a:t> </a:t>
            </a:r>
            <a:r>
              <a:rPr sz="1100" spc="5" dirty="0">
                <a:latin typeface="Gill Sans MT"/>
                <a:cs typeface="Gill Sans MT"/>
              </a:rPr>
              <a:t>C</a:t>
            </a:r>
            <a:r>
              <a:rPr sz="1100" spc="-5" dirty="0">
                <a:latin typeface="Gill Sans MT"/>
                <a:cs typeface="Gill Sans MT"/>
              </a:rPr>
              <a:t> </a:t>
            </a:r>
            <a:r>
              <a:rPr sz="1100" spc="45" dirty="0">
                <a:latin typeface="Tahoma"/>
                <a:cs typeface="Tahoma"/>
              </a:rPr>
              <a:t>=</a:t>
            </a:r>
            <a:r>
              <a:rPr sz="1100" spc="-45" dirty="0">
                <a:latin typeface="Tahoma"/>
                <a:cs typeface="Tahoma"/>
              </a:rPr>
              <a:t> </a:t>
            </a:r>
            <a:r>
              <a:rPr sz="1100" spc="20" dirty="0">
                <a:latin typeface="Lucida Sans Unicode"/>
                <a:cs typeface="Lucida Sans Unicode"/>
              </a:rPr>
              <a:t>{</a:t>
            </a:r>
            <a:r>
              <a:rPr sz="1100" i="1" spc="20" dirty="0">
                <a:latin typeface="Arial"/>
                <a:cs typeface="Arial"/>
              </a:rPr>
              <a:t>c</a:t>
            </a:r>
            <a:r>
              <a:rPr sz="1200" spc="30" baseline="-10416" dirty="0">
                <a:latin typeface="Arial"/>
                <a:cs typeface="Arial"/>
              </a:rPr>
              <a:t>1</a:t>
            </a:r>
            <a:r>
              <a:rPr sz="1100" spc="20" dirty="0">
                <a:latin typeface="Lucida Sans Unicode"/>
                <a:cs typeface="Lucida Sans Unicode"/>
              </a:rPr>
              <a:t>,</a:t>
            </a:r>
            <a:r>
              <a:rPr sz="1100" spc="-170" dirty="0">
                <a:latin typeface="Lucida Sans Unicode"/>
                <a:cs typeface="Lucida Sans Unicode"/>
              </a:rPr>
              <a:t> </a:t>
            </a:r>
            <a:r>
              <a:rPr sz="1100" i="1" spc="-30" dirty="0">
                <a:latin typeface="Arial"/>
                <a:cs typeface="Arial"/>
              </a:rPr>
              <a:t>c</a:t>
            </a:r>
            <a:r>
              <a:rPr sz="1200" spc="-44" baseline="-10416" dirty="0">
                <a:latin typeface="Arial"/>
                <a:cs typeface="Arial"/>
              </a:rPr>
              <a:t>2</a:t>
            </a:r>
            <a:r>
              <a:rPr sz="1100" spc="-3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i="1" spc="-15" dirty="0">
                <a:latin typeface="Arial"/>
                <a:cs typeface="Arial"/>
              </a:rPr>
              <a:t>c</a:t>
            </a:r>
            <a:r>
              <a:rPr sz="1200" i="1" spc="-22" baseline="-13888" dirty="0">
                <a:latin typeface="Verdana"/>
                <a:cs typeface="Verdana"/>
              </a:rPr>
              <a:t>J</a:t>
            </a:r>
            <a:r>
              <a:rPr sz="1200" i="1" spc="-254" baseline="-13888" dirty="0">
                <a:latin typeface="Verdana"/>
                <a:cs typeface="Verdana"/>
              </a:rPr>
              <a:t> </a:t>
            </a:r>
            <a:r>
              <a:rPr sz="1100" spc="185" dirty="0">
                <a:latin typeface="Lucida Sans Unicode"/>
                <a:cs typeface="Lucida Sans Unicode"/>
              </a:rPr>
              <a:t>}</a:t>
            </a:r>
            <a:endParaRPr sz="1100">
              <a:latin typeface="Lucida Sans Unicode"/>
              <a:cs typeface="Lucida Sans Unicode"/>
            </a:endParaRPr>
          </a:p>
          <a:p>
            <a:pPr marL="604520" marR="43180">
              <a:lnSpc>
                <a:spcPct val="100000"/>
              </a:lnSpc>
              <a:spcBef>
                <a:spcPts val="90"/>
              </a:spcBef>
            </a:pPr>
            <a:r>
              <a:rPr sz="1000" spc="-15" dirty="0">
                <a:latin typeface="Tahoma"/>
                <a:cs typeface="Tahoma"/>
              </a:rPr>
              <a:t>The </a:t>
            </a:r>
            <a:r>
              <a:rPr sz="1000" spc="-50" dirty="0">
                <a:latin typeface="Tahoma"/>
                <a:cs typeface="Tahoma"/>
              </a:rPr>
              <a:t>classes </a:t>
            </a:r>
            <a:r>
              <a:rPr sz="1000" spc="-65" dirty="0">
                <a:latin typeface="Tahoma"/>
                <a:cs typeface="Tahoma"/>
              </a:rPr>
              <a:t>are </a:t>
            </a:r>
            <a:r>
              <a:rPr sz="1000" spc="-45" dirty="0">
                <a:latin typeface="Tahoma"/>
                <a:cs typeface="Tahoma"/>
              </a:rPr>
              <a:t>human-defined </a:t>
            </a:r>
            <a:r>
              <a:rPr sz="1000" spc="-40" dirty="0">
                <a:latin typeface="Tahoma"/>
                <a:cs typeface="Tahoma"/>
              </a:rPr>
              <a:t>for </a:t>
            </a:r>
            <a:r>
              <a:rPr sz="1000" spc="-35" dirty="0">
                <a:latin typeface="Tahoma"/>
                <a:cs typeface="Tahoma"/>
              </a:rPr>
              <a:t>the </a:t>
            </a:r>
            <a:r>
              <a:rPr sz="1000" spc="-65" dirty="0">
                <a:latin typeface="Tahoma"/>
                <a:cs typeface="Tahoma"/>
              </a:rPr>
              <a:t>needs </a:t>
            </a:r>
            <a:r>
              <a:rPr sz="1000" spc="-35" dirty="0">
                <a:latin typeface="Tahoma"/>
                <a:cs typeface="Tahoma"/>
              </a:rPr>
              <a:t>of </a:t>
            </a:r>
            <a:r>
              <a:rPr sz="1000" spc="-50" dirty="0">
                <a:latin typeface="Tahoma"/>
                <a:cs typeface="Tahoma"/>
              </a:rPr>
              <a:t>an </a:t>
            </a:r>
            <a:r>
              <a:rPr sz="1000" spc="-25" dirty="0">
                <a:latin typeface="Tahoma"/>
                <a:cs typeface="Tahoma"/>
              </a:rPr>
              <a:t>application  </a:t>
            </a:r>
            <a:r>
              <a:rPr sz="1000" spc="-40" dirty="0">
                <a:latin typeface="Tahoma"/>
                <a:cs typeface="Tahoma"/>
              </a:rPr>
              <a:t>(e.g., </a:t>
            </a:r>
            <a:r>
              <a:rPr sz="1000" spc="-55" dirty="0">
                <a:latin typeface="Tahoma"/>
                <a:cs typeface="Tahoma"/>
              </a:rPr>
              <a:t>spam </a:t>
            </a:r>
            <a:r>
              <a:rPr sz="1000" spc="-50" dirty="0">
                <a:latin typeface="Tahoma"/>
                <a:cs typeface="Tahoma"/>
              </a:rPr>
              <a:t>vs.</a:t>
            </a:r>
            <a:r>
              <a:rPr sz="1000" spc="150" dirty="0">
                <a:latin typeface="Tahoma"/>
                <a:cs typeface="Tahoma"/>
              </a:rPr>
              <a:t> </a:t>
            </a:r>
            <a:r>
              <a:rPr sz="1000" spc="-40" dirty="0">
                <a:latin typeface="Tahoma"/>
                <a:cs typeface="Tahoma"/>
              </a:rPr>
              <a:t>non-spam).</a:t>
            </a:r>
            <a:endParaRPr sz="1000">
              <a:latin typeface="Tahoma"/>
              <a:cs typeface="Tahoma"/>
            </a:endParaRPr>
          </a:p>
          <a:p>
            <a:pPr marL="327660" marR="322580">
              <a:lnSpc>
                <a:spcPct val="102600"/>
              </a:lnSpc>
              <a:spcBef>
                <a:spcPts val="190"/>
              </a:spcBef>
            </a:pPr>
            <a:r>
              <a:rPr sz="1100" spc="65" dirty="0">
                <a:latin typeface="Tahoma"/>
                <a:cs typeface="Tahoma"/>
              </a:rPr>
              <a:t>A </a:t>
            </a:r>
            <a:r>
              <a:rPr sz="1100" spc="-25" dirty="0">
                <a:latin typeface="Tahoma"/>
                <a:cs typeface="Tahoma"/>
              </a:rPr>
              <a:t>training </a:t>
            </a:r>
            <a:r>
              <a:rPr sz="1100" spc="-50" dirty="0">
                <a:latin typeface="Tahoma"/>
                <a:cs typeface="Tahoma"/>
              </a:rPr>
              <a:t>set </a:t>
            </a:r>
            <a:r>
              <a:rPr sz="1100" spc="-40" dirty="0">
                <a:latin typeface="Gill Sans MT"/>
                <a:cs typeface="Gill Sans MT"/>
              </a:rPr>
              <a:t>D </a:t>
            </a:r>
            <a:r>
              <a:rPr sz="1100" spc="-40" dirty="0">
                <a:latin typeface="Tahoma"/>
                <a:cs typeface="Tahoma"/>
              </a:rPr>
              <a:t>of </a:t>
            </a:r>
            <a:r>
              <a:rPr sz="1100" spc="-45" dirty="0">
                <a:latin typeface="Tahoma"/>
                <a:cs typeface="Tahoma"/>
              </a:rPr>
              <a:t>labeled documents </a:t>
            </a:r>
            <a:r>
              <a:rPr sz="1100" spc="-25" dirty="0">
                <a:latin typeface="Tahoma"/>
                <a:cs typeface="Tahoma"/>
              </a:rPr>
              <a:t>with </a:t>
            </a:r>
            <a:r>
              <a:rPr sz="1100" spc="-60" dirty="0">
                <a:latin typeface="Tahoma"/>
                <a:cs typeface="Tahoma"/>
              </a:rPr>
              <a:t>each </a:t>
            </a:r>
            <a:r>
              <a:rPr sz="1100" spc="-45" dirty="0">
                <a:latin typeface="Tahoma"/>
                <a:cs typeface="Tahoma"/>
              </a:rPr>
              <a:t>labeled  </a:t>
            </a:r>
            <a:r>
              <a:rPr sz="1100" spc="-40" dirty="0">
                <a:latin typeface="Tahoma"/>
                <a:cs typeface="Tahoma"/>
              </a:rPr>
              <a:t>document</a:t>
            </a:r>
            <a:r>
              <a:rPr sz="1100" spc="15" dirty="0">
                <a:latin typeface="Tahoma"/>
                <a:cs typeface="Tahoma"/>
              </a:rPr>
              <a:t> </a:t>
            </a:r>
            <a:r>
              <a:rPr sz="1100" spc="5" dirty="0">
                <a:latin typeface="Lucida Sans Unicode"/>
                <a:cs typeface="Lucida Sans Unicode"/>
              </a:rPr>
              <a:t>(</a:t>
            </a:r>
            <a:r>
              <a:rPr sz="1100" i="1" spc="5" dirty="0">
                <a:latin typeface="Arial"/>
                <a:cs typeface="Arial"/>
              </a:rPr>
              <a:t>d</a:t>
            </a:r>
            <a:r>
              <a:rPr sz="1100" i="1" spc="-204" dirty="0">
                <a:latin typeface="Arial"/>
                <a:cs typeface="Arial"/>
              </a:rPr>
              <a:t> </a:t>
            </a:r>
            <a:r>
              <a:rPr sz="1100" spc="-50" dirty="0">
                <a:latin typeface="Lucida Sans Unicode"/>
                <a:cs typeface="Lucida Sans Unicode"/>
              </a:rPr>
              <a:t>,</a:t>
            </a:r>
            <a:r>
              <a:rPr sz="1100" spc="-170" dirty="0">
                <a:latin typeface="Lucida Sans Unicode"/>
                <a:cs typeface="Lucida Sans Unicode"/>
              </a:rPr>
              <a:t> </a:t>
            </a:r>
            <a:r>
              <a:rPr sz="1100" i="1" spc="45" dirty="0">
                <a:latin typeface="Arial"/>
                <a:cs typeface="Arial"/>
              </a:rPr>
              <a:t>c</a:t>
            </a:r>
            <a:r>
              <a:rPr sz="1100" spc="45" dirty="0">
                <a:latin typeface="Lucida Sans Unicode"/>
                <a:cs typeface="Lucida Sans Unicode"/>
              </a:rPr>
              <a:t>)</a:t>
            </a:r>
            <a:r>
              <a:rPr sz="1100" spc="-50" dirty="0">
                <a:latin typeface="Lucida Sans Unicode"/>
                <a:cs typeface="Lucida Sans Unicode"/>
              </a:rPr>
              <a:t> </a:t>
            </a:r>
            <a:r>
              <a:rPr sz="1100" spc="-150" dirty="0">
                <a:latin typeface="Lucida Sans Unicode"/>
                <a:cs typeface="Lucida Sans Unicode"/>
              </a:rPr>
              <a:t>∈</a:t>
            </a:r>
            <a:r>
              <a:rPr sz="1100" spc="-55" dirty="0">
                <a:latin typeface="Lucida Sans Unicode"/>
                <a:cs typeface="Lucida Sans Unicode"/>
              </a:rPr>
              <a:t> </a:t>
            </a:r>
            <a:r>
              <a:rPr sz="1100" spc="5" dirty="0">
                <a:latin typeface="Gill Sans MT"/>
                <a:cs typeface="Gill Sans MT"/>
              </a:rPr>
              <a:t>X</a:t>
            </a:r>
            <a:r>
              <a:rPr sz="1100" spc="-65" dirty="0">
                <a:latin typeface="Gill Sans MT"/>
                <a:cs typeface="Gill Sans MT"/>
              </a:rPr>
              <a:t> </a:t>
            </a:r>
            <a:r>
              <a:rPr sz="1100" spc="-30" dirty="0">
                <a:latin typeface="Lucida Sans Unicode"/>
                <a:cs typeface="Lucida Sans Unicode"/>
              </a:rPr>
              <a:t>×</a:t>
            </a:r>
            <a:r>
              <a:rPr sz="1100" spc="-105" dirty="0">
                <a:latin typeface="Lucida Sans Unicode"/>
                <a:cs typeface="Lucida Sans Unicode"/>
              </a:rPr>
              <a:t> </a:t>
            </a:r>
            <a:r>
              <a:rPr sz="1100" spc="5" dirty="0">
                <a:latin typeface="Gill Sans MT"/>
                <a:cs typeface="Gill Sans MT"/>
              </a:rPr>
              <a:t>C</a:t>
            </a:r>
            <a:endParaRPr sz="1100">
              <a:latin typeface="Gill Sans MT"/>
              <a:cs typeface="Gill Sans MT"/>
            </a:endParaRPr>
          </a:p>
          <a:p>
            <a:pPr>
              <a:lnSpc>
                <a:spcPct val="100000"/>
              </a:lnSpc>
              <a:spcBef>
                <a:spcPts val="35"/>
              </a:spcBef>
            </a:pPr>
            <a:endParaRPr sz="1250">
              <a:latin typeface="Times New Roman"/>
              <a:cs typeface="Times New Roman"/>
            </a:endParaRPr>
          </a:p>
          <a:p>
            <a:pPr marL="50800" marR="201295">
              <a:lnSpc>
                <a:spcPct val="102600"/>
              </a:lnSpc>
            </a:pPr>
            <a:r>
              <a:rPr sz="1100" spc="-30" dirty="0">
                <a:latin typeface="Tahoma"/>
                <a:cs typeface="Tahoma"/>
              </a:rPr>
              <a:t>Using </a:t>
            </a:r>
            <a:r>
              <a:rPr sz="1100" spc="-55" dirty="0">
                <a:latin typeface="Tahoma"/>
                <a:cs typeface="Tahoma"/>
              </a:rPr>
              <a:t>a </a:t>
            </a:r>
            <a:r>
              <a:rPr sz="1100" spc="-45" dirty="0">
                <a:latin typeface="Tahoma"/>
                <a:cs typeface="Tahoma"/>
              </a:rPr>
              <a:t>learning method </a:t>
            </a:r>
            <a:r>
              <a:rPr sz="1100" spc="-60" dirty="0">
                <a:latin typeface="Tahoma"/>
                <a:cs typeface="Tahoma"/>
              </a:rPr>
              <a:t>or </a:t>
            </a:r>
            <a:r>
              <a:rPr sz="1100" spc="-45" dirty="0">
                <a:latin typeface="Tahoma"/>
                <a:cs typeface="Tahoma"/>
              </a:rPr>
              <a:t>learning </a:t>
            </a:r>
            <a:r>
              <a:rPr sz="1100" spc="-35" dirty="0">
                <a:latin typeface="Tahoma"/>
                <a:cs typeface="Tahoma"/>
              </a:rPr>
              <a:t>algorithm, </a:t>
            </a:r>
            <a:r>
              <a:rPr sz="1100" spc="-105" dirty="0">
                <a:latin typeface="Tahoma"/>
                <a:cs typeface="Tahoma"/>
              </a:rPr>
              <a:t>we </a:t>
            </a:r>
            <a:r>
              <a:rPr sz="1100" spc="-45" dirty="0">
                <a:latin typeface="Tahoma"/>
                <a:cs typeface="Tahoma"/>
              </a:rPr>
              <a:t>then </a:t>
            </a:r>
            <a:r>
              <a:rPr sz="1100" spc="-50" dirty="0">
                <a:latin typeface="Tahoma"/>
                <a:cs typeface="Tahoma"/>
              </a:rPr>
              <a:t>wish </a:t>
            </a:r>
            <a:r>
              <a:rPr sz="1100" spc="-15" dirty="0">
                <a:latin typeface="Tahoma"/>
                <a:cs typeface="Tahoma"/>
              </a:rPr>
              <a:t>to  </a:t>
            </a:r>
            <a:r>
              <a:rPr sz="1100" spc="-50" dirty="0">
                <a:latin typeface="Tahoma"/>
                <a:cs typeface="Tahoma"/>
              </a:rPr>
              <a:t>learn </a:t>
            </a:r>
            <a:r>
              <a:rPr sz="1100" spc="-55" dirty="0">
                <a:latin typeface="Tahoma"/>
                <a:cs typeface="Tahoma"/>
              </a:rPr>
              <a:t>a </a:t>
            </a:r>
            <a:r>
              <a:rPr sz="1100" spc="-35" dirty="0">
                <a:latin typeface="Tahoma"/>
                <a:cs typeface="Tahoma"/>
              </a:rPr>
              <a:t>classifier </a:t>
            </a:r>
            <a:r>
              <a:rPr sz="1100" spc="-65" dirty="0">
                <a:latin typeface="Lucida Sans Unicode"/>
                <a:cs typeface="Lucida Sans Unicode"/>
              </a:rPr>
              <a:t>γ </a:t>
            </a:r>
            <a:r>
              <a:rPr sz="1100" spc="-15" dirty="0">
                <a:latin typeface="Tahoma"/>
                <a:cs typeface="Tahoma"/>
              </a:rPr>
              <a:t>that </a:t>
            </a:r>
            <a:r>
              <a:rPr sz="1100" spc="-60" dirty="0">
                <a:latin typeface="Tahoma"/>
                <a:cs typeface="Tahoma"/>
              </a:rPr>
              <a:t>maps </a:t>
            </a:r>
            <a:r>
              <a:rPr sz="1100" spc="-45" dirty="0">
                <a:latin typeface="Tahoma"/>
                <a:cs typeface="Tahoma"/>
              </a:rPr>
              <a:t>documents </a:t>
            </a:r>
            <a:r>
              <a:rPr sz="1100" spc="-15" dirty="0">
                <a:latin typeface="Tahoma"/>
                <a:cs typeface="Tahoma"/>
              </a:rPr>
              <a:t>to</a:t>
            </a:r>
            <a:r>
              <a:rPr sz="1100" spc="220" dirty="0">
                <a:latin typeface="Tahoma"/>
                <a:cs typeface="Tahoma"/>
              </a:rPr>
              <a:t> </a:t>
            </a:r>
            <a:r>
              <a:rPr sz="1100" spc="-60" dirty="0">
                <a:latin typeface="Tahoma"/>
                <a:cs typeface="Tahoma"/>
              </a:rPr>
              <a:t>classes:</a:t>
            </a:r>
            <a:endParaRPr sz="1100">
              <a:latin typeface="Tahoma"/>
              <a:cs typeface="Tahoma"/>
            </a:endParaRPr>
          </a:p>
          <a:p>
            <a:pPr marL="62865" algn="ctr">
              <a:lnSpc>
                <a:spcPct val="100000"/>
              </a:lnSpc>
              <a:spcBef>
                <a:spcPts val="875"/>
              </a:spcBef>
            </a:pPr>
            <a:r>
              <a:rPr sz="1100" spc="-65" dirty="0">
                <a:latin typeface="Lucida Sans Unicode"/>
                <a:cs typeface="Lucida Sans Unicode"/>
              </a:rPr>
              <a:t>γ </a:t>
            </a:r>
            <a:r>
              <a:rPr sz="1100" spc="-90" dirty="0">
                <a:latin typeface="Tahoma"/>
                <a:cs typeface="Tahoma"/>
              </a:rPr>
              <a:t>: </a:t>
            </a:r>
            <a:r>
              <a:rPr sz="1100" spc="5" dirty="0">
                <a:latin typeface="Gill Sans MT"/>
                <a:cs typeface="Gill Sans MT"/>
              </a:rPr>
              <a:t>X </a:t>
            </a:r>
            <a:r>
              <a:rPr sz="1100" spc="55" dirty="0">
                <a:latin typeface="Lucida Sans Unicode"/>
                <a:cs typeface="Lucida Sans Unicode"/>
              </a:rPr>
              <a:t>→</a:t>
            </a:r>
            <a:r>
              <a:rPr sz="1100" spc="65" dirty="0">
                <a:latin typeface="Lucida Sans Unicode"/>
                <a:cs typeface="Lucida Sans Unicode"/>
              </a:rPr>
              <a:t> </a:t>
            </a:r>
            <a:r>
              <a:rPr sz="1100" spc="5" dirty="0">
                <a:latin typeface="Gill Sans MT"/>
                <a:cs typeface="Gill Sans MT"/>
              </a:rPr>
              <a:t>C</a:t>
            </a:r>
            <a:endParaRPr sz="1100">
              <a:latin typeface="Gill Sans MT"/>
              <a:cs typeface="Gill Sans MT"/>
            </a:endParaRPr>
          </a:p>
        </p:txBody>
      </p:sp>
      <p:sp>
        <p:nvSpPr>
          <p:cNvPr id="32" name="object 32"/>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33" name="object 33"/>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34" name="object 34"/>
          <p:cNvSpPr txBox="1"/>
          <p:nvPr/>
        </p:nvSpPr>
        <p:spPr>
          <a:xfrm>
            <a:off x="4259477" y="3348771"/>
            <a:ext cx="253365" cy="101600"/>
          </a:xfrm>
          <a:prstGeom prst="rect">
            <a:avLst/>
          </a:prstGeom>
        </p:spPr>
        <p:txBody>
          <a:bodyPr vert="horz" wrap="square" lIns="0" tIns="0" rIns="0" bIns="0" rtlCol="0">
            <a:spAutoFit/>
          </a:bodyPr>
          <a:lstStyle/>
          <a:p>
            <a:pPr marL="25400">
              <a:lnSpc>
                <a:spcPts val="670"/>
              </a:lnSpc>
            </a:pPr>
            <a:r>
              <a:rPr sz="600" spc="-20" dirty="0">
                <a:solidFill>
                  <a:srgbClr val="FFFFFF"/>
                </a:solidFill>
                <a:latin typeface="Arial"/>
                <a:cs typeface="Arial"/>
              </a:rPr>
              <a:t>7 </a:t>
            </a:r>
            <a:r>
              <a:rPr sz="600" spc="150" dirty="0">
                <a:solidFill>
                  <a:srgbClr val="FFFFFF"/>
                </a:solidFill>
                <a:latin typeface="Arial"/>
                <a:cs typeface="Arial"/>
              </a:rPr>
              <a:t>/</a:t>
            </a:r>
            <a:r>
              <a:rPr sz="600" spc="35"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FFFFFF"/>
                </a:solidFill>
                <a:latin typeface="Arial"/>
                <a:cs typeface="Arial"/>
              </a:rPr>
              <a:t>Text </a:t>
            </a:r>
            <a:r>
              <a:rPr sz="600" spc="-10" dirty="0">
                <a:solidFill>
                  <a:srgbClr val="FFFFFF"/>
                </a:solidFill>
                <a:latin typeface="Arial"/>
                <a:cs typeface="Arial"/>
              </a:rPr>
              <a:t>classification</a:t>
            </a:r>
            <a:r>
              <a:rPr sz="600" spc="145" dirty="0">
                <a:solidFill>
                  <a:srgbClr val="FFFFF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0" dirty="0"/>
              <a:t>Formal </a:t>
            </a:r>
            <a:r>
              <a:rPr spc="-25" dirty="0"/>
              <a:t>definition </a:t>
            </a:r>
            <a:r>
              <a:rPr spc="-20" dirty="0"/>
              <a:t>of </a:t>
            </a:r>
            <a:r>
              <a:rPr spc="-5" dirty="0"/>
              <a:t>TC:</a:t>
            </a:r>
            <a:r>
              <a:rPr spc="75" dirty="0"/>
              <a:t> </a:t>
            </a:r>
            <a:r>
              <a:rPr spc="-20" dirty="0"/>
              <a:t>Application/Testing</a:t>
            </a:r>
          </a:p>
        </p:txBody>
      </p:sp>
      <p:sp>
        <p:nvSpPr>
          <p:cNvPr id="4" name="object 4"/>
          <p:cNvSpPr txBox="1"/>
          <p:nvPr/>
        </p:nvSpPr>
        <p:spPr>
          <a:xfrm>
            <a:off x="347339" y="1462594"/>
            <a:ext cx="3741420" cy="687705"/>
          </a:xfrm>
          <a:prstGeom prst="rect">
            <a:avLst/>
          </a:prstGeom>
        </p:spPr>
        <p:txBody>
          <a:bodyPr vert="horz" wrap="square" lIns="0" tIns="11430" rIns="0" bIns="0" rtlCol="0">
            <a:spAutoFit/>
          </a:bodyPr>
          <a:lstStyle/>
          <a:p>
            <a:pPr marL="12700">
              <a:lnSpc>
                <a:spcPct val="100000"/>
              </a:lnSpc>
              <a:spcBef>
                <a:spcPts val="90"/>
              </a:spcBef>
            </a:pPr>
            <a:r>
              <a:rPr sz="1100" spc="-50" dirty="0">
                <a:latin typeface="Tahoma"/>
                <a:cs typeface="Tahoma"/>
              </a:rPr>
              <a:t>Given: </a:t>
            </a:r>
            <a:r>
              <a:rPr sz="1100" spc="-55" dirty="0">
                <a:latin typeface="Tahoma"/>
                <a:cs typeface="Tahoma"/>
              </a:rPr>
              <a:t>a </a:t>
            </a:r>
            <a:r>
              <a:rPr sz="1100" spc="-35" dirty="0">
                <a:latin typeface="Tahoma"/>
                <a:cs typeface="Tahoma"/>
              </a:rPr>
              <a:t>description </a:t>
            </a:r>
            <a:r>
              <a:rPr sz="1100" i="1" spc="-50" dirty="0">
                <a:latin typeface="Arial"/>
                <a:cs typeface="Arial"/>
              </a:rPr>
              <a:t>d </a:t>
            </a:r>
            <a:r>
              <a:rPr sz="1100" spc="-150" dirty="0">
                <a:latin typeface="Lucida Sans Unicode"/>
                <a:cs typeface="Lucida Sans Unicode"/>
              </a:rPr>
              <a:t>∈ </a:t>
            </a:r>
            <a:r>
              <a:rPr sz="1100" spc="5" dirty="0">
                <a:latin typeface="Gill Sans MT"/>
                <a:cs typeface="Gill Sans MT"/>
              </a:rPr>
              <a:t>X </a:t>
            </a:r>
            <a:r>
              <a:rPr sz="1100" spc="-40" dirty="0">
                <a:latin typeface="Tahoma"/>
                <a:cs typeface="Tahoma"/>
              </a:rPr>
              <a:t>of </a:t>
            </a:r>
            <a:r>
              <a:rPr sz="1100" spc="-55" dirty="0">
                <a:latin typeface="Tahoma"/>
                <a:cs typeface="Tahoma"/>
              </a:rPr>
              <a:t>a</a:t>
            </a:r>
            <a:r>
              <a:rPr sz="1100" spc="-65" dirty="0">
                <a:latin typeface="Tahoma"/>
                <a:cs typeface="Tahoma"/>
              </a:rPr>
              <a:t> </a:t>
            </a:r>
            <a:r>
              <a:rPr sz="1100" spc="-40" dirty="0">
                <a:latin typeface="Tahoma"/>
                <a:cs typeface="Tahoma"/>
              </a:rPr>
              <a:t>document</a:t>
            </a:r>
            <a:endParaRPr sz="1100">
              <a:latin typeface="Tahoma"/>
              <a:cs typeface="Tahoma"/>
            </a:endParaRPr>
          </a:p>
          <a:p>
            <a:pPr>
              <a:lnSpc>
                <a:spcPct val="100000"/>
              </a:lnSpc>
              <a:spcBef>
                <a:spcPts val="45"/>
              </a:spcBef>
            </a:pPr>
            <a:endParaRPr sz="1000">
              <a:latin typeface="Times New Roman"/>
              <a:cs typeface="Times New Roman"/>
            </a:endParaRPr>
          </a:p>
          <a:p>
            <a:pPr marL="12700" marR="5080">
              <a:lnSpc>
                <a:spcPct val="102600"/>
              </a:lnSpc>
            </a:pPr>
            <a:r>
              <a:rPr sz="1100" spc="-45" dirty="0">
                <a:latin typeface="Tahoma"/>
                <a:cs typeface="Tahoma"/>
              </a:rPr>
              <a:t>Determine: </a:t>
            </a:r>
            <a:r>
              <a:rPr sz="1100" spc="-20" dirty="0">
                <a:latin typeface="Lucida Sans Unicode"/>
                <a:cs typeface="Lucida Sans Unicode"/>
              </a:rPr>
              <a:t>γ</a:t>
            </a:r>
            <a:r>
              <a:rPr sz="1100" spc="-20" dirty="0">
                <a:latin typeface="Tahoma"/>
                <a:cs typeface="Tahoma"/>
              </a:rPr>
              <a:t>(</a:t>
            </a:r>
            <a:r>
              <a:rPr sz="1100" i="1" spc="-20" dirty="0">
                <a:latin typeface="Arial"/>
                <a:cs typeface="Arial"/>
              </a:rPr>
              <a:t>d </a:t>
            </a:r>
            <a:r>
              <a:rPr sz="1100" dirty="0">
                <a:latin typeface="Tahoma"/>
                <a:cs typeface="Tahoma"/>
              </a:rPr>
              <a:t>) </a:t>
            </a:r>
            <a:r>
              <a:rPr sz="1100" spc="-150" dirty="0">
                <a:latin typeface="Lucida Sans Unicode"/>
                <a:cs typeface="Lucida Sans Unicode"/>
              </a:rPr>
              <a:t>∈ </a:t>
            </a:r>
            <a:r>
              <a:rPr sz="1100" spc="-15" dirty="0">
                <a:latin typeface="Gill Sans MT"/>
                <a:cs typeface="Gill Sans MT"/>
              </a:rPr>
              <a:t>C</a:t>
            </a:r>
            <a:r>
              <a:rPr sz="1100" spc="-15" dirty="0">
                <a:latin typeface="Tahoma"/>
                <a:cs typeface="Tahoma"/>
              </a:rPr>
              <a:t>, that </a:t>
            </a:r>
            <a:r>
              <a:rPr sz="1100" spc="-35" dirty="0">
                <a:latin typeface="Tahoma"/>
                <a:cs typeface="Tahoma"/>
              </a:rPr>
              <a:t>is, </a:t>
            </a:r>
            <a:r>
              <a:rPr sz="1100" spc="-45" dirty="0">
                <a:latin typeface="Tahoma"/>
                <a:cs typeface="Tahoma"/>
              </a:rPr>
              <a:t>the class </a:t>
            </a:r>
            <a:r>
              <a:rPr sz="1100" spc="-15" dirty="0">
                <a:latin typeface="Tahoma"/>
                <a:cs typeface="Tahoma"/>
              </a:rPr>
              <a:t>that </a:t>
            </a:r>
            <a:r>
              <a:rPr sz="1100" spc="-35" dirty="0">
                <a:latin typeface="Tahoma"/>
                <a:cs typeface="Tahoma"/>
              </a:rPr>
              <a:t>is </a:t>
            </a:r>
            <a:r>
              <a:rPr sz="1100" spc="-45" dirty="0">
                <a:latin typeface="Tahoma"/>
                <a:cs typeface="Tahoma"/>
              </a:rPr>
              <a:t>most appropriate  for</a:t>
            </a:r>
            <a:r>
              <a:rPr sz="1100" spc="15" dirty="0">
                <a:latin typeface="Tahoma"/>
                <a:cs typeface="Tahoma"/>
              </a:rPr>
              <a:t> </a:t>
            </a:r>
            <a:r>
              <a:rPr sz="1100" i="1" spc="-50" dirty="0">
                <a:latin typeface="Arial"/>
                <a:cs typeface="Arial"/>
              </a:rPr>
              <a:t>d</a:t>
            </a:r>
            <a:endParaRPr sz="1100">
              <a:latin typeface="Arial"/>
              <a:cs typeface="Arial"/>
            </a:endParaRPr>
          </a:p>
        </p:txBody>
      </p:sp>
      <p:sp>
        <p:nvSpPr>
          <p:cNvPr id="5" name="object 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6" name="object 6"/>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7" name="object 7"/>
          <p:cNvSpPr txBox="1"/>
          <p:nvPr/>
        </p:nvSpPr>
        <p:spPr>
          <a:xfrm>
            <a:off x="4259477" y="3348771"/>
            <a:ext cx="253365" cy="101600"/>
          </a:xfrm>
          <a:prstGeom prst="rect">
            <a:avLst/>
          </a:prstGeom>
        </p:spPr>
        <p:txBody>
          <a:bodyPr vert="horz" wrap="square" lIns="0" tIns="0" rIns="0" bIns="0" rtlCol="0">
            <a:spAutoFit/>
          </a:bodyPr>
          <a:lstStyle/>
          <a:p>
            <a:pPr marL="25400">
              <a:lnSpc>
                <a:spcPts val="670"/>
              </a:lnSpc>
            </a:pPr>
            <a:r>
              <a:rPr sz="600" spc="-20" dirty="0">
                <a:solidFill>
                  <a:srgbClr val="FFFFFF"/>
                </a:solidFill>
                <a:latin typeface="Arial"/>
                <a:cs typeface="Arial"/>
              </a:rPr>
              <a:t>8 </a:t>
            </a:r>
            <a:r>
              <a:rPr sz="600" spc="150" dirty="0">
                <a:solidFill>
                  <a:srgbClr val="FFFFFF"/>
                </a:solidFill>
                <a:latin typeface="Arial"/>
                <a:cs typeface="Arial"/>
              </a:rPr>
              <a:t>/</a:t>
            </a:r>
            <a:r>
              <a:rPr sz="600" spc="35"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FFFFFF"/>
                </a:solidFill>
                <a:latin typeface="Arial"/>
                <a:cs typeface="Arial"/>
              </a:rPr>
              <a:t>Text </a:t>
            </a:r>
            <a:r>
              <a:rPr sz="600" spc="-10" dirty="0">
                <a:solidFill>
                  <a:srgbClr val="FFFFFF"/>
                </a:solidFill>
                <a:latin typeface="Arial"/>
                <a:cs typeface="Arial"/>
              </a:rPr>
              <a:t>classification</a:t>
            </a:r>
            <a:r>
              <a:rPr sz="600" spc="145" dirty="0">
                <a:solidFill>
                  <a:srgbClr val="FFFFF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5" dirty="0"/>
              <a:t>Topic</a:t>
            </a:r>
            <a:r>
              <a:rPr spc="70" dirty="0"/>
              <a:t> </a:t>
            </a:r>
            <a:r>
              <a:rPr spc="-45" dirty="0"/>
              <a:t>classification</a:t>
            </a:r>
          </a:p>
        </p:txBody>
      </p:sp>
      <p:sp>
        <p:nvSpPr>
          <p:cNvPr id="4" name="object 4"/>
          <p:cNvSpPr txBox="1"/>
          <p:nvPr/>
        </p:nvSpPr>
        <p:spPr>
          <a:xfrm>
            <a:off x="464219" y="987463"/>
            <a:ext cx="295910" cy="135255"/>
          </a:xfrm>
          <a:prstGeom prst="rect">
            <a:avLst/>
          </a:prstGeom>
        </p:spPr>
        <p:txBody>
          <a:bodyPr vert="horz" wrap="square" lIns="0" tIns="14604" rIns="0" bIns="0" rtlCol="0">
            <a:spAutoFit/>
          </a:bodyPr>
          <a:lstStyle/>
          <a:p>
            <a:pPr marL="12700">
              <a:lnSpc>
                <a:spcPct val="100000"/>
              </a:lnSpc>
              <a:spcBef>
                <a:spcPts val="114"/>
              </a:spcBef>
            </a:pPr>
            <a:r>
              <a:rPr sz="700" spc="-55" dirty="0">
                <a:latin typeface="Arial"/>
                <a:cs typeface="Arial"/>
              </a:rPr>
              <a:t>classes:</a:t>
            </a:r>
            <a:endParaRPr sz="700">
              <a:latin typeface="Arial"/>
              <a:cs typeface="Arial"/>
            </a:endParaRPr>
          </a:p>
        </p:txBody>
      </p:sp>
      <p:sp>
        <p:nvSpPr>
          <p:cNvPr id="5" name="object 5"/>
          <p:cNvSpPr txBox="1"/>
          <p:nvPr/>
        </p:nvSpPr>
        <p:spPr>
          <a:xfrm>
            <a:off x="457700" y="1258275"/>
            <a:ext cx="309245" cy="248920"/>
          </a:xfrm>
          <a:prstGeom prst="rect">
            <a:avLst/>
          </a:prstGeom>
        </p:spPr>
        <p:txBody>
          <a:bodyPr vert="horz" wrap="square" lIns="0" tIns="7620" rIns="0" bIns="0" rtlCol="0">
            <a:spAutoFit/>
          </a:bodyPr>
          <a:lstStyle/>
          <a:p>
            <a:pPr marL="12700" marR="5080">
              <a:lnSpc>
                <a:spcPct val="106800"/>
              </a:lnSpc>
              <a:spcBef>
                <a:spcPts val="60"/>
              </a:spcBef>
            </a:pPr>
            <a:r>
              <a:rPr sz="700" spc="55" dirty="0">
                <a:latin typeface="Arial"/>
                <a:cs typeface="Arial"/>
              </a:rPr>
              <a:t>t</a:t>
            </a:r>
            <a:r>
              <a:rPr sz="700" spc="5" dirty="0">
                <a:latin typeface="Arial"/>
                <a:cs typeface="Arial"/>
              </a:rPr>
              <a:t>r</a:t>
            </a:r>
            <a:r>
              <a:rPr sz="700" spc="-55" dirty="0">
                <a:latin typeface="Arial"/>
                <a:cs typeface="Arial"/>
              </a:rPr>
              <a:t>a</a:t>
            </a:r>
            <a:r>
              <a:rPr sz="700" dirty="0">
                <a:latin typeface="Arial"/>
                <a:cs typeface="Arial"/>
              </a:rPr>
              <a:t>i</a:t>
            </a:r>
            <a:r>
              <a:rPr sz="700" spc="-30" dirty="0">
                <a:latin typeface="Arial"/>
                <a:cs typeface="Arial"/>
              </a:rPr>
              <a:t>n</a:t>
            </a:r>
            <a:r>
              <a:rPr sz="700" dirty="0">
                <a:latin typeface="Arial"/>
                <a:cs typeface="Arial"/>
              </a:rPr>
              <a:t>i</a:t>
            </a:r>
            <a:r>
              <a:rPr sz="700" spc="-30" dirty="0">
                <a:latin typeface="Arial"/>
                <a:cs typeface="Arial"/>
              </a:rPr>
              <a:t>ng  set:</a:t>
            </a:r>
            <a:endParaRPr sz="700">
              <a:latin typeface="Arial"/>
              <a:cs typeface="Arial"/>
            </a:endParaRPr>
          </a:p>
        </p:txBody>
      </p:sp>
      <p:sp>
        <p:nvSpPr>
          <p:cNvPr id="6" name="object 6"/>
          <p:cNvSpPr txBox="1"/>
          <p:nvPr/>
        </p:nvSpPr>
        <p:spPr>
          <a:xfrm>
            <a:off x="3681964" y="1258275"/>
            <a:ext cx="163830" cy="248920"/>
          </a:xfrm>
          <a:prstGeom prst="rect">
            <a:avLst/>
          </a:prstGeom>
        </p:spPr>
        <p:txBody>
          <a:bodyPr vert="horz" wrap="square" lIns="0" tIns="7620" rIns="0" bIns="0" rtlCol="0">
            <a:spAutoFit/>
          </a:bodyPr>
          <a:lstStyle/>
          <a:p>
            <a:pPr marL="12700" marR="5080">
              <a:lnSpc>
                <a:spcPct val="106800"/>
              </a:lnSpc>
              <a:spcBef>
                <a:spcPts val="60"/>
              </a:spcBef>
            </a:pPr>
            <a:r>
              <a:rPr sz="700" spc="55" dirty="0">
                <a:latin typeface="Arial"/>
                <a:cs typeface="Arial"/>
              </a:rPr>
              <a:t>t</a:t>
            </a:r>
            <a:r>
              <a:rPr sz="700" spc="-80" dirty="0">
                <a:latin typeface="Arial"/>
                <a:cs typeface="Arial"/>
              </a:rPr>
              <a:t>e</a:t>
            </a:r>
            <a:r>
              <a:rPr sz="700" spc="-90" dirty="0">
                <a:latin typeface="Arial"/>
                <a:cs typeface="Arial"/>
              </a:rPr>
              <a:t>s</a:t>
            </a:r>
            <a:r>
              <a:rPr sz="700" spc="55" dirty="0">
                <a:latin typeface="Arial"/>
                <a:cs typeface="Arial"/>
              </a:rPr>
              <a:t>t  </a:t>
            </a:r>
            <a:r>
              <a:rPr sz="700" spc="-90" dirty="0">
                <a:latin typeface="Arial"/>
                <a:cs typeface="Arial"/>
              </a:rPr>
              <a:t>s</a:t>
            </a:r>
            <a:r>
              <a:rPr sz="700" spc="-80" dirty="0">
                <a:latin typeface="Arial"/>
                <a:cs typeface="Arial"/>
              </a:rPr>
              <a:t>e</a:t>
            </a:r>
            <a:r>
              <a:rPr sz="700" spc="55" dirty="0">
                <a:latin typeface="Arial"/>
                <a:cs typeface="Arial"/>
              </a:rPr>
              <a:t>t</a:t>
            </a:r>
            <a:r>
              <a:rPr sz="700" dirty="0">
                <a:latin typeface="Arial"/>
                <a:cs typeface="Arial"/>
              </a:rPr>
              <a:t>:</a:t>
            </a:r>
            <a:endParaRPr sz="700">
              <a:latin typeface="Arial"/>
              <a:cs typeface="Arial"/>
            </a:endParaRPr>
          </a:p>
        </p:txBody>
      </p:sp>
      <p:sp>
        <p:nvSpPr>
          <p:cNvPr id="7" name="object 7"/>
          <p:cNvSpPr txBox="1"/>
          <p:nvPr/>
        </p:nvSpPr>
        <p:spPr>
          <a:xfrm>
            <a:off x="1206213" y="752160"/>
            <a:ext cx="289560" cy="108585"/>
          </a:xfrm>
          <a:prstGeom prst="rect">
            <a:avLst/>
          </a:prstGeom>
        </p:spPr>
        <p:txBody>
          <a:bodyPr vert="horz" wrap="square" lIns="0" tIns="12065" rIns="0" bIns="0" rtlCol="0">
            <a:spAutoFit/>
          </a:bodyPr>
          <a:lstStyle/>
          <a:p>
            <a:pPr marL="12700">
              <a:lnSpc>
                <a:spcPct val="100000"/>
              </a:lnSpc>
              <a:spcBef>
                <a:spcPts val="95"/>
              </a:spcBef>
            </a:pPr>
            <a:r>
              <a:rPr sz="550" spc="85" dirty="0">
                <a:latin typeface="PMingLiU"/>
                <a:cs typeface="PMingLiU"/>
              </a:rPr>
              <a:t>regio</a:t>
            </a:r>
            <a:r>
              <a:rPr sz="550" spc="70" dirty="0">
                <a:latin typeface="PMingLiU"/>
                <a:cs typeface="PMingLiU"/>
              </a:rPr>
              <a:t>n</a:t>
            </a:r>
            <a:r>
              <a:rPr sz="550" spc="45" dirty="0">
                <a:latin typeface="PMingLiU"/>
                <a:cs typeface="PMingLiU"/>
              </a:rPr>
              <a:t>s</a:t>
            </a:r>
            <a:endParaRPr sz="550">
              <a:latin typeface="PMingLiU"/>
              <a:cs typeface="PMingLiU"/>
            </a:endParaRPr>
          </a:p>
        </p:txBody>
      </p:sp>
      <p:sp>
        <p:nvSpPr>
          <p:cNvPr id="8" name="object 8"/>
          <p:cNvSpPr txBox="1"/>
          <p:nvPr/>
        </p:nvSpPr>
        <p:spPr>
          <a:xfrm>
            <a:off x="2023052" y="752160"/>
            <a:ext cx="380365" cy="108585"/>
          </a:xfrm>
          <a:prstGeom prst="rect">
            <a:avLst/>
          </a:prstGeom>
        </p:spPr>
        <p:txBody>
          <a:bodyPr vert="horz" wrap="square" lIns="0" tIns="12065" rIns="0" bIns="0" rtlCol="0">
            <a:spAutoFit/>
          </a:bodyPr>
          <a:lstStyle/>
          <a:p>
            <a:pPr marL="12700">
              <a:lnSpc>
                <a:spcPct val="100000"/>
              </a:lnSpc>
              <a:spcBef>
                <a:spcPts val="95"/>
              </a:spcBef>
            </a:pPr>
            <a:r>
              <a:rPr sz="550" spc="20" dirty="0">
                <a:latin typeface="PMingLiU"/>
                <a:cs typeface="PMingLiU"/>
              </a:rPr>
              <a:t>i</a:t>
            </a:r>
            <a:r>
              <a:rPr sz="550" spc="70" dirty="0">
                <a:latin typeface="PMingLiU"/>
                <a:cs typeface="PMingLiU"/>
              </a:rPr>
              <a:t>n</a:t>
            </a:r>
            <a:r>
              <a:rPr sz="550" spc="75" dirty="0">
                <a:latin typeface="PMingLiU"/>
                <a:cs typeface="PMingLiU"/>
              </a:rPr>
              <a:t>d</a:t>
            </a:r>
            <a:r>
              <a:rPr sz="550" spc="70" dirty="0">
                <a:latin typeface="PMingLiU"/>
                <a:cs typeface="PMingLiU"/>
              </a:rPr>
              <a:t>u</a:t>
            </a:r>
            <a:r>
              <a:rPr sz="550" spc="45" dirty="0">
                <a:latin typeface="PMingLiU"/>
                <a:cs typeface="PMingLiU"/>
              </a:rPr>
              <a:t>s</a:t>
            </a:r>
            <a:r>
              <a:rPr sz="550" spc="175" dirty="0">
                <a:latin typeface="PMingLiU"/>
                <a:cs typeface="PMingLiU"/>
              </a:rPr>
              <a:t>t</a:t>
            </a:r>
            <a:r>
              <a:rPr sz="550" spc="85" dirty="0">
                <a:latin typeface="PMingLiU"/>
                <a:cs typeface="PMingLiU"/>
              </a:rPr>
              <a:t>ri</a:t>
            </a:r>
            <a:r>
              <a:rPr sz="550" spc="60" dirty="0">
                <a:latin typeface="PMingLiU"/>
                <a:cs typeface="PMingLiU"/>
              </a:rPr>
              <a:t>es</a:t>
            </a:r>
            <a:endParaRPr sz="550">
              <a:latin typeface="PMingLiU"/>
              <a:cs typeface="PMingLiU"/>
            </a:endParaRPr>
          </a:p>
        </p:txBody>
      </p:sp>
      <p:sp>
        <p:nvSpPr>
          <p:cNvPr id="9" name="object 9"/>
          <p:cNvSpPr txBox="1"/>
          <p:nvPr/>
        </p:nvSpPr>
        <p:spPr>
          <a:xfrm>
            <a:off x="2818866" y="752160"/>
            <a:ext cx="513715" cy="108585"/>
          </a:xfrm>
          <a:prstGeom prst="rect">
            <a:avLst/>
          </a:prstGeom>
        </p:spPr>
        <p:txBody>
          <a:bodyPr vert="horz" wrap="square" lIns="0" tIns="12065" rIns="0" bIns="0" rtlCol="0">
            <a:spAutoFit/>
          </a:bodyPr>
          <a:lstStyle/>
          <a:p>
            <a:pPr marL="12700">
              <a:lnSpc>
                <a:spcPct val="100000"/>
              </a:lnSpc>
              <a:spcBef>
                <a:spcPts val="95"/>
              </a:spcBef>
            </a:pPr>
            <a:r>
              <a:rPr sz="550" spc="85" dirty="0">
                <a:latin typeface="PMingLiU"/>
                <a:cs typeface="PMingLiU"/>
              </a:rPr>
              <a:t>subject</a:t>
            </a:r>
            <a:r>
              <a:rPr sz="550" spc="10" dirty="0">
                <a:latin typeface="PMingLiU"/>
                <a:cs typeface="PMingLiU"/>
              </a:rPr>
              <a:t> </a:t>
            </a:r>
            <a:r>
              <a:rPr sz="550" spc="95" dirty="0">
                <a:latin typeface="PMingLiU"/>
                <a:cs typeface="PMingLiU"/>
              </a:rPr>
              <a:t>areas</a:t>
            </a:r>
            <a:endParaRPr sz="550">
              <a:latin typeface="PMingLiU"/>
              <a:cs typeface="PMingLiU"/>
            </a:endParaRPr>
          </a:p>
        </p:txBody>
      </p:sp>
      <p:sp>
        <p:nvSpPr>
          <p:cNvPr id="10" name="object 10"/>
          <p:cNvSpPr/>
          <p:nvPr/>
        </p:nvSpPr>
        <p:spPr>
          <a:xfrm>
            <a:off x="1476984" y="751662"/>
            <a:ext cx="29209" cy="19685"/>
          </a:xfrm>
          <a:custGeom>
            <a:avLst/>
            <a:gdLst/>
            <a:ahLst/>
            <a:cxnLst/>
            <a:rect l="l" t="t" r="r" b="b"/>
            <a:pathLst>
              <a:path w="29209" h="19684">
                <a:moveTo>
                  <a:pt x="25412" y="0"/>
                </a:moveTo>
                <a:lnTo>
                  <a:pt x="0" y="14300"/>
                </a:lnTo>
                <a:lnTo>
                  <a:pt x="28727" y="19342"/>
                </a:lnTo>
                <a:lnTo>
                  <a:pt x="16243" y="11518"/>
                </a:lnTo>
                <a:lnTo>
                  <a:pt x="25412" y="0"/>
                </a:lnTo>
                <a:close/>
              </a:path>
            </a:pathLst>
          </a:custGeom>
          <a:solidFill>
            <a:srgbClr val="000000"/>
          </a:solidFill>
        </p:spPr>
        <p:txBody>
          <a:bodyPr wrap="square" lIns="0" tIns="0" rIns="0" bIns="0" rtlCol="0"/>
          <a:lstStyle/>
          <a:p>
            <a:endParaRPr/>
          </a:p>
        </p:txBody>
      </p:sp>
      <p:sp>
        <p:nvSpPr>
          <p:cNvPr id="11" name="object 11"/>
          <p:cNvSpPr/>
          <p:nvPr/>
        </p:nvSpPr>
        <p:spPr>
          <a:xfrm>
            <a:off x="1493227" y="639902"/>
            <a:ext cx="720090" cy="123825"/>
          </a:xfrm>
          <a:custGeom>
            <a:avLst/>
            <a:gdLst/>
            <a:ahLst/>
            <a:cxnLst/>
            <a:rect l="l" t="t" r="r" b="b"/>
            <a:pathLst>
              <a:path w="720089" h="123825">
                <a:moveTo>
                  <a:pt x="719988" y="0"/>
                </a:moveTo>
                <a:lnTo>
                  <a:pt x="0" y="123278"/>
                </a:lnTo>
              </a:path>
            </a:pathLst>
          </a:custGeom>
          <a:ln w="5063">
            <a:solidFill>
              <a:srgbClr val="000000"/>
            </a:solidFill>
          </a:ln>
        </p:spPr>
        <p:txBody>
          <a:bodyPr wrap="square" lIns="0" tIns="0" rIns="0" bIns="0" rtlCol="0"/>
          <a:lstStyle/>
          <a:p>
            <a:endParaRPr/>
          </a:p>
        </p:txBody>
      </p:sp>
      <p:sp>
        <p:nvSpPr>
          <p:cNvPr id="12" name="object 12"/>
          <p:cNvSpPr/>
          <p:nvPr/>
        </p:nvSpPr>
        <p:spPr>
          <a:xfrm>
            <a:off x="1154245" y="864281"/>
            <a:ext cx="393338" cy="116006"/>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203399" y="738504"/>
            <a:ext cx="19685" cy="27940"/>
          </a:xfrm>
          <a:custGeom>
            <a:avLst/>
            <a:gdLst/>
            <a:ahLst/>
            <a:cxnLst/>
            <a:rect l="l" t="t" r="r" b="b"/>
            <a:pathLst>
              <a:path w="19685" h="27940">
                <a:moveTo>
                  <a:pt x="0" y="0"/>
                </a:moveTo>
                <a:lnTo>
                  <a:pt x="9817" y="27457"/>
                </a:lnTo>
                <a:lnTo>
                  <a:pt x="15698" y="10985"/>
                </a:lnTo>
                <a:lnTo>
                  <a:pt x="9817" y="10985"/>
                </a:lnTo>
                <a:lnTo>
                  <a:pt x="0" y="0"/>
                </a:lnTo>
                <a:close/>
              </a:path>
              <a:path w="19685" h="27940">
                <a:moveTo>
                  <a:pt x="19621" y="0"/>
                </a:moveTo>
                <a:lnTo>
                  <a:pt x="9817" y="10985"/>
                </a:lnTo>
                <a:lnTo>
                  <a:pt x="15698" y="10985"/>
                </a:lnTo>
                <a:lnTo>
                  <a:pt x="19621" y="0"/>
                </a:lnTo>
                <a:close/>
              </a:path>
            </a:pathLst>
          </a:custGeom>
          <a:solidFill>
            <a:srgbClr val="000000"/>
          </a:solidFill>
        </p:spPr>
        <p:txBody>
          <a:bodyPr wrap="square" lIns="0" tIns="0" rIns="0" bIns="0" rtlCol="0"/>
          <a:lstStyle/>
          <a:p>
            <a:endParaRPr/>
          </a:p>
        </p:txBody>
      </p:sp>
      <p:sp>
        <p:nvSpPr>
          <p:cNvPr id="14" name="object 14"/>
          <p:cNvSpPr/>
          <p:nvPr/>
        </p:nvSpPr>
        <p:spPr>
          <a:xfrm>
            <a:off x="2213216" y="639902"/>
            <a:ext cx="0" cy="109855"/>
          </a:xfrm>
          <a:custGeom>
            <a:avLst/>
            <a:gdLst/>
            <a:ahLst/>
            <a:cxnLst/>
            <a:rect l="l" t="t" r="r" b="b"/>
            <a:pathLst>
              <a:path h="109854">
                <a:moveTo>
                  <a:pt x="0" y="0"/>
                </a:moveTo>
                <a:lnTo>
                  <a:pt x="0" y="109588"/>
                </a:lnTo>
              </a:path>
            </a:pathLst>
          </a:custGeom>
          <a:ln w="5063">
            <a:solidFill>
              <a:srgbClr val="000000"/>
            </a:solidFill>
          </a:ln>
        </p:spPr>
        <p:txBody>
          <a:bodyPr wrap="square" lIns="0" tIns="0" rIns="0" bIns="0" rtlCol="0"/>
          <a:lstStyle/>
          <a:p>
            <a:endParaRPr/>
          </a:p>
        </p:txBody>
      </p:sp>
      <p:sp>
        <p:nvSpPr>
          <p:cNvPr id="15" name="object 15"/>
          <p:cNvSpPr/>
          <p:nvPr/>
        </p:nvSpPr>
        <p:spPr>
          <a:xfrm>
            <a:off x="2016556" y="864281"/>
            <a:ext cx="393319" cy="116006"/>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2794495" y="750798"/>
            <a:ext cx="29209" cy="19685"/>
          </a:xfrm>
          <a:custGeom>
            <a:avLst/>
            <a:gdLst/>
            <a:ahLst/>
            <a:cxnLst/>
            <a:rect l="l" t="t" r="r" b="b"/>
            <a:pathLst>
              <a:path w="29210" h="19684">
                <a:moveTo>
                  <a:pt x="3975" y="0"/>
                </a:moveTo>
                <a:lnTo>
                  <a:pt x="12750" y="11836"/>
                </a:lnTo>
                <a:lnTo>
                  <a:pt x="0" y="19215"/>
                </a:lnTo>
                <a:lnTo>
                  <a:pt x="28892" y="15163"/>
                </a:lnTo>
                <a:lnTo>
                  <a:pt x="3975" y="0"/>
                </a:lnTo>
                <a:close/>
              </a:path>
            </a:pathLst>
          </a:custGeom>
          <a:solidFill>
            <a:srgbClr val="000000"/>
          </a:solidFill>
        </p:spPr>
        <p:txBody>
          <a:bodyPr wrap="square" lIns="0" tIns="0" rIns="0" bIns="0" rtlCol="0"/>
          <a:lstStyle/>
          <a:p>
            <a:endParaRPr/>
          </a:p>
        </p:txBody>
      </p:sp>
      <p:sp>
        <p:nvSpPr>
          <p:cNvPr id="17" name="object 17"/>
          <p:cNvSpPr/>
          <p:nvPr/>
        </p:nvSpPr>
        <p:spPr>
          <a:xfrm>
            <a:off x="2213216" y="639902"/>
            <a:ext cx="594360" cy="123189"/>
          </a:xfrm>
          <a:custGeom>
            <a:avLst/>
            <a:gdLst/>
            <a:ahLst/>
            <a:cxnLst/>
            <a:rect l="l" t="t" r="r" b="b"/>
            <a:pathLst>
              <a:path w="594360" h="123190">
                <a:moveTo>
                  <a:pt x="0" y="0"/>
                </a:moveTo>
                <a:lnTo>
                  <a:pt x="594029" y="122732"/>
                </a:lnTo>
              </a:path>
            </a:pathLst>
          </a:custGeom>
          <a:ln w="5063">
            <a:solidFill>
              <a:srgbClr val="000000"/>
            </a:solidFill>
          </a:ln>
        </p:spPr>
        <p:txBody>
          <a:bodyPr wrap="square" lIns="0" tIns="0" rIns="0" bIns="0" rtlCol="0"/>
          <a:lstStyle/>
          <a:p>
            <a:endParaRPr/>
          </a:p>
        </p:txBody>
      </p:sp>
      <p:sp>
        <p:nvSpPr>
          <p:cNvPr id="18" name="object 18"/>
          <p:cNvSpPr/>
          <p:nvPr/>
        </p:nvSpPr>
        <p:spPr>
          <a:xfrm>
            <a:off x="2878848" y="864281"/>
            <a:ext cx="393331" cy="116006"/>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3529393" y="575875"/>
            <a:ext cx="469265" cy="108585"/>
          </a:xfrm>
          <a:prstGeom prst="rect">
            <a:avLst/>
          </a:prstGeom>
        </p:spPr>
        <p:txBody>
          <a:bodyPr vert="horz" wrap="square" lIns="0" tIns="12065" rIns="0" bIns="0" rtlCol="0">
            <a:spAutoFit/>
          </a:bodyPr>
          <a:lstStyle/>
          <a:p>
            <a:pPr marL="38100">
              <a:lnSpc>
                <a:spcPct val="100000"/>
              </a:lnSpc>
              <a:spcBef>
                <a:spcPts val="95"/>
              </a:spcBef>
            </a:pPr>
            <a:r>
              <a:rPr sz="550" spc="-10" dirty="0">
                <a:latin typeface="Lucida Sans Unicode"/>
                <a:cs typeface="Lucida Sans Unicode"/>
              </a:rPr>
              <a:t>γ</a:t>
            </a:r>
            <a:r>
              <a:rPr sz="550" spc="-10" dirty="0">
                <a:latin typeface="Tahoma"/>
                <a:cs typeface="Tahoma"/>
              </a:rPr>
              <a:t>(</a:t>
            </a:r>
            <a:r>
              <a:rPr sz="550" i="1" spc="-10" dirty="0">
                <a:latin typeface="Arial"/>
                <a:cs typeface="Arial"/>
              </a:rPr>
              <a:t>d</a:t>
            </a:r>
            <a:r>
              <a:rPr sz="550" i="1" spc="-114" dirty="0">
                <a:latin typeface="Arial"/>
                <a:cs typeface="Arial"/>
              </a:rPr>
              <a:t> </a:t>
            </a:r>
            <a:r>
              <a:rPr sz="600" spc="7" baseline="27777" dirty="0">
                <a:latin typeface="Lucida Sans Unicode"/>
                <a:cs typeface="Lucida Sans Unicode"/>
              </a:rPr>
              <a:t>′</a:t>
            </a:r>
            <a:r>
              <a:rPr sz="550" spc="5" dirty="0">
                <a:latin typeface="Tahoma"/>
                <a:cs typeface="Tahoma"/>
              </a:rPr>
              <a:t>)</a:t>
            </a:r>
            <a:r>
              <a:rPr sz="550" spc="-45" dirty="0">
                <a:latin typeface="Tahoma"/>
                <a:cs typeface="Tahoma"/>
              </a:rPr>
              <a:t> </a:t>
            </a:r>
            <a:r>
              <a:rPr sz="550" spc="-20" dirty="0">
                <a:latin typeface="Tahoma"/>
                <a:cs typeface="Tahoma"/>
              </a:rPr>
              <a:t>=</a:t>
            </a:r>
            <a:r>
              <a:rPr sz="550" i="1" spc="-20" dirty="0">
                <a:latin typeface="Arial"/>
                <a:cs typeface="Arial"/>
              </a:rPr>
              <a:t>China</a:t>
            </a:r>
            <a:endParaRPr sz="550">
              <a:latin typeface="Arial"/>
              <a:cs typeface="Arial"/>
            </a:endParaRPr>
          </a:p>
        </p:txBody>
      </p:sp>
      <p:sp>
        <p:nvSpPr>
          <p:cNvPr id="20" name="object 20"/>
          <p:cNvSpPr txBox="1"/>
          <p:nvPr/>
        </p:nvSpPr>
        <p:spPr>
          <a:xfrm>
            <a:off x="4031226" y="1182701"/>
            <a:ext cx="247015" cy="328295"/>
          </a:xfrm>
          <a:prstGeom prst="rect">
            <a:avLst/>
          </a:prstGeom>
        </p:spPr>
        <p:txBody>
          <a:bodyPr vert="horz" wrap="square" lIns="0" tIns="12700" rIns="0" bIns="0" rtlCol="0">
            <a:spAutoFit/>
          </a:bodyPr>
          <a:lstStyle/>
          <a:p>
            <a:pPr marL="12700" marR="5080" algn="ctr">
              <a:lnSpc>
                <a:spcPct val="110300"/>
              </a:lnSpc>
              <a:spcBef>
                <a:spcPts val="100"/>
              </a:spcBef>
            </a:pPr>
            <a:r>
              <a:rPr sz="450" spc="85" dirty="0">
                <a:latin typeface="PMingLiU"/>
                <a:cs typeface="PMingLiU"/>
              </a:rPr>
              <a:t>first  </a:t>
            </a:r>
            <a:r>
              <a:rPr sz="450" spc="35" dirty="0">
                <a:latin typeface="PMingLiU"/>
                <a:cs typeface="PMingLiU"/>
              </a:rPr>
              <a:t>p</a:t>
            </a:r>
            <a:r>
              <a:rPr sz="450" spc="55" dirty="0">
                <a:latin typeface="PMingLiU"/>
                <a:cs typeface="PMingLiU"/>
              </a:rPr>
              <a:t>ri</a:t>
            </a:r>
            <a:r>
              <a:rPr sz="450" spc="50" dirty="0">
                <a:latin typeface="PMingLiU"/>
                <a:cs typeface="PMingLiU"/>
              </a:rPr>
              <a:t>v</a:t>
            </a:r>
            <a:r>
              <a:rPr sz="450" spc="55" dirty="0">
                <a:latin typeface="PMingLiU"/>
                <a:cs typeface="PMingLiU"/>
              </a:rPr>
              <a:t>a</a:t>
            </a:r>
            <a:r>
              <a:rPr sz="450" spc="90" dirty="0">
                <a:latin typeface="PMingLiU"/>
                <a:cs typeface="PMingLiU"/>
              </a:rPr>
              <a:t>te  </a:t>
            </a:r>
            <a:r>
              <a:rPr sz="450" spc="70" dirty="0">
                <a:latin typeface="PMingLiU"/>
                <a:cs typeface="PMingLiU"/>
              </a:rPr>
              <a:t>C</a:t>
            </a:r>
            <a:r>
              <a:rPr sz="450" spc="50" dirty="0">
                <a:latin typeface="PMingLiU"/>
                <a:cs typeface="PMingLiU"/>
              </a:rPr>
              <a:t>hine</a:t>
            </a:r>
            <a:r>
              <a:rPr sz="450" spc="40" dirty="0">
                <a:latin typeface="PMingLiU"/>
                <a:cs typeface="PMingLiU"/>
              </a:rPr>
              <a:t>se  </a:t>
            </a:r>
            <a:r>
              <a:rPr sz="450" spc="90" dirty="0">
                <a:latin typeface="PMingLiU"/>
                <a:cs typeface="PMingLiU"/>
              </a:rPr>
              <a:t>air</a:t>
            </a:r>
            <a:r>
              <a:rPr sz="450" spc="65" dirty="0">
                <a:latin typeface="PMingLiU"/>
                <a:cs typeface="PMingLiU"/>
              </a:rPr>
              <a:t>l</a:t>
            </a:r>
            <a:r>
              <a:rPr sz="450" spc="45" dirty="0">
                <a:latin typeface="PMingLiU"/>
                <a:cs typeface="PMingLiU"/>
              </a:rPr>
              <a:t>ine</a:t>
            </a:r>
            <a:endParaRPr sz="450">
              <a:latin typeface="PMingLiU"/>
              <a:cs typeface="PMingLiU"/>
            </a:endParaRPr>
          </a:p>
        </p:txBody>
      </p:sp>
      <p:sp>
        <p:nvSpPr>
          <p:cNvPr id="21" name="object 21"/>
          <p:cNvSpPr txBox="1"/>
          <p:nvPr/>
        </p:nvSpPr>
        <p:spPr>
          <a:xfrm>
            <a:off x="1093675" y="1010562"/>
            <a:ext cx="121285" cy="108585"/>
          </a:xfrm>
          <a:prstGeom prst="rect">
            <a:avLst/>
          </a:prstGeom>
        </p:spPr>
        <p:txBody>
          <a:bodyPr vert="horz" wrap="square" lIns="0" tIns="12065" rIns="0" bIns="0" rtlCol="0">
            <a:spAutoFit/>
          </a:bodyPr>
          <a:lstStyle/>
          <a:p>
            <a:pPr marL="12700">
              <a:lnSpc>
                <a:spcPct val="100000"/>
              </a:lnSpc>
              <a:spcBef>
                <a:spcPts val="95"/>
              </a:spcBef>
            </a:pPr>
            <a:r>
              <a:rPr sz="550" i="1" spc="-25" dirty="0">
                <a:latin typeface="Arial"/>
                <a:cs typeface="Arial"/>
              </a:rPr>
              <a:t>U</a:t>
            </a:r>
            <a:r>
              <a:rPr sz="550" i="1" spc="10" dirty="0">
                <a:latin typeface="Arial"/>
                <a:cs typeface="Arial"/>
              </a:rPr>
              <a:t>K</a:t>
            </a:r>
            <a:endParaRPr sz="550">
              <a:latin typeface="Arial"/>
              <a:cs typeface="Arial"/>
            </a:endParaRPr>
          </a:p>
        </p:txBody>
      </p:sp>
      <p:sp>
        <p:nvSpPr>
          <p:cNvPr id="22" name="object 22"/>
          <p:cNvSpPr txBox="1"/>
          <p:nvPr/>
        </p:nvSpPr>
        <p:spPr>
          <a:xfrm>
            <a:off x="1452033" y="1010562"/>
            <a:ext cx="191770" cy="108585"/>
          </a:xfrm>
          <a:prstGeom prst="rect">
            <a:avLst/>
          </a:prstGeom>
        </p:spPr>
        <p:txBody>
          <a:bodyPr vert="horz" wrap="square" lIns="0" tIns="12065" rIns="0" bIns="0" rtlCol="0">
            <a:spAutoFit/>
          </a:bodyPr>
          <a:lstStyle/>
          <a:p>
            <a:pPr marL="12700">
              <a:lnSpc>
                <a:spcPct val="100000"/>
              </a:lnSpc>
              <a:spcBef>
                <a:spcPts val="95"/>
              </a:spcBef>
            </a:pPr>
            <a:r>
              <a:rPr sz="550" i="1" spc="-50" dirty="0">
                <a:latin typeface="Arial"/>
                <a:cs typeface="Arial"/>
              </a:rPr>
              <a:t>C</a:t>
            </a:r>
            <a:r>
              <a:rPr sz="550" i="1" spc="-25" dirty="0">
                <a:latin typeface="Arial"/>
                <a:cs typeface="Arial"/>
              </a:rPr>
              <a:t>h</a:t>
            </a:r>
            <a:r>
              <a:rPr sz="550" i="1" spc="5" dirty="0">
                <a:latin typeface="Arial"/>
                <a:cs typeface="Arial"/>
              </a:rPr>
              <a:t>i</a:t>
            </a:r>
            <a:r>
              <a:rPr sz="550" i="1" spc="-25" dirty="0">
                <a:latin typeface="Arial"/>
                <a:cs typeface="Arial"/>
              </a:rPr>
              <a:t>n</a:t>
            </a:r>
            <a:r>
              <a:rPr sz="550" i="1" spc="-45" dirty="0">
                <a:latin typeface="Arial"/>
                <a:cs typeface="Arial"/>
              </a:rPr>
              <a:t>a</a:t>
            </a:r>
            <a:endParaRPr sz="550">
              <a:latin typeface="Arial"/>
              <a:cs typeface="Arial"/>
            </a:endParaRPr>
          </a:p>
        </p:txBody>
      </p:sp>
      <p:sp>
        <p:nvSpPr>
          <p:cNvPr id="23" name="object 23"/>
          <p:cNvSpPr txBox="1"/>
          <p:nvPr/>
        </p:nvSpPr>
        <p:spPr>
          <a:xfrm>
            <a:off x="1901127" y="1003815"/>
            <a:ext cx="231140" cy="108585"/>
          </a:xfrm>
          <a:prstGeom prst="rect">
            <a:avLst/>
          </a:prstGeom>
        </p:spPr>
        <p:txBody>
          <a:bodyPr vert="horz" wrap="square" lIns="0" tIns="12065" rIns="0" bIns="0" rtlCol="0">
            <a:spAutoFit/>
          </a:bodyPr>
          <a:lstStyle/>
          <a:p>
            <a:pPr marL="12700">
              <a:lnSpc>
                <a:spcPct val="100000"/>
              </a:lnSpc>
              <a:spcBef>
                <a:spcPts val="95"/>
              </a:spcBef>
            </a:pPr>
            <a:r>
              <a:rPr sz="550" i="1" spc="-10" dirty="0">
                <a:latin typeface="Arial"/>
                <a:cs typeface="Arial"/>
              </a:rPr>
              <a:t>poultry</a:t>
            </a:r>
            <a:endParaRPr sz="550">
              <a:latin typeface="Arial"/>
              <a:cs typeface="Arial"/>
            </a:endParaRPr>
          </a:p>
        </p:txBody>
      </p:sp>
      <p:sp>
        <p:nvSpPr>
          <p:cNvPr id="24" name="object 24"/>
          <p:cNvSpPr txBox="1"/>
          <p:nvPr/>
        </p:nvSpPr>
        <p:spPr>
          <a:xfrm>
            <a:off x="2313456" y="1010562"/>
            <a:ext cx="193040" cy="108585"/>
          </a:xfrm>
          <a:prstGeom prst="rect">
            <a:avLst/>
          </a:prstGeom>
        </p:spPr>
        <p:txBody>
          <a:bodyPr vert="horz" wrap="square" lIns="0" tIns="12065" rIns="0" bIns="0" rtlCol="0">
            <a:spAutoFit/>
          </a:bodyPr>
          <a:lstStyle/>
          <a:p>
            <a:pPr marL="12700">
              <a:lnSpc>
                <a:spcPct val="100000"/>
              </a:lnSpc>
              <a:spcBef>
                <a:spcPts val="95"/>
              </a:spcBef>
            </a:pPr>
            <a:r>
              <a:rPr sz="550" i="1" spc="-35" dirty="0">
                <a:latin typeface="Arial"/>
                <a:cs typeface="Arial"/>
              </a:rPr>
              <a:t>c</a:t>
            </a:r>
            <a:r>
              <a:rPr sz="550" i="1" spc="-25" dirty="0">
                <a:latin typeface="Arial"/>
                <a:cs typeface="Arial"/>
              </a:rPr>
              <a:t>offe</a:t>
            </a:r>
            <a:r>
              <a:rPr sz="550" i="1" spc="-65" dirty="0">
                <a:latin typeface="Arial"/>
                <a:cs typeface="Arial"/>
              </a:rPr>
              <a:t>e</a:t>
            </a:r>
            <a:endParaRPr sz="550">
              <a:latin typeface="Arial"/>
              <a:cs typeface="Arial"/>
            </a:endParaRPr>
          </a:p>
        </p:txBody>
      </p:sp>
      <p:sp>
        <p:nvSpPr>
          <p:cNvPr id="25" name="object 25"/>
          <p:cNvSpPr txBox="1"/>
          <p:nvPr/>
        </p:nvSpPr>
        <p:spPr>
          <a:xfrm>
            <a:off x="2742261" y="1010562"/>
            <a:ext cx="273050" cy="108585"/>
          </a:xfrm>
          <a:prstGeom prst="rect">
            <a:avLst/>
          </a:prstGeom>
        </p:spPr>
        <p:txBody>
          <a:bodyPr vert="horz" wrap="square" lIns="0" tIns="12065" rIns="0" bIns="0" rtlCol="0">
            <a:spAutoFit/>
          </a:bodyPr>
          <a:lstStyle/>
          <a:p>
            <a:pPr marL="12700">
              <a:lnSpc>
                <a:spcPct val="100000"/>
              </a:lnSpc>
              <a:spcBef>
                <a:spcPts val="95"/>
              </a:spcBef>
            </a:pPr>
            <a:r>
              <a:rPr sz="550" i="1" spc="-30" dirty="0">
                <a:latin typeface="Arial"/>
                <a:cs typeface="Arial"/>
              </a:rPr>
              <a:t>elections</a:t>
            </a:r>
            <a:endParaRPr sz="550">
              <a:latin typeface="Arial"/>
              <a:cs typeface="Arial"/>
            </a:endParaRPr>
          </a:p>
        </p:txBody>
      </p:sp>
      <p:sp>
        <p:nvSpPr>
          <p:cNvPr id="26" name="object 26"/>
          <p:cNvSpPr txBox="1"/>
          <p:nvPr/>
        </p:nvSpPr>
        <p:spPr>
          <a:xfrm>
            <a:off x="3173345" y="999583"/>
            <a:ext cx="198120" cy="108585"/>
          </a:xfrm>
          <a:prstGeom prst="rect">
            <a:avLst/>
          </a:prstGeom>
        </p:spPr>
        <p:txBody>
          <a:bodyPr vert="horz" wrap="square" lIns="0" tIns="12065" rIns="0" bIns="0" rtlCol="0">
            <a:spAutoFit/>
          </a:bodyPr>
          <a:lstStyle/>
          <a:p>
            <a:pPr marL="12700">
              <a:lnSpc>
                <a:spcPct val="100000"/>
              </a:lnSpc>
              <a:spcBef>
                <a:spcPts val="95"/>
              </a:spcBef>
            </a:pPr>
            <a:r>
              <a:rPr sz="550" i="1" spc="-70" dirty="0">
                <a:latin typeface="Arial"/>
                <a:cs typeface="Arial"/>
              </a:rPr>
              <a:t>s</a:t>
            </a:r>
            <a:r>
              <a:rPr sz="550" i="1" spc="-10" dirty="0">
                <a:latin typeface="Arial"/>
                <a:cs typeface="Arial"/>
              </a:rPr>
              <a:t>p</a:t>
            </a:r>
            <a:r>
              <a:rPr sz="550" i="1" spc="-55" dirty="0">
                <a:latin typeface="Arial"/>
                <a:cs typeface="Arial"/>
              </a:rPr>
              <a:t>o</a:t>
            </a:r>
            <a:r>
              <a:rPr sz="550" i="1" dirty="0">
                <a:latin typeface="Arial"/>
                <a:cs typeface="Arial"/>
              </a:rPr>
              <a:t>r</a:t>
            </a:r>
            <a:r>
              <a:rPr sz="550" i="1" spc="40" dirty="0">
                <a:latin typeface="Arial"/>
                <a:cs typeface="Arial"/>
              </a:rPr>
              <a:t>t</a:t>
            </a:r>
            <a:r>
              <a:rPr sz="550" i="1" spc="-70" dirty="0">
                <a:latin typeface="Arial"/>
                <a:cs typeface="Arial"/>
              </a:rPr>
              <a:t>s</a:t>
            </a:r>
            <a:endParaRPr sz="550">
              <a:latin typeface="Arial"/>
              <a:cs typeface="Arial"/>
            </a:endParaRPr>
          </a:p>
        </p:txBody>
      </p:sp>
      <p:sp>
        <p:nvSpPr>
          <p:cNvPr id="27" name="object 27"/>
          <p:cNvSpPr/>
          <p:nvPr/>
        </p:nvSpPr>
        <p:spPr>
          <a:xfrm>
            <a:off x="2679674" y="995426"/>
            <a:ext cx="398780" cy="146685"/>
          </a:xfrm>
          <a:custGeom>
            <a:avLst/>
            <a:gdLst/>
            <a:ahLst/>
            <a:cxnLst/>
            <a:rect l="l" t="t" r="r" b="b"/>
            <a:pathLst>
              <a:path w="398780" h="146684">
                <a:moveTo>
                  <a:pt x="398348" y="73101"/>
                </a:moveTo>
                <a:lnTo>
                  <a:pt x="359921" y="29928"/>
                </a:lnTo>
                <a:lnTo>
                  <a:pt x="316806" y="14104"/>
                </a:lnTo>
                <a:lnTo>
                  <a:pt x="262131" y="3726"/>
                </a:lnTo>
                <a:lnTo>
                  <a:pt x="199174" y="0"/>
                </a:lnTo>
                <a:lnTo>
                  <a:pt x="136222" y="3726"/>
                </a:lnTo>
                <a:lnTo>
                  <a:pt x="81547" y="14104"/>
                </a:lnTo>
                <a:lnTo>
                  <a:pt x="38430" y="29928"/>
                </a:lnTo>
                <a:lnTo>
                  <a:pt x="10154" y="49995"/>
                </a:lnTo>
                <a:lnTo>
                  <a:pt x="0" y="73101"/>
                </a:lnTo>
                <a:lnTo>
                  <a:pt x="10154" y="96213"/>
                </a:lnTo>
                <a:lnTo>
                  <a:pt x="38430" y="116284"/>
                </a:lnTo>
                <a:lnTo>
                  <a:pt x="81547" y="132110"/>
                </a:lnTo>
                <a:lnTo>
                  <a:pt x="136222" y="142488"/>
                </a:lnTo>
                <a:lnTo>
                  <a:pt x="199174" y="146215"/>
                </a:lnTo>
                <a:lnTo>
                  <a:pt x="262131" y="142488"/>
                </a:lnTo>
                <a:lnTo>
                  <a:pt x="316806" y="132110"/>
                </a:lnTo>
                <a:lnTo>
                  <a:pt x="359921" y="116284"/>
                </a:lnTo>
                <a:lnTo>
                  <a:pt x="388194" y="96213"/>
                </a:lnTo>
                <a:lnTo>
                  <a:pt x="398348" y="73101"/>
                </a:lnTo>
                <a:close/>
              </a:path>
            </a:pathLst>
          </a:custGeom>
          <a:ln w="5063">
            <a:solidFill>
              <a:srgbClr val="000000"/>
            </a:solidFill>
          </a:ln>
        </p:spPr>
        <p:txBody>
          <a:bodyPr wrap="square" lIns="0" tIns="0" rIns="0" bIns="0" rtlCol="0"/>
          <a:lstStyle/>
          <a:p>
            <a:endParaRPr/>
          </a:p>
        </p:txBody>
      </p:sp>
      <p:sp>
        <p:nvSpPr>
          <p:cNvPr id="28" name="object 28"/>
          <p:cNvSpPr/>
          <p:nvPr/>
        </p:nvSpPr>
        <p:spPr>
          <a:xfrm>
            <a:off x="990361" y="1648434"/>
            <a:ext cx="229870" cy="0"/>
          </a:xfrm>
          <a:custGeom>
            <a:avLst/>
            <a:gdLst/>
            <a:ahLst/>
            <a:cxnLst/>
            <a:rect l="l" t="t" r="r" b="b"/>
            <a:pathLst>
              <a:path w="229869">
                <a:moveTo>
                  <a:pt x="0" y="0"/>
                </a:moveTo>
                <a:lnTo>
                  <a:pt x="229444" y="0"/>
                </a:lnTo>
              </a:path>
            </a:pathLst>
          </a:custGeom>
          <a:ln w="3602">
            <a:solidFill>
              <a:srgbClr val="000000"/>
            </a:solidFill>
          </a:ln>
        </p:spPr>
        <p:txBody>
          <a:bodyPr wrap="square" lIns="0" tIns="0" rIns="0" bIns="0" rtlCol="0"/>
          <a:lstStyle/>
          <a:p>
            <a:endParaRPr/>
          </a:p>
        </p:txBody>
      </p:sp>
      <p:sp>
        <p:nvSpPr>
          <p:cNvPr id="29" name="object 29"/>
          <p:cNvSpPr/>
          <p:nvPr/>
        </p:nvSpPr>
        <p:spPr>
          <a:xfrm>
            <a:off x="1219805" y="1484553"/>
            <a:ext cx="49530" cy="164465"/>
          </a:xfrm>
          <a:custGeom>
            <a:avLst/>
            <a:gdLst/>
            <a:ahLst/>
            <a:cxnLst/>
            <a:rect l="l" t="t" r="r" b="b"/>
            <a:pathLst>
              <a:path w="49530" h="164464">
                <a:moveTo>
                  <a:pt x="0" y="163880"/>
                </a:moveTo>
                <a:lnTo>
                  <a:pt x="49162" y="0"/>
                </a:lnTo>
              </a:path>
            </a:pathLst>
          </a:custGeom>
          <a:ln w="3602">
            <a:solidFill>
              <a:srgbClr val="000000"/>
            </a:solidFill>
          </a:ln>
        </p:spPr>
        <p:txBody>
          <a:bodyPr wrap="square" lIns="0" tIns="0" rIns="0" bIns="0" rtlCol="0"/>
          <a:lstStyle/>
          <a:p>
            <a:endParaRPr/>
          </a:p>
        </p:txBody>
      </p:sp>
      <p:sp>
        <p:nvSpPr>
          <p:cNvPr id="30" name="object 30"/>
          <p:cNvSpPr/>
          <p:nvPr/>
        </p:nvSpPr>
        <p:spPr>
          <a:xfrm>
            <a:off x="1268968" y="1484553"/>
            <a:ext cx="49530" cy="33020"/>
          </a:xfrm>
          <a:custGeom>
            <a:avLst/>
            <a:gdLst/>
            <a:ahLst/>
            <a:cxnLst/>
            <a:rect l="l" t="t" r="r" b="b"/>
            <a:pathLst>
              <a:path w="49530" h="33019">
                <a:moveTo>
                  <a:pt x="0" y="0"/>
                </a:moveTo>
                <a:lnTo>
                  <a:pt x="49164" y="32778"/>
                </a:lnTo>
              </a:path>
            </a:pathLst>
          </a:custGeom>
          <a:ln w="3602">
            <a:solidFill>
              <a:srgbClr val="000000"/>
            </a:solidFill>
          </a:ln>
        </p:spPr>
        <p:txBody>
          <a:bodyPr wrap="square" lIns="0" tIns="0" rIns="0" bIns="0" rtlCol="0"/>
          <a:lstStyle/>
          <a:p>
            <a:endParaRPr/>
          </a:p>
        </p:txBody>
      </p:sp>
      <p:sp>
        <p:nvSpPr>
          <p:cNvPr id="31" name="object 31"/>
          <p:cNvSpPr/>
          <p:nvPr/>
        </p:nvSpPr>
        <p:spPr>
          <a:xfrm>
            <a:off x="1219805" y="1517332"/>
            <a:ext cx="98425" cy="131445"/>
          </a:xfrm>
          <a:custGeom>
            <a:avLst/>
            <a:gdLst/>
            <a:ahLst/>
            <a:cxnLst/>
            <a:rect l="l" t="t" r="r" b="b"/>
            <a:pathLst>
              <a:path w="98425" h="131444">
                <a:moveTo>
                  <a:pt x="98327" y="0"/>
                </a:moveTo>
                <a:lnTo>
                  <a:pt x="0" y="131102"/>
                </a:lnTo>
              </a:path>
            </a:pathLst>
          </a:custGeom>
          <a:ln w="3602">
            <a:solidFill>
              <a:srgbClr val="000000"/>
            </a:solidFill>
          </a:ln>
        </p:spPr>
        <p:txBody>
          <a:bodyPr wrap="square" lIns="0" tIns="0" rIns="0" bIns="0" rtlCol="0"/>
          <a:lstStyle/>
          <a:p>
            <a:endParaRPr/>
          </a:p>
        </p:txBody>
      </p:sp>
      <p:sp>
        <p:nvSpPr>
          <p:cNvPr id="32" name="object 32"/>
          <p:cNvSpPr/>
          <p:nvPr/>
        </p:nvSpPr>
        <p:spPr>
          <a:xfrm>
            <a:off x="1219805" y="1517332"/>
            <a:ext cx="98425" cy="131445"/>
          </a:xfrm>
          <a:custGeom>
            <a:avLst/>
            <a:gdLst/>
            <a:ahLst/>
            <a:cxnLst/>
            <a:rect l="l" t="t" r="r" b="b"/>
            <a:pathLst>
              <a:path w="98425" h="131444">
                <a:moveTo>
                  <a:pt x="0" y="131102"/>
                </a:moveTo>
                <a:lnTo>
                  <a:pt x="98327" y="0"/>
                </a:lnTo>
              </a:path>
            </a:pathLst>
          </a:custGeom>
          <a:ln w="3602">
            <a:solidFill>
              <a:srgbClr val="000000"/>
            </a:solidFill>
          </a:ln>
        </p:spPr>
        <p:txBody>
          <a:bodyPr wrap="square" lIns="0" tIns="0" rIns="0" bIns="0" rtlCol="0"/>
          <a:lstStyle/>
          <a:p>
            <a:endParaRPr/>
          </a:p>
        </p:txBody>
      </p:sp>
      <p:sp>
        <p:nvSpPr>
          <p:cNvPr id="33" name="object 33"/>
          <p:cNvSpPr/>
          <p:nvPr/>
        </p:nvSpPr>
        <p:spPr>
          <a:xfrm>
            <a:off x="1318133" y="1189558"/>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34" name="object 34"/>
          <p:cNvSpPr/>
          <p:nvPr/>
        </p:nvSpPr>
        <p:spPr>
          <a:xfrm>
            <a:off x="990361" y="1189558"/>
            <a:ext cx="328295" cy="0"/>
          </a:xfrm>
          <a:custGeom>
            <a:avLst/>
            <a:gdLst/>
            <a:ahLst/>
            <a:cxnLst/>
            <a:rect l="l" t="t" r="r" b="b"/>
            <a:pathLst>
              <a:path w="328294">
                <a:moveTo>
                  <a:pt x="327771" y="0"/>
                </a:moveTo>
                <a:lnTo>
                  <a:pt x="0" y="0"/>
                </a:lnTo>
              </a:path>
            </a:pathLst>
          </a:custGeom>
          <a:ln w="3602">
            <a:solidFill>
              <a:srgbClr val="000000"/>
            </a:solidFill>
          </a:ln>
        </p:spPr>
        <p:txBody>
          <a:bodyPr wrap="square" lIns="0" tIns="0" rIns="0" bIns="0" rtlCol="0"/>
          <a:lstStyle/>
          <a:p>
            <a:endParaRPr/>
          </a:p>
        </p:txBody>
      </p:sp>
      <p:sp>
        <p:nvSpPr>
          <p:cNvPr id="35" name="object 35"/>
          <p:cNvSpPr/>
          <p:nvPr/>
        </p:nvSpPr>
        <p:spPr>
          <a:xfrm>
            <a:off x="990361" y="1189558"/>
            <a:ext cx="0" cy="459105"/>
          </a:xfrm>
          <a:custGeom>
            <a:avLst/>
            <a:gdLst/>
            <a:ahLst/>
            <a:cxnLst/>
            <a:rect l="l" t="t" r="r" b="b"/>
            <a:pathLst>
              <a:path h="459105">
                <a:moveTo>
                  <a:pt x="0" y="0"/>
                </a:moveTo>
                <a:lnTo>
                  <a:pt x="0" y="458876"/>
                </a:lnTo>
              </a:path>
            </a:pathLst>
          </a:custGeom>
          <a:ln w="3602">
            <a:solidFill>
              <a:srgbClr val="000000"/>
            </a:solidFill>
          </a:ln>
        </p:spPr>
        <p:txBody>
          <a:bodyPr wrap="square" lIns="0" tIns="0" rIns="0" bIns="0" rtlCol="0"/>
          <a:lstStyle/>
          <a:p>
            <a:endParaRPr/>
          </a:p>
        </p:txBody>
      </p:sp>
      <p:sp>
        <p:nvSpPr>
          <p:cNvPr id="36" name="object 36"/>
          <p:cNvSpPr txBox="1"/>
          <p:nvPr/>
        </p:nvSpPr>
        <p:spPr>
          <a:xfrm>
            <a:off x="980906" y="1214445"/>
            <a:ext cx="346710" cy="231775"/>
          </a:xfrm>
          <a:prstGeom prst="rect">
            <a:avLst/>
          </a:prstGeom>
        </p:spPr>
        <p:txBody>
          <a:bodyPr vert="horz" wrap="square" lIns="0" tIns="12700" rIns="0" bIns="0" rtlCol="0">
            <a:spAutoFit/>
          </a:bodyPr>
          <a:lstStyle/>
          <a:p>
            <a:pPr marL="64769" marR="5080" indent="-52705">
              <a:lnSpc>
                <a:spcPct val="150400"/>
              </a:lnSpc>
              <a:spcBef>
                <a:spcPts val="100"/>
              </a:spcBef>
            </a:pPr>
            <a:r>
              <a:rPr sz="450" spc="75" dirty="0">
                <a:latin typeface="PMingLiU"/>
                <a:cs typeface="PMingLiU"/>
              </a:rPr>
              <a:t>co</a:t>
            </a:r>
            <a:r>
              <a:rPr sz="450" spc="65" dirty="0">
                <a:latin typeface="PMingLiU"/>
                <a:cs typeface="PMingLiU"/>
              </a:rPr>
              <a:t>ng</a:t>
            </a:r>
            <a:r>
              <a:rPr sz="450" spc="60" dirty="0">
                <a:latin typeface="PMingLiU"/>
                <a:cs typeface="PMingLiU"/>
              </a:rPr>
              <a:t>e</a:t>
            </a:r>
            <a:r>
              <a:rPr sz="450" spc="65" dirty="0">
                <a:latin typeface="PMingLiU"/>
                <a:cs typeface="PMingLiU"/>
              </a:rPr>
              <a:t>stio</a:t>
            </a:r>
            <a:r>
              <a:rPr sz="450" spc="40" dirty="0">
                <a:latin typeface="PMingLiU"/>
                <a:cs typeface="PMingLiU"/>
              </a:rPr>
              <a:t>n  </a:t>
            </a:r>
            <a:r>
              <a:rPr sz="450" spc="60" dirty="0">
                <a:latin typeface="PMingLiU"/>
                <a:cs typeface="PMingLiU"/>
              </a:rPr>
              <a:t>London</a:t>
            </a:r>
            <a:endParaRPr sz="450">
              <a:latin typeface="PMingLiU"/>
              <a:cs typeface="PMingLiU"/>
            </a:endParaRPr>
          </a:p>
        </p:txBody>
      </p:sp>
      <p:sp>
        <p:nvSpPr>
          <p:cNvPr id="37" name="object 37"/>
          <p:cNvSpPr/>
          <p:nvPr/>
        </p:nvSpPr>
        <p:spPr>
          <a:xfrm>
            <a:off x="980286" y="995426"/>
            <a:ext cx="347980" cy="146685"/>
          </a:xfrm>
          <a:custGeom>
            <a:avLst/>
            <a:gdLst/>
            <a:ahLst/>
            <a:cxnLst/>
            <a:rect l="l" t="t" r="r" b="b"/>
            <a:pathLst>
              <a:path w="347980" h="146684">
                <a:moveTo>
                  <a:pt x="347917" y="73101"/>
                </a:moveTo>
                <a:lnTo>
                  <a:pt x="334247" y="44646"/>
                </a:lnTo>
                <a:lnTo>
                  <a:pt x="296966" y="21410"/>
                </a:lnTo>
                <a:lnTo>
                  <a:pt x="241671" y="5744"/>
                </a:lnTo>
                <a:lnTo>
                  <a:pt x="173959" y="0"/>
                </a:lnTo>
                <a:lnTo>
                  <a:pt x="106247" y="5744"/>
                </a:lnTo>
                <a:lnTo>
                  <a:pt x="50952" y="21410"/>
                </a:lnTo>
                <a:lnTo>
                  <a:pt x="13670" y="44646"/>
                </a:lnTo>
                <a:lnTo>
                  <a:pt x="0" y="73101"/>
                </a:lnTo>
                <a:lnTo>
                  <a:pt x="13670" y="101563"/>
                </a:lnTo>
                <a:lnTo>
                  <a:pt x="50952" y="124802"/>
                </a:lnTo>
                <a:lnTo>
                  <a:pt x="106247" y="140470"/>
                </a:lnTo>
                <a:lnTo>
                  <a:pt x="173959" y="146215"/>
                </a:lnTo>
                <a:lnTo>
                  <a:pt x="241671" y="140470"/>
                </a:lnTo>
                <a:lnTo>
                  <a:pt x="296966" y="124802"/>
                </a:lnTo>
                <a:lnTo>
                  <a:pt x="334247" y="101563"/>
                </a:lnTo>
                <a:lnTo>
                  <a:pt x="347917" y="73101"/>
                </a:lnTo>
                <a:close/>
              </a:path>
            </a:pathLst>
          </a:custGeom>
          <a:ln w="5063">
            <a:solidFill>
              <a:srgbClr val="000000"/>
            </a:solidFill>
          </a:ln>
        </p:spPr>
        <p:txBody>
          <a:bodyPr wrap="square" lIns="0" tIns="0" rIns="0" bIns="0" rtlCol="0"/>
          <a:lstStyle/>
          <a:p>
            <a:endParaRPr/>
          </a:p>
        </p:txBody>
      </p:sp>
      <p:sp>
        <p:nvSpPr>
          <p:cNvPr id="38" name="object 38"/>
          <p:cNvSpPr/>
          <p:nvPr/>
        </p:nvSpPr>
        <p:spPr>
          <a:xfrm>
            <a:off x="990361" y="2140102"/>
            <a:ext cx="229870" cy="0"/>
          </a:xfrm>
          <a:custGeom>
            <a:avLst/>
            <a:gdLst/>
            <a:ahLst/>
            <a:cxnLst/>
            <a:rect l="l" t="t" r="r" b="b"/>
            <a:pathLst>
              <a:path w="229869">
                <a:moveTo>
                  <a:pt x="0" y="0"/>
                </a:moveTo>
                <a:lnTo>
                  <a:pt x="229444" y="0"/>
                </a:lnTo>
              </a:path>
            </a:pathLst>
          </a:custGeom>
          <a:ln w="3602">
            <a:solidFill>
              <a:srgbClr val="000000"/>
            </a:solidFill>
          </a:ln>
        </p:spPr>
        <p:txBody>
          <a:bodyPr wrap="square" lIns="0" tIns="0" rIns="0" bIns="0" rtlCol="0"/>
          <a:lstStyle/>
          <a:p>
            <a:endParaRPr/>
          </a:p>
        </p:txBody>
      </p:sp>
      <p:sp>
        <p:nvSpPr>
          <p:cNvPr id="39" name="object 39"/>
          <p:cNvSpPr/>
          <p:nvPr/>
        </p:nvSpPr>
        <p:spPr>
          <a:xfrm>
            <a:off x="1219805" y="1976209"/>
            <a:ext cx="49530" cy="164465"/>
          </a:xfrm>
          <a:custGeom>
            <a:avLst/>
            <a:gdLst/>
            <a:ahLst/>
            <a:cxnLst/>
            <a:rect l="l" t="t" r="r" b="b"/>
            <a:pathLst>
              <a:path w="49530" h="164464">
                <a:moveTo>
                  <a:pt x="0" y="163893"/>
                </a:moveTo>
                <a:lnTo>
                  <a:pt x="49162" y="0"/>
                </a:lnTo>
              </a:path>
            </a:pathLst>
          </a:custGeom>
          <a:ln w="3602">
            <a:solidFill>
              <a:srgbClr val="000000"/>
            </a:solidFill>
          </a:ln>
        </p:spPr>
        <p:txBody>
          <a:bodyPr wrap="square" lIns="0" tIns="0" rIns="0" bIns="0" rtlCol="0"/>
          <a:lstStyle/>
          <a:p>
            <a:endParaRPr/>
          </a:p>
        </p:txBody>
      </p:sp>
      <p:sp>
        <p:nvSpPr>
          <p:cNvPr id="40" name="object 40"/>
          <p:cNvSpPr/>
          <p:nvPr/>
        </p:nvSpPr>
        <p:spPr>
          <a:xfrm>
            <a:off x="1268968" y="1976209"/>
            <a:ext cx="49530" cy="33020"/>
          </a:xfrm>
          <a:custGeom>
            <a:avLst/>
            <a:gdLst/>
            <a:ahLst/>
            <a:cxnLst/>
            <a:rect l="l" t="t" r="r" b="b"/>
            <a:pathLst>
              <a:path w="49530" h="33019">
                <a:moveTo>
                  <a:pt x="0" y="0"/>
                </a:moveTo>
                <a:lnTo>
                  <a:pt x="49164" y="32778"/>
                </a:lnTo>
              </a:path>
            </a:pathLst>
          </a:custGeom>
          <a:ln w="3602">
            <a:solidFill>
              <a:srgbClr val="000000"/>
            </a:solidFill>
          </a:ln>
        </p:spPr>
        <p:txBody>
          <a:bodyPr wrap="square" lIns="0" tIns="0" rIns="0" bIns="0" rtlCol="0"/>
          <a:lstStyle/>
          <a:p>
            <a:endParaRPr/>
          </a:p>
        </p:txBody>
      </p:sp>
      <p:sp>
        <p:nvSpPr>
          <p:cNvPr id="41" name="object 41"/>
          <p:cNvSpPr/>
          <p:nvPr/>
        </p:nvSpPr>
        <p:spPr>
          <a:xfrm>
            <a:off x="1219805" y="2008987"/>
            <a:ext cx="98425" cy="131445"/>
          </a:xfrm>
          <a:custGeom>
            <a:avLst/>
            <a:gdLst/>
            <a:ahLst/>
            <a:cxnLst/>
            <a:rect l="l" t="t" r="r" b="b"/>
            <a:pathLst>
              <a:path w="98425" h="131444">
                <a:moveTo>
                  <a:pt x="98327" y="0"/>
                </a:moveTo>
                <a:lnTo>
                  <a:pt x="0" y="131114"/>
                </a:lnTo>
              </a:path>
            </a:pathLst>
          </a:custGeom>
          <a:ln w="3602">
            <a:solidFill>
              <a:srgbClr val="000000"/>
            </a:solidFill>
          </a:ln>
        </p:spPr>
        <p:txBody>
          <a:bodyPr wrap="square" lIns="0" tIns="0" rIns="0" bIns="0" rtlCol="0"/>
          <a:lstStyle/>
          <a:p>
            <a:endParaRPr/>
          </a:p>
        </p:txBody>
      </p:sp>
      <p:sp>
        <p:nvSpPr>
          <p:cNvPr id="42" name="object 42"/>
          <p:cNvSpPr/>
          <p:nvPr/>
        </p:nvSpPr>
        <p:spPr>
          <a:xfrm>
            <a:off x="1219805" y="2008987"/>
            <a:ext cx="98425" cy="131445"/>
          </a:xfrm>
          <a:custGeom>
            <a:avLst/>
            <a:gdLst/>
            <a:ahLst/>
            <a:cxnLst/>
            <a:rect l="l" t="t" r="r" b="b"/>
            <a:pathLst>
              <a:path w="98425" h="131444">
                <a:moveTo>
                  <a:pt x="0" y="131114"/>
                </a:moveTo>
                <a:lnTo>
                  <a:pt x="98327" y="0"/>
                </a:lnTo>
              </a:path>
            </a:pathLst>
          </a:custGeom>
          <a:ln w="3602">
            <a:solidFill>
              <a:srgbClr val="000000"/>
            </a:solidFill>
          </a:ln>
        </p:spPr>
        <p:txBody>
          <a:bodyPr wrap="square" lIns="0" tIns="0" rIns="0" bIns="0" rtlCol="0"/>
          <a:lstStyle/>
          <a:p>
            <a:endParaRPr/>
          </a:p>
        </p:txBody>
      </p:sp>
      <p:sp>
        <p:nvSpPr>
          <p:cNvPr id="43" name="object 43"/>
          <p:cNvSpPr/>
          <p:nvPr/>
        </p:nvSpPr>
        <p:spPr>
          <a:xfrm>
            <a:off x="1318133" y="1681213"/>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44" name="object 44"/>
          <p:cNvSpPr/>
          <p:nvPr/>
        </p:nvSpPr>
        <p:spPr>
          <a:xfrm>
            <a:off x="990361" y="1681213"/>
            <a:ext cx="328295" cy="0"/>
          </a:xfrm>
          <a:custGeom>
            <a:avLst/>
            <a:gdLst/>
            <a:ahLst/>
            <a:cxnLst/>
            <a:rect l="l" t="t" r="r" b="b"/>
            <a:pathLst>
              <a:path w="328294">
                <a:moveTo>
                  <a:pt x="327771" y="0"/>
                </a:moveTo>
                <a:lnTo>
                  <a:pt x="0" y="0"/>
                </a:lnTo>
              </a:path>
            </a:pathLst>
          </a:custGeom>
          <a:ln w="3602">
            <a:solidFill>
              <a:srgbClr val="000000"/>
            </a:solidFill>
          </a:ln>
        </p:spPr>
        <p:txBody>
          <a:bodyPr wrap="square" lIns="0" tIns="0" rIns="0" bIns="0" rtlCol="0"/>
          <a:lstStyle/>
          <a:p>
            <a:endParaRPr/>
          </a:p>
        </p:txBody>
      </p:sp>
      <p:sp>
        <p:nvSpPr>
          <p:cNvPr id="45" name="object 45"/>
          <p:cNvSpPr/>
          <p:nvPr/>
        </p:nvSpPr>
        <p:spPr>
          <a:xfrm>
            <a:off x="990361" y="1681213"/>
            <a:ext cx="0" cy="459105"/>
          </a:xfrm>
          <a:custGeom>
            <a:avLst/>
            <a:gdLst/>
            <a:ahLst/>
            <a:cxnLst/>
            <a:rect l="l" t="t" r="r" b="b"/>
            <a:pathLst>
              <a:path h="459105">
                <a:moveTo>
                  <a:pt x="0" y="0"/>
                </a:moveTo>
                <a:lnTo>
                  <a:pt x="0" y="458889"/>
                </a:lnTo>
              </a:path>
            </a:pathLst>
          </a:custGeom>
          <a:ln w="3602">
            <a:solidFill>
              <a:srgbClr val="000000"/>
            </a:solidFill>
          </a:ln>
        </p:spPr>
        <p:txBody>
          <a:bodyPr wrap="square" lIns="0" tIns="0" rIns="0" bIns="0" rtlCol="0"/>
          <a:lstStyle/>
          <a:p>
            <a:endParaRPr/>
          </a:p>
        </p:txBody>
      </p:sp>
      <p:sp>
        <p:nvSpPr>
          <p:cNvPr id="46" name="object 46"/>
          <p:cNvSpPr txBox="1"/>
          <p:nvPr/>
        </p:nvSpPr>
        <p:spPr>
          <a:xfrm>
            <a:off x="1026651" y="1844019"/>
            <a:ext cx="255270" cy="93980"/>
          </a:xfrm>
          <a:prstGeom prst="rect">
            <a:avLst/>
          </a:prstGeom>
        </p:spPr>
        <p:txBody>
          <a:bodyPr vert="horz" wrap="square" lIns="0" tIns="12065" rIns="0" bIns="0" rtlCol="0">
            <a:spAutoFit/>
          </a:bodyPr>
          <a:lstStyle/>
          <a:p>
            <a:pPr marL="12700">
              <a:lnSpc>
                <a:spcPct val="100000"/>
              </a:lnSpc>
              <a:spcBef>
                <a:spcPts val="95"/>
              </a:spcBef>
            </a:pPr>
            <a:r>
              <a:rPr sz="450" spc="50" dirty="0">
                <a:latin typeface="PMingLiU"/>
                <a:cs typeface="PMingLiU"/>
              </a:rPr>
              <a:t>Big</a:t>
            </a:r>
            <a:r>
              <a:rPr sz="450" spc="-5" dirty="0">
                <a:latin typeface="PMingLiU"/>
                <a:cs typeface="PMingLiU"/>
              </a:rPr>
              <a:t> </a:t>
            </a:r>
            <a:r>
              <a:rPr sz="450" spc="60" dirty="0">
                <a:latin typeface="PMingLiU"/>
                <a:cs typeface="PMingLiU"/>
              </a:rPr>
              <a:t>Ben</a:t>
            </a:r>
            <a:endParaRPr sz="450">
              <a:latin typeface="PMingLiU"/>
              <a:cs typeface="PMingLiU"/>
            </a:endParaRPr>
          </a:p>
        </p:txBody>
      </p:sp>
      <p:sp>
        <p:nvSpPr>
          <p:cNvPr id="47" name="object 47"/>
          <p:cNvSpPr txBox="1"/>
          <p:nvPr/>
        </p:nvSpPr>
        <p:spPr>
          <a:xfrm>
            <a:off x="976104" y="1745728"/>
            <a:ext cx="356235" cy="93980"/>
          </a:xfrm>
          <a:prstGeom prst="rect">
            <a:avLst/>
          </a:prstGeom>
        </p:spPr>
        <p:txBody>
          <a:bodyPr vert="horz" wrap="square" lIns="0" tIns="12065" rIns="0" bIns="0" rtlCol="0">
            <a:spAutoFit/>
          </a:bodyPr>
          <a:lstStyle/>
          <a:p>
            <a:pPr marL="12700">
              <a:lnSpc>
                <a:spcPct val="100000"/>
              </a:lnSpc>
              <a:spcBef>
                <a:spcPts val="95"/>
              </a:spcBef>
            </a:pPr>
            <a:r>
              <a:rPr sz="450" spc="55" dirty="0">
                <a:latin typeface="PMingLiU"/>
                <a:cs typeface="PMingLiU"/>
              </a:rPr>
              <a:t>P</a:t>
            </a:r>
            <a:r>
              <a:rPr sz="450" spc="120" dirty="0">
                <a:latin typeface="PMingLiU"/>
                <a:cs typeface="PMingLiU"/>
              </a:rPr>
              <a:t>ar</a:t>
            </a:r>
            <a:r>
              <a:rPr sz="450" spc="80" dirty="0">
                <a:latin typeface="PMingLiU"/>
                <a:cs typeface="PMingLiU"/>
              </a:rPr>
              <a:t>l</a:t>
            </a:r>
            <a:r>
              <a:rPr sz="450" spc="35" dirty="0">
                <a:latin typeface="PMingLiU"/>
                <a:cs typeface="PMingLiU"/>
              </a:rPr>
              <a:t>iam</a:t>
            </a:r>
            <a:r>
              <a:rPr sz="450" spc="60" dirty="0">
                <a:latin typeface="PMingLiU"/>
                <a:cs typeface="PMingLiU"/>
              </a:rPr>
              <a:t>e</a:t>
            </a:r>
            <a:r>
              <a:rPr sz="450" spc="105" dirty="0">
                <a:latin typeface="PMingLiU"/>
                <a:cs typeface="PMingLiU"/>
              </a:rPr>
              <a:t>nt</a:t>
            </a:r>
            <a:endParaRPr sz="450">
              <a:latin typeface="PMingLiU"/>
              <a:cs typeface="PMingLiU"/>
            </a:endParaRPr>
          </a:p>
        </p:txBody>
      </p:sp>
      <p:sp>
        <p:nvSpPr>
          <p:cNvPr id="48" name="object 48"/>
          <p:cNvSpPr/>
          <p:nvPr/>
        </p:nvSpPr>
        <p:spPr>
          <a:xfrm>
            <a:off x="990361" y="2631766"/>
            <a:ext cx="229870" cy="0"/>
          </a:xfrm>
          <a:custGeom>
            <a:avLst/>
            <a:gdLst/>
            <a:ahLst/>
            <a:cxnLst/>
            <a:rect l="l" t="t" r="r" b="b"/>
            <a:pathLst>
              <a:path w="229869">
                <a:moveTo>
                  <a:pt x="0" y="0"/>
                </a:moveTo>
                <a:lnTo>
                  <a:pt x="229444" y="0"/>
                </a:lnTo>
              </a:path>
            </a:pathLst>
          </a:custGeom>
          <a:ln w="3602">
            <a:solidFill>
              <a:srgbClr val="000000"/>
            </a:solidFill>
          </a:ln>
        </p:spPr>
        <p:txBody>
          <a:bodyPr wrap="square" lIns="0" tIns="0" rIns="0" bIns="0" rtlCol="0"/>
          <a:lstStyle/>
          <a:p>
            <a:endParaRPr/>
          </a:p>
        </p:txBody>
      </p:sp>
      <p:sp>
        <p:nvSpPr>
          <p:cNvPr id="49" name="object 49"/>
          <p:cNvSpPr/>
          <p:nvPr/>
        </p:nvSpPr>
        <p:spPr>
          <a:xfrm>
            <a:off x="1219805" y="2467876"/>
            <a:ext cx="49530" cy="164465"/>
          </a:xfrm>
          <a:custGeom>
            <a:avLst/>
            <a:gdLst/>
            <a:ahLst/>
            <a:cxnLst/>
            <a:rect l="l" t="t" r="r" b="b"/>
            <a:pathLst>
              <a:path w="49530" h="164464">
                <a:moveTo>
                  <a:pt x="0" y="163889"/>
                </a:moveTo>
                <a:lnTo>
                  <a:pt x="49162" y="0"/>
                </a:lnTo>
              </a:path>
            </a:pathLst>
          </a:custGeom>
          <a:ln w="3602">
            <a:solidFill>
              <a:srgbClr val="000000"/>
            </a:solidFill>
          </a:ln>
        </p:spPr>
        <p:txBody>
          <a:bodyPr wrap="square" lIns="0" tIns="0" rIns="0" bIns="0" rtlCol="0"/>
          <a:lstStyle/>
          <a:p>
            <a:endParaRPr/>
          </a:p>
        </p:txBody>
      </p:sp>
      <p:sp>
        <p:nvSpPr>
          <p:cNvPr id="50" name="object 50"/>
          <p:cNvSpPr/>
          <p:nvPr/>
        </p:nvSpPr>
        <p:spPr>
          <a:xfrm>
            <a:off x="1268968" y="2467876"/>
            <a:ext cx="49530" cy="33020"/>
          </a:xfrm>
          <a:custGeom>
            <a:avLst/>
            <a:gdLst/>
            <a:ahLst/>
            <a:cxnLst/>
            <a:rect l="l" t="t" r="r" b="b"/>
            <a:pathLst>
              <a:path w="49530" h="33019">
                <a:moveTo>
                  <a:pt x="0" y="0"/>
                </a:moveTo>
                <a:lnTo>
                  <a:pt x="49164" y="32782"/>
                </a:lnTo>
              </a:path>
            </a:pathLst>
          </a:custGeom>
          <a:ln w="3602">
            <a:solidFill>
              <a:srgbClr val="000000"/>
            </a:solidFill>
          </a:ln>
        </p:spPr>
        <p:txBody>
          <a:bodyPr wrap="square" lIns="0" tIns="0" rIns="0" bIns="0" rtlCol="0"/>
          <a:lstStyle/>
          <a:p>
            <a:endParaRPr/>
          </a:p>
        </p:txBody>
      </p:sp>
      <p:sp>
        <p:nvSpPr>
          <p:cNvPr id="51" name="object 51"/>
          <p:cNvSpPr/>
          <p:nvPr/>
        </p:nvSpPr>
        <p:spPr>
          <a:xfrm>
            <a:off x="1219805" y="2500659"/>
            <a:ext cx="98425" cy="131445"/>
          </a:xfrm>
          <a:custGeom>
            <a:avLst/>
            <a:gdLst/>
            <a:ahLst/>
            <a:cxnLst/>
            <a:rect l="l" t="t" r="r" b="b"/>
            <a:pathLst>
              <a:path w="98425" h="131444">
                <a:moveTo>
                  <a:pt x="98327" y="0"/>
                </a:moveTo>
                <a:lnTo>
                  <a:pt x="0" y="131107"/>
                </a:lnTo>
              </a:path>
            </a:pathLst>
          </a:custGeom>
          <a:ln w="3602">
            <a:solidFill>
              <a:srgbClr val="000000"/>
            </a:solidFill>
          </a:ln>
        </p:spPr>
        <p:txBody>
          <a:bodyPr wrap="square" lIns="0" tIns="0" rIns="0" bIns="0" rtlCol="0"/>
          <a:lstStyle/>
          <a:p>
            <a:endParaRPr/>
          </a:p>
        </p:txBody>
      </p:sp>
      <p:sp>
        <p:nvSpPr>
          <p:cNvPr id="52" name="object 52"/>
          <p:cNvSpPr/>
          <p:nvPr/>
        </p:nvSpPr>
        <p:spPr>
          <a:xfrm>
            <a:off x="1219805" y="2500659"/>
            <a:ext cx="98425" cy="131445"/>
          </a:xfrm>
          <a:custGeom>
            <a:avLst/>
            <a:gdLst/>
            <a:ahLst/>
            <a:cxnLst/>
            <a:rect l="l" t="t" r="r" b="b"/>
            <a:pathLst>
              <a:path w="98425" h="131444">
                <a:moveTo>
                  <a:pt x="0" y="131107"/>
                </a:moveTo>
                <a:lnTo>
                  <a:pt x="98327" y="0"/>
                </a:lnTo>
              </a:path>
            </a:pathLst>
          </a:custGeom>
          <a:ln w="3602">
            <a:solidFill>
              <a:srgbClr val="000000"/>
            </a:solidFill>
          </a:ln>
        </p:spPr>
        <p:txBody>
          <a:bodyPr wrap="square" lIns="0" tIns="0" rIns="0" bIns="0" rtlCol="0"/>
          <a:lstStyle/>
          <a:p>
            <a:endParaRPr/>
          </a:p>
        </p:txBody>
      </p:sp>
      <p:sp>
        <p:nvSpPr>
          <p:cNvPr id="53" name="object 53"/>
          <p:cNvSpPr/>
          <p:nvPr/>
        </p:nvSpPr>
        <p:spPr>
          <a:xfrm>
            <a:off x="1318133" y="2172881"/>
            <a:ext cx="0" cy="328295"/>
          </a:xfrm>
          <a:custGeom>
            <a:avLst/>
            <a:gdLst/>
            <a:ahLst/>
            <a:cxnLst/>
            <a:rect l="l" t="t" r="r" b="b"/>
            <a:pathLst>
              <a:path h="328294">
                <a:moveTo>
                  <a:pt x="0" y="327778"/>
                </a:moveTo>
                <a:lnTo>
                  <a:pt x="0" y="0"/>
                </a:lnTo>
              </a:path>
            </a:pathLst>
          </a:custGeom>
          <a:ln w="3602">
            <a:solidFill>
              <a:srgbClr val="000000"/>
            </a:solidFill>
          </a:ln>
        </p:spPr>
        <p:txBody>
          <a:bodyPr wrap="square" lIns="0" tIns="0" rIns="0" bIns="0" rtlCol="0"/>
          <a:lstStyle/>
          <a:p>
            <a:endParaRPr/>
          </a:p>
        </p:txBody>
      </p:sp>
      <p:sp>
        <p:nvSpPr>
          <p:cNvPr id="54" name="object 54"/>
          <p:cNvSpPr/>
          <p:nvPr/>
        </p:nvSpPr>
        <p:spPr>
          <a:xfrm>
            <a:off x="990361" y="2172881"/>
            <a:ext cx="328295" cy="0"/>
          </a:xfrm>
          <a:custGeom>
            <a:avLst/>
            <a:gdLst/>
            <a:ahLst/>
            <a:cxnLst/>
            <a:rect l="l" t="t" r="r" b="b"/>
            <a:pathLst>
              <a:path w="328294">
                <a:moveTo>
                  <a:pt x="327771" y="0"/>
                </a:moveTo>
                <a:lnTo>
                  <a:pt x="0" y="0"/>
                </a:lnTo>
              </a:path>
            </a:pathLst>
          </a:custGeom>
          <a:ln w="3602">
            <a:solidFill>
              <a:srgbClr val="000000"/>
            </a:solidFill>
          </a:ln>
        </p:spPr>
        <p:txBody>
          <a:bodyPr wrap="square" lIns="0" tIns="0" rIns="0" bIns="0" rtlCol="0"/>
          <a:lstStyle/>
          <a:p>
            <a:endParaRPr/>
          </a:p>
        </p:txBody>
      </p:sp>
      <p:sp>
        <p:nvSpPr>
          <p:cNvPr id="55" name="object 55"/>
          <p:cNvSpPr/>
          <p:nvPr/>
        </p:nvSpPr>
        <p:spPr>
          <a:xfrm>
            <a:off x="990361" y="2172881"/>
            <a:ext cx="0" cy="459105"/>
          </a:xfrm>
          <a:custGeom>
            <a:avLst/>
            <a:gdLst/>
            <a:ahLst/>
            <a:cxnLst/>
            <a:rect l="l" t="t" r="r" b="b"/>
            <a:pathLst>
              <a:path h="459105">
                <a:moveTo>
                  <a:pt x="0" y="0"/>
                </a:moveTo>
                <a:lnTo>
                  <a:pt x="0" y="458885"/>
                </a:lnTo>
              </a:path>
            </a:pathLst>
          </a:custGeom>
          <a:ln w="3602">
            <a:solidFill>
              <a:srgbClr val="000000"/>
            </a:solidFill>
          </a:ln>
        </p:spPr>
        <p:txBody>
          <a:bodyPr wrap="square" lIns="0" tIns="0" rIns="0" bIns="0" rtlCol="0"/>
          <a:lstStyle/>
          <a:p>
            <a:endParaRPr/>
          </a:p>
        </p:txBody>
      </p:sp>
      <p:sp>
        <p:nvSpPr>
          <p:cNvPr id="56" name="object 56"/>
          <p:cNvSpPr txBox="1"/>
          <p:nvPr/>
        </p:nvSpPr>
        <p:spPr>
          <a:xfrm>
            <a:off x="989826" y="2212927"/>
            <a:ext cx="328930" cy="211454"/>
          </a:xfrm>
          <a:prstGeom prst="rect">
            <a:avLst/>
          </a:prstGeom>
        </p:spPr>
        <p:txBody>
          <a:bodyPr vert="horz" wrap="square" lIns="0" tIns="12700" rIns="0" bIns="0" rtlCol="0">
            <a:spAutoFit/>
          </a:bodyPr>
          <a:lstStyle/>
          <a:p>
            <a:pPr marL="12700" marR="5080" indent="27940">
              <a:lnSpc>
                <a:spcPct val="135300"/>
              </a:lnSpc>
              <a:spcBef>
                <a:spcPts val="100"/>
              </a:spcBef>
            </a:pPr>
            <a:r>
              <a:rPr sz="450" spc="65" dirty="0">
                <a:latin typeface="PMingLiU"/>
                <a:cs typeface="PMingLiU"/>
              </a:rPr>
              <a:t>Windsor  </a:t>
            </a:r>
            <a:r>
              <a:rPr sz="450" spc="90" dirty="0">
                <a:latin typeface="PMingLiU"/>
                <a:cs typeface="PMingLiU"/>
              </a:rPr>
              <a:t>the</a:t>
            </a:r>
            <a:r>
              <a:rPr sz="450" spc="-20" dirty="0">
                <a:latin typeface="PMingLiU"/>
                <a:cs typeface="PMingLiU"/>
              </a:rPr>
              <a:t> </a:t>
            </a:r>
            <a:r>
              <a:rPr sz="450" spc="60" dirty="0">
                <a:latin typeface="PMingLiU"/>
                <a:cs typeface="PMingLiU"/>
              </a:rPr>
              <a:t>Queen</a:t>
            </a:r>
            <a:endParaRPr sz="450">
              <a:latin typeface="PMingLiU"/>
              <a:cs typeface="PMingLiU"/>
            </a:endParaRPr>
          </a:p>
        </p:txBody>
      </p:sp>
      <p:sp>
        <p:nvSpPr>
          <p:cNvPr id="57" name="object 57"/>
          <p:cNvSpPr/>
          <p:nvPr/>
        </p:nvSpPr>
        <p:spPr>
          <a:xfrm>
            <a:off x="1383690" y="1648434"/>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58" name="object 58"/>
          <p:cNvSpPr/>
          <p:nvPr/>
        </p:nvSpPr>
        <p:spPr>
          <a:xfrm>
            <a:off x="1613128" y="1484553"/>
            <a:ext cx="49530" cy="164465"/>
          </a:xfrm>
          <a:custGeom>
            <a:avLst/>
            <a:gdLst/>
            <a:ahLst/>
            <a:cxnLst/>
            <a:rect l="l" t="t" r="r" b="b"/>
            <a:pathLst>
              <a:path w="49530" h="164464">
                <a:moveTo>
                  <a:pt x="0" y="163880"/>
                </a:moveTo>
                <a:lnTo>
                  <a:pt x="49174" y="0"/>
                </a:lnTo>
              </a:path>
            </a:pathLst>
          </a:custGeom>
          <a:ln w="3602">
            <a:solidFill>
              <a:srgbClr val="000000"/>
            </a:solidFill>
          </a:ln>
        </p:spPr>
        <p:txBody>
          <a:bodyPr wrap="square" lIns="0" tIns="0" rIns="0" bIns="0" rtlCol="0"/>
          <a:lstStyle/>
          <a:p>
            <a:endParaRPr/>
          </a:p>
        </p:txBody>
      </p:sp>
      <p:sp>
        <p:nvSpPr>
          <p:cNvPr id="59" name="object 59"/>
          <p:cNvSpPr/>
          <p:nvPr/>
        </p:nvSpPr>
        <p:spPr>
          <a:xfrm>
            <a:off x="1662302" y="1484553"/>
            <a:ext cx="49530" cy="33020"/>
          </a:xfrm>
          <a:custGeom>
            <a:avLst/>
            <a:gdLst/>
            <a:ahLst/>
            <a:cxnLst/>
            <a:rect l="l" t="t" r="r" b="b"/>
            <a:pathLst>
              <a:path w="49530" h="33019">
                <a:moveTo>
                  <a:pt x="0" y="0"/>
                </a:moveTo>
                <a:lnTo>
                  <a:pt x="49161" y="32778"/>
                </a:lnTo>
              </a:path>
            </a:pathLst>
          </a:custGeom>
          <a:ln w="3602">
            <a:solidFill>
              <a:srgbClr val="000000"/>
            </a:solidFill>
          </a:ln>
        </p:spPr>
        <p:txBody>
          <a:bodyPr wrap="square" lIns="0" tIns="0" rIns="0" bIns="0" rtlCol="0"/>
          <a:lstStyle/>
          <a:p>
            <a:endParaRPr/>
          </a:p>
        </p:txBody>
      </p:sp>
      <p:sp>
        <p:nvSpPr>
          <p:cNvPr id="60" name="object 60"/>
          <p:cNvSpPr/>
          <p:nvPr/>
        </p:nvSpPr>
        <p:spPr>
          <a:xfrm>
            <a:off x="1613128" y="1517332"/>
            <a:ext cx="98425" cy="131445"/>
          </a:xfrm>
          <a:custGeom>
            <a:avLst/>
            <a:gdLst/>
            <a:ahLst/>
            <a:cxnLst/>
            <a:rect l="l" t="t" r="r" b="b"/>
            <a:pathLst>
              <a:path w="98425" h="131444">
                <a:moveTo>
                  <a:pt x="98336" y="0"/>
                </a:moveTo>
                <a:lnTo>
                  <a:pt x="0" y="131102"/>
                </a:lnTo>
              </a:path>
            </a:pathLst>
          </a:custGeom>
          <a:ln w="3602">
            <a:solidFill>
              <a:srgbClr val="000000"/>
            </a:solidFill>
          </a:ln>
        </p:spPr>
        <p:txBody>
          <a:bodyPr wrap="square" lIns="0" tIns="0" rIns="0" bIns="0" rtlCol="0"/>
          <a:lstStyle/>
          <a:p>
            <a:endParaRPr/>
          </a:p>
        </p:txBody>
      </p:sp>
      <p:sp>
        <p:nvSpPr>
          <p:cNvPr id="61" name="object 61"/>
          <p:cNvSpPr/>
          <p:nvPr/>
        </p:nvSpPr>
        <p:spPr>
          <a:xfrm>
            <a:off x="1613128" y="1517332"/>
            <a:ext cx="98425" cy="131445"/>
          </a:xfrm>
          <a:custGeom>
            <a:avLst/>
            <a:gdLst/>
            <a:ahLst/>
            <a:cxnLst/>
            <a:rect l="l" t="t" r="r" b="b"/>
            <a:pathLst>
              <a:path w="98425" h="131444">
                <a:moveTo>
                  <a:pt x="0" y="131102"/>
                </a:moveTo>
                <a:lnTo>
                  <a:pt x="98336" y="0"/>
                </a:lnTo>
              </a:path>
            </a:pathLst>
          </a:custGeom>
          <a:ln w="3602">
            <a:solidFill>
              <a:srgbClr val="000000"/>
            </a:solidFill>
          </a:ln>
        </p:spPr>
        <p:txBody>
          <a:bodyPr wrap="square" lIns="0" tIns="0" rIns="0" bIns="0" rtlCol="0"/>
          <a:lstStyle/>
          <a:p>
            <a:endParaRPr/>
          </a:p>
        </p:txBody>
      </p:sp>
      <p:sp>
        <p:nvSpPr>
          <p:cNvPr id="62" name="object 62"/>
          <p:cNvSpPr/>
          <p:nvPr/>
        </p:nvSpPr>
        <p:spPr>
          <a:xfrm>
            <a:off x="1711464" y="1189558"/>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63" name="object 63"/>
          <p:cNvSpPr/>
          <p:nvPr/>
        </p:nvSpPr>
        <p:spPr>
          <a:xfrm>
            <a:off x="1383690" y="1189558"/>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64" name="object 64"/>
          <p:cNvSpPr/>
          <p:nvPr/>
        </p:nvSpPr>
        <p:spPr>
          <a:xfrm>
            <a:off x="1383690" y="1189558"/>
            <a:ext cx="0" cy="459105"/>
          </a:xfrm>
          <a:custGeom>
            <a:avLst/>
            <a:gdLst/>
            <a:ahLst/>
            <a:cxnLst/>
            <a:rect l="l" t="t" r="r" b="b"/>
            <a:pathLst>
              <a:path h="459105">
                <a:moveTo>
                  <a:pt x="0" y="0"/>
                </a:moveTo>
                <a:lnTo>
                  <a:pt x="0" y="458876"/>
                </a:lnTo>
              </a:path>
            </a:pathLst>
          </a:custGeom>
          <a:ln w="3602">
            <a:solidFill>
              <a:srgbClr val="000000"/>
            </a:solidFill>
          </a:ln>
        </p:spPr>
        <p:txBody>
          <a:bodyPr wrap="square" lIns="0" tIns="0" rIns="0" bIns="0" rtlCol="0"/>
          <a:lstStyle/>
          <a:p>
            <a:endParaRPr/>
          </a:p>
        </p:txBody>
      </p:sp>
      <p:sp>
        <p:nvSpPr>
          <p:cNvPr id="65" name="object 65"/>
          <p:cNvSpPr txBox="1"/>
          <p:nvPr/>
        </p:nvSpPr>
        <p:spPr>
          <a:xfrm>
            <a:off x="1405021" y="1224049"/>
            <a:ext cx="285115" cy="222250"/>
          </a:xfrm>
          <a:prstGeom prst="rect">
            <a:avLst/>
          </a:prstGeom>
        </p:spPr>
        <p:txBody>
          <a:bodyPr vert="horz" wrap="square" lIns="0" tIns="12700" rIns="0" bIns="0" rtlCol="0">
            <a:spAutoFit/>
          </a:bodyPr>
          <a:lstStyle/>
          <a:p>
            <a:pPr marL="39370" marR="5080" indent="-27305">
              <a:lnSpc>
                <a:spcPct val="143400"/>
              </a:lnSpc>
              <a:spcBef>
                <a:spcPts val="100"/>
              </a:spcBef>
            </a:pPr>
            <a:r>
              <a:rPr sz="450" spc="65" dirty="0">
                <a:latin typeface="PMingLiU"/>
                <a:cs typeface="PMingLiU"/>
              </a:rPr>
              <a:t>O</a:t>
            </a:r>
            <a:r>
              <a:rPr sz="450" spc="80" dirty="0">
                <a:latin typeface="PMingLiU"/>
                <a:cs typeface="PMingLiU"/>
              </a:rPr>
              <a:t>l</a:t>
            </a:r>
            <a:r>
              <a:rPr sz="450" spc="30" dirty="0">
                <a:latin typeface="PMingLiU"/>
                <a:cs typeface="PMingLiU"/>
              </a:rPr>
              <a:t>ym</a:t>
            </a:r>
            <a:r>
              <a:rPr sz="450" spc="35" dirty="0">
                <a:latin typeface="PMingLiU"/>
                <a:cs typeface="PMingLiU"/>
              </a:rPr>
              <a:t>p</a:t>
            </a:r>
            <a:r>
              <a:rPr sz="450" spc="40" dirty="0">
                <a:latin typeface="PMingLiU"/>
                <a:cs typeface="PMingLiU"/>
              </a:rPr>
              <a:t>ics  </a:t>
            </a:r>
            <a:r>
              <a:rPr sz="450" spc="50" dirty="0">
                <a:latin typeface="PMingLiU"/>
                <a:cs typeface="PMingLiU"/>
              </a:rPr>
              <a:t>Beijing</a:t>
            </a:r>
            <a:endParaRPr sz="450">
              <a:latin typeface="PMingLiU"/>
              <a:cs typeface="PMingLiU"/>
            </a:endParaRPr>
          </a:p>
        </p:txBody>
      </p:sp>
      <p:sp>
        <p:nvSpPr>
          <p:cNvPr id="66" name="object 66"/>
          <p:cNvSpPr/>
          <p:nvPr/>
        </p:nvSpPr>
        <p:spPr>
          <a:xfrm>
            <a:off x="1373619" y="995426"/>
            <a:ext cx="347980" cy="146685"/>
          </a:xfrm>
          <a:custGeom>
            <a:avLst/>
            <a:gdLst/>
            <a:ahLst/>
            <a:cxnLst/>
            <a:rect l="l" t="t" r="r" b="b"/>
            <a:pathLst>
              <a:path w="347980" h="146684">
                <a:moveTo>
                  <a:pt x="347916" y="73101"/>
                </a:moveTo>
                <a:lnTo>
                  <a:pt x="334245" y="44646"/>
                </a:lnTo>
                <a:lnTo>
                  <a:pt x="296964" y="21410"/>
                </a:lnTo>
                <a:lnTo>
                  <a:pt x="241671" y="5744"/>
                </a:lnTo>
                <a:lnTo>
                  <a:pt x="173964" y="0"/>
                </a:lnTo>
                <a:lnTo>
                  <a:pt x="106250" y="5744"/>
                </a:lnTo>
                <a:lnTo>
                  <a:pt x="50953" y="21410"/>
                </a:lnTo>
                <a:lnTo>
                  <a:pt x="13671" y="44646"/>
                </a:lnTo>
                <a:lnTo>
                  <a:pt x="0" y="73101"/>
                </a:lnTo>
                <a:lnTo>
                  <a:pt x="13671" y="101563"/>
                </a:lnTo>
                <a:lnTo>
                  <a:pt x="50953" y="124802"/>
                </a:lnTo>
                <a:lnTo>
                  <a:pt x="106250" y="140470"/>
                </a:lnTo>
                <a:lnTo>
                  <a:pt x="173964" y="146215"/>
                </a:lnTo>
                <a:lnTo>
                  <a:pt x="241671" y="140470"/>
                </a:lnTo>
                <a:lnTo>
                  <a:pt x="296964" y="124802"/>
                </a:lnTo>
                <a:lnTo>
                  <a:pt x="334245" y="101563"/>
                </a:lnTo>
                <a:lnTo>
                  <a:pt x="347916" y="73101"/>
                </a:lnTo>
                <a:close/>
              </a:path>
            </a:pathLst>
          </a:custGeom>
          <a:ln w="5063">
            <a:solidFill>
              <a:srgbClr val="000000"/>
            </a:solidFill>
          </a:ln>
        </p:spPr>
        <p:txBody>
          <a:bodyPr wrap="square" lIns="0" tIns="0" rIns="0" bIns="0" rtlCol="0"/>
          <a:lstStyle/>
          <a:p>
            <a:endParaRPr/>
          </a:p>
        </p:txBody>
      </p:sp>
      <p:sp>
        <p:nvSpPr>
          <p:cNvPr id="67" name="object 67"/>
          <p:cNvSpPr/>
          <p:nvPr/>
        </p:nvSpPr>
        <p:spPr>
          <a:xfrm>
            <a:off x="1383690" y="2140102"/>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68" name="object 68"/>
          <p:cNvSpPr/>
          <p:nvPr/>
        </p:nvSpPr>
        <p:spPr>
          <a:xfrm>
            <a:off x="1613128" y="1976209"/>
            <a:ext cx="49530" cy="164465"/>
          </a:xfrm>
          <a:custGeom>
            <a:avLst/>
            <a:gdLst/>
            <a:ahLst/>
            <a:cxnLst/>
            <a:rect l="l" t="t" r="r" b="b"/>
            <a:pathLst>
              <a:path w="49530" h="164464">
                <a:moveTo>
                  <a:pt x="0" y="163893"/>
                </a:moveTo>
                <a:lnTo>
                  <a:pt x="49174" y="0"/>
                </a:lnTo>
              </a:path>
            </a:pathLst>
          </a:custGeom>
          <a:ln w="3602">
            <a:solidFill>
              <a:srgbClr val="000000"/>
            </a:solidFill>
          </a:ln>
        </p:spPr>
        <p:txBody>
          <a:bodyPr wrap="square" lIns="0" tIns="0" rIns="0" bIns="0" rtlCol="0"/>
          <a:lstStyle/>
          <a:p>
            <a:endParaRPr/>
          </a:p>
        </p:txBody>
      </p:sp>
      <p:sp>
        <p:nvSpPr>
          <p:cNvPr id="69" name="object 69"/>
          <p:cNvSpPr/>
          <p:nvPr/>
        </p:nvSpPr>
        <p:spPr>
          <a:xfrm>
            <a:off x="1662302" y="1976209"/>
            <a:ext cx="49530" cy="33020"/>
          </a:xfrm>
          <a:custGeom>
            <a:avLst/>
            <a:gdLst/>
            <a:ahLst/>
            <a:cxnLst/>
            <a:rect l="l" t="t" r="r" b="b"/>
            <a:pathLst>
              <a:path w="49530" h="33019">
                <a:moveTo>
                  <a:pt x="0" y="0"/>
                </a:moveTo>
                <a:lnTo>
                  <a:pt x="49161" y="32778"/>
                </a:lnTo>
              </a:path>
            </a:pathLst>
          </a:custGeom>
          <a:ln w="3602">
            <a:solidFill>
              <a:srgbClr val="000000"/>
            </a:solidFill>
          </a:ln>
        </p:spPr>
        <p:txBody>
          <a:bodyPr wrap="square" lIns="0" tIns="0" rIns="0" bIns="0" rtlCol="0"/>
          <a:lstStyle/>
          <a:p>
            <a:endParaRPr/>
          </a:p>
        </p:txBody>
      </p:sp>
      <p:sp>
        <p:nvSpPr>
          <p:cNvPr id="70" name="object 70"/>
          <p:cNvSpPr/>
          <p:nvPr/>
        </p:nvSpPr>
        <p:spPr>
          <a:xfrm>
            <a:off x="1613128" y="2008987"/>
            <a:ext cx="98425" cy="131445"/>
          </a:xfrm>
          <a:custGeom>
            <a:avLst/>
            <a:gdLst/>
            <a:ahLst/>
            <a:cxnLst/>
            <a:rect l="l" t="t" r="r" b="b"/>
            <a:pathLst>
              <a:path w="98425" h="131444">
                <a:moveTo>
                  <a:pt x="98336" y="0"/>
                </a:moveTo>
                <a:lnTo>
                  <a:pt x="0" y="131114"/>
                </a:lnTo>
              </a:path>
            </a:pathLst>
          </a:custGeom>
          <a:ln w="3602">
            <a:solidFill>
              <a:srgbClr val="000000"/>
            </a:solidFill>
          </a:ln>
        </p:spPr>
        <p:txBody>
          <a:bodyPr wrap="square" lIns="0" tIns="0" rIns="0" bIns="0" rtlCol="0"/>
          <a:lstStyle/>
          <a:p>
            <a:endParaRPr/>
          </a:p>
        </p:txBody>
      </p:sp>
      <p:sp>
        <p:nvSpPr>
          <p:cNvPr id="71" name="object 71"/>
          <p:cNvSpPr/>
          <p:nvPr/>
        </p:nvSpPr>
        <p:spPr>
          <a:xfrm>
            <a:off x="1613128" y="2008987"/>
            <a:ext cx="98425" cy="131445"/>
          </a:xfrm>
          <a:custGeom>
            <a:avLst/>
            <a:gdLst/>
            <a:ahLst/>
            <a:cxnLst/>
            <a:rect l="l" t="t" r="r" b="b"/>
            <a:pathLst>
              <a:path w="98425" h="131444">
                <a:moveTo>
                  <a:pt x="0" y="131114"/>
                </a:moveTo>
                <a:lnTo>
                  <a:pt x="98336" y="0"/>
                </a:lnTo>
              </a:path>
            </a:pathLst>
          </a:custGeom>
          <a:ln w="3602">
            <a:solidFill>
              <a:srgbClr val="000000"/>
            </a:solidFill>
          </a:ln>
        </p:spPr>
        <p:txBody>
          <a:bodyPr wrap="square" lIns="0" tIns="0" rIns="0" bIns="0" rtlCol="0"/>
          <a:lstStyle/>
          <a:p>
            <a:endParaRPr/>
          </a:p>
        </p:txBody>
      </p:sp>
      <p:sp>
        <p:nvSpPr>
          <p:cNvPr id="72" name="object 72"/>
          <p:cNvSpPr/>
          <p:nvPr/>
        </p:nvSpPr>
        <p:spPr>
          <a:xfrm>
            <a:off x="1711464" y="1681213"/>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73" name="object 73"/>
          <p:cNvSpPr/>
          <p:nvPr/>
        </p:nvSpPr>
        <p:spPr>
          <a:xfrm>
            <a:off x="1383690" y="1681213"/>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74" name="object 74"/>
          <p:cNvSpPr/>
          <p:nvPr/>
        </p:nvSpPr>
        <p:spPr>
          <a:xfrm>
            <a:off x="1383690" y="1681213"/>
            <a:ext cx="0" cy="459105"/>
          </a:xfrm>
          <a:custGeom>
            <a:avLst/>
            <a:gdLst/>
            <a:ahLst/>
            <a:cxnLst/>
            <a:rect l="l" t="t" r="r" b="b"/>
            <a:pathLst>
              <a:path h="459105">
                <a:moveTo>
                  <a:pt x="0" y="0"/>
                </a:moveTo>
                <a:lnTo>
                  <a:pt x="0" y="458889"/>
                </a:lnTo>
              </a:path>
            </a:pathLst>
          </a:custGeom>
          <a:ln w="3602">
            <a:solidFill>
              <a:srgbClr val="000000"/>
            </a:solidFill>
          </a:ln>
        </p:spPr>
        <p:txBody>
          <a:bodyPr wrap="square" lIns="0" tIns="0" rIns="0" bIns="0" rtlCol="0"/>
          <a:lstStyle/>
          <a:p>
            <a:endParaRPr/>
          </a:p>
        </p:txBody>
      </p:sp>
      <p:sp>
        <p:nvSpPr>
          <p:cNvPr id="75" name="object 75"/>
          <p:cNvSpPr txBox="1"/>
          <p:nvPr/>
        </p:nvSpPr>
        <p:spPr>
          <a:xfrm>
            <a:off x="1359560" y="1844019"/>
            <a:ext cx="375920" cy="93980"/>
          </a:xfrm>
          <a:prstGeom prst="rect">
            <a:avLst/>
          </a:prstGeom>
        </p:spPr>
        <p:txBody>
          <a:bodyPr vert="horz" wrap="square" lIns="0" tIns="12065" rIns="0" bIns="0" rtlCol="0">
            <a:spAutoFit/>
          </a:bodyPr>
          <a:lstStyle/>
          <a:p>
            <a:pPr marL="12700">
              <a:lnSpc>
                <a:spcPct val="100000"/>
              </a:lnSpc>
              <a:spcBef>
                <a:spcPts val="95"/>
              </a:spcBef>
            </a:pPr>
            <a:r>
              <a:rPr sz="450" spc="90" dirty="0">
                <a:latin typeface="PMingLiU"/>
                <a:cs typeface="PMingLiU"/>
              </a:rPr>
              <a:t>Great</a:t>
            </a:r>
            <a:r>
              <a:rPr sz="450" spc="5" dirty="0">
                <a:latin typeface="PMingLiU"/>
                <a:cs typeface="PMingLiU"/>
              </a:rPr>
              <a:t> </a:t>
            </a:r>
            <a:r>
              <a:rPr sz="450" spc="85" dirty="0">
                <a:latin typeface="PMingLiU"/>
                <a:cs typeface="PMingLiU"/>
              </a:rPr>
              <a:t>Wall</a:t>
            </a:r>
            <a:endParaRPr sz="450">
              <a:latin typeface="PMingLiU"/>
              <a:cs typeface="PMingLiU"/>
            </a:endParaRPr>
          </a:p>
        </p:txBody>
      </p:sp>
      <p:sp>
        <p:nvSpPr>
          <p:cNvPr id="76" name="object 76"/>
          <p:cNvSpPr txBox="1"/>
          <p:nvPr/>
        </p:nvSpPr>
        <p:spPr>
          <a:xfrm>
            <a:off x="1422400" y="1740866"/>
            <a:ext cx="250190" cy="93980"/>
          </a:xfrm>
          <a:prstGeom prst="rect">
            <a:avLst/>
          </a:prstGeom>
        </p:spPr>
        <p:txBody>
          <a:bodyPr vert="horz" wrap="square" lIns="0" tIns="12065" rIns="0" bIns="0" rtlCol="0">
            <a:spAutoFit/>
          </a:bodyPr>
          <a:lstStyle/>
          <a:p>
            <a:pPr marL="12700">
              <a:lnSpc>
                <a:spcPct val="100000"/>
              </a:lnSpc>
              <a:spcBef>
                <a:spcPts val="95"/>
              </a:spcBef>
            </a:pPr>
            <a:r>
              <a:rPr sz="450" spc="110" dirty="0">
                <a:latin typeface="PMingLiU"/>
                <a:cs typeface="PMingLiU"/>
              </a:rPr>
              <a:t>to</a:t>
            </a:r>
            <a:r>
              <a:rPr sz="450" spc="50" dirty="0">
                <a:latin typeface="PMingLiU"/>
                <a:cs typeface="PMingLiU"/>
              </a:rPr>
              <a:t>urism</a:t>
            </a:r>
            <a:endParaRPr sz="450">
              <a:latin typeface="PMingLiU"/>
              <a:cs typeface="PMingLiU"/>
            </a:endParaRPr>
          </a:p>
        </p:txBody>
      </p:sp>
      <p:sp>
        <p:nvSpPr>
          <p:cNvPr id="77" name="object 77"/>
          <p:cNvSpPr/>
          <p:nvPr/>
        </p:nvSpPr>
        <p:spPr>
          <a:xfrm>
            <a:off x="1383690" y="2631766"/>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78" name="object 78"/>
          <p:cNvSpPr/>
          <p:nvPr/>
        </p:nvSpPr>
        <p:spPr>
          <a:xfrm>
            <a:off x="1613128" y="2467876"/>
            <a:ext cx="49530" cy="164465"/>
          </a:xfrm>
          <a:custGeom>
            <a:avLst/>
            <a:gdLst/>
            <a:ahLst/>
            <a:cxnLst/>
            <a:rect l="l" t="t" r="r" b="b"/>
            <a:pathLst>
              <a:path w="49530" h="164464">
                <a:moveTo>
                  <a:pt x="0" y="163889"/>
                </a:moveTo>
                <a:lnTo>
                  <a:pt x="49174" y="0"/>
                </a:lnTo>
              </a:path>
            </a:pathLst>
          </a:custGeom>
          <a:ln w="3602">
            <a:solidFill>
              <a:srgbClr val="000000"/>
            </a:solidFill>
          </a:ln>
        </p:spPr>
        <p:txBody>
          <a:bodyPr wrap="square" lIns="0" tIns="0" rIns="0" bIns="0" rtlCol="0"/>
          <a:lstStyle/>
          <a:p>
            <a:endParaRPr/>
          </a:p>
        </p:txBody>
      </p:sp>
      <p:sp>
        <p:nvSpPr>
          <p:cNvPr id="79" name="object 79"/>
          <p:cNvSpPr/>
          <p:nvPr/>
        </p:nvSpPr>
        <p:spPr>
          <a:xfrm>
            <a:off x="1662302" y="2467876"/>
            <a:ext cx="49530" cy="33020"/>
          </a:xfrm>
          <a:custGeom>
            <a:avLst/>
            <a:gdLst/>
            <a:ahLst/>
            <a:cxnLst/>
            <a:rect l="l" t="t" r="r" b="b"/>
            <a:pathLst>
              <a:path w="49530" h="33019">
                <a:moveTo>
                  <a:pt x="0" y="0"/>
                </a:moveTo>
                <a:lnTo>
                  <a:pt x="49161" y="32782"/>
                </a:lnTo>
              </a:path>
            </a:pathLst>
          </a:custGeom>
          <a:ln w="3602">
            <a:solidFill>
              <a:srgbClr val="000000"/>
            </a:solidFill>
          </a:ln>
        </p:spPr>
        <p:txBody>
          <a:bodyPr wrap="square" lIns="0" tIns="0" rIns="0" bIns="0" rtlCol="0"/>
          <a:lstStyle/>
          <a:p>
            <a:endParaRPr/>
          </a:p>
        </p:txBody>
      </p:sp>
      <p:sp>
        <p:nvSpPr>
          <p:cNvPr id="80" name="object 80"/>
          <p:cNvSpPr/>
          <p:nvPr/>
        </p:nvSpPr>
        <p:spPr>
          <a:xfrm>
            <a:off x="1613128" y="2500659"/>
            <a:ext cx="98425" cy="131445"/>
          </a:xfrm>
          <a:custGeom>
            <a:avLst/>
            <a:gdLst/>
            <a:ahLst/>
            <a:cxnLst/>
            <a:rect l="l" t="t" r="r" b="b"/>
            <a:pathLst>
              <a:path w="98425" h="131444">
                <a:moveTo>
                  <a:pt x="98336" y="0"/>
                </a:moveTo>
                <a:lnTo>
                  <a:pt x="0" y="131107"/>
                </a:lnTo>
              </a:path>
            </a:pathLst>
          </a:custGeom>
          <a:ln w="3602">
            <a:solidFill>
              <a:srgbClr val="000000"/>
            </a:solidFill>
          </a:ln>
        </p:spPr>
        <p:txBody>
          <a:bodyPr wrap="square" lIns="0" tIns="0" rIns="0" bIns="0" rtlCol="0"/>
          <a:lstStyle/>
          <a:p>
            <a:endParaRPr/>
          </a:p>
        </p:txBody>
      </p:sp>
      <p:sp>
        <p:nvSpPr>
          <p:cNvPr id="81" name="object 81"/>
          <p:cNvSpPr/>
          <p:nvPr/>
        </p:nvSpPr>
        <p:spPr>
          <a:xfrm>
            <a:off x="1613128" y="2500659"/>
            <a:ext cx="98425" cy="131445"/>
          </a:xfrm>
          <a:custGeom>
            <a:avLst/>
            <a:gdLst/>
            <a:ahLst/>
            <a:cxnLst/>
            <a:rect l="l" t="t" r="r" b="b"/>
            <a:pathLst>
              <a:path w="98425" h="131444">
                <a:moveTo>
                  <a:pt x="0" y="131107"/>
                </a:moveTo>
                <a:lnTo>
                  <a:pt x="98336" y="0"/>
                </a:lnTo>
              </a:path>
            </a:pathLst>
          </a:custGeom>
          <a:ln w="3602">
            <a:solidFill>
              <a:srgbClr val="000000"/>
            </a:solidFill>
          </a:ln>
        </p:spPr>
        <p:txBody>
          <a:bodyPr wrap="square" lIns="0" tIns="0" rIns="0" bIns="0" rtlCol="0"/>
          <a:lstStyle/>
          <a:p>
            <a:endParaRPr/>
          </a:p>
        </p:txBody>
      </p:sp>
      <p:sp>
        <p:nvSpPr>
          <p:cNvPr id="82" name="object 82"/>
          <p:cNvSpPr/>
          <p:nvPr/>
        </p:nvSpPr>
        <p:spPr>
          <a:xfrm>
            <a:off x="1711464" y="2172881"/>
            <a:ext cx="0" cy="328295"/>
          </a:xfrm>
          <a:custGeom>
            <a:avLst/>
            <a:gdLst/>
            <a:ahLst/>
            <a:cxnLst/>
            <a:rect l="l" t="t" r="r" b="b"/>
            <a:pathLst>
              <a:path h="328294">
                <a:moveTo>
                  <a:pt x="0" y="327778"/>
                </a:moveTo>
                <a:lnTo>
                  <a:pt x="0" y="0"/>
                </a:lnTo>
              </a:path>
            </a:pathLst>
          </a:custGeom>
          <a:ln w="3602">
            <a:solidFill>
              <a:srgbClr val="000000"/>
            </a:solidFill>
          </a:ln>
        </p:spPr>
        <p:txBody>
          <a:bodyPr wrap="square" lIns="0" tIns="0" rIns="0" bIns="0" rtlCol="0"/>
          <a:lstStyle/>
          <a:p>
            <a:endParaRPr/>
          </a:p>
        </p:txBody>
      </p:sp>
      <p:sp>
        <p:nvSpPr>
          <p:cNvPr id="83" name="object 83"/>
          <p:cNvSpPr/>
          <p:nvPr/>
        </p:nvSpPr>
        <p:spPr>
          <a:xfrm>
            <a:off x="1383690" y="2172881"/>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84" name="object 84"/>
          <p:cNvSpPr/>
          <p:nvPr/>
        </p:nvSpPr>
        <p:spPr>
          <a:xfrm>
            <a:off x="1383690" y="2172881"/>
            <a:ext cx="0" cy="459105"/>
          </a:xfrm>
          <a:custGeom>
            <a:avLst/>
            <a:gdLst/>
            <a:ahLst/>
            <a:cxnLst/>
            <a:rect l="l" t="t" r="r" b="b"/>
            <a:pathLst>
              <a:path h="459105">
                <a:moveTo>
                  <a:pt x="0" y="0"/>
                </a:moveTo>
                <a:lnTo>
                  <a:pt x="0" y="458885"/>
                </a:lnTo>
              </a:path>
            </a:pathLst>
          </a:custGeom>
          <a:ln w="3602">
            <a:solidFill>
              <a:srgbClr val="000000"/>
            </a:solidFill>
          </a:ln>
        </p:spPr>
        <p:txBody>
          <a:bodyPr wrap="square" lIns="0" tIns="0" rIns="0" bIns="0" rtlCol="0"/>
          <a:lstStyle/>
          <a:p>
            <a:endParaRPr/>
          </a:p>
        </p:txBody>
      </p:sp>
      <p:sp>
        <p:nvSpPr>
          <p:cNvPr id="85" name="object 85"/>
          <p:cNvSpPr txBox="1"/>
          <p:nvPr/>
        </p:nvSpPr>
        <p:spPr>
          <a:xfrm>
            <a:off x="1383982" y="2212238"/>
            <a:ext cx="327660" cy="212725"/>
          </a:xfrm>
          <a:prstGeom prst="rect">
            <a:avLst/>
          </a:prstGeom>
        </p:spPr>
        <p:txBody>
          <a:bodyPr vert="horz" wrap="square" lIns="0" tIns="12700" rIns="0" bIns="0" rtlCol="0">
            <a:spAutoFit/>
          </a:bodyPr>
          <a:lstStyle/>
          <a:p>
            <a:pPr marL="12700" marR="5080" indent="87630">
              <a:lnSpc>
                <a:spcPct val="136300"/>
              </a:lnSpc>
              <a:spcBef>
                <a:spcPts val="100"/>
              </a:spcBef>
            </a:pPr>
            <a:r>
              <a:rPr sz="450" spc="70" dirty="0">
                <a:latin typeface="PMingLiU"/>
                <a:cs typeface="PMingLiU"/>
              </a:rPr>
              <a:t>Mao  </a:t>
            </a:r>
            <a:r>
              <a:rPr sz="450" spc="75" dirty="0">
                <a:latin typeface="PMingLiU"/>
                <a:cs typeface="PMingLiU"/>
              </a:rPr>
              <a:t>co</a:t>
            </a:r>
            <a:r>
              <a:rPr sz="450" spc="5" dirty="0">
                <a:latin typeface="PMingLiU"/>
                <a:cs typeface="PMingLiU"/>
              </a:rPr>
              <a:t>mm</a:t>
            </a:r>
            <a:r>
              <a:rPr sz="450" spc="65" dirty="0">
                <a:latin typeface="PMingLiU"/>
                <a:cs typeface="PMingLiU"/>
              </a:rPr>
              <a:t>unist</a:t>
            </a:r>
            <a:endParaRPr sz="450">
              <a:latin typeface="PMingLiU"/>
              <a:cs typeface="PMingLiU"/>
            </a:endParaRPr>
          </a:p>
        </p:txBody>
      </p:sp>
      <p:sp>
        <p:nvSpPr>
          <p:cNvPr id="86" name="object 86"/>
          <p:cNvSpPr/>
          <p:nvPr/>
        </p:nvSpPr>
        <p:spPr>
          <a:xfrm>
            <a:off x="1852663" y="1648434"/>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87" name="object 87"/>
          <p:cNvSpPr/>
          <p:nvPr/>
        </p:nvSpPr>
        <p:spPr>
          <a:xfrm>
            <a:off x="2082101" y="1484553"/>
            <a:ext cx="49530" cy="164465"/>
          </a:xfrm>
          <a:custGeom>
            <a:avLst/>
            <a:gdLst/>
            <a:ahLst/>
            <a:cxnLst/>
            <a:rect l="l" t="t" r="r" b="b"/>
            <a:pathLst>
              <a:path w="49530" h="164464">
                <a:moveTo>
                  <a:pt x="0" y="163880"/>
                </a:moveTo>
                <a:lnTo>
                  <a:pt x="49161" y="0"/>
                </a:lnTo>
              </a:path>
            </a:pathLst>
          </a:custGeom>
          <a:ln w="3602">
            <a:solidFill>
              <a:srgbClr val="000000"/>
            </a:solidFill>
          </a:ln>
        </p:spPr>
        <p:txBody>
          <a:bodyPr wrap="square" lIns="0" tIns="0" rIns="0" bIns="0" rtlCol="0"/>
          <a:lstStyle/>
          <a:p>
            <a:endParaRPr/>
          </a:p>
        </p:txBody>
      </p:sp>
      <p:sp>
        <p:nvSpPr>
          <p:cNvPr id="88" name="object 88"/>
          <p:cNvSpPr/>
          <p:nvPr/>
        </p:nvSpPr>
        <p:spPr>
          <a:xfrm>
            <a:off x="2131263" y="1484553"/>
            <a:ext cx="49530" cy="33020"/>
          </a:xfrm>
          <a:custGeom>
            <a:avLst/>
            <a:gdLst/>
            <a:ahLst/>
            <a:cxnLst/>
            <a:rect l="l" t="t" r="r" b="b"/>
            <a:pathLst>
              <a:path w="49530" h="33019">
                <a:moveTo>
                  <a:pt x="0" y="0"/>
                </a:moveTo>
                <a:lnTo>
                  <a:pt x="49174" y="32778"/>
                </a:lnTo>
              </a:path>
            </a:pathLst>
          </a:custGeom>
          <a:ln w="3602">
            <a:solidFill>
              <a:srgbClr val="000000"/>
            </a:solidFill>
          </a:ln>
        </p:spPr>
        <p:txBody>
          <a:bodyPr wrap="square" lIns="0" tIns="0" rIns="0" bIns="0" rtlCol="0"/>
          <a:lstStyle/>
          <a:p>
            <a:endParaRPr/>
          </a:p>
        </p:txBody>
      </p:sp>
      <p:sp>
        <p:nvSpPr>
          <p:cNvPr id="89" name="object 89"/>
          <p:cNvSpPr/>
          <p:nvPr/>
        </p:nvSpPr>
        <p:spPr>
          <a:xfrm>
            <a:off x="2082101" y="1517332"/>
            <a:ext cx="98425" cy="131445"/>
          </a:xfrm>
          <a:custGeom>
            <a:avLst/>
            <a:gdLst/>
            <a:ahLst/>
            <a:cxnLst/>
            <a:rect l="l" t="t" r="r" b="b"/>
            <a:pathLst>
              <a:path w="98425" h="131444">
                <a:moveTo>
                  <a:pt x="98336" y="0"/>
                </a:moveTo>
                <a:lnTo>
                  <a:pt x="0" y="131102"/>
                </a:lnTo>
              </a:path>
            </a:pathLst>
          </a:custGeom>
          <a:ln w="3602">
            <a:solidFill>
              <a:srgbClr val="000000"/>
            </a:solidFill>
          </a:ln>
        </p:spPr>
        <p:txBody>
          <a:bodyPr wrap="square" lIns="0" tIns="0" rIns="0" bIns="0" rtlCol="0"/>
          <a:lstStyle/>
          <a:p>
            <a:endParaRPr/>
          </a:p>
        </p:txBody>
      </p:sp>
      <p:sp>
        <p:nvSpPr>
          <p:cNvPr id="90" name="object 90"/>
          <p:cNvSpPr/>
          <p:nvPr/>
        </p:nvSpPr>
        <p:spPr>
          <a:xfrm>
            <a:off x="2082101" y="1517332"/>
            <a:ext cx="98425" cy="131445"/>
          </a:xfrm>
          <a:custGeom>
            <a:avLst/>
            <a:gdLst/>
            <a:ahLst/>
            <a:cxnLst/>
            <a:rect l="l" t="t" r="r" b="b"/>
            <a:pathLst>
              <a:path w="98425" h="131444">
                <a:moveTo>
                  <a:pt x="0" y="131102"/>
                </a:moveTo>
                <a:lnTo>
                  <a:pt x="98336" y="0"/>
                </a:lnTo>
              </a:path>
            </a:pathLst>
          </a:custGeom>
          <a:ln w="3602">
            <a:solidFill>
              <a:srgbClr val="000000"/>
            </a:solidFill>
          </a:ln>
        </p:spPr>
        <p:txBody>
          <a:bodyPr wrap="square" lIns="0" tIns="0" rIns="0" bIns="0" rtlCol="0"/>
          <a:lstStyle/>
          <a:p>
            <a:endParaRPr/>
          </a:p>
        </p:txBody>
      </p:sp>
      <p:sp>
        <p:nvSpPr>
          <p:cNvPr id="91" name="object 91"/>
          <p:cNvSpPr/>
          <p:nvPr/>
        </p:nvSpPr>
        <p:spPr>
          <a:xfrm>
            <a:off x="2180437" y="1189558"/>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92" name="object 92"/>
          <p:cNvSpPr/>
          <p:nvPr/>
        </p:nvSpPr>
        <p:spPr>
          <a:xfrm>
            <a:off x="1852663" y="1189558"/>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93" name="object 93"/>
          <p:cNvSpPr/>
          <p:nvPr/>
        </p:nvSpPr>
        <p:spPr>
          <a:xfrm>
            <a:off x="1852663" y="1189558"/>
            <a:ext cx="0" cy="459105"/>
          </a:xfrm>
          <a:custGeom>
            <a:avLst/>
            <a:gdLst/>
            <a:ahLst/>
            <a:cxnLst/>
            <a:rect l="l" t="t" r="r" b="b"/>
            <a:pathLst>
              <a:path h="459105">
                <a:moveTo>
                  <a:pt x="0" y="0"/>
                </a:moveTo>
                <a:lnTo>
                  <a:pt x="0" y="458876"/>
                </a:lnTo>
              </a:path>
            </a:pathLst>
          </a:custGeom>
          <a:ln w="3602">
            <a:solidFill>
              <a:srgbClr val="000000"/>
            </a:solidFill>
          </a:ln>
        </p:spPr>
        <p:txBody>
          <a:bodyPr wrap="square" lIns="0" tIns="0" rIns="0" bIns="0" rtlCol="0"/>
          <a:lstStyle/>
          <a:p>
            <a:endParaRPr/>
          </a:p>
        </p:txBody>
      </p:sp>
      <p:sp>
        <p:nvSpPr>
          <p:cNvPr id="94" name="object 94"/>
          <p:cNvSpPr txBox="1"/>
          <p:nvPr/>
        </p:nvSpPr>
        <p:spPr>
          <a:xfrm>
            <a:off x="1892655" y="1219236"/>
            <a:ext cx="248285" cy="222250"/>
          </a:xfrm>
          <a:prstGeom prst="rect">
            <a:avLst/>
          </a:prstGeom>
        </p:spPr>
        <p:txBody>
          <a:bodyPr vert="horz" wrap="square" lIns="0" tIns="12700" rIns="0" bIns="0" rtlCol="0">
            <a:spAutoFit/>
          </a:bodyPr>
          <a:lstStyle/>
          <a:p>
            <a:pPr marL="12700" marR="5080" indent="46355">
              <a:lnSpc>
                <a:spcPct val="143400"/>
              </a:lnSpc>
              <a:spcBef>
                <a:spcPts val="100"/>
              </a:spcBef>
            </a:pPr>
            <a:r>
              <a:rPr sz="450" spc="70" dirty="0">
                <a:latin typeface="PMingLiU"/>
                <a:cs typeface="PMingLiU"/>
              </a:rPr>
              <a:t>feed  </a:t>
            </a:r>
            <a:r>
              <a:rPr sz="450" spc="60" dirty="0">
                <a:latin typeface="PMingLiU"/>
                <a:cs typeface="PMingLiU"/>
              </a:rPr>
              <a:t>chicken</a:t>
            </a:r>
            <a:endParaRPr sz="450">
              <a:latin typeface="PMingLiU"/>
              <a:cs typeface="PMingLiU"/>
            </a:endParaRPr>
          </a:p>
        </p:txBody>
      </p:sp>
      <p:sp>
        <p:nvSpPr>
          <p:cNvPr id="95" name="object 95"/>
          <p:cNvSpPr/>
          <p:nvPr/>
        </p:nvSpPr>
        <p:spPr>
          <a:xfrm>
            <a:off x="1842592" y="995426"/>
            <a:ext cx="347980" cy="146685"/>
          </a:xfrm>
          <a:custGeom>
            <a:avLst/>
            <a:gdLst/>
            <a:ahLst/>
            <a:cxnLst/>
            <a:rect l="l" t="t" r="r" b="b"/>
            <a:pathLst>
              <a:path w="347980" h="146684">
                <a:moveTo>
                  <a:pt x="347916" y="73101"/>
                </a:moveTo>
                <a:lnTo>
                  <a:pt x="334245" y="44646"/>
                </a:lnTo>
                <a:lnTo>
                  <a:pt x="296964" y="21410"/>
                </a:lnTo>
                <a:lnTo>
                  <a:pt x="241671" y="5744"/>
                </a:lnTo>
                <a:lnTo>
                  <a:pt x="173964" y="0"/>
                </a:lnTo>
                <a:lnTo>
                  <a:pt x="106250" y="5744"/>
                </a:lnTo>
                <a:lnTo>
                  <a:pt x="50953" y="21410"/>
                </a:lnTo>
                <a:lnTo>
                  <a:pt x="13671" y="44646"/>
                </a:lnTo>
                <a:lnTo>
                  <a:pt x="0" y="73101"/>
                </a:lnTo>
                <a:lnTo>
                  <a:pt x="13671" y="101563"/>
                </a:lnTo>
                <a:lnTo>
                  <a:pt x="50953" y="124802"/>
                </a:lnTo>
                <a:lnTo>
                  <a:pt x="106250" y="140470"/>
                </a:lnTo>
                <a:lnTo>
                  <a:pt x="173964" y="146215"/>
                </a:lnTo>
                <a:lnTo>
                  <a:pt x="241671" y="140470"/>
                </a:lnTo>
                <a:lnTo>
                  <a:pt x="296964" y="124802"/>
                </a:lnTo>
                <a:lnTo>
                  <a:pt x="334245" y="101563"/>
                </a:lnTo>
                <a:lnTo>
                  <a:pt x="347916" y="73101"/>
                </a:lnTo>
                <a:close/>
              </a:path>
            </a:pathLst>
          </a:custGeom>
          <a:ln w="5063">
            <a:solidFill>
              <a:srgbClr val="000000"/>
            </a:solidFill>
          </a:ln>
        </p:spPr>
        <p:txBody>
          <a:bodyPr wrap="square" lIns="0" tIns="0" rIns="0" bIns="0" rtlCol="0"/>
          <a:lstStyle/>
          <a:p>
            <a:endParaRPr/>
          </a:p>
        </p:txBody>
      </p:sp>
      <p:sp>
        <p:nvSpPr>
          <p:cNvPr id="96" name="object 96"/>
          <p:cNvSpPr/>
          <p:nvPr/>
        </p:nvSpPr>
        <p:spPr>
          <a:xfrm>
            <a:off x="1852663" y="2140102"/>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97" name="object 97"/>
          <p:cNvSpPr/>
          <p:nvPr/>
        </p:nvSpPr>
        <p:spPr>
          <a:xfrm>
            <a:off x="2082101" y="1976209"/>
            <a:ext cx="49530" cy="164465"/>
          </a:xfrm>
          <a:custGeom>
            <a:avLst/>
            <a:gdLst/>
            <a:ahLst/>
            <a:cxnLst/>
            <a:rect l="l" t="t" r="r" b="b"/>
            <a:pathLst>
              <a:path w="49530" h="164464">
                <a:moveTo>
                  <a:pt x="0" y="163893"/>
                </a:moveTo>
                <a:lnTo>
                  <a:pt x="49161" y="0"/>
                </a:lnTo>
              </a:path>
            </a:pathLst>
          </a:custGeom>
          <a:ln w="3602">
            <a:solidFill>
              <a:srgbClr val="000000"/>
            </a:solidFill>
          </a:ln>
        </p:spPr>
        <p:txBody>
          <a:bodyPr wrap="square" lIns="0" tIns="0" rIns="0" bIns="0" rtlCol="0"/>
          <a:lstStyle/>
          <a:p>
            <a:endParaRPr/>
          </a:p>
        </p:txBody>
      </p:sp>
      <p:sp>
        <p:nvSpPr>
          <p:cNvPr id="98" name="object 98"/>
          <p:cNvSpPr/>
          <p:nvPr/>
        </p:nvSpPr>
        <p:spPr>
          <a:xfrm>
            <a:off x="2131263" y="1976209"/>
            <a:ext cx="49530" cy="33020"/>
          </a:xfrm>
          <a:custGeom>
            <a:avLst/>
            <a:gdLst/>
            <a:ahLst/>
            <a:cxnLst/>
            <a:rect l="l" t="t" r="r" b="b"/>
            <a:pathLst>
              <a:path w="49530" h="33019">
                <a:moveTo>
                  <a:pt x="0" y="0"/>
                </a:moveTo>
                <a:lnTo>
                  <a:pt x="49174" y="32778"/>
                </a:lnTo>
              </a:path>
            </a:pathLst>
          </a:custGeom>
          <a:ln w="3602">
            <a:solidFill>
              <a:srgbClr val="000000"/>
            </a:solidFill>
          </a:ln>
        </p:spPr>
        <p:txBody>
          <a:bodyPr wrap="square" lIns="0" tIns="0" rIns="0" bIns="0" rtlCol="0"/>
          <a:lstStyle/>
          <a:p>
            <a:endParaRPr/>
          </a:p>
        </p:txBody>
      </p:sp>
      <p:sp>
        <p:nvSpPr>
          <p:cNvPr id="99" name="object 99"/>
          <p:cNvSpPr/>
          <p:nvPr/>
        </p:nvSpPr>
        <p:spPr>
          <a:xfrm>
            <a:off x="2082101" y="2008987"/>
            <a:ext cx="98425" cy="131445"/>
          </a:xfrm>
          <a:custGeom>
            <a:avLst/>
            <a:gdLst/>
            <a:ahLst/>
            <a:cxnLst/>
            <a:rect l="l" t="t" r="r" b="b"/>
            <a:pathLst>
              <a:path w="98425" h="131444">
                <a:moveTo>
                  <a:pt x="98336" y="0"/>
                </a:moveTo>
                <a:lnTo>
                  <a:pt x="0" y="131114"/>
                </a:lnTo>
              </a:path>
            </a:pathLst>
          </a:custGeom>
          <a:ln w="3602">
            <a:solidFill>
              <a:srgbClr val="000000"/>
            </a:solidFill>
          </a:ln>
        </p:spPr>
        <p:txBody>
          <a:bodyPr wrap="square" lIns="0" tIns="0" rIns="0" bIns="0" rtlCol="0"/>
          <a:lstStyle/>
          <a:p>
            <a:endParaRPr/>
          </a:p>
        </p:txBody>
      </p:sp>
      <p:sp>
        <p:nvSpPr>
          <p:cNvPr id="100" name="object 100"/>
          <p:cNvSpPr/>
          <p:nvPr/>
        </p:nvSpPr>
        <p:spPr>
          <a:xfrm>
            <a:off x="2082101" y="2008987"/>
            <a:ext cx="98425" cy="131445"/>
          </a:xfrm>
          <a:custGeom>
            <a:avLst/>
            <a:gdLst/>
            <a:ahLst/>
            <a:cxnLst/>
            <a:rect l="l" t="t" r="r" b="b"/>
            <a:pathLst>
              <a:path w="98425" h="131444">
                <a:moveTo>
                  <a:pt x="0" y="131114"/>
                </a:moveTo>
                <a:lnTo>
                  <a:pt x="98336" y="0"/>
                </a:lnTo>
              </a:path>
            </a:pathLst>
          </a:custGeom>
          <a:ln w="3602">
            <a:solidFill>
              <a:srgbClr val="000000"/>
            </a:solidFill>
          </a:ln>
        </p:spPr>
        <p:txBody>
          <a:bodyPr wrap="square" lIns="0" tIns="0" rIns="0" bIns="0" rtlCol="0"/>
          <a:lstStyle/>
          <a:p>
            <a:endParaRPr/>
          </a:p>
        </p:txBody>
      </p:sp>
      <p:sp>
        <p:nvSpPr>
          <p:cNvPr id="101" name="object 101"/>
          <p:cNvSpPr/>
          <p:nvPr/>
        </p:nvSpPr>
        <p:spPr>
          <a:xfrm>
            <a:off x="2180437" y="1681213"/>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102" name="object 102"/>
          <p:cNvSpPr/>
          <p:nvPr/>
        </p:nvSpPr>
        <p:spPr>
          <a:xfrm>
            <a:off x="1852663" y="1681213"/>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03" name="object 103"/>
          <p:cNvSpPr/>
          <p:nvPr/>
        </p:nvSpPr>
        <p:spPr>
          <a:xfrm>
            <a:off x="1852663" y="1681213"/>
            <a:ext cx="0" cy="459105"/>
          </a:xfrm>
          <a:custGeom>
            <a:avLst/>
            <a:gdLst/>
            <a:ahLst/>
            <a:cxnLst/>
            <a:rect l="l" t="t" r="r" b="b"/>
            <a:pathLst>
              <a:path h="459105">
                <a:moveTo>
                  <a:pt x="0" y="0"/>
                </a:moveTo>
                <a:lnTo>
                  <a:pt x="0" y="458889"/>
                </a:lnTo>
              </a:path>
            </a:pathLst>
          </a:custGeom>
          <a:ln w="3602">
            <a:solidFill>
              <a:srgbClr val="000000"/>
            </a:solidFill>
          </a:ln>
        </p:spPr>
        <p:txBody>
          <a:bodyPr wrap="square" lIns="0" tIns="0" rIns="0" bIns="0" rtlCol="0"/>
          <a:lstStyle/>
          <a:p>
            <a:endParaRPr/>
          </a:p>
        </p:txBody>
      </p:sp>
      <p:sp>
        <p:nvSpPr>
          <p:cNvPr id="104" name="object 104"/>
          <p:cNvSpPr txBox="1"/>
          <p:nvPr/>
        </p:nvSpPr>
        <p:spPr>
          <a:xfrm>
            <a:off x="1920620" y="1710878"/>
            <a:ext cx="191770" cy="222250"/>
          </a:xfrm>
          <a:prstGeom prst="rect">
            <a:avLst/>
          </a:prstGeom>
        </p:spPr>
        <p:txBody>
          <a:bodyPr vert="horz" wrap="square" lIns="0" tIns="12700" rIns="0" bIns="0" rtlCol="0">
            <a:spAutoFit/>
          </a:bodyPr>
          <a:lstStyle/>
          <a:p>
            <a:pPr marL="12700" marR="5080" indent="20320">
              <a:lnSpc>
                <a:spcPct val="143400"/>
              </a:lnSpc>
              <a:spcBef>
                <a:spcPts val="100"/>
              </a:spcBef>
            </a:pPr>
            <a:r>
              <a:rPr sz="450" spc="65" dirty="0">
                <a:latin typeface="PMingLiU"/>
                <a:cs typeface="PMingLiU"/>
              </a:rPr>
              <a:t>pate  </a:t>
            </a:r>
            <a:r>
              <a:rPr sz="450" spc="70" dirty="0">
                <a:latin typeface="PMingLiU"/>
                <a:cs typeface="PMingLiU"/>
              </a:rPr>
              <a:t>duc</a:t>
            </a:r>
            <a:r>
              <a:rPr sz="450" spc="65" dirty="0">
                <a:latin typeface="PMingLiU"/>
                <a:cs typeface="PMingLiU"/>
              </a:rPr>
              <a:t>k</a:t>
            </a:r>
            <a:r>
              <a:rPr sz="450" spc="40" dirty="0">
                <a:latin typeface="PMingLiU"/>
                <a:cs typeface="PMingLiU"/>
              </a:rPr>
              <a:t>s</a:t>
            </a:r>
            <a:endParaRPr sz="450">
              <a:latin typeface="PMingLiU"/>
              <a:cs typeface="PMingLiU"/>
            </a:endParaRPr>
          </a:p>
        </p:txBody>
      </p:sp>
      <p:sp>
        <p:nvSpPr>
          <p:cNvPr id="105" name="object 105"/>
          <p:cNvSpPr/>
          <p:nvPr/>
        </p:nvSpPr>
        <p:spPr>
          <a:xfrm>
            <a:off x="1852663" y="2631766"/>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106" name="object 106"/>
          <p:cNvSpPr/>
          <p:nvPr/>
        </p:nvSpPr>
        <p:spPr>
          <a:xfrm>
            <a:off x="2082101" y="2467876"/>
            <a:ext cx="49530" cy="164465"/>
          </a:xfrm>
          <a:custGeom>
            <a:avLst/>
            <a:gdLst/>
            <a:ahLst/>
            <a:cxnLst/>
            <a:rect l="l" t="t" r="r" b="b"/>
            <a:pathLst>
              <a:path w="49530" h="164464">
                <a:moveTo>
                  <a:pt x="0" y="163889"/>
                </a:moveTo>
                <a:lnTo>
                  <a:pt x="49161" y="0"/>
                </a:lnTo>
              </a:path>
            </a:pathLst>
          </a:custGeom>
          <a:ln w="3602">
            <a:solidFill>
              <a:srgbClr val="000000"/>
            </a:solidFill>
          </a:ln>
        </p:spPr>
        <p:txBody>
          <a:bodyPr wrap="square" lIns="0" tIns="0" rIns="0" bIns="0" rtlCol="0"/>
          <a:lstStyle/>
          <a:p>
            <a:endParaRPr/>
          </a:p>
        </p:txBody>
      </p:sp>
      <p:sp>
        <p:nvSpPr>
          <p:cNvPr id="107" name="object 107"/>
          <p:cNvSpPr/>
          <p:nvPr/>
        </p:nvSpPr>
        <p:spPr>
          <a:xfrm>
            <a:off x="2131263" y="2467876"/>
            <a:ext cx="49530" cy="33020"/>
          </a:xfrm>
          <a:custGeom>
            <a:avLst/>
            <a:gdLst/>
            <a:ahLst/>
            <a:cxnLst/>
            <a:rect l="l" t="t" r="r" b="b"/>
            <a:pathLst>
              <a:path w="49530" h="33019">
                <a:moveTo>
                  <a:pt x="0" y="0"/>
                </a:moveTo>
                <a:lnTo>
                  <a:pt x="49174" y="32782"/>
                </a:lnTo>
              </a:path>
            </a:pathLst>
          </a:custGeom>
          <a:ln w="3602">
            <a:solidFill>
              <a:srgbClr val="000000"/>
            </a:solidFill>
          </a:ln>
        </p:spPr>
        <p:txBody>
          <a:bodyPr wrap="square" lIns="0" tIns="0" rIns="0" bIns="0" rtlCol="0"/>
          <a:lstStyle/>
          <a:p>
            <a:endParaRPr/>
          </a:p>
        </p:txBody>
      </p:sp>
      <p:sp>
        <p:nvSpPr>
          <p:cNvPr id="108" name="object 108"/>
          <p:cNvSpPr/>
          <p:nvPr/>
        </p:nvSpPr>
        <p:spPr>
          <a:xfrm>
            <a:off x="2082101" y="2500659"/>
            <a:ext cx="98425" cy="131445"/>
          </a:xfrm>
          <a:custGeom>
            <a:avLst/>
            <a:gdLst/>
            <a:ahLst/>
            <a:cxnLst/>
            <a:rect l="l" t="t" r="r" b="b"/>
            <a:pathLst>
              <a:path w="98425" h="131444">
                <a:moveTo>
                  <a:pt x="98336" y="0"/>
                </a:moveTo>
                <a:lnTo>
                  <a:pt x="0" y="131107"/>
                </a:lnTo>
              </a:path>
            </a:pathLst>
          </a:custGeom>
          <a:ln w="3602">
            <a:solidFill>
              <a:srgbClr val="000000"/>
            </a:solidFill>
          </a:ln>
        </p:spPr>
        <p:txBody>
          <a:bodyPr wrap="square" lIns="0" tIns="0" rIns="0" bIns="0" rtlCol="0"/>
          <a:lstStyle/>
          <a:p>
            <a:endParaRPr/>
          </a:p>
        </p:txBody>
      </p:sp>
      <p:sp>
        <p:nvSpPr>
          <p:cNvPr id="109" name="object 109"/>
          <p:cNvSpPr/>
          <p:nvPr/>
        </p:nvSpPr>
        <p:spPr>
          <a:xfrm>
            <a:off x="2082101" y="2500659"/>
            <a:ext cx="98425" cy="131445"/>
          </a:xfrm>
          <a:custGeom>
            <a:avLst/>
            <a:gdLst/>
            <a:ahLst/>
            <a:cxnLst/>
            <a:rect l="l" t="t" r="r" b="b"/>
            <a:pathLst>
              <a:path w="98425" h="131444">
                <a:moveTo>
                  <a:pt x="0" y="131107"/>
                </a:moveTo>
                <a:lnTo>
                  <a:pt x="98336" y="0"/>
                </a:lnTo>
              </a:path>
            </a:pathLst>
          </a:custGeom>
          <a:ln w="3602">
            <a:solidFill>
              <a:srgbClr val="000000"/>
            </a:solidFill>
          </a:ln>
        </p:spPr>
        <p:txBody>
          <a:bodyPr wrap="square" lIns="0" tIns="0" rIns="0" bIns="0" rtlCol="0"/>
          <a:lstStyle/>
          <a:p>
            <a:endParaRPr/>
          </a:p>
        </p:txBody>
      </p:sp>
      <p:sp>
        <p:nvSpPr>
          <p:cNvPr id="110" name="object 110"/>
          <p:cNvSpPr/>
          <p:nvPr/>
        </p:nvSpPr>
        <p:spPr>
          <a:xfrm>
            <a:off x="2180437" y="2172881"/>
            <a:ext cx="0" cy="328295"/>
          </a:xfrm>
          <a:custGeom>
            <a:avLst/>
            <a:gdLst/>
            <a:ahLst/>
            <a:cxnLst/>
            <a:rect l="l" t="t" r="r" b="b"/>
            <a:pathLst>
              <a:path h="328294">
                <a:moveTo>
                  <a:pt x="0" y="327778"/>
                </a:moveTo>
                <a:lnTo>
                  <a:pt x="0" y="0"/>
                </a:lnTo>
              </a:path>
            </a:pathLst>
          </a:custGeom>
          <a:ln w="3602">
            <a:solidFill>
              <a:srgbClr val="000000"/>
            </a:solidFill>
          </a:ln>
        </p:spPr>
        <p:txBody>
          <a:bodyPr wrap="square" lIns="0" tIns="0" rIns="0" bIns="0" rtlCol="0"/>
          <a:lstStyle/>
          <a:p>
            <a:endParaRPr/>
          </a:p>
        </p:txBody>
      </p:sp>
      <p:sp>
        <p:nvSpPr>
          <p:cNvPr id="111" name="object 111"/>
          <p:cNvSpPr/>
          <p:nvPr/>
        </p:nvSpPr>
        <p:spPr>
          <a:xfrm>
            <a:off x="1852663" y="2172881"/>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12" name="object 112"/>
          <p:cNvSpPr/>
          <p:nvPr/>
        </p:nvSpPr>
        <p:spPr>
          <a:xfrm>
            <a:off x="1852663" y="2172881"/>
            <a:ext cx="0" cy="459105"/>
          </a:xfrm>
          <a:custGeom>
            <a:avLst/>
            <a:gdLst/>
            <a:ahLst/>
            <a:cxnLst/>
            <a:rect l="l" t="t" r="r" b="b"/>
            <a:pathLst>
              <a:path h="459105">
                <a:moveTo>
                  <a:pt x="0" y="0"/>
                </a:moveTo>
                <a:lnTo>
                  <a:pt x="0" y="458885"/>
                </a:lnTo>
              </a:path>
            </a:pathLst>
          </a:custGeom>
          <a:ln w="3602">
            <a:solidFill>
              <a:srgbClr val="000000"/>
            </a:solidFill>
          </a:ln>
        </p:spPr>
        <p:txBody>
          <a:bodyPr wrap="square" lIns="0" tIns="0" rIns="0" bIns="0" rtlCol="0"/>
          <a:lstStyle/>
          <a:p>
            <a:endParaRPr/>
          </a:p>
        </p:txBody>
      </p:sp>
      <p:sp>
        <p:nvSpPr>
          <p:cNvPr id="113" name="object 113"/>
          <p:cNvSpPr txBox="1"/>
          <p:nvPr/>
        </p:nvSpPr>
        <p:spPr>
          <a:xfrm>
            <a:off x="1885683" y="2202633"/>
            <a:ext cx="262255" cy="222250"/>
          </a:xfrm>
          <a:prstGeom prst="rect">
            <a:avLst/>
          </a:prstGeom>
        </p:spPr>
        <p:txBody>
          <a:bodyPr vert="horz" wrap="square" lIns="0" tIns="12700" rIns="0" bIns="0" rtlCol="0">
            <a:spAutoFit/>
          </a:bodyPr>
          <a:lstStyle/>
          <a:p>
            <a:pPr marL="27940" marR="5080" indent="-15875">
              <a:lnSpc>
                <a:spcPct val="143300"/>
              </a:lnSpc>
              <a:spcBef>
                <a:spcPts val="100"/>
              </a:spcBef>
            </a:pPr>
            <a:r>
              <a:rPr sz="450" spc="65" dirty="0">
                <a:latin typeface="PMingLiU"/>
                <a:cs typeface="PMingLiU"/>
              </a:rPr>
              <a:t>bird</a:t>
            </a:r>
            <a:r>
              <a:rPr sz="450" spc="-35" dirty="0">
                <a:latin typeface="PMingLiU"/>
                <a:cs typeface="PMingLiU"/>
              </a:rPr>
              <a:t> </a:t>
            </a:r>
            <a:r>
              <a:rPr sz="450" spc="90" dirty="0">
                <a:latin typeface="PMingLiU"/>
                <a:cs typeface="PMingLiU"/>
              </a:rPr>
              <a:t>flu  </a:t>
            </a:r>
            <a:r>
              <a:rPr sz="450" spc="85" dirty="0">
                <a:latin typeface="PMingLiU"/>
                <a:cs typeface="PMingLiU"/>
              </a:rPr>
              <a:t>turkey</a:t>
            </a:r>
            <a:endParaRPr sz="450">
              <a:latin typeface="PMingLiU"/>
              <a:cs typeface="PMingLiU"/>
            </a:endParaRPr>
          </a:p>
        </p:txBody>
      </p:sp>
      <p:sp>
        <p:nvSpPr>
          <p:cNvPr id="114" name="object 114"/>
          <p:cNvSpPr/>
          <p:nvPr/>
        </p:nvSpPr>
        <p:spPr>
          <a:xfrm>
            <a:off x="2245995" y="1648434"/>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115" name="object 115"/>
          <p:cNvSpPr/>
          <p:nvPr/>
        </p:nvSpPr>
        <p:spPr>
          <a:xfrm>
            <a:off x="2475433" y="1484553"/>
            <a:ext cx="49530" cy="164465"/>
          </a:xfrm>
          <a:custGeom>
            <a:avLst/>
            <a:gdLst/>
            <a:ahLst/>
            <a:cxnLst/>
            <a:rect l="l" t="t" r="r" b="b"/>
            <a:pathLst>
              <a:path w="49530" h="164464">
                <a:moveTo>
                  <a:pt x="0" y="163880"/>
                </a:moveTo>
                <a:lnTo>
                  <a:pt x="49174" y="0"/>
                </a:lnTo>
              </a:path>
            </a:pathLst>
          </a:custGeom>
          <a:ln w="3602">
            <a:solidFill>
              <a:srgbClr val="000000"/>
            </a:solidFill>
          </a:ln>
        </p:spPr>
        <p:txBody>
          <a:bodyPr wrap="square" lIns="0" tIns="0" rIns="0" bIns="0" rtlCol="0"/>
          <a:lstStyle/>
          <a:p>
            <a:endParaRPr/>
          </a:p>
        </p:txBody>
      </p:sp>
      <p:sp>
        <p:nvSpPr>
          <p:cNvPr id="116" name="object 116"/>
          <p:cNvSpPr/>
          <p:nvPr/>
        </p:nvSpPr>
        <p:spPr>
          <a:xfrm>
            <a:off x="2524607" y="1484553"/>
            <a:ext cx="49530" cy="33020"/>
          </a:xfrm>
          <a:custGeom>
            <a:avLst/>
            <a:gdLst/>
            <a:ahLst/>
            <a:cxnLst/>
            <a:rect l="l" t="t" r="r" b="b"/>
            <a:pathLst>
              <a:path w="49530" h="33019">
                <a:moveTo>
                  <a:pt x="0" y="0"/>
                </a:moveTo>
                <a:lnTo>
                  <a:pt x="49161" y="32778"/>
                </a:lnTo>
              </a:path>
            </a:pathLst>
          </a:custGeom>
          <a:ln w="3602">
            <a:solidFill>
              <a:srgbClr val="000000"/>
            </a:solidFill>
          </a:ln>
        </p:spPr>
        <p:txBody>
          <a:bodyPr wrap="square" lIns="0" tIns="0" rIns="0" bIns="0" rtlCol="0"/>
          <a:lstStyle/>
          <a:p>
            <a:endParaRPr/>
          </a:p>
        </p:txBody>
      </p:sp>
      <p:sp>
        <p:nvSpPr>
          <p:cNvPr id="117" name="object 117"/>
          <p:cNvSpPr/>
          <p:nvPr/>
        </p:nvSpPr>
        <p:spPr>
          <a:xfrm>
            <a:off x="2475433" y="1517332"/>
            <a:ext cx="98425" cy="131445"/>
          </a:xfrm>
          <a:custGeom>
            <a:avLst/>
            <a:gdLst/>
            <a:ahLst/>
            <a:cxnLst/>
            <a:rect l="l" t="t" r="r" b="b"/>
            <a:pathLst>
              <a:path w="98425" h="131444">
                <a:moveTo>
                  <a:pt x="98336" y="0"/>
                </a:moveTo>
                <a:lnTo>
                  <a:pt x="0" y="131102"/>
                </a:lnTo>
              </a:path>
            </a:pathLst>
          </a:custGeom>
          <a:ln w="3602">
            <a:solidFill>
              <a:srgbClr val="000000"/>
            </a:solidFill>
          </a:ln>
        </p:spPr>
        <p:txBody>
          <a:bodyPr wrap="square" lIns="0" tIns="0" rIns="0" bIns="0" rtlCol="0"/>
          <a:lstStyle/>
          <a:p>
            <a:endParaRPr/>
          </a:p>
        </p:txBody>
      </p:sp>
      <p:sp>
        <p:nvSpPr>
          <p:cNvPr id="118" name="object 118"/>
          <p:cNvSpPr/>
          <p:nvPr/>
        </p:nvSpPr>
        <p:spPr>
          <a:xfrm>
            <a:off x="2475433" y="1517332"/>
            <a:ext cx="98425" cy="131445"/>
          </a:xfrm>
          <a:custGeom>
            <a:avLst/>
            <a:gdLst/>
            <a:ahLst/>
            <a:cxnLst/>
            <a:rect l="l" t="t" r="r" b="b"/>
            <a:pathLst>
              <a:path w="98425" h="131444">
                <a:moveTo>
                  <a:pt x="0" y="131102"/>
                </a:moveTo>
                <a:lnTo>
                  <a:pt x="98336" y="0"/>
                </a:lnTo>
              </a:path>
            </a:pathLst>
          </a:custGeom>
          <a:ln w="3602">
            <a:solidFill>
              <a:srgbClr val="000000"/>
            </a:solidFill>
          </a:ln>
        </p:spPr>
        <p:txBody>
          <a:bodyPr wrap="square" lIns="0" tIns="0" rIns="0" bIns="0" rtlCol="0"/>
          <a:lstStyle/>
          <a:p>
            <a:endParaRPr/>
          </a:p>
        </p:txBody>
      </p:sp>
      <p:sp>
        <p:nvSpPr>
          <p:cNvPr id="119" name="object 119"/>
          <p:cNvSpPr/>
          <p:nvPr/>
        </p:nvSpPr>
        <p:spPr>
          <a:xfrm>
            <a:off x="2573769" y="1189558"/>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120" name="object 120"/>
          <p:cNvSpPr/>
          <p:nvPr/>
        </p:nvSpPr>
        <p:spPr>
          <a:xfrm>
            <a:off x="2245995" y="1189558"/>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21" name="object 121"/>
          <p:cNvSpPr/>
          <p:nvPr/>
        </p:nvSpPr>
        <p:spPr>
          <a:xfrm>
            <a:off x="2245995" y="1189558"/>
            <a:ext cx="0" cy="459105"/>
          </a:xfrm>
          <a:custGeom>
            <a:avLst/>
            <a:gdLst/>
            <a:ahLst/>
            <a:cxnLst/>
            <a:rect l="l" t="t" r="r" b="b"/>
            <a:pathLst>
              <a:path h="459105">
                <a:moveTo>
                  <a:pt x="0" y="0"/>
                </a:moveTo>
                <a:lnTo>
                  <a:pt x="0" y="458876"/>
                </a:lnTo>
              </a:path>
            </a:pathLst>
          </a:custGeom>
          <a:ln w="3602">
            <a:solidFill>
              <a:srgbClr val="000000"/>
            </a:solidFill>
          </a:ln>
        </p:spPr>
        <p:txBody>
          <a:bodyPr wrap="square" lIns="0" tIns="0" rIns="0" bIns="0" rtlCol="0"/>
          <a:lstStyle/>
          <a:p>
            <a:endParaRPr/>
          </a:p>
        </p:txBody>
      </p:sp>
      <p:sp>
        <p:nvSpPr>
          <p:cNvPr id="122" name="object 122"/>
          <p:cNvSpPr txBox="1"/>
          <p:nvPr/>
        </p:nvSpPr>
        <p:spPr>
          <a:xfrm>
            <a:off x="2271483" y="1219236"/>
            <a:ext cx="276860" cy="222250"/>
          </a:xfrm>
          <a:prstGeom prst="rect">
            <a:avLst/>
          </a:prstGeom>
        </p:spPr>
        <p:txBody>
          <a:bodyPr vert="horz" wrap="square" lIns="0" tIns="12700" rIns="0" bIns="0" rtlCol="0">
            <a:spAutoFit/>
          </a:bodyPr>
          <a:lstStyle/>
          <a:p>
            <a:pPr marL="57785" marR="5080" indent="-45720">
              <a:lnSpc>
                <a:spcPct val="143400"/>
              </a:lnSpc>
              <a:spcBef>
                <a:spcPts val="100"/>
              </a:spcBef>
            </a:pPr>
            <a:r>
              <a:rPr sz="450" spc="114" dirty="0">
                <a:latin typeface="PMingLiU"/>
                <a:cs typeface="PMingLiU"/>
              </a:rPr>
              <a:t>r</a:t>
            </a:r>
            <a:r>
              <a:rPr sz="450" spc="60" dirty="0">
                <a:latin typeface="PMingLiU"/>
                <a:cs typeface="PMingLiU"/>
              </a:rPr>
              <a:t>o</a:t>
            </a:r>
            <a:r>
              <a:rPr sz="450" spc="65" dirty="0">
                <a:latin typeface="PMingLiU"/>
                <a:cs typeface="PMingLiU"/>
              </a:rPr>
              <a:t>asting  </a:t>
            </a:r>
            <a:r>
              <a:rPr sz="450" spc="60" dirty="0">
                <a:latin typeface="PMingLiU"/>
                <a:cs typeface="PMingLiU"/>
              </a:rPr>
              <a:t>beans</a:t>
            </a:r>
            <a:endParaRPr sz="450">
              <a:latin typeface="PMingLiU"/>
              <a:cs typeface="PMingLiU"/>
            </a:endParaRPr>
          </a:p>
        </p:txBody>
      </p:sp>
      <p:sp>
        <p:nvSpPr>
          <p:cNvPr id="123" name="object 123"/>
          <p:cNvSpPr/>
          <p:nvPr/>
        </p:nvSpPr>
        <p:spPr>
          <a:xfrm>
            <a:off x="2235923" y="995426"/>
            <a:ext cx="347980" cy="146685"/>
          </a:xfrm>
          <a:custGeom>
            <a:avLst/>
            <a:gdLst/>
            <a:ahLst/>
            <a:cxnLst/>
            <a:rect l="l" t="t" r="r" b="b"/>
            <a:pathLst>
              <a:path w="347980" h="146684">
                <a:moveTo>
                  <a:pt x="347916" y="73101"/>
                </a:moveTo>
                <a:lnTo>
                  <a:pt x="334245" y="44646"/>
                </a:lnTo>
                <a:lnTo>
                  <a:pt x="296962" y="21410"/>
                </a:lnTo>
                <a:lnTo>
                  <a:pt x="241665" y="5744"/>
                </a:lnTo>
                <a:lnTo>
                  <a:pt x="173951" y="0"/>
                </a:lnTo>
                <a:lnTo>
                  <a:pt x="106240" y="5744"/>
                </a:lnTo>
                <a:lnTo>
                  <a:pt x="50947" y="21410"/>
                </a:lnTo>
                <a:lnTo>
                  <a:pt x="13669" y="44646"/>
                </a:lnTo>
                <a:lnTo>
                  <a:pt x="0" y="73101"/>
                </a:lnTo>
                <a:lnTo>
                  <a:pt x="13669" y="101563"/>
                </a:lnTo>
                <a:lnTo>
                  <a:pt x="50947" y="124802"/>
                </a:lnTo>
                <a:lnTo>
                  <a:pt x="106240" y="140470"/>
                </a:lnTo>
                <a:lnTo>
                  <a:pt x="173951" y="146215"/>
                </a:lnTo>
                <a:lnTo>
                  <a:pt x="241665" y="140470"/>
                </a:lnTo>
                <a:lnTo>
                  <a:pt x="296962" y="124802"/>
                </a:lnTo>
                <a:lnTo>
                  <a:pt x="334245" y="101563"/>
                </a:lnTo>
                <a:lnTo>
                  <a:pt x="347916" y="73101"/>
                </a:lnTo>
                <a:close/>
              </a:path>
            </a:pathLst>
          </a:custGeom>
          <a:ln w="5063">
            <a:solidFill>
              <a:srgbClr val="000000"/>
            </a:solidFill>
          </a:ln>
        </p:spPr>
        <p:txBody>
          <a:bodyPr wrap="square" lIns="0" tIns="0" rIns="0" bIns="0" rtlCol="0"/>
          <a:lstStyle/>
          <a:p>
            <a:endParaRPr/>
          </a:p>
        </p:txBody>
      </p:sp>
      <p:sp>
        <p:nvSpPr>
          <p:cNvPr id="124" name="object 124"/>
          <p:cNvSpPr/>
          <p:nvPr/>
        </p:nvSpPr>
        <p:spPr>
          <a:xfrm>
            <a:off x="2245995" y="2140102"/>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125" name="object 125"/>
          <p:cNvSpPr/>
          <p:nvPr/>
        </p:nvSpPr>
        <p:spPr>
          <a:xfrm>
            <a:off x="2475433" y="1976209"/>
            <a:ext cx="49530" cy="164465"/>
          </a:xfrm>
          <a:custGeom>
            <a:avLst/>
            <a:gdLst/>
            <a:ahLst/>
            <a:cxnLst/>
            <a:rect l="l" t="t" r="r" b="b"/>
            <a:pathLst>
              <a:path w="49530" h="164464">
                <a:moveTo>
                  <a:pt x="0" y="163893"/>
                </a:moveTo>
                <a:lnTo>
                  <a:pt x="49174" y="0"/>
                </a:lnTo>
              </a:path>
            </a:pathLst>
          </a:custGeom>
          <a:ln w="3602">
            <a:solidFill>
              <a:srgbClr val="000000"/>
            </a:solidFill>
          </a:ln>
        </p:spPr>
        <p:txBody>
          <a:bodyPr wrap="square" lIns="0" tIns="0" rIns="0" bIns="0" rtlCol="0"/>
          <a:lstStyle/>
          <a:p>
            <a:endParaRPr/>
          </a:p>
        </p:txBody>
      </p:sp>
      <p:sp>
        <p:nvSpPr>
          <p:cNvPr id="126" name="object 126"/>
          <p:cNvSpPr/>
          <p:nvPr/>
        </p:nvSpPr>
        <p:spPr>
          <a:xfrm>
            <a:off x="2524607" y="1976209"/>
            <a:ext cx="49530" cy="33020"/>
          </a:xfrm>
          <a:custGeom>
            <a:avLst/>
            <a:gdLst/>
            <a:ahLst/>
            <a:cxnLst/>
            <a:rect l="l" t="t" r="r" b="b"/>
            <a:pathLst>
              <a:path w="49530" h="33019">
                <a:moveTo>
                  <a:pt x="0" y="0"/>
                </a:moveTo>
                <a:lnTo>
                  <a:pt x="49161" y="32778"/>
                </a:lnTo>
              </a:path>
            </a:pathLst>
          </a:custGeom>
          <a:ln w="3602">
            <a:solidFill>
              <a:srgbClr val="000000"/>
            </a:solidFill>
          </a:ln>
        </p:spPr>
        <p:txBody>
          <a:bodyPr wrap="square" lIns="0" tIns="0" rIns="0" bIns="0" rtlCol="0"/>
          <a:lstStyle/>
          <a:p>
            <a:endParaRPr/>
          </a:p>
        </p:txBody>
      </p:sp>
      <p:sp>
        <p:nvSpPr>
          <p:cNvPr id="127" name="object 127"/>
          <p:cNvSpPr/>
          <p:nvPr/>
        </p:nvSpPr>
        <p:spPr>
          <a:xfrm>
            <a:off x="2475433" y="2008987"/>
            <a:ext cx="98425" cy="131445"/>
          </a:xfrm>
          <a:custGeom>
            <a:avLst/>
            <a:gdLst/>
            <a:ahLst/>
            <a:cxnLst/>
            <a:rect l="l" t="t" r="r" b="b"/>
            <a:pathLst>
              <a:path w="98425" h="131444">
                <a:moveTo>
                  <a:pt x="98336" y="0"/>
                </a:moveTo>
                <a:lnTo>
                  <a:pt x="0" y="131114"/>
                </a:lnTo>
              </a:path>
            </a:pathLst>
          </a:custGeom>
          <a:ln w="3602">
            <a:solidFill>
              <a:srgbClr val="000000"/>
            </a:solidFill>
          </a:ln>
        </p:spPr>
        <p:txBody>
          <a:bodyPr wrap="square" lIns="0" tIns="0" rIns="0" bIns="0" rtlCol="0"/>
          <a:lstStyle/>
          <a:p>
            <a:endParaRPr/>
          </a:p>
        </p:txBody>
      </p:sp>
      <p:sp>
        <p:nvSpPr>
          <p:cNvPr id="128" name="object 128"/>
          <p:cNvSpPr/>
          <p:nvPr/>
        </p:nvSpPr>
        <p:spPr>
          <a:xfrm>
            <a:off x="2475433" y="2008987"/>
            <a:ext cx="98425" cy="131445"/>
          </a:xfrm>
          <a:custGeom>
            <a:avLst/>
            <a:gdLst/>
            <a:ahLst/>
            <a:cxnLst/>
            <a:rect l="l" t="t" r="r" b="b"/>
            <a:pathLst>
              <a:path w="98425" h="131444">
                <a:moveTo>
                  <a:pt x="0" y="131114"/>
                </a:moveTo>
                <a:lnTo>
                  <a:pt x="98336" y="0"/>
                </a:lnTo>
              </a:path>
            </a:pathLst>
          </a:custGeom>
          <a:ln w="3602">
            <a:solidFill>
              <a:srgbClr val="000000"/>
            </a:solidFill>
          </a:ln>
        </p:spPr>
        <p:txBody>
          <a:bodyPr wrap="square" lIns="0" tIns="0" rIns="0" bIns="0" rtlCol="0"/>
          <a:lstStyle/>
          <a:p>
            <a:endParaRPr/>
          </a:p>
        </p:txBody>
      </p:sp>
      <p:sp>
        <p:nvSpPr>
          <p:cNvPr id="129" name="object 129"/>
          <p:cNvSpPr/>
          <p:nvPr/>
        </p:nvSpPr>
        <p:spPr>
          <a:xfrm>
            <a:off x="2573769" y="1681213"/>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130" name="object 130"/>
          <p:cNvSpPr/>
          <p:nvPr/>
        </p:nvSpPr>
        <p:spPr>
          <a:xfrm>
            <a:off x="2245995" y="1681213"/>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31" name="object 131"/>
          <p:cNvSpPr/>
          <p:nvPr/>
        </p:nvSpPr>
        <p:spPr>
          <a:xfrm>
            <a:off x="2245995" y="1681213"/>
            <a:ext cx="0" cy="459105"/>
          </a:xfrm>
          <a:custGeom>
            <a:avLst/>
            <a:gdLst/>
            <a:ahLst/>
            <a:cxnLst/>
            <a:rect l="l" t="t" r="r" b="b"/>
            <a:pathLst>
              <a:path h="459105">
                <a:moveTo>
                  <a:pt x="0" y="0"/>
                </a:moveTo>
                <a:lnTo>
                  <a:pt x="0" y="458889"/>
                </a:lnTo>
              </a:path>
            </a:pathLst>
          </a:custGeom>
          <a:ln w="3602">
            <a:solidFill>
              <a:srgbClr val="000000"/>
            </a:solidFill>
          </a:ln>
        </p:spPr>
        <p:txBody>
          <a:bodyPr wrap="square" lIns="0" tIns="0" rIns="0" bIns="0" rtlCol="0"/>
          <a:lstStyle/>
          <a:p>
            <a:endParaRPr/>
          </a:p>
        </p:txBody>
      </p:sp>
      <p:sp>
        <p:nvSpPr>
          <p:cNvPr id="132" name="object 132"/>
          <p:cNvSpPr txBox="1"/>
          <p:nvPr/>
        </p:nvSpPr>
        <p:spPr>
          <a:xfrm>
            <a:off x="2283142" y="1710878"/>
            <a:ext cx="254000" cy="222250"/>
          </a:xfrm>
          <a:prstGeom prst="rect">
            <a:avLst/>
          </a:prstGeom>
        </p:spPr>
        <p:txBody>
          <a:bodyPr vert="horz" wrap="square" lIns="0" tIns="12700" rIns="0" bIns="0" rtlCol="0">
            <a:spAutoFit/>
          </a:bodyPr>
          <a:lstStyle/>
          <a:p>
            <a:pPr marL="12700" marR="5080" indent="1905">
              <a:lnSpc>
                <a:spcPct val="143400"/>
              </a:lnSpc>
              <a:spcBef>
                <a:spcPts val="100"/>
              </a:spcBef>
            </a:pPr>
            <a:r>
              <a:rPr sz="450" spc="85" dirty="0">
                <a:latin typeface="PMingLiU"/>
                <a:cs typeface="PMingLiU"/>
              </a:rPr>
              <a:t>arab</a:t>
            </a:r>
            <a:r>
              <a:rPr sz="450" spc="50" dirty="0">
                <a:latin typeface="PMingLiU"/>
                <a:cs typeface="PMingLiU"/>
              </a:rPr>
              <a:t>ica  </a:t>
            </a:r>
            <a:r>
              <a:rPr sz="450" spc="114" dirty="0">
                <a:latin typeface="PMingLiU"/>
                <a:cs typeface="PMingLiU"/>
              </a:rPr>
              <a:t>r</a:t>
            </a:r>
            <a:r>
              <a:rPr sz="450" spc="70" dirty="0">
                <a:latin typeface="PMingLiU"/>
                <a:cs typeface="PMingLiU"/>
              </a:rPr>
              <a:t>o</a:t>
            </a:r>
            <a:r>
              <a:rPr sz="450" spc="45" dirty="0">
                <a:latin typeface="PMingLiU"/>
                <a:cs typeface="PMingLiU"/>
              </a:rPr>
              <a:t>b</a:t>
            </a:r>
            <a:r>
              <a:rPr sz="450" spc="95" dirty="0">
                <a:latin typeface="PMingLiU"/>
                <a:cs typeface="PMingLiU"/>
              </a:rPr>
              <a:t>us</a:t>
            </a:r>
            <a:r>
              <a:rPr sz="450" spc="25" dirty="0">
                <a:latin typeface="PMingLiU"/>
                <a:cs typeface="PMingLiU"/>
              </a:rPr>
              <a:t>t</a:t>
            </a:r>
            <a:r>
              <a:rPr sz="450" spc="85" dirty="0">
                <a:latin typeface="PMingLiU"/>
                <a:cs typeface="PMingLiU"/>
              </a:rPr>
              <a:t>a</a:t>
            </a:r>
            <a:endParaRPr sz="450">
              <a:latin typeface="PMingLiU"/>
              <a:cs typeface="PMingLiU"/>
            </a:endParaRPr>
          </a:p>
        </p:txBody>
      </p:sp>
      <p:sp>
        <p:nvSpPr>
          <p:cNvPr id="133" name="object 133"/>
          <p:cNvSpPr/>
          <p:nvPr/>
        </p:nvSpPr>
        <p:spPr>
          <a:xfrm>
            <a:off x="2245995" y="2631766"/>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134" name="object 134"/>
          <p:cNvSpPr/>
          <p:nvPr/>
        </p:nvSpPr>
        <p:spPr>
          <a:xfrm>
            <a:off x="2475433" y="2467876"/>
            <a:ext cx="49530" cy="164465"/>
          </a:xfrm>
          <a:custGeom>
            <a:avLst/>
            <a:gdLst/>
            <a:ahLst/>
            <a:cxnLst/>
            <a:rect l="l" t="t" r="r" b="b"/>
            <a:pathLst>
              <a:path w="49530" h="164464">
                <a:moveTo>
                  <a:pt x="0" y="163889"/>
                </a:moveTo>
                <a:lnTo>
                  <a:pt x="49174" y="0"/>
                </a:lnTo>
              </a:path>
            </a:pathLst>
          </a:custGeom>
          <a:ln w="3602">
            <a:solidFill>
              <a:srgbClr val="000000"/>
            </a:solidFill>
          </a:ln>
        </p:spPr>
        <p:txBody>
          <a:bodyPr wrap="square" lIns="0" tIns="0" rIns="0" bIns="0" rtlCol="0"/>
          <a:lstStyle/>
          <a:p>
            <a:endParaRPr/>
          </a:p>
        </p:txBody>
      </p:sp>
      <p:sp>
        <p:nvSpPr>
          <p:cNvPr id="135" name="object 135"/>
          <p:cNvSpPr/>
          <p:nvPr/>
        </p:nvSpPr>
        <p:spPr>
          <a:xfrm>
            <a:off x="2524607" y="2467876"/>
            <a:ext cx="49530" cy="33020"/>
          </a:xfrm>
          <a:custGeom>
            <a:avLst/>
            <a:gdLst/>
            <a:ahLst/>
            <a:cxnLst/>
            <a:rect l="l" t="t" r="r" b="b"/>
            <a:pathLst>
              <a:path w="49530" h="33019">
                <a:moveTo>
                  <a:pt x="0" y="0"/>
                </a:moveTo>
                <a:lnTo>
                  <a:pt x="49161" y="32782"/>
                </a:lnTo>
              </a:path>
            </a:pathLst>
          </a:custGeom>
          <a:ln w="3602">
            <a:solidFill>
              <a:srgbClr val="000000"/>
            </a:solidFill>
          </a:ln>
        </p:spPr>
        <p:txBody>
          <a:bodyPr wrap="square" lIns="0" tIns="0" rIns="0" bIns="0" rtlCol="0"/>
          <a:lstStyle/>
          <a:p>
            <a:endParaRPr/>
          </a:p>
        </p:txBody>
      </p:sp>
      <p:sp>
        <p:nvSpPr>
          <p:cNvPr id="136" name="object 136"/>
          <p:cNvSpPr/>
          <p:nvPr/>
        </p:nvSpPr>
        <p:spPr>
          <a:xfrm>
            <a:off x="2475433" y="2500659"/>
            <a:ext cx="98425" cy="131445"/>
          </a:xfrm>
          <a:custGeom>
            <a:avLst/>
            <a:gdLst/>
            <a:ahLst/>
            <a:cxnLst/>
            <a:rect l="l" t="t" r="r" b="b"/>
            <a:pathLst>
              <a:path w="98425" h="131444">
                <a:moveTo>
                  <a:pt x="98336" y="0"/>
                </a:moveTo>
                <a:lnTo>
                  <a:pt x="0" y="131107"/>
                </a:lnTo>
              </a:path>
            </a:pathLst>
          </a:custGeom>
          <a:ln w="3602">
            <a:solidFill>
              <a:srgbClr val="000000"/>
            </a:solidFill>
          </a:ln>
        </p:spPr>
        <p:txBody>
          <a:bodyPr wrap="square" lIns="0" tIns="0" rIns="0" bIns="0" rtlCol="0"/>
          <a:lstStyle/>
          <a:p>
            <a:endParaRPr/>
          </a:p>
        </p:txBody>
      </p:sp>
      <p:sp>
        <p:nvSpPr>
          <p:cNvPr id="137" name="object 137"/>
          <p:cNvSpPr/>
          <p:nvPr/>
        </p:nvSpPr>
        <p:spPr>
          <a:xfrm>
            <a:off x="2475433" y="2500659"/>
            <a:ext cx="98425" cy="131445"/>
          </a:xfrm>
          <a:custGeom>
            <a:avLst/>
            <a:gdLst/>
            <a:ahLst/>
            <a:cxnLst/>
            <a:rect l="l" t="t" r="r" b="b"/>
            <a:pathLst>
              <a:path w="98425" h="131444">
                <a:moveTo>
                  <a:pt x="0" y="131107"/>
                </a:moveTo>
                <a:lnTo>
                  <a:pt x="98336" y="0"/>
                </a:lnTo>
              </a:path>
            </a:pathLst>
          </a:custGeom>
          <a:ln w="3602">
            <a:solidFill>
              <a:srgbClr val="000000"/>
            </a:solidFill>
          </a:ln>
        </p:spPr>
        <p:txBody>
          <a:bodyPr wrap="square" lIns="0" tIns="0" rIns="0" bIns="0" rtlCol="0"/>
          <a:lstStyle/>
          <a:p>
            <a:endParaRPr/>
          </a:p>
        </p:txBody>
      </p:sp>
      <p:sp>
        <p:nvSpPr>
          <p:cNvPr id="138" name="object 138"/>
          <p:cNvSpPr/>
          <p:nvPr/>
        </p:nvSpPr>
        <p:spPr>
          <a:xfrm>
            <a:off x="2573769" y="2172881"/>
            <a:ext cx="0" cy="328295"/>
          </a:xfrm>
          <a:custGeom>
            <a:avLst/>
            <a:gdLst/>
            <a:ahLst/>
            <a:cxnLst/>
            <a:rect l="l" t="t" r="r" b="b"/>
            <a:pathLst>
              <a:path h="328294">
                <a:moveTo>
                  <a:pt x="0" y="327778"/>
                </a:moveTo>
                <a:lnTo>
                  <a:pt x="0" y="0"/>
                </a:lnTo>
              </a:path>
            </a:pathLst>
          </a:custGeom>
          <a:ln w="3602">
            <a:solidFill>
              <a:srgbClr val="000000"/>
            </a:solidFill>
          </a:ln>
        </p:spPr>
        <p:txBody>
          <a:bodyPr wrap="square" lIns="0" tIns="0" rIns="0" bIns="0" rtlCol="0"/>
          <a:lstStyle/>
          <a:p>
            <a:endParaRPr/>
          </a:p>
        </p:txBody>
      </p:sp>
      <p:sp>
        <p:nvSpPr>
          <p:cNvPr id="139" name="object 139"/>
          <p:cNvSpPr/>
          <p:nvPr/>
        </p:nvSpPr>
        <p:spPr>
          <a:xfrm>
            <a:off x="2245995" y="2172881"/>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40" name="object 140"/>
          <p:cNvSpPr/>
          <p:nvPr/>
        </p:nvSpPr>
        <p:spPr>
          <a:xfrm>
            <a:off x="2245995" y="2172881"/>
            <a:ext cx="0" cy="459105"/>
          </a:xfrm>
          <a:custGeom>
            <a:avLst/>
            <a:gdLst/>
            <a:ahLst/>
            <a:cxnLst/>
            <a:rect l="l" t="t" r="r" b="b"/>
            <a:pathLst>
              <a:path h="459105">
                <a:moveTo>
                  <a:pt x="0" y="0"/>
                </a:moveTo>
                <a:lnTo>
                  <a:pt x="0" y="458885"/>
                </a:lnTo>
              </a:path>
            </a:pathLst>
          </a:custGeom>
          <a:ln w="3602">
            <a:solidFill>
              <a:srgbClr val="000000"/>
            </a:solidFill>
          </a:ln>
        </p:spPr>
        <p:txBody>
          <a:bodyPr wrap="square" lIns="0" tIns="0" rIns="0" bIns="0" rtlCol="0"/>
          <a:lstStyle/>
          <a:p>
            <a:endParaRPr/>
          </a:p>
        </p:txBody>
      </p:sp>
      <p:sp>
        <p:nvSpPr>
          <p:cNvPr id="141" name="object 141"/>
          <p:cNvSpPr txBox="1"/>
          <p:nvPr/>
        </p:nvSpPr>
        <p:spPr>
          <a:xfrm>
            <a:off x="2284399" y="2212238"/>
            <a:ext cx="250825" cy="212725"/>
          </a:xfrm>
          <a:prstGeom prst="rect">
            <a:avLst/>
          </a:prstGeom>
        </p:spPr>
        <p:txBody>
          <a:bodyPr vert="horz" wrap="square" lIns="0" tIns="12700" rIns="0" bIns="0" rtlCol="0">
            <a:spAutoFit/>
          </a:bodyPr>
          <a:lstStyle/>
          <a:p>
            <a:pPr marL="12700" marR="5080" indent="22225">
              <a:lnSpc>
                <a:spcPct val="136300"/>
              </a:lnSpc>
              <a:spcBef>
                <a:spcPts val="100"/>
              </a:spcBef>
            </a:pPr>
            <a:r>
              <a:rPr sz="450" spc="60" dirty="0">
                <a:latin typeface="PMingLiU"/>
                <a:cs typeface="PMingLiU"/>
              </a:rPr>
              <a:t>Kenya  </a:t>
            </a:r>
            <a:r>
              <a:rPr sz="450" spc="100" dirty="0">
                <a:latin typeface="PMingLiU"/>
                <a:cs typeface="PMingLiU"/>
              </a:rPr>
              <a:t>ha</a:t>
            </a:r>
            <a:r>
              <a:rPr sz="450" spc="25" dirty="0">
                <a:latin typeface="PMingLiU"/>
                <a:cs typeface="PMingLiU"/>
              </a:rPr>
              <a:t>r</a:t>
            </a:r>
            <a:r>
              <a:rPr sz="450" spc="60" dirty="0">
                <a:latin typeface="PMingLiU"/>
                <a:cs typeface="PMingLiU"/>
              </a:rPr>
              <a:t>ve</a:t>
            </a:r>
            <a:r>
              <a:rPr sz="450" spc="90" dirty="0">
                <a:latin typeface="PMingLiU"/>
                <a:cs typeface="PMingLiU"/>
              </a:rPr>
              <a:t>st</a:t>
            </a:r>
            <a:endParaRPr sz="450">
              <a:latin typeface="PMingLiU"/>
              <a:cs typeface="PMingLiU"/>
            </a:endParaRPr>
          </a:p>
        </p:txBody>
      </p:sp>
      <p:sp>
        <p:nvSpPr>
          <p:cNvPr id="142" name="object 142"/>
          <p:cNvSpPr/>
          <p:nvPr/>
        </p:nvSpPr>
        <p:spPr>
          <a:xfrm>
            <a:off x="2714968" y="1648434"/>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143" name="object 143"/>
          <p:cNvSpPr/>
          <p:nvPr/>
        </p:nvSpPr>
        <p:spPr>
          <a:xfrm>
            <a:off x="2944406" y="1484553"/>
            <a:ext cx="49530" cy="164465"/>
          </a:xfrm>
          <a:custGeom>
            <a:avLst/>
            <a:gdLst/>
            <a:ahLst/>
            <a:cxnLst/>
            <a:rect l="l" t="t" r="r" b="b"/>
            <a:pathLst>
              <a:path w="49530" h="164464">
                <a:moveTo>
                  <a:pt x="0" y="163880"/>
                </a:moveTo>
                <a:lnTo>
                  <a:pt x="49161" y="0"/>
                </a:lnTo>
              </a:path>
            </a:pathLst>
          </a:custGeom>
          <a:ln w="3602">
            <a:solidFill>
              <a:srgbClr val="000000"/>
            </a:solidFill>
          </a:ln>
        </p:spPr>
        <p:txBody>
          <a:bodyPr wrap="square" lIns="0" tIns="0" rIns="0" bIns="0" rtlCol="0"/>
          <a:lstStyle/>
          <a:p>
            <a:endParaRPr/>
          </a:p>
        </p:txBody>
      </p:sp>
      <p:sp>
        <p:nvSpPr>
          <p:cNvPr id="144" name="object 144"/>
          <p:cNvSpPr/>
          <p:nvPr/>
        </p:nvSpPr>
        <p:spPr>
          <a:xfrm>
            <a:off x="2993567" y="1484553"/>
            <a:ext cx="49530" cy="33020"/>
          </a:xfrm>
          <a:custGeom>
            <a:avLst/>
            <a:gdLst/>
            <a:ahLst/>
            <a:cxnLst/>
            <a:rect l="l" t="t" r="r" b="b"/>
            <a:pathLst>
              <a:path w="49530" h="33019">
                <a:moveTo>
                  <a:pt x="0" y="0"/>
                </a:moveTo>
                <a:lnTo>
                  <a:pt x="49174" y="32778"/>
                </a:lnTo>
              </a:path>
            </a:pathLst>
          </a:custGeom>
          <a:ln w="3602">
            <a:solidFill>
              <a:srgbClr val="000000"/>
            </a:solidFill>
          </a:ln>
        </p:spPr>
        <p:txBody>
          <a:bodyPr wrap="square" lIns="0" tIns="0" rIns="0" bIns="0" rtlCol="0"/>
          <a:lstStyle/>
          <a:p>
            <a:endParaRPr/>
          </a:p>
        </p:txBody>
      </p:sp>
      <p:sp>
        <p:nvSpPr>
          <p:cNvPr id="145" name="object 145"/>
          <p:cNvSpPr/>
          <p:nvPr/>
        </p:nvSpPr>
        <p:spPr>
          <a:xfrm>
            <a:off x="2944406" y="1517332"/>
            <a:ext cx="98425" cy="131445"/>
          </a:xfrm>
          <a:custGeom>
            <a:avLst/>
            <a:gdLst/>
            <a:ahLst/>
            <a:cxnLst/>
            <a:rect l="l" t="t" r="r" b="b"/>
            <a:pathLst>
              <a:path w="98425" h="131444">
                <a:moveTo>
                  <a:pt x="98336" y="0"/>
                </a:moveTo>
                <a:lnTo>
                  <a:pt x="0" y="131102"/>
                </a:lnTo>
              </a:path>
            </a:pathLst>
          </a:custGeom>
          <a:ln w="3602">
            <a:solidFill>
              <a:srgbClr val="000000"/>
            </a:solidFill>
          </a:ln>
        </p:spPr>
        <p:txBody>
          <a:bodyPr wrap="square" lIns="0" tIns="0" rIns="0" bIns="0" rtlCol="0"/>
          <a:lstStyle/>
          <a:p>
            <a:endParaRPr/>
          </a:p>
        </p:txBody>
      </p:sp>
      <p:sp>
        <p:nvSpPr>
          <p:cNvPr id="146" name="object 146"/>
          <p:cNvSpPr/>
          <p:nvPr/>
        </p:nvSpPr>
        <p:spPr>
          <a:xfrm>
            <a:off x="2944406" y="1517332"/>
            <a:ext cx="98425" cy="131445"/>
          </a:xfrm>
          <a:custGeom>
            <a:avLst/>
            <a:gdLst/>
            <a:ahLst/>
            <a:cxnLst/>
            <a:rect l="l" t="t" r="r" b="b"/>
            <a:pathLst>
              <a:path w="98425" h="131444">
                <a:moveTo>
                  <a:pt x="0" y="131102"/>
                </a:moveTo>
                <a:lnTo>
                  <a:pt x="98336" y="0"/>
                </a:lnTo>
              </a:path>
            </a:pathLst>
          </a:custGeom>
          <a:ln w="3602">
            <a:solidFill>
              <a:srgbClr val="000000"/>
            </a:solidFill>
          </a:ln>
        </p:spPr>
        <p:txBody>
          <a:bodyPr wrap="square" lIns="0" tIns="0" rIns="0" bIns="0" rtlCol="0"/>
          <a:lstStyle/>
          <a:p>
            <a:endParaRPr/>
          </a:p>
        </p:txBody>
      </p:sp>
      <p:sp>
        <p:nvSpPr>
          <p:cNvPr id="147" name="object 147"/>
          <p:cNvSpPr/>
          <p:nvPr/>
        </p:nvSpPr>
        <p:spPr>
          <a:xfrm>
            <a:off x="3042742" y="1189558"/>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148" name="object 148"/>
          <p:cNvSpPr/>
          <p:nvPr/>
        </p:nvSpPr>
        <p:spPr>
          <a:xfrm>
            <a:off x="2714968" y="1189558"/>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49" name="object 149"/>
          <p:cNvSpPr/>
          <p:nvPr/>
        </p:nvSpPr>
        <p:spPr>
          <a:xfrm>
            <a:off x="2714968" y="1189558"/>
            <a:ext cx="0" cy="459105"/>
          </a:xfrm>
          <a:custGeom>
            <a:avLst/>
            <a:gdLst/>
            <a:ahLst/>
            <a:cxnLst/>
            <a:rect l="l" t="t" r="r" b="b"/>
            <a:pathLst>
              <a:path h="459105">
                <a:moveTo>
                  <a:pt x="0" y="0"/>
                </a:moveTo>
                <a:lnTo>
                  <a:pt x="0" y="458876"/>
                </a:lnTo>
              </a:path>
            </a:pathLst>
          </a:custGeom>
          <a:ln w="3602">
            <a:solidFill>
              <a:srgbClr val="000000"/>
            </a:solidFill>
          </a:ln>
        </p:spPr>
        <p:txBody>
          <a:bodyPr wrap="square" lIns="0" tIns="0" rIns="0" bIns="0" rtlCol="0"/>
          <a:lstStyle/>
          <a:p>
            <a:endParaRPr/>
          </a:p>
        </p:txBody>
      </p:sp>
      <p:sp>
        <p:nvSpPr>
          <p:cNvPr id="150" name="object 150"/>
          <p:cNvSpPr txBox="1"/>
          <p:nvPr/>
        </p:nvSpPr>
        <p:spPr>
          <a:xfrm>
            <a:off x="2746369" y="1219236"/>
            <a:ext cx="265430" cy="222250"/>
          </a:xfrm>
          <a:prstGeom prst="rect">
            <a:avLst/>
          </a:prstGeom>
        </p:spPr>
        <p:txBody>
          <a:bodyPr vert="horz" wrap="square" lIns="0" tIns="12700" rIns="0" bIns="0" rtlCol="0">
            <a:spAutoFit/>
          </a:bodyPr>
          <a:lstStyle/>
          <a:p>
            <a:pPr marL="51435" marR="5080" indent="-39370">
              <a:lnSpc>
                <a:spcPct val="143400"/>
              </a:lnSpc>
              <a:spcBef>
                <a:spcPts val="100"/>
              </a:spcBef>
            </a:pPr>
            <a:r>
              <a:rPr sz="450" spc="95" dirty="0">
                <a:latin typeface="PMingLiU"/>
                <a:cs typeface="PMingLiU"/>
              </a:rPr>
              <a:t>re</a:t>
            </a:r>
            <a:r>
              <a:rPr sz="450" spc="75" dirty="0">
                <a:latin typeface="PMingLiU"/>
                <a:cs typeface="PMingLiU"/>
              </a:rPr>
              <a:t>count  votes</a:t>
            </a:r>
            <a:endParaRPr sz="450">
              <a:latin typeface="PMingLiU"/>
              <a:cs typeface="PMingLiU"/>
            </a:endParaRPr>
          </a:p>
        </p:txBody>
      </p:sp>
      <p:sp>
        <p:nvSpPr>
          <p:cNvPr id="151" name="object 151"/>
          <p:cNvSpPr/>
          <p:nvPr/>
        </p:nvSpPr>
        <p:spPr>
          <a:xfrm>
            <a:off x="2714968" y="2140102"/>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152" name="object 152"/>
          <p:cNvSpPr/>
          <p:nvPr/>
        </p:nvSpPr>
        <p:spPr>
          <a:xfrm>
            <a:off x="2944406" y="1976209"/>
            <a:ext cx="49530" cy="164465"/>
          </a:xfrm>
          <a:custGeom>
            <a:avLst/>
            <a:gdLst/>
            <a:ahLst/>
            <a:cxnLst/>
            <a:rect l="l" t="t" r="r" b="b"/>
            <a:pathLst>
              <a:path w="49530" h="164464">
                <a:moveTo>
                  <a:pt x="0" y="163893"/>
                </a:moveTo>
                <a:lnTo>
                  <a:pt x="49161" y="0"/>
                </a:lnTo>
              </a:path>
            </a:pathLst>
          </a:custGeom>
          <a:ln w="3602">
            <a:solidFill>
              <a:srgbClr val="000000"/>
            </a:solidFill>
          </a:ln>
        </p:spPr>
        <p:txBody>
          <a:bodyPr wrap="square" lIns="0" tIns="0" rIns="0" bIns="0" rtlCol="0"/>
          <a:lstStyle/>
          <a:p>
            <a:endParaRPr/>
          </a:p>
        </p:txBody>
      </p:sp>
      <p:sp>
        <p:nvSpPr>
          <p:cNvPr id="153" name="object 153"/>
          <p:cNvSpPr/>
          <p:nvPr/>
        </p:nvSpPr>
        <p:spPr>
          <a:xfrm>
            <a:off x="2993567" y="1976209"/>
            <a:ext cx="49530" cy="33020"/>
          </a:xfrm>
          <a:custGeom>
            <a:avLst/>
            <a:gdLst/>
            <a:ahLst/>
            <a:cxnLst/>
            <a:rect l="l" t="t" r="r" b="b"/>
            <a:pathLst>
              <a:path w="49530" h="33019">
                <a:moveTo>
                  <a:pt x="0" y="0"/>
                </a:moveTo>
                <a:lnTo>
                  <a:pt x="49174" y="32778"/>
                </a:lnTo>
              </a:path>
            </a:pathLst>
          </a:custGeom>
          <a:ln w="3602">
            <a:solidFill>
              <a:srgbClr val="000000"/>
            </a:solidFill>
          </a:ln>
        </p:spPr>
        <p:txBody>
          <a:bodyPr wrap="square" lIns="0" tIns="0" rIns="0" bIns="0" rtlCol="0"/>
          <a:lstStyle/>
          <a:p>
            <a:endParaRPr/>
          </a:p>
        </p:txBody>
      </p:sp>
      <p:sp>
        <p:nvSpPr>
          <p:cNvPr id="154" name="object 154"/>
          <p:cNvSpPr/>
          <p:nvPr/>
        </p:nvSpPr>
        <p:spPr>
          <a:xfrm>
            <a:off x="2944406" y="2008987"/>
            <a:ext cx="98425" cy="131445"/>
          </a:xfrm>
          <a:custGeom>
            <a:avLst/>
            <a:gdLst/>
            <a:ahLst/>
            <a:cxnLst/>
            <a:rect l="l" t="t" r="r" b="b"/>
            <a:pathLst>
              <a:path w="98425" h="131444">
                <a:moveTo>
                  <a:pt x="98336" y="0"/>
                </a:moveTo>
                <a:lnTo>
                  <a:pt x="0" y="131114"/>
                </a:lnTo>
              </a:path>
            </a:pathLst>
          </a:custGeom>
          <a:ln w="3602">
            <a:solidFill>
              <a:srgbClr val="000000"/>
            </a:solidFill>
          </a:ln>
        </p:spPr>
        <p:txBody>
          <a:bodyPr wrap="square" lIns="0" tIns="0" rIns="0" bIns="0" rtlCol="0"/>
          <a:lstStyle/>
          <a:p>
            <a:endParaRPr/>
          </a:p>
        </p:txBody>
      </p:sp>
      <p:sp>
        <p:nvSpPr>
          <p:cNvPr id="155" name="object 155"/>
          <p:cNvSpPr/>
          <p:nvPr/>
        </p:nvSpPr>
        <p:spPr>
          <a:xfrm>
            <a:off x="2944406" y="2008987"/>
            <a:ext cx="98425" cy="131445"/>
          </a:xfrm>
          <a:custGeom>
            <a:avLst/>
            <a:gdLst/>
            <a:ahLst/>
            <a:cxnLst/>
            <a:rect l="l" t="t" r="r" b="b"/>
            <a:pathLst>
              <a:path w="98425" h="131444">
                <a:moveTo>
                  <a:pt x="0" y="131114"/>
                </a:moveTo>
                <a:lnTo>
                  <a:pt x="98336" y="0"/>
                </a:lnTo>
              </a:path>
            </a:pathLst>
          </a:custGeom>
          <a:ln w="3602">
            <a:solidFill>
              <a:srgbClr val="000000"/>
            </a:solidFill>
          </a:ln>
        </p:spPr>
        <p:txBody>
          <a:bodyPr wrap="square" lIns="0" tIns="0" rIns="0" bIns="0" rtlCol="0"/>
          <a:lstStyle/>
          <a:p>
            <a:endParaRPr/>
          </a:p>
        </p:txBody>
      </p:sp>
      <p:sp>
        <p:nvSpPr>
          <p:cNvPr id="156" name="object 156"/>
          <p:cNvSpPr/>
          <p:nvPr/>
        </p:nvSpPr>
        <p:spPr>
          <a:xfrm>
            <a:off x="3042742" y="1681213"/>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157" name="object 157"/>
          <p:cNvSpPr/>
          <p:nvPr/>
        </p:nvSpPr>
        <p:spPr>
          <a:xfrm>
            <a:off x="2714968" y="1681213"/>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58" name="object 158"/>
          <p:cNvSpPr/>
          <p:nvPr/>
        </p:nvSpPr>
        <p:spPr>
          <a:xfrm>
            <a:off x="2714968" y="1681213"/>
            <a:ext cx="0" cy="459105"/>
          </a:xfrm>
          <a:custGeom>
            <a:avLst/>
            <a:gdLst/>
            <a:ahLst/>
            <a:cxnLst/>
            <a:rect l="l" t="t" r="r" b="b"/>
            <a:pathLst>
              <a:path h="459105">
                <a:moveTo>
                  <a:pt x="0" y="0"/>
                </a:moveTo>
                <a:lnTo>
                  <a:pt x="0" y="458889"/>
                </a:lnTo>
              </a:path>
            </a:pathLst>
          </a:custGeom>
          <a:ln w="3602">
            <a:solidFill>
              <a:srgbClr val="000000"/>
            </a:solidFill>
          </a:ln>
        </p:spPr>
        <p:txBody>
          <a:bodyPr wrap="square" lIns="0" tIns="0" rIns="0" bIns="0" rtlCol="0"/>
          <a:lstStyle/>
          <a:p>
            <a:endParaRPr/>
          </a:p>
        </p:txBody>
      </p:sp>
      <p:sp>
        <p:nvSpPr>
          <p:cNvPr id="159" name="object 159"/>
          <p:cNvSpPr txBox="1"/>
          <p:nvPr/>
        </p:nvSpPr>
        <p:spPr>
          <a:xfrm>
            <a:off x="2755341" y="1710878"/>
            <a:ext cx="247015" cy="222250"/>
          </a:xfrm>
          <a:prstGeom prst="rect">
            <a:avLst/>
          </a:prstGeom>
        </p:spPr>
        <p:txBody>
          <a:bodyPr vert="horz" wrap="square" lIns="0" tIns="12700" rIns="0" bIns="0" rtlCol="0">
            <a:spAutoFit/>
          </a:bodyPr>
          <a:lstStyle/>
          <a:p>
            <a:pPr marL="12700" marR="5080" indent="48895">
              <a:lnSpc>
                <a:spcPct val="143400"/>
              </a:lnSpc>
              <a:spcBef>
                <a:spcPts val="100"/>
              </a:spcBef>
            </a:pPr>
            <a:r>
              <a:rPr sz="450" spc="75" dirty="0">
                <a:latin typeface="PMingLiU"/>
                <a:cs typeface="PMingLiU"/>
              </a:rPr>
              <a:t>seat  </a:t>
            </a:r>
            <a:r>
              <a:rPr sz="450" spc="114" dirty="0">
                <a:latin typeface="PMingLiU"/>
                <a:cs typeface="PMingLiU"/>
              </a:rPr>
              <a:t>r</a:t>
            </a:r>
            <a:r>
              <a:rPr sz="450" spc="55" dirty="0">
                <a:latin typeface="PMingLiU"/>
                <a:cs typeface="PMingLiU"/>
              </a:rPr>
              <a:t>un</a:t>
            </a:r>
            <a:r>
              <a:rPr sz="450" spc="30" dirty="0">
                <a:latin typeface="PMingLiU"/>
                <a:cs typeface="PMingLiU"/>
              </a:rPr>
              <a:t>-</a:t>
            </a:r>
            <a:r>
              <a:rPr sz="450" spc="70" dirty="0">
                <a:latin typeface="PMingLiU"/>
                <a:cs typeface="PMingLiU"/>
              </a:rPr>
              <a:t>o</a:t>
            </a:r>
            <a:r>
              <a:rPr sz="450" spc="95" dirty="0">
                <a:latin typeface="PMingLiU"/>
                <a:cs typeface="PMingLiU"/>
              </a:rPr>
              <a:t>ff</a:t>
            </a:r>
            <a:endParaRPr sz="450">
              <a:latin typeface="PMingLiU"/>
              <a:cs typeface="PMingLiU"/>
            </a:endParaRPr>
          </a:p>
        </p:txBody>
      </p:sp>
      <p:sp>
        <p:nvSpPr>
          <p:cNvPr id="160" name="object 160"/>
          <p:cNvSpPr/>
          <p:nvPr/>
        </p:nvSpPr>
        <p:spPr>
          <a:xfrm>
            <a:off x="2714968" y="2631766"/>
            <a:ext cx="229870" cy="0"/>
          </a:xfrm>
          <a:custGeom>
            <a:avLst/>
            <a:gdLst/>
            <a:ahLst/>
            <a:cxnLst/>
            <a:rect l="l" t="t" r="r" b="b"/>
            <a:pathLst>
              <a:path w="229869">
                <a:moveTo>
                  <a:pt x="0" y="0"/>
                </a:moveTo>
                <a:lnTo>
                  <a:pt x="229438" y="0"/>
                </a:lnTo>
              </a:path>
            </a:pathLst>
          </a:custGeom>
          <a:ln w="3602">
            <a:solidFill>
              <a:srgbClr val="000000"/>
            </a:solidFill>
          </a:ln>
        </p:spPr>
        <p:txBody>
          <a:bodyPr wrap="square" lIns="0" tIns="0" rIns="0" bIns="0" rtlCol="0"/>
          <a:lstStyle/>
          <a:p>
            <a:endParaRPr/>
          </a:p>
        </p:txBody>
      </p:sp>
      <p:sp>
        <p:nvSpPr>
          <p:cNvPr id="161" name="object 161"/>
          <p:cNvSpPr/>
          <p:nvPr/>
        </p:nvSpPr>
        <p:spPr>
          <a:xfrm>
            <a:off x="2944406" y="2467876"/>
            <a:ext cx="49530" cy="164465"/>
          </a:xfrm>
          <a:custGeom>
            <a:avLst/>
            <a:gdLst/>
            <a:ahLst/>
            <a:cxnLst/>
            <a:rect l="l" t="t" r="r" b="b"/>
            <a:pathLst>
              <a:path w="49530" h="164464">
                <a:moveTo>
                  <a:pt x="0" y="163889"/>
                </a:moveTo>
                <a:lnTo>
                  <a:pt x="49161" y="0"/>
                </a:lnTo>
              </a:path>
            </a:pathLst>
          </a:custGeom>
          <a:ln w="3602">
            <a:solidFill>
              <a:srgbClr val="000000"/>
            </a:solidFill>
          </a:ln>
        </p:spPr>
        <p:txBody>
          <a:bodyPr wrap="square" lIns="0" tIns="0" rIns="0" bIns="0" rtlCol="0"/>
          <a:lstStyle/>
          <a:p>
            <a:endParaRPr/>
          </a:p>
        </p:txBody>
      </p:sp>
      <p:sp>
        <p:nvSpPr>
          <p:cNvPr id="162" name="object 162"/>
          <p:cNvSpPr/>
          <p:nvPr/>
        </p:nvSpPr>
        <p:spPr>
          <a:xfrm>
            <a:off x="2993567" y="2467876"/>
            <a:ext cx="49530" cy="33020"/>
          </a:xfrm>
          <a:custGeom>
            <a:avLst/>
            <a:gdLst/>
            <a:ahLst/>
            <a:cxnLst/>
            <a:rect l="l" t="t" r="r" b="b"/>
            <a:pathLst>
              <a:path w="49530" h="33019">
                <a:moveTo>
                  <a:pt x="0" y="0"/>
                </a:moveTo>
                <a:lnTo>
                  <a:pt x="49174" y="32782"/>
                </a:lnTo>
              </a:path>
            </a:pathLst>
          </a:custGeom>
          <a:ln w="3602">
            <a:solidFill>
              <a:srgbClr val="000000"/>
            </a:solidFill>
          </a:ln>
        </p:spPr>
        <p:txBody>
          <a:bodyPr wrap="square" lIns="0" tIns="0" rIns="0" bIns="0" rtlCol="0"/>
          <a:lstStyle/>
          <a:p>
            <a:endParaRPr/>
          </a:p>
        </p:txBody>
      </p:sp>
      <p:sp>
        <p:nvSpPr>
          <p:cNvPr id="163" name="object 163"/>
          <p:cNvSpPr/>
          <p:nvPr/>
        </p:nvSpPr>
        <p:spPr>
          <a:xfrm>
            <a:off x="2944406" y="2500659"/>
            <a:ext cx="98425" cy="131445"/>
          </a:xfrm>
          <a:custGeom>
            <a:avLst/>
            <a:gdLst/>
            <a:ahLst/>
            <a:cxnLst/>
            <a:rect l="l" t="t" r="r" b="b"/>
            <a:pathLst>
              <a:path w="98425" h="131444">
                <a:moveTo>
                  <a:pt x="98336" y="0"/>
                </a:moveTo>
                <a:lnTo>
                  <a:pt x="0" y="131107"/>
                </a:lnTo>
              </a:path>
            </a:pathLst>
          </a:custGeom>
          <a:ln w="3602">
            <a:solidFill>
              <a:srgbClr val="000000"/>
            </a:solidFill>
          </a:ln>
        </p:spPr>
        <p:txBody>
          <a:bodyPr wrap="square" lIns="0" tIns="0" rIns="0" bIns="0" rtlCol="0"/>
          <a:lstStyle/>
          <a:p>
            <a:endParaRPr/>
          </a:p>
        </p:txBody>
      </p:sp>
      <p:sp>
        <p:nvSpPr>
          <p:cNvPr id="164" name="object 164"/>
          <p:cNvSpPr/>
          <p:nvPr/>
        </p:nvSpPr>
        <p:spPr>
          <a:xfrm>
            <a:off x="2944406" y="2500659"/>
            <a:ext cx="98425" cy="131445"/>
          </a:xfrm>
          <a:custGeom>
            <a:avLst/>
            <a:gdLst/>
            <a:ahLst/>
            <a:cxnLst/>
            <a:rect l="l" t="t" r="r" b="b"/>
            <a:pathLst>
              <a:path w="98425" h="131444">
                <a:moveTo>
                  <a:pt x="0" y="131107"/>
                </a:moveTo>
                <a:lnTo>
                  <a:pt x="98336" y="0"/>
                </a:lnTo>
              </a:path>
            </a:pathLst>
          </a:custGeom>
          <a:ln w="3602">
            <a:solidFill>
              <a:srgbClr val="000000"/>
            </a:solidFill>
          </a:ln>
        </p:spPr>
        <p:txBody>
          <a:bodyPr wrap="square" lIns="0" tIns="0" rIns="0" bIns="0" rtlCol="0"/>
          <a:lstStyle/>
          <a:p>
            <a:endParaRPr/>
          </a:p>
        </p:txBody>
      </p:sp>
      <p:sp>
        <p:nvSpPr>
          <p:cNvPr id="165" name="object 165"/>
          <p:cNvSpPr/>
          <p:nvPr/>
        </p:nvSpPr>
        <p:spPr>
          <a:xfrm>
            <a:off x="3042742" y="2172881"/>
            <a:ext cx="0" cy="328295"/>
          </a:xfrm>
          <a:custGeom>
            <a:avLst/>
            <a:gdLst/>
            <a:ahLst/>
            <a:cxnLst/>
            <a:rect l="l" t="t" r="r" b="b"/>
            <a:pathLst>
              <a:path h="328294">
                <a:moveTo>
                  <a:pt x="0" y="327778"/>
                </a:moveTo>
                <a:lnTo>
                  <a:pt x="0" y="0"/>
                </a:lnTo>
              </a:path>
            </a:pathLst>
          </a:custGeom>
          <a:ln w="3602">
            <a:solidFill>
              <a:srgbClr val="000000"/>
            </a:solidFill>
          </a:ln>
        </p:spPr>
        <p:txBody>
          <a:bodyPr wrap="square" lIns="0" tIns="0" rIns="0" bIns="0" rtlCol="0"/>
          <a:lstStyle/>
          <a:p>
            <a:endParaRPr/>
          </a:p>
        </p:txBody>
      </p:sp>
      <p:sp>
        <p:nvSpPr>
          <p:cNvPr id="166" name="object 166"/>
          <p:cNvSpPr/>
          <p:nvPr/>
        </p:nvSpPr>
        <p:spPr>
          <a:xfrm>
            <a:off x="2714968" y="2172881"/>
            <a:ext cx="328295" cy="0"/>
          </a:xfrm>
          <a:custGeom>
            <a:avLst/>
            <a:gdLst/>
            <a:ahLst/>
            <a:cxnLst/>
            <a:rect l="l" t="t" r="r" b="b"/>
            <a:pathLst>
              <a:path w="328294">
                <a:moveTo>
                  <a:pt x="327774" y="0"/>
                </a:moveTo>
                <a:lnTo>
                  <a:pt x="0" y="0"/>
                </a:lnTo>
              </a:path>
            </a:pathLst>
          </a:custGeom>
          <a:ln w="3602">
            <a:solidFill>
              <a:srgbClr val="000000"/>
            </a:solidFill>
          </a:ln>
        </p:spPr>
        <p:txBody>
          <a:bodyPr wrap="square" lIns="0" tIns="0" rIns="0" bIns="0" rtlCol="0"/>
          <a:lstStyle/>
          <a:p>
            <a:endParaRPr/>
          </a:p>
        </p:txBody>
      </p:sp>
      <p:sp>
        <p:nvSpPr>
          <p:cNvPr id="167" name="object 167"/>
          <p:cNvSpPr/>
          <p:nvPr/>
        </p:nvSpPr>
        <p:spPr>
          <a:xfrm>
            <a:off x="2714968" y="2172881"/>
            <a:ext cx="0" cy="459105"/>
          </a:xfrm>
          <a:custGeom>
            <a:avLst/>
            <a:gdLst/>
            <a:ahLst/>
            <a:cxnLst/>
            <a:rect l="l" t="t" r="r" b="b"/>
            <a:pathLst>
              <a:path h="459105">
                <a:moveTo>
                  <a:pt x="0" y="0"/>
                </a:moveTo>
                <a:lnTo>
                  <a:pt x="0" y="458885"/>
                </a:lnTo>
              </a:path>
            </a:pathLst>
          </a:custGeom>
          <a:ln w="3602">
            <a:solidFill>
              <a:srgbClr val="000000"/>
            </a:solidFill>
          </a:ln>
        </p:spPr>
        <p:txBody>
          <a:bodyPr wrap="square" lIns="0" tIns="0" rIns="0" bIns="0" rtlCol="0"/>
          <a:lstStyle/>
          <a:p>
            <a:endParaRPr/>
          </a:p>
        </p:txBody>
      </p:sp>
      <p:sp>
        <p:nvSpPr>
          <p:cNvPr id="168" name="object 168"/>
          <p:cNvSpPr txBox="1"/>
          <p:nvPr/>
        </p:nvSpPr>
        <p:spPr>
          <a:xfrm>
            <a:off x="2734767" y="2212238"/>
            <a:ext cx="288290" cy="212725"/>
          </a:xfrm>
          <a:prstGeom prst="rect">
            <a:avLst/>
          </a:prstGeom>
        </p:spPr>
        <p:txBody>
          <a:bodyPr vert="horz" wrap="square" lIns="0" tIns="12700" rIns="0" bIns="0" rtlCol="0">
            <a:spAutoFit/>
          </a:bodyPr>
          <a:lstStyle/>
          <a:p>
            <a:pPr marL="12700" marR="5080" indent="26670">
              <a:lnSpc>
                <a:spcPct val="136300"/>
              </a:lnSpc>
              <a:spcBef>
                <a:spcPts val="100"/>
              </a:spcBef>
            </a:pPr>
            <a:r>
              <a:rPr sz="450" spc="75" dirty="0">
                <a:latin typeface="PMingLiU"/>
                <a:cs typeface="PMingLiU"/>
              </a:rPr>
              <a:t>TV </a:t>
            </a:r>
            <a:r>
              <a:rPr sz="450" spc="65" dirty="0">
                <a:latin typeface="PMingLiU"/>
                <a:cs typeface="PMingLiU"/>
              </a:rPr>
              <a:t>ads  </a:t>
            </a:r>
            <a:r>
              <a:rPr sz="450" spc="55" dirty="0">
                <a:latin typeface="PMingLiU"/>
                <a:cs typeface="PMingLiU"/>
              </a:rPr>
              <a:t>cam</a:t>
            </a:r>
            <a:r>
              <a:rPr sz="450" spc="5" dirty="0">
                <a:latin typeface="PMingLiU"/>
                <a:cs typeface="PMingLiU"/>
              </a:rPr>
              <a:t>p</a:t>
            </a:r>
            <a:r>
              <a:rPr sz="450" spc="60" dirty="0">
                <a:latin typeface="PMingLiU"/>
                <a:cs typeface="PMingLiU"/>
              </a:rPr>
              <a:t>aign</a:t>
            </a:r>
            <a:endParaRPr sz="450">
              <a:latin typeface="PMingLiU"/>
              <a:cs typeface="PMingLiU"/>
            </a:endParaRPr>
          </a:p>
        </p:txBody>
      </p:sp>
      <p:sp>
        <p:nvSpPr>
          <p:cNvPr id="169" name="object 169"/>
          <p:cNvSpPr/>
          <p:nvPr/>
        </p:nvSpPr>
        <p:spPr>
          <a:xfrm>
            <a:off x="3108299" y="1648434"/>
            <a:ext cx="229870" cy="0"/>
          </a:xfrm>
          <a:custGeom>
            <a:avLst/>
            <a:gdLst/>
            <a:ahLst/>
            <a:cxnLst/>
            <a:rect l="l" t="t" r="r" b="b"/>
            <a:pathLst>
              <a:path w="229870">
                <a:moveTo>
                  <a:pt x="0" y="0"/>
                </a:moveTo>
                <a:lnTo>
                  <a:pt x="229438" y="0"/>
                </a:lnTo>
              </a:path>
            </a:pathLst>
          </a:custGeom>
          <a:ln w="3602">
            <a:solidFill>
              <a:srgbClr val="000000"/>
            </a:solidFill>
          </a:ln>
        </p:spPr>
        <p:txBody>
          <a:bodyPr wrap="square" lIns="0" tIns="0" rIns="0" bIns="0" rtlCol="0"/>
          <a:lstStyle/>
          <a:p>
            <a:endParaRPr/>
          </a:p>
        </p:txBody>
      </p:sp>
      <p:sp>
        <p:nvSpPr>
          <p:cNvPr id="170" name="object 170"/>
          <p:cNvSpPr/>
          <p:nvPr/>
        </p:nvSpPr>
        <p:spPr>
          <a:xfrm>
            <a:off x="3337737" y="1484553"/>
            <a:ext cx="49530" cy="164465"/>
          </a:xfrm>
          <a:custGeom>
            <a:avLst/>
            <a:gdLst/>
            <a:ahLst/>
            <a:cxnLst/>
            <a:rect l="l" t="t" r="r" b="b"/>
            <a:pathLst>
              <a:path w="49529" h="164464">
                <a:moveTo>
                  <a:pt x="0" y="163880"/>
                </a:moveTo>
                <a:lnTo>
                  <a:pt x="49174" y="0"/>
                </a:lnTo>
              </a:path>
            </a:pathLst>
          </a:custGeom>
          <a:ln w="3602">
            <a:solidFill>
              <a:srgbClr val="000000"/>
            </a:solidFill>
          </a:ln>
        </p:spPr>
        <p:txBody>
          <a:bodyPr wrap="square" lIns="0" tIns="0" rIns="0" bIns="0" rtlCol="0"/>
          <a:lstStyle/>
          <a:p>
            <a:endParaRPr/>
          </a:p>
        </p:txBody>
      </p:sp>
      <p:sp>
        <p:nvSpPr>
          <p:cNvPr id="171" name="object 171"/>
          <p:cNvSpPr/>
          <p:nvPr/>
        </p:nvSpPr>
        <p:spPr>
          <a:xfrm>
            <a:off x="3386912" y="1484553"/>
            <a:ext cx="49530" cy="33020"/>
          </a:xfrm>
          <a:custGeom>
            <a:avLst/>
            <a:gdLst/>
            <a:ahLst/>
            <a:cxnLst/>
            <a:rect l="l" t="t" r="r" b="b"/>
            <a:pathLst>
              <a:path w="49529" h="33019">
                <a:moveTo>
                  <a:pt x="0" y="0"/>
                </a:moveTo>
                <a:lnTo>
                  <a:pt x="49161" y="32778"/>
                </a:lnTo>
              </a:path>
            </a:pathLst>
          </a:custGeom>
          <a:ln w="3602">
            <a:solidFill>
              <a:srgbClr val="000000"/>
            </a:solidFill>
          </a:ln>
        </p:spPr>
        <p:txBody>
          <a:bodyPr wrap="square" lIns="0" tIns="0" rIns="0" bIns="0" rtlCol="0"/>
          <a:lstStyle/>
          <a:p>
            <a:endParaRPr/>
          </a:p>
        </p:txBody>
      </p:sp>
      <p:sp>
        <p:nvSpPr>
          <p:cNvPr id="172" name="object 172"/>
          <p:cNvSpPr/>
          <p:nvPr/>
        </p:nvSpPr>
        <p:spPr>
          <a:xfrm>
            <a:off x="3337737" y="1517332"/>
            <a:ext cx="98425" cy="131445"/>
          </a:xfrm>
          <a:custGeom>
            <a:avLst/>
            <a:gdLst/>
            <a:ahLst/>
            <a:cxnLst/>
            <a:rect l="l" t="t" r="r" b="b"/>
            <a:pathLst>
              <a:path w="98425" h="131444">
                <a:moveTo>
                  <a:pt x="98336" y="0"/>
                </a:moveTo>
                <a:lnTo>
                  <a:pt x="0" y="131102"/>
                </a:lnTo>
              </a:path>
            </a:pathLst>
          </a:custGeom>
          <a:ln w="3602">
            <a:solidFill>
              <a:srgbClr val="000000"/>
            </a:solidFill>
          </a:ln>
        </p:spPr>
        <p:txBody>
          <a:bodyPr wrap="square" lIns="0" tIns="0" rIns="0" bIns="0" rtlCol="0"/>
          <a:lstStyle/>
          <a:p>
            <a:endParaRPr/>
          </a:p>
        </p:txBody>
      </p:sp>
      <p:sp>
        <p:nvSpPr>
          <p:cNvPr id="173" name="object 173"/>
          <p:cNvSpPr/>
          <p:nvPr/>
        </p:nvSpPr>
        <p:spPr>
          <a:xfrm>
            <a:off x="3337737" y="1517332"/>
            <a:ext cx="98425" cy="131445"/>
          </a:xfrm>
          <a:custGeom>
            <a:avLst/>
            <a:gdLst/>
            <a:ahLst/>
            <a:cxnLst/>
            <a:rect l="l" t="t" r="r" b="b"/>
            <a:pathLst>
              <a:path w="98425" h="131444">
                <a:moveTo>
                  <a:pt x="0" y="131102"/>
                </a:moveTo>
                <a:lnTo>
                  <a:pt x="98336" y="0"/>
                </a:lnTo>
              </a:path>
            </a:pathLst>
          </a:custGeom>
          <a:ln w="3602">
            <a:solidFill>
              <a:srgbClr val="000000"/>
            </a:solidFill>
          </a:ln>
        </p:spPr>
        <p:txBody>
          <a:bodyPr wrap="square" lIns="0" tIns="0" rIns="0" bIns="0" rtlCol="0"/>
          <a:lstStyle/>
          <a:p>
            <a:endParaRPr/>
          </a:p>
        </p:txBody>
      </p:sp>
      <p:sp>
        <p:nvSpPr>
          <p:cNvPr id="174" name="object 174"/>
          <p:cNvSpPr/>
          <p:nvPr/>
        </p:nvSpPr>
        <p:spPr>
          <a:xfrm>
            <a:off x="3436073" y="1189558"/>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175" name="object 175"/>
          <p:cNvSpPr/>
          <p:nvPr/>
        </p:nvSpPr>
        <p:spPr>
          <a:xfrm>
            <a:off x="3108299" y="1189558"/>
            <a:ext cx="328295" cy="0"/>
          </a:xfrm>
          <a:custGeom>
            <a:avLst/>
            <a:gdLst/>
            <a:ahLst/>
            <a:cxnLst/>
            <a:rect l="l" t="t" r="r" b="b"/>
            <a:pathLst>
              <a:path w="328295">
                <a:moveTo>
                  <a:pt x="327774" y="0"/>
                </a:moveTo>
                <a:lnTo>
                  <a:pt x="0" y="0"/>
                </a:lnTo>
              </a:path>
            </a:pathLst>
          </a:custGeom>
          <a:ln w="3602">
            <a:solidFill>
              <a:srgbClr val="000000"/>
            </a:solidFill>
          </a:ln>
        </p:spPr>
        <p:txBody>
          <a:bodyPr wrap="square" lIns="0" tIns="0" rIns="0" bIns="0" rtlCol="0"/>
          <a:lstStyle/>
          <a:p>
            <a:endParaRPr/>
          </a:p>
        </p:txBody>
      </p:sp>
      <p:sp>
        <p:nvSpPr>
          <p:cNvPr id="176" name="object 176"/>
          <p:cNvSpPr/>
          <p:nvPr/>
        </p:nvSpPr>
        <p:spPr>
          <a:xfrm>
            <a:off x="3108299" y="1189558"/>
            <a:ext cx="0" cy="459105"/>
          </a:xfrm>
          <a:custGeom>
            <a:avLst/>
            <a:gdLst/>
            <a:ahLst/>
            <a:cxnLst/>
            <a:rect l="l" t="t" r="r" b="b"/>
            <a:pathLst>
              <a:path h="459105">
                <a:moveTo>
                  <a:pt x="0" y="0"/>
                </a:moveTo>
                <a:lnTo>
                  <a:pt x="0" y="458876"/>
                </a:lnTo>
              </a:path>
            </a:pathLst>
          </a:custGeom>
          <a:ln w="3602">
            <a:solidFill>
              <a:srgbClr val="000000"/>
            </a:solidFill>
          </a:ln>
        </p:spPr>
        <p:txBody>
          <a:bodyPr wrap="square" lIns="0" tIns="0" rIns="0" bIns="0" rtlCol="0"/>
          <a:lstStyle/>
          <a:p>
            <a:endParaRPr/>
          </a:p>
        </p:txBody>
      </p:sp>
      <p:sp>
        <p:nvSpPr>
          <p:cNvPr id="177" name="object 177"/>
          <p:cNvSpPr txBox="1"/>
          <p:nvPr/>
        </p:nvSpPr>
        <p:spPr>
          <a:xfrm>
            <a:off x="3133305" y="1219236"/>
            <a:ext cx="277495" cy="222250"/>
          </a:xfrm>
          <a:prstGeom prst="rect">
            <a:avLst/>
          </a:prstGeom>
        </p:spPr>
        <p:txBody>
          <a:bodyPr vert="horz" wrap="square" lIns="0" tIns="12700" rIns="0" bIns="0" rtlCol="0">
            <a:spAutoFit/>
          </a:bodyPr>
          <a:lstStyle/>
          <a:p>
            <a:pPr marL="12700" marR="5080" indent="7620">
              <a:lnSpc>
                <a:spcPct val="143400"/>
              </a:lnSpc>
              <a:spcBef>
                <a:spcPts val="100"/>
              </a:spcBef>
            </a:pPr>
            <a:r>
              <a:rPr sz="450" spc="40" dirty="0">
                <a:latin typeface="PMingLiU"/>
                <a:cs typeface="PMingLiU"/>
              </a:rPr>
              <a:t>diam</a:t>
            </a:r>
            <a:r>
              <a:rPr sz="450" spc="70" dirty="0">
                <a:latin typeface="PMingLiU"/>
                <a:cs typeface="PMingLiU"/>
              </a:rPr>
              <a:t>o</a:t>
            </a:r>
            <a:r>
              <a:rPr sz="450" spc="50" dirty="0">
                <a:latin typeface="PMingLiU"/>
                <a:cs typeface="PMingLiU"/>
              </a:rPr>
              <a:t>nd  </a:t>
            </a:r>
            <a:r>
              <a:rPr sz="450" spc="45" dirty="0">
                <a:latin typeface="PMingLiU"/>
                <a:cs typeface="PMingLiU"/>
              </a:rPr>
              <a:t>b</a:t>
            </a:r>
            <a:r>
              <a:rPr sz="450" spc="60" dirty="0">
                <a:latin typeface="PMingLiU"/>
                <a:cs typeface="PMingLiU"/>
              </a:rPr>
              <a:t>ase</a:t>
            </a:r>
            <a:r>
              <a:rPr sz="450" spc="45" dirty="0">
                <a:latin typeface="PMingLiU"/>
                <a:cs typeface="PMingLiU"/>
              </a:rPr>
              <a:t>b</a:t>
            </a:r>
            <a:r>
              <a:rPr sz="450" spc="120" dirty="0">
                <a:latin typeface="PMingLiU"/>
                <a:cs typeface="PMingLiU"/>
              </a:rPr>
              <a:t>a</a:t>
            </a:r>
            <a:r>
              <a:rPr sz="450" spc="70" dirty="0">
                <a:latin typeface="PMingLiU"/>
                <a:cs typeface="PMingLiU"/>
              </a:rPr>
              <a:t>l</a:t>
            </a:r>
            <a:r>
              <a:rPr sz="450" spc="110" dirty="0">
                <a:latin typeface="PMingLiU"/>
                <a:cs typeface="PMingLiU"/>
              </a:rPr>
              <a:t>l</a:t>
            </a:r>
            <a:endParaRPr sz="450">
              <a:latin typeface="PMingLiU"/>
              <a:cs typeface="PMingLiU"/>
            </a:endParaRPr>
          </a:p>
        </p:txBody>
      </p:sp>
      <p:sp>
        <p:nvSpPr>
          <p:cNvPr id="178" name="object 178"/>
          <p:cNvSpPr/>
          <p:nvPr/>
        </p:nvSpPr>
        <p:spPr>
          <a:xfrm>
            <a:off x="3098215" y="995426"/>
            <a:ext cx="347980" cy="146685"/>
          </a:xfrm>
          <a:custGeom>
            <a:avLst/>
            <a:gdLst/>
            <a:ahLst/>
            <a:cxnLst/>
            <a:rect l="l" t="t" r="r" b="b"/>
            <a:pathLst>
              <a:path w="347979" h="146684">
                <a:moveTo>
                  <a:pt x="347929" y="73101"/>
                </a:moveTo>
                <a:lnTo>
                  <a:pt x="334257" y="44646"/>
                </a:lnTo>
                <a:lnTo>
                  <a:pt x="296975" y="21410"/>
                </a:lnTo>
                <a:lnTo>
                  <a:pt x="241678" y="5744"/>
                </a:lnTo>
                <a:lnTo>
                  <a:pt x="173964" y="0"/>
                </a:lnTo>
                <a:lnTo>
                  <a:pt x="106250" y="5744"/>
                </a:lnTo>
                <a:lnTo>
                  <a:pt x="50953" y="21410"/>
                </a:lnTo>
                <a:lnTo>
                  <a:pt x="13671" y="44646"/>
                </a:lnTo>
                <a:lnTo>
                  <a:pt x="0" y="73101"/>
                </a:lnTo>
                <a:lnTo>
                  <a:pt x="13671" y="101563"/>
                </a:lnTo>
                <a:lnTo>
                  <a:pt x="50953" y="124802"/>
                </a:lnTo>
                <a:lnTo>
                  <a:pt x="106250" y="140470"/>
                </a:lnTo>
                <a:lnTo>
                  <a:pt x="173964" y="146215"/>
                </a:lnTo>
                <a:lnTo>
                  <a:pt x="241678" y="140470"/>
                </a:lnTo>
                <a:lnTo>
                  <a:pt x="296975" y="124802"/>
                </a:lnTo>
                <a:lnTo>
                  <a:pt x="334257" y="101563"/>
                </a:lnTo>
                <a:lnTo>
                  <a:pt x="347929" y="73101"/>
                </a:lnTo>
                <a:close/>
              </a:path>
            </a:pathLst>
          </a:custGeom>
          <a:ln w="5063">
            <a:solidFill>
              <a:srgbClr val="000000"/>
            </a:solidFill>
          </a:ln>
        </p:spPr>
        <p:txBody>
          <a:bodyPr wrap="square" lIns="0" tIns="0" rIns="0" bIns="0" rtlCol="0"/>
          <a:lstStyle/>
          <a:p>
            <a:endParaRPr/>
          </a:p>
        </p:txBody>
      </p:sp>
      <p:sp>
        <p:nvSpPr>
          <p:cNvPr id="179" name="object 179"/>
          <p:cNvSpPr/>
          <p:nvPr/>
        </p:nvSpPr>
        <p:spPr>
          <a:xfrm>
            <a:off x="3108299" y="2140102"/>
            <a:ext cx="229870" cy="0"/>
          </a:xfrm>
          <a:custGeom>
            <a:avLst/>
            <a:gdLst/>
            <a:ahLst/>
            <a:cxnLst/>
            <a:rect l="l" t="t" r="r" b="b"/>
            <a:pathLst>
              <a:path w="229870">
                <a:moveTo>
                  <a:pt x="0" y="0"/>
                </a:moveTo>
                <a:lnTo>
                  <a:pt x="229438" y="0"/>
                </a:lnTo>
              </a:path>
            </a:pathLst>
          </a:custGeom>
          <a:ln w="3602">
            <a:solidFill>
              <a:srgbClr val="000000"/>
            </a:solidFill>
          </a:ln>
        </p:spPr>
        <p:txBody>
          <a:bodyPr wrap="square" lIns="0" tIns="0" rIns="0" bIns="0" rtlCol="0"/>
          <a:lstStyle/>
          <a:p>
            <a:endParaRPr/>
          </a:p>
        </p:txBody>
      </p:sp>
      <p:sp>
        <p:nvSpPr>
          <p:cNvPr id="180" name="object 180"/>
          <p:cNvSpPr/>
          <p:nvPr/>
        </p:nvSpPr>
        <p:spPr>
          <a:xfrm>
            <a:off x="3337737" y="1976209"/>
            <a:ext cx="49530" cy="164465"/>
          </a:xfrm>
          <a:custGeom>
            <a:avLst/>
            <a:gdLst/>
            <a:ahLst/>
            <a:cxnLst/>
            <a:rect l="l" t="t" r="r" b="b"/>
            <a:pathLst>
              <a:path w="49529" h="164464">
                <a:moveTo>
                  <a:pt x="0" y="163893"/>
                </a:moveTo>
                <a:lnTo>
                  <a:pt x="49174" y="0"/>
                </a:lnTo>
              </a:path>
            </a:pathLst>
          </a:custGeom>
          <a:ln w="3602">
            <a:solidFill>
              <a:srgbClr val="000000"/>
            </a:solidFill>
          </a:ln>
        </p:spPr>
        <p:txBody>
          <a:bodyPr wrap="square" lIns="0" tIns="0" rIns="0" bIns="0" rtlCol="0"/>
          <a:lstStyle/>
          <a:p>
            <a:endParaRPr/>
          </a:p>
        </p:txBody>
      </p:sp>
      <p:sp>
        <p:nvSpPr>
          <p:cNvPr id="181" name="object 181"/>
          <p:cNvSpPr/>
          <p:nvPr/>
        </p:nvSpPr>
        <p:spPr>
          <a:xfrm>
            <a:off x="3386912" y="1976209"/>
            <a:ext cx="49530" cy="33020"/>
          </a:xfrm>
          <a:custGeom>
            <a:avLst/>
            <a:gdLst/>
            <a:ahLst/>
            <a:cxnLst/>
            <a:rect l="l" t="t" r="r" b="b"/>
            <a:pathLst>
              <a:path w="49529" h="33019">
                <a:moveTo>
                  <a:pt x="0" y="0"/>
                </a:moveTo>
                <a:lnTo>
                  <a:pt x="49161" y="32778"/>
                </a:lnTo>
              </a:path>
            </a:pathLst>
          </a:custGeom>
          <a:ln w="3602">
            <a:solidFill>
              <a:srgbClr val="000000"/>
            </a:solidFill>
          </a:ln>
        </p:spPr>
        <p:txBody>
          <a:bodyPr wrap="square" lIns="0" tIns="0" rIns="0" bIns="0" rtlCol="0"/>
          <a:lstStyle/>
          <a:p>
            <a:endParaRPr/>
          </a:p>
        </p:txBody>
      </p:sp>
      <p:sp>
        <p:nvSpPr>
          <p:cNvPr id="182" name="object 182"/>
          <p:cNvSpPr/>
          <p:nvPr/>
        </p:nvSpPr>
        <p:spPr>
          <a:xfrm>
            <a:off x="3337737" y="2008987"/>
            <a:ext cx="98425" cy="131445"/>
          </a:xfrm>
          <a:custGeom>
            <a:avLst/>
            <a:gdLst/>
            <a:ahLst/>
            <a:cxnLst/>
            <a:rect l="l" t="t" r="r" b="b"/>
            <a:pathLst>
              <a:path w="98425" h="131444">
                <a:moveTo>
                  <a:pt x="98336" y="0"/>
                </a:moveTo>
                <a:lnTo>
                  <a:pt x="0" y="131114"/>
                </a:lnTo>
              </a:path>
            </a:pathLst>
          </a:custGeom>
          <a:ln w="3602">
            <a:solidFill>
              <a:srgbClr val="000000"/>
            </a:solidFill>
          </a:ln>
        </p:spPr>
        <p:txBody>
          <a:bodyPr wrap="square" lIns="0" tIns="0" rIns="0" bIns="0" rtlCol="0"/>
          <a:lstStyle/>
          <a:p>
            <a:endParaRPr/>
          </a:p>
        </p:txBody>
      </p:sp>
      <p:sp>
        <p:nvSpPr>
          <p:cNvPr id="183" name="object 183"/>
          <p:cNvSpPr/>
          <p:nvPr/>
        </p:nvSpPr>
        <p:spPr>
          <a:xfrm>
            <a:off x="3337737" y="2008987"/>
            <a:ext cx="98425" cy="131445"/>
          </a:xfrm>
          <a:custGeom>
            <a:avLst/>
            <a:gdLst/>
            <a:ahLst/>
            <a:cxnLst/>
            <a:rect l="l" t="t" r="r" b="b"/>
            <a:pathLst>
              <a:path w="98425" h="131444">
                <a:moveTo>
                  <a:pt x="0" y="131114"/>
                </a:moveTo>
                <a:lnTo>
                  <a:pt x="98336" y="0"/>
                </a:lnTo>
              </a:path>
            </a:pathLst>
          </a:custGeom>
          <a:ln w="3602">
            <a:solidFill>
              <a:srgbClr val="000000"/>
            </a:solidFill>
          </a:ln>
        </p:spPr>
        <p:txBody>
          <a:bodyPr wrap="square" lIns="0" tIns="0" rIns="0" bIns="0" rtlCol="0"/>
          <a:lstStyle/>
          <a:p>
            <a:endParaRPr/>
          </a:p>
        </p:txBody>
      </p:sp>
      <p:sp>
        <p:nvSpPr>
          <p:cNvPr id="184" name="object 184"/>
          <p:cNvSpPr/>
          <p:nvPr/>
        </p:nvSpPr>
        <p:spPr>
          <a:xfrm>
            <a:off x="3436073" y="1681213"/>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185" name="object 185"/>
          <p:cNvSpPr/>
          <p:nvPr/>
        </p:nvSpPr>
        <p:spPr>
          <a:xfrm>
            <a:off x="3108299" y="1681213"/>
            <a:ext cx="328295" cy="0"/>
          </a:xfrm>
          <a:custGeom>
            <a:avLst/>
            <a:gdLst/>
            <a:ahLst/>
            <a:cxnLst/>
            <a:rect l="l" t="t" r="r" b="b"/>
            <a:pathLst>
              <a:path w="328295">
                <a:moveTo>
                  <a:pt x="327774" y="0"/>
                </a:moveTo>
                <a:lnTo>
                  <a:pt x="0" y="0"/>
                </a:lnTo>
              </a:path>
            </a:pathLst>
          </a:custGeom>
          <a:ln w="3602">
            <a:solidFill>
              <a:srgbClr val="000000"/>
            </a:solidFill>
          </a:ln>
        </p:spPr>
        <p:txBody>
          <a:bodyPr wrap="square" lIns="0" tIns="0" rIns="0" bIns="0" rtlCol="0"/>
          <a:lstStyle/>
          <a:p>
            <a:endParaRPr/>
          </a:p>
        </p:txBody>
      </p:sp>
      <p:sp>
        <p:nvSpPr>
          <p:cNvPr id="186" name="object 186"/>
          <p:cNvSpPr/>
          <p:nvPr/>
        </p:nvSpPr>
        <p:spPr>
          <a:xfrm>
            <a:off x="3108299" y="1681213"/>
            <a:ext cx="0" cy="459105"/>
          </a:xfrm>
          <a:custGeom>
            <a:avLst/>
            <a:gdLst/>
            <a:ahLst/>
            <a:cxnLst/>
            <a:rect l="l" t="t" r="r" b="b"/>
            <a:pathLst>
              <a:path h="459105">
                <a:moveTo>
                  <a:pt x="0" y="0"/>
                </a:moveTo>
                <a:lnTo>
                  <a:pt x="0" y="458889"/>
                </a:lnTo>
              </a:path>
            </a:pathLst>
          </a:custGeom>
          <a:ln w="3602">
            <a:solidFill>
              <a:srgbClr val="000000"/>
            </a:solidFill>
          </a:ln>
        </p:spPr>
        <p:txBody>
          <a:bodyPr wrap="square" lIns="0" tIns="0" rIns="0" bIns="0" rtlCol="0"/>
          <a:lstStyle/>
          <a:p>
            <a:endParaRPr/>
          </a:p>
        </p:txBody>
      </p:sp>
      <p:sp>
        <p:nvSpPr>
          <p:cNvPr id="187" name="object 187"/>
          <p:cNvSpPr txBox="1"/>
          <p:nvPr/>
        </p:nvSpPr>
        <p:spPr>
          <a:xfrm>
            <a:off x="3138456" y="1710878"/>
            <a:ext cx="267970" cy="222250"/>
          </a:xfrm>
          <a:prstGeom prst="rect">
            <a:avLst/>
          </a:prstGeom>
        </p:spPr>
        <p:txBody>
          <a:bodyPr vert="horz" wrap="square" lIns="0" tIns="12700" rIns="0" bIns="0" rtlCol="0">
            <a:spAutoFit/>
          </a:bodyPr>
          <a:lstStyle/>
          <a:p>
            <a:pPr marL="35560" marR="5080" indent="-23495">
              <a:lnSpc>
                <a:spcPct val="143400"/>
              </a:lnSpc>
              <a:spcBef>
                <a:spcPts val="100"/>
              </a:spcBef>
            </a:pPr>
            <a:r>
              <a:rPr sz="450" spc="85" dirty="0">
                <a:latin typeface="PMingLiU"/>
                <a:cs typeface="PMingLiU"/>
              </a:rPr>
              <a:t>f</a:t>
            </a:r>
            <a:r>
              <a:rPr sz="450" spc="70" dirty="0">
                <a:latin typeface="PMingLiU"/>
                <a:cs typeface="PMingLiU"/>
              </a:rPr>
              <a:t>o</a:t>
            </a:r>
            <a:r>
              <a:rPr sz="450" spc="85" dirty="0">
                <a:latin typeface="PMingLiU"/>
                <a:cs typeface="PMingLiU"/>
              </a:rPr>
              <a:t>r</a:t>
            </a:r>
            <a:r>
              <a:rPr sz="450" spc="25" dirty="0">
                <a:latin typeface="PMingLiU"/>
                <a:cs typeface="PMingLiU"/>
              </a:rPr>
              <a:t>w</a:t>
            </a:r>
            <a:r>
              <a:rPr sz="450" spc="80" dirty="0">
                <a:latin typeface="PMingLiU"/>
                <a:cs typeface="PMingLiU"/>
              </a:rPr>
              <a:t>ard  </a:t>
            </a:r>
            <a:r>
              <a:rPr sz="450" spc="75" dirty="0">
                <a:latin typeface="PMingLiU"/>
                <a:cs typeface="PMingLiU"/>
              </a:rPr>
              <a:t>soccer</a:t>
            </a:r>
            <a:endParaRPr sz="450">
              <a:latin typeface="PMingLiU"/>
              <a:cs typeface="PMingLiU"/>
            </a:endParaRPr>
          </a:p>
        </p:txBody>
      </p:sp>
      <p:sp>
        <p:nvSpPr>
          <p:cNvPr id="188" name="object 188"/>
          <p:cNvSpPr/>
          <p:nvPr/>
        </p:nvSpPr>
        <p:spPr>
          <a:xfrm>
            <a:off x="3108299" y="2631766"/>
            <a:ext cx="229870" cy="0"/>
          </a:xfrm>
          <a:custGeom>
            <a:avLst/>
            <a:gdLst/>
            <a:ahLst/>
            <a:cxnLst/>
            <a:rect l="l" t="t" r="r" b="b"/>
            <a:pathLst>
              <a:path w="229870">
                <a:moveTo>
                  <a:pt x="0" y="0"/>
                </a:moveTo>
                <a:lnTo>
                  <a:pt x="229438" y="0"/>
                </a:lnTo>
              </a:path>
            </a:pathLst>
          </a:custGeom>
          <a:ln w="3602">
            <a:solidFill>
              <a:srgbClr val="000000"/>
            </a:solidFill>
          </a:ln>
        </p:spPr>
        <p:txBody>
          <a:bodyPr wrap="square" lIns="0" tIns="0" rIns="0" bIns="0" rtlCol="0"/>
          <a:lstStyle/>
          <a:p>
            <a:endParaRPr/>
          </a:p>
        </p:txBody>
      </p:sp>
      <p:sp>
        <p:nvSpPr>
          <p:cNvPr id="189" name="object 189"/>
          <p:cNvSpPr/>
          <p:nvPr/>
        </p:nvSpPr>
        <p:spPr>
          <a:xfrm>
            <a:off x="3337737" y="2467876"/>
            <a:ext cx="49530" cy="164465"/>
          </a:xfrm>
          <a:custGeom>
            <a:avLst/>
            <a:gdLst/>
            <a:ahLst/>
            <a:cxnLst/>
            <a:rect l="l" t="t" r="r" b="b"/>
            <a:pathLst>
              <a:path w="49529" h="164464">
                <a:moveTo>
                  <a:pt x="0" y="163889"/>
                </a:moveTo>
                <a:lnTo>
                  <a:pt x="49174" y="0"/>
                </a:lnTo>
              </a:path>
            </a:pathLst>
          </a:custGeom>
          <a:ln w="3602">
            <a:solidFill>
              <a:srgbClr val="000000"/>
            </a:solidFill>
          </a:ln>
        </p:spPr>
        <p:txBody>
          <a:bodyPr wrap="square" lIns="0" tIns="0" rIns="0" bIns="0" rtlCol="0"/>
          <a:lstStyle/>
          <a:p>
            <a:endParaRPr/>
          </a:p>
        </p:txBody>
      </p:sp>
      <p:sp>
        <p:nvSpPr>
          <p:cNvPr id="190" name="object 190"/>
          <p:cNvSpPr/>
          <p:nvPr/>
        </p:nvSpPr>
        <p:spPr>
          <a:xfrm>
            <a:off x="3386912" y="2467876"/>
            <a:ext cx="49530" cy="33020"/>
          </a:xfrm>
          <a:custGeom>
            <a:avLst/>
            <a:gdLst/>
            <a:ahLst/>
            <a:cxnLst/>
            <a:rect l="l" t="t" r="r" b="b"/>
            <a:pathLst>
              <a:path w="49529" h="33019">
                <a:moveTo>
                  <a:pt x="0" y="0"/>
                </a:moveTo>
                <a:lnTo>
                  <a:pt x="49161" y="32782"/>
                </a:lnTo>
              </a:path>
            </a:pathLst>
          </a:custGeom>
          <a:ln w="3602">
            <a:solidFill>
              <a:srgbClr val="000000"/>
            </a:solidFill>
          </a:ln>
        </p:spPr>
        <p:txBody>
          <a:bodyPr wrap="square" lIns="0" tIns="0" rIns="0" bIns="0" rtlCol="0"/>
          <a:lstStyle/>
          <a:p>
            <a:endParaRPr/>
          </a:p>
        </p:txBody>
      </p:sp>
      <p:sp>
        <p:nvSpPr>
          <p:cNvPr id="191" name="object 191"/>
          <p:cNvSpPr/>
          <p:nvPr/>
        </p:nvSpPr>
        <p:spPr>
          <a:xfrm>
            <a:off x="3337737" y="2500659"/>
            <a:ext cx="98425" cy="131445"/>
          </a:xfrm>
          <a:custGeom>
            <a:avLst/>
            <a:gdLst/>
            <a:ahLst/>
            <a:cxnLst/>
            <a:rect l="l" t="t" r="r" b="b"/>
            <a:pathLst>
              <a:path w="98425" h="131444">
                <a:moveTo>
                  <a:pt x="98336" y="0"/>
                </a:moveTo>
                <a:lnTo>
                  <a:pt x="0" y="131107"/>
                </a:lnTo>
              </a:path>
            </a:pathLst>
          </a:custGeom>
          <a:ln w="3602">
            <a:solidFill>
              <a:srgbClr val="000000"/>
            </a:solidFill>
          </a:ln>
        </p:spPr>
        <p:txBody>
          <a:bodyPr wrap="square" lIns="0" tIns="0" rIns="0" bIns="0" rtlCol="0"/>
          <a:lstStyle/>
          <a:p>
            <a:endParaRPr/>
          </a:p>
        </p:txBody>
      </p:sp>
      <p:sp>
        <p:nvSpPr>
          <p:cNvPr id="192" name="object 192"/>
          <p:cNvSpPr/>
          <p:nvPr/>
        </p:nvSpPr>
        <p:spPr>
          <a:xfrm>
            <a:off x="3337737" y="2500659"/>
            <a:ext cx="98425" cy="131445"/>
          </a:xfrm>
          <a:custGeom>
            <a:avLst/>
            <a:gdLst/>
            <a:ahLst/>
            <a:cxnLst/>
            <a:rect l="l" t="t" r="r" b="b"/>
            <a:pathLst>
              <a:path w="98425" h="131444">
                <a:moveTo>
                  <a:pt x="0" y="131107"/>
                </a:moveTo>
                <a:lnTo>
                  <a:pt x="98336" y="0"/>
                </a:lnTo>
              </a:path>
            </a:pathLst>
          </a:custGeom>
          <a:ln w="3602">
            <a:solidFill>
              <a:srgbClr val="000000"/>
            </a:solidFill>
          </a:ln>
        </p:spPr>
        <p:txBody>
          <a:bodyPr wrap="square" lIns="0" tIns="0" rIns="0" bIns="0" rtlCol="0"/>
          <a:lstStyle/>
          <a:p>
            <a:endParaRPr/>
          </a:p>
        </p:txBody>
      </p:sp>
      <p:sp>
        <p:nvSpPr>
          <p:cNvPr id="193" name="object 193"/>
          <p:cNvSpPr/>
          <p:nvPr/>
        </p:nvSpPr>
        <p:spPr>
          <a:xfrm>
            <a:off x="3436073" y="2172881"/>
            <a:ext cx="0" cy="328295"/>
          </a:xfrm>
          <a:custGeom>
            <a:avLst/>
            <a:gdLst/>
            <a:ahLst/>
            <a:cxnLst/>
            <a:rect l="l" t="t" r="r" b="b"/>
            <a:pathLst>
              <a:path h="328294">
                <a:moveTo>
                  <a:pt x="0" y="327778"/>
                </a:moveTo>
                <a:lnTo>
                  <a:pt x="0" y="0"/>
                </a:lnTo>
              </a:path>
            </a:pathLst>
          </a:custGeom>
          <a:ln w="3602">
            <a:solidFill>
              <a:srgbClr val="000000"/>
            </a:solidFill>
          </a:ln>
        </p:spPr>
        <p:txBody>
          <a:bodyPr wrap="square" lIns="0" tIns="0" rIns="0" bIns="0" rtlCol="0"/>
          <a:lstStyle/>
          <a:p>
            <a:endParaRPr/>
          </a:p>
        </p:txBody>
      </p:sp>
      <p:sp>
        <p:nvSpPr>
          <p:cNvPr id="194" name="object 194"/>
          <p:cNvSpPr/>
          <p:nvPr/>
        </p:nvSpPr>
        <p:spPr>
          <a:xfrm>
            <a:off x="3108299" y="2172881"/>
            <a:ext cx="328295" cy="0"/>
          </a:xfrm>
          <a:custGeom>
            <a:avLst/>
            <a:gdLst/>
            <a:ahLst/>
            <a:cxnLst/>
            <a:rect l="l" t="t" r="r" b="b"/>
            <a:pathLst>
              <a:path w="328295">
                <a:moveTo>
                  <a:pt x="327774" y="0"/>
                </a:moveTo>
                <a:lnTo>
                  <a:pt x="0" y="0"/>
                </a:lnTo>
              </a:path>
            </a:pathLst>
          </a:custGeom>
          <a:ln w="3602">
            <a:solidFill>
              <a:srgbClr val="000000"/>
            </a:solidFill>
          </a:ln>
        </p:spPr>
        <p:txBody>
          <a:bodyPr wrap="square" lIns="0" tIns="0" rIns="0" bIns="0" rtlCol="0"/>
          <a:lstStyle/>
          <a:p>
            <a:endParaRPr/>
          </a:p>
        </p:txBody>
      </p:sp>
      <p:sp>
        <p:nvSpPr>
          <p:cNvPr id="195" name="object 195"/>
          <p:cNvSpPr/>
          <p:nvPr/>
        </p:nvSpPr>
        <p:spPr>
          <a:xfrm>
            <a:off x="3108299" y="2172881"/>
            <a:ext cx="0" cy="459105"/>
          </a:xfrm>
          <a:custGeom>
            <a:avLst/>
            <a:gdLst/>
            <a:ahLst/>
            <a:cxnLst/>
            <a:rect l="l" t="t" r="r" b="b"/>
            <a:pathLst>
              <a:path h="459105">
                <a:moveTo>
                  <a:pt x="0" y="0"/>
                </a:moveTo>
                <a:lnTo>
                  <a:pt x="0" y="458885"/>
                </a:lnTo>
              </a:path>
            </a:pathLst>
          </a:custGeom>
          <a:ln w="3602">
            <a:solidFill>
              <a:srgbClr val="000000"/>
            </a:solidFill>
          </a:ln>
        </p:spPr>
        <p:txBody>
          <a:bodyPr wrap="square" lIns="0" tIns="0" rIns="0" bIns="0" rtlCol="0"/>
          <a:lstStyle/>
          <a:p>
            <a:endParaRPr/>
          </a:p>
        </p:txBody>
      </p:sp>
      <p:sp>
        <p:nvSpPr>
          <p:cNvPr id="196" name="object 196"/>
          <p:cNvSpPr txBox="1"/>
          <p:nvPr/>
        </p:nvSpPr>
        <p:spPr>
          <a:xfrm>
            <a:off x="3150806" y="2202633"/>
            <a:ext cx="243204" cy="222250"/>
          </a:xfrm>
          <a:prstGeom prst="rect">
            <a:avLst/>
          </a:prstGeom>
        </p:spPr>
        <p:txBody>
          <a:bodyPr vert="horz" wrap="square" lIns="0" tIns="12700" rIns="0" bIns="0" rtlCol="0">
            <a:spAutoFit/>
          </a:bodyPr>
          <a:lstStyle/>
          <a:p>
            <a:pPr marL="12700" marR="5080" indent="36830">
              <a:lnSpc>
                <a:spcPct val="143300"/>
              </a:lnSpc>
              <a:spcBef>
                <a:spcPts val="100"/>
              </a:spcBef>
            </a:pPr>
            <a:r>
              <a:rPr sz="450" spc="75" dirty="0">
                <a:latin typeface="PMingLiU"/>
                <a:cs typeface="PMingLiU"/>
              </a:rPr>
              <a:t>team  </a:t>
            </a:r>
            <a:r>
              <a:rPr sz="450" spc="65" dirty="0">
                <a:latin typeface="PMingLiU"/>
                <a:cs typeface="PMingLiU"/>
              </a:rPr>
              <a:t>cap</a:t>
            </a:r>
            <a:r>
              <a:rPr sz="450" spc="114" dirty="0">
                <a:latin typeface="PMingLiU"/>
                <a:cs typeface="PMingLiU"/>
              </a:rPr>
              <a:t>t</a:t>
            </a:r>
            <a:r>
              <a:rPr sz="450" spc="55" dirty="0">
                <a:latin typeface="PMingLiU"/>
                <a:cs typeface="PMingLiU"/>
              </a:rPr>
              <a:t>ain</a:t>
            </a:r>
            <a:endParaRPr sz="450">
              <a:latin typeface="PMingLiU"/>
              <a:cs typeface="PMingLiU"/>
            </a:endParaRPr>
          </a:p>
        </p:txBody>
      </p:sp>
      <p:sp>
        <p:nvSpPr>
          <p:cNvPr id="197" name="object 197"/>
          <p:cNvSpPr/>
          <p:nvPr/>
        </p:nvSpPr>
        <p:spPr>
          <a:xfrm>
            <a:off x="3990771" y="1648434"/>
            <a:ext cx="229870" cy="0"/>
          </a:xfrm>
          <a:custGeom>
            <a:avLst/>
            <a:gdLst/>
            <a:ahLst/>
            <a:cxnLst/>
            <a:rect l="l" t="t" r="r" b="b"/>
            <a:pathLst>
              <a:path w="229870">
                <a:moveTo>
                  <a:pt x="0" y="0"/>
                </a:moveTo>
                <a:lnTo>
                  <a:pt x="229438" y="0"/>
                </a:lnTo>
              </a:path>
            </a:pathLst>
          </a:custGeom>
          <a:ln w="3602">
            <a:solidFill>
              <a:srgbClr val="000000"/>
            </a:solidFill>
          </a:ln>
        </p:spPr>
        <p:txBody>
          <a:bodyPr wrap="square" lIns="0" tIns="0" rIns="0" bIns="0" rtlCol="0"/>
          <a:lstStyle/>
          <a:p>
            <a:endParaRPr/>
          </a:p>
        </p:txBody>
      </p:sp>
      <p:sp>
        <p:nvSpPr>
          <p:cNvPr id="198" name="object 198"/>
          <p:cNvSpPr/>
          <p:nvPr/>
        </p:nvSpPr>
        <p:spPr>
          <a:xfrm>
            <a:off x="4220210" y="1484553"/>
            <a:ext cx="49530" cy="164465"/>
          </a:xfrm>
          <a:custGeom>
            <a:avLst/>
            <a:gdLst/>
            <a:ahLst/>
            <a:cxnLst/>
            <a:rect l="l" t="t" r="r" b="b"/>
            <a:pathLst>
              <a:path w="49529" h="164464">
                <a:moveTo>
                  <a:pt x="0" y="163880"/>
                </a:moveTo>
                <a:lnTo>
                  <a:pt x="49161" y="0"/>
                </a:lnTo>
              </a:path>
            </a:pathLst>
          </a:custGeom>
          <a:ln w="3602">
            <a:solidFill>
              <a:srgbClr val="000000"/>
            </a:solidFill>
          </a:ln>
        </p:spPr>
        <p:txBody>
          <a:bodyPr wrap="square" lIns="0" tIns="0" rIns="0" bIns="0" rtlCol="0"/>
          <a:lstStyle/>
          <a:p>
            <a:endParaRPr/>
          </a:p>
        </p:txBody>
      </p:sp>
      <p:sp>
        <p:nvSpPr>
          <p:cNvPr id="199" name="object 199"/>
          <p:cNvSpPr/>
          <p:nvPr/>
        </p:nvSpPr>
        <p:spPr>
          <a:xfrm>
            <a:off x="4269371" y="1484553"/>
            <a:ext cx="49530" cy="33020"/>
          </a:xfrm>
          <a:custGeom>
            <a:avLst/>
            <a:gdLst/>
            <a:ahLst/>
            <a:cxnLst/>
            <a:rect l="l" t="t" r="r" b="b"/>
            <a:pathLst>
              <a:path w="49529" h="33019">
                <a:moveTo>
                  <a:pt x="0" y="0"/>
                </a:moveTo>
                <a:lnTo>
                  <a:pt x="49174" y="32778"/>
                </a:lnTo>
              </a:path>
            </a:pathLst>
          </a:custGeom>
          <a:ln w="3602">
            <a:solidFill>
              <a:srgbClr val="000000"/>
            </a:solidFill>
          </a:ln>
        </p:spPr>
        <p:txBody>
          <a:bodyPr wrap="square" lIns="0" tIns="0" rIns="0" bIns="0" rtlCol="0"/>
          <a:lstStyle/>
          <a:p>
            <a:endParaRPr/>
          </a:p>
        </p:txBody>
      </p:sp>
      <p:sp>
        <p:nvSpPr>
          <p:cNvPr id="200" name="object 200"/>
          <p:cNvSpPr/>
          <p:nvPr/>
        </p:nvSpPr>
        <p:spPr>
          <a:xfrm>
            <a:off x="4220210" y="1517332"/>
            <a:ext cx="98425" cy="131445"/>
          </a:xfrm>
          <a:custGeom>
            <a:avLst/>
            <a:gdLst/>
            <a:ahLst/>
            <a:cxnLst/>
            <a:rect l="l" t="t" r="r" b="b"/>
            <a:pathLst>
              <a:path w="98425" h="131444">
                <a:moveTo>
                  <a:pt x="98336" y="0"/>
                </a:moveTo>
                <a:lnTo>
                  <a:pt x="0" y="131102"/>
                </a:lnTo>
              </a:path>
            </a:pathLst>
          </a:custGeom>
          <a:ln w="3602">
            <a:solidFill>
              <a:srgbClr val="000000"/>
            </a:solidFill>
          </a:ln>
        </p:spPr>
        <p:txBody>
          <a:bodyPr wrap="square" lIns="0" tIns="0" rIns="0" bIns="0" rtlCol="0"/>
          <a:lstStyle/>
          <a:p>
            <a:endParaRPr/>
          </a:p>
        </p:txBody>
      </p:sp>
      <p:sp>
        <p:nvSpPr>
          <p:cNvPr id="201" name="object 201"/>
          <p:cNvSpPr/>
          <p:nvPr/>
        </p:nvSpPr>
        <p:spPr>
          <a:xfrm>
            <a:off x="4220210" y="1517332"/>
            <a:ext cx="98425" cy="131445"/>
          </a:xfrm>
          <a:custGeom>
            <a:avLst/>
            <a:gdLst/>
            <a:ahLst/>
            <a:cxnLst/>
            <a:rect l="l" t="t" r="r" b="b"/>
            <a:pathLst>
              <a:path w="98425" h="131444">
                <a:moveTo>
                  <a:pt x="0" y="131102"/>
                </a:moveTo>
                <a:lnTo>
                  <a:pt x="98336" y="0"/>
                </a:lnTo>
              </a:path>
            </a:pathLst>
          </a:custGeom>
          <a:ln w="3602">
            <a:solidFill>
              <a:srgbClr val="000000"/>
            </a:solidFill>
          </a:ln>
        </p:spPr>
        <p:txBody>
          <a:bodyPr wrap="square" lIns="0" tIns="0" rIns="0" bIns="0" rtlCol="0"/>
          <a:lstStyle/>
          <a:p>
            <a:endParaRPr/>
          </a:p>
        </p:txBody>
      </p:sp>
      <p:sp>
        <p:nvSpPr>
          <p:cNvPr id="202" name="object 202"/>
          <p:cNvSpPr/>
          <p:nvPr/>
        </p:nvSpPr>
        <p:spPr>
          <a:xfrm>
            <a:off x="4318546" y="1189558"/>
            <a:ext cx="0" cy="328295"/>
          </a:xfrm>
          <a:custGeom>
            <a:avLst/>
            <a:gdLst/>
            <a:ahLst/>
            <a:cxnLst/>
            <a:rect l="l" t="t" r="r" b="b"/>
            <a:pathLst>
              <a:path h="328294">
                <a:moveTo>
                  <a:pt x="0" y="327774"/>
                </a:moveTo>
                <a:lnTo>
                  <a:pt x="0" y="0"/>
                </a:lnTo>
              </a:path>
            </a:pathLst>
          </a:custGeom>
          <a:ln w="3602">
            <a:solidFill>
              <a:srgbClr val="000000"/>
            </a:solidFill>
          </a:ln>
        </p:spPr>
        <p:txBody>
          <a:bodyPr wrap="square" lIns="0" tIns="0" rIns="0" bIns="0" rtlCol="0"/>
          <a:lstStyle/>
          <a:p>
            <a:endParaRPr/>
          </a:p>
        </p:txBody>
      </p:sp>
      <p:sp>
        <p:nvSpPr>
          <p:cNvPr id="203" name="object 203"/>
          <p:cNvSpPr/>
          <p:nvPr/>
        </p:nvSpPr>
        <p:spPr>
          <a:xfrm>
            <a:off x="3990771" y="1189558"/>
            <a:ext cx="328295" cy="0"/>
          </a:xfrm>
          <a:custGeom>
            <a:avLst/>
            <a:gdLst/>
            <a:ahLst/>
            <a:cxnLst/>
            <a:rect l="l" t="t" r="r" b="b"/>
            <a:pathLst>
              <a:path w="328295">
                <a:moveTo>
                  <a:pt x="327774" y="0"/>
                </a:moveTo>
                <a:lnTo>
                  <a:pt x="0" y="0"/>
                </a:lnTo>
              </a:path>
            </a:pathLst>
          </a:custGeom>
          <a:ln w="3602">
            <a:solidFill>
              <a:srgbClr val="000000"/>
            </a:solidFill>
          </a:ln>
        </p:spPr>
        <p:txBody>
          <a:bodyPr wrap="square" lIns="0" tIns="0" rIns="0" bIns="0" rtlCol="0"/>
          <a:lstStyle/>
          <a:p>
            <a:endParaRPr/>
          </a:p>
        </p:txBody>
      </p:sp>
      <p:sp>
        <p:nvSpPr>
          <p:cNvPr id="204" name="object 204"/>
          <p:cNvSpPr/>
          <p:nvPr/>
        </p:nvSpPr>
        <p:spPr>
          <a:xfrm>
            <a:off x="3990771" y="1189558"/>
            <a:ext cx="0" cy="459105"/>
          </a:xfrm>
          <a:custGeom>
            <a:avLst/>
            <a:gdLst/>
            <a:ahLst/>
            <a:cxnLst/>
            <a:rect l="l" t="t" r="r" b="b"/>
            <a:pathLst>
              <a:path h="459105">
                <a:moveTo>
                  <a:pt x="0" y="0"/>
                </a:moveTo>
                <a:lnTo>
                  <a:pt x="0" y="458876"/>
                </a:lnTo>
              </a:path>
            </a:pathLst>
          </a:custGeom>
          <a:ln w="3602">
            <a:solidFill>
              <a:srgbClr val="000000"/>
            </a:solidFill>
          </a:ln>
        </p:spPr>
        <p:txBody>
          <a:bodyPr wrap="square" lIns="0" tIns="0" rIns="0" bIns="0" rtlCol="0"/>
          <a:lstStyle/>
          <a:p>
            <a:endParaRPr/>
          </a:p>
        </p:txBody>
      </p:sp>
      <p:sp>
        <p:nvSpPr>
          <p:cNvPr id="205" name="object 205"/>
          <p:cNvSpPr txBox="1"/>
          <p:nvPr/>
        </p:nvSpPr>
        <p:spPr>
          <a:xfrm>
            <a:off x="4086504" y="1038406"/>
            <a:ext cx="133350" cy="108585"/>
          </a:xfrm>
          <a:prstGeom prst="rect">
            <a:avLst/>
          </a:prstGeom>
        </p:spPr>
        <p:txBody>
          <a:bodyPr vert="horz" wrap="square" lIns="0" tIns="12065" rIns="0" bIns="0" rtlCol="0">
            <a:spAutoFit/>
          </a:bodyPr>
          <a:lstStyle/>
          <a:p>
            <a:pPr marL="38100">
              <a:lnSpc>
                <a:spcPct val="100000"/>
              </a:lnSpc>
              <a:spcBef>
                <a:spcPts val="95"/>
              </a:spcBef>
            </a:pPr>
            <a:r>
              <a:rPr sz="825" i="1" spc="-37" baseline="-20202" dirty="0">
                <a:latin typeface="Arial"/>
                <a:cs typeface="Arial"/>
              </a:rPr>
              <a:t>d</a:t>
            </a:r>
            <a:r>
              <a:rPr sz="825" i="1" spc="-179" baseline="-20202" dirty="0">
                <a:latin typeface="Arial"/>
                <a:cs typeface="Arial"/>
              </a:rPr>
              <a:t> </a:t>
            </a:r>
            <a:r>
              <a:rPr sz="400" spc="-20" dirty="0">
                <a:latin typeface="Lucida Sans Unicode"/>
                <a:cs typeface="Lucida Sans Unicode"/>
              </a:rPr>
              <a:t>′</a:t>
            </a:r>
            <a:endParaRPr sz="400">
              <a:latin typeface="Lucida Sans Unicode"/>
              <a:cs typeface="Lucida Sans Unicode"/>
            </a:endParaRPr>
          </a:p>
        </p:txBody>
      </p:sp>
      <p:sp>
        <p:nvSpPr>
          <p:cNvPr id="206" name="object 206"/>
          <p:cNvSpPr/>
          <p:nvPr/>
        </p:nvSpPr>
        <p:spPr>
          <a:xfrm>
            <a:off x="1557667" y="957072"/>
            <a:ext cx="21590" cy="23495"/>
          </a:xfrm>
          <a:custGeom>
            <a:avLst/>
            <a:gdLst/>
            <a:ahLst/>
            <a:cxnLst/>
            <a:rect l="l" t="t" r="r" b="b"/>
            <a:pathLst>
              <a:path w="21590" h="23494">
                <a:moveTo>
                  <a:pt x="8813" y="0"/>
                </a:moveTo>
                <a:lnTo>
                  <a:pt x="0" y="23215"/>
                </a:lnTo>
                <a:lnTo>
                  <a:pt x="18557" y="12534"/>
                </a:lnTo>
                <a:lnTo>
                  <a:pt x="9093" y="12534"/>
                </a:lnTo>
                <a:lnTo>
                  <a:pt x="8813" y="0"/>
                </a:lnTo>
                <a:close/>
              </a:path>
              <a:path w="21590" h="23494">
                <a:moveTo>
                  <a:pt x="21513" y="10833"/>
                </a:moveTo>
                <a:lnTo>
                  <a:pt x="9093" y="12534"/>
                </a:lnTo>
                <a:lnTo>
                  <a:pt x="18557" y="12534"/>
                </a:lnTo>
                <a:lnTo>
                  <a:pt x="21513" y="10833"/>
                </a:lnTo>
                <a:close/>
              </a:path>
            </a:pathLst>
          </a:custGeom>
          <a:solidFill>
            <a:srgbClr val="000000"/>
          </a:solidFill>
        </p:spPr>
        <p:txBody>
          <a:bodyPr wrap="square" lIns="0" tIns="0" rIns="0" bIns="0" rtlCol="0"/>
          <a:lstStyle/>
          <a:p>
            <a:endParaRPr/>
          </a:p>
        </p:txBody>
      </p:sp>
      <p:sp>
        <p:nvSpPr>
          <p:cNvPr id="207" name="object 207"/>
          <p:cNvSpPr/>
          <p:nvPr/>
        </p:nvSpPr>
        <p:spPr>
          <a:xfrm>
            <a:off x="1566760" y="564261"/>
            <a:ext cx="2538095" cy="504825"/>
          </a:xfrm>
          <a:custGeom>
            <a:avLst/>
            <a:gdLst/>
            <a:ahLst/>
            <a:cxnLst/>
            <a:rect l="l" t="t" r="r" b="b"/>
            <a:pathLst>
              <a:path w="2538095" h="504825">
                <a:moveTo>
                  <a:pt x="2537472" y="504266"/>
                </a:moveTo>
                <a:lnTo>
                  <a:pt x="2536177" y="503440"/>
                </a:lnTo>
                <a:lnTo>
                  <a:pt x="2532405" y="501002"/>
                </a:lnTo>
                <a:lnTo>
                  <a:pt x="2526258" y="497052"/>
                </a:lnTo>
                <a:lnTo>
                  <a:pt x="2480195" y="467880"/>
                </a:lnTo>
                <a:lnTo>
                  <a:pt x="2445905" y="446544"/>
                </a:lnTo>
                <a:lnTo>
                  <a:pt x="2405329" y="421640"/>
                </a:lnTo>
                <a:lnTo>
                  <a:pt x="2359393" y="393903"/>
                </a:lnTo>
                <a:lnTo>
                  <a:pt x="2309012" y="364058"/>
                </a:lnTo>
                <a:lnTo>
                  <a:pt x="2255113" y="332803"/>
                </a:lnTo>
                <a:lnTo>
                  <a:pt x="2198611" y="300863"/>
                </a:lnTo>
                <a:lnTo>
                  <a:pt x="2140432" y="268960"/>
                </a:lnTo>
                <a:lnTo>
                  <a:pt x="2081479" y="237807"/>
                </a:lnTo>
                <a:lnTo>
                  <a:pt x="2022703" y="208102"/>
                </a:lnTo>
                <a:lnTo>
                  <a:pt x="1964994" y="180594"/>
                </a:lnTo>
                <a:lnTo>
                  <a:pt x="1909279" y="155981"/>
                </a:lnTo>
                <a:lnTo>
                  <a:pt x="1856498" y="134988"/>
                </a:lnTo>
                <a:lnTo>
                  <a:pt x="1738007" y="96177"/>
                </a:lnTo>
                <a:lnTo>
                  <a:pt x="1644929" y="70408"/>
                </a:lnTo>
                <a:lnTo>
                  <a:pt x="1551901" y="48717"/>
                </a:lnTo>
                <a:lnTo>
                  <a:pt x="1458582" y="31064"/>
                </a:lnTo>
                <a:lnTo>
                  <a:pt x="1364589" y="17411"/>
                </a:lnTo>
                <a:lnTo>
                  <a:pt x="1269580" y="7708"/>
                </a:lnTo>
                <a:lnTo>
                  <a:pt x="1173200" y="1930"/>
                </a:lnTo>
                <a:lnTo>
                  <a:pt x="1075093" y="0"/>
                </a:lnTo>
                <a:lnTo>
                  <a:pt x="1025652" y="177"/>
                </a:lnTo>
                <a:lnTo>
                  <a:pt x="976464" y="774"/>
                </a:lnTo>
                <a:lnTo>
                  <a:pt x="927544" y="1917"/>
                </a:lnTo>
                <a:lnTo>
                  <a:pt x="878878" y="3759"/>
                </a:lnTo>
                <a:lnTo>
                  <a:pt x="830478" y="6400"/>
                </a:lnTo>
                <a:lnTo>
                  <a:pt x="782358" y="9994"/>
                </a:lnTo>
                <a:lnTo>
                  <a:pt x="734529" y="14655"/>
                </a:lnTo>
                <a:lnTo>
                  <a:pt x="687006" y="20510"/>
                </a:lnTo>
                <a:lnTo>
                  <a:pt x="639800" y="27698"/>
                </a:lnTo>
                <a:lnTo>
                  <a:pt x="592899" y="36347"/>
                </a:lnTo>
                <a:lnTo>
                  <a:pt x="546315" y="46583"/>
                </a:lnTo>
                <a:lnTo>
                  <a:pt x="500087" y="58534"/>
                </a:lnTo>
                <a:lnTo>
                  <a:pt x="454190" y="72326"/>
                </a:lnTo>
                <a:lnTo>
                  <a:pt x="408660" y="88099"/>
                </a:lnTo>
                <a:lnTo>
                  <a:pt x="363486" y="105968"/>
                </a:lnTo>
                <a:lnTo>
                  <a:pt x="318681" y="126072"/>
                </a:lnTo>
                <a:lnTo>
                  <a:pt x="266001" y="156641"/>
                </a:lnTo>
                <a:lnTo>
                  <a:pt x="211594" y="197002"/>
                </a:lnTo>
                <a:lnTo>
                  <a:pt x="158165" y="242874"/>
                </a:lnTo>
                <a:lnTo>
                  <a:pt x="108419" y="289979"/>
                </a:lnTo>
                <a:lnTo>
                  <a:pt x="65024" y="334048"/>
                </a:lnTo>
                <a:lnTo>
                  <a:pt x="30695" y="370814"/>
                </a:lnTo>
                <a:lnTo>
                  <a:pt x="2082" y="402932"/>
                </a:lnTo>
                <a:lnTo>
                  <a:pt x="0" y="405345"/>
                </a:lnTo>
              </a:path>
            </a:pathLst>
          </a:custGeom>
          <a:ln w="3602">
            <a:solidFill>
              <a:srgbClr val="000000"/>
            </a:solidFill>
            <a:prstDash val="lgDashDot"/>
          </a:ln>
        </p:spPr>
        <p:txBody>
          <a:bodyPr wrap="square" lIns="0" tIns="0" rIns="0" bIns="0" rtlCol="0"/>
          <a:lstStyle/>
          <a:p>
            <a:endParaRPr/>
          </a:p>
        </p:txBody>
      </p:sp>
      <p:sp>
        <p:nvSpPr>
          <p:cNvPr id="208" name="object 208"/>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209" name="object 209"/>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210" name="object 210"/>
          <p:cNvSpPr txBox="1"/>
          <p:nvPr/>
        </p:nvSpPr>
        <p:spPr>
          <a:xfrm>
            <a:off x="4259477" y="3348771"/>
            <a:ext cx="253365" cy="101600"/>
          </a:xfrm>
          <a:prstGeom prst="rect">
            <a:avLst/>
          </a:prstGeom>
        </p:spPr>
        <p:txBody>
          <a:bodyPr vert="horz" wrap="square" lIns="0" tIns="0" rIns="0" bIns="0" rtlCol="0">
            <a:spAutoFit/>
          </a:bodyPr>
          <a:lstStyle/>
          <a:p>
            <a:pPr marL="25400">
              <a:lnSpc>
                <a:spcPts val="670"/>
              </a:lnSpc>
            </a:pPr>
            <a:r>
              <a:rPr sz="600" spc="-20" dirty="0">
                <a:solidFill>
                  <a:srgbClr val="FFFFFF"/>
                </a:solidFill>
                <a:latin typeface="Arial"/>
                <a:cs typeface="Arial"/>
              </a:rPr>
              <a:t>9 </a:t>
            </a:r>
            <a:r>
              <a:rPr sz="600" spc="150" dirty="0">
                <a:solidFill>
                  <a:srgbClr val="FFFFFF"/>
                </a:solidFill>
                <a:latin typeface="Arial"/>
                <a:cs typeface="Arial"/>
              </a:rPr>
              <a:t>/</a:t>
            </a:r>
            <a:r>
              <a:rPr sz="600" spc="35"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314" y="0"/>
            <a:ext cx="2826385" cy="116839"/>
          </a:xfrm>
          <a:prstGeom prst="rect">
            <a:avLst/>
          </a:prstGeom>
        </p:spPr>
        <p:txBody>
          <a:bodyPr vert="horz" wrap="square" lIns="0" tIns="12065" rIns="0" bIns="0" rtlCol="0">
            <a:spAutoFit/>
          </a:bodyPr>
          <a:lstStyle/>
          <a:p>
            <a:pPr marL="12700">
              <a:lnSpc>
                <a:spcPct val="100000"/>
              </a:lnSpc>
              <a:spcBef>
                <a:spcPts val="95"/>
              </a:spcBef>
            </a:pPr>
            <a:r>
              <a:rPr sz="600" dirty="0">
                <a:solidFill>
                  <a:srgbClr val="FFFFFF"/>
                </a:solidFill>
                <a:latin typeface="Arial"/>
                <a:cs typeface="Arial"/>
              </a:rPr>
              <a:t>Text </a:t>
            </a:r>
            <a:r>
              <a:rPr sz="600" spc="-10" dirty="0">
                <a:solidFill>
                  <a:srgbClr val="FFFFFF"/>
                </a:solidFill>
                <a:latin typeface="Arial"/>
                <a:cs typeface="Arial"/>
              </a:rPr>
              <a:t>classification</a:t>
            </a:r>
            <a:r>
              <a:rPr sz="600" spc="145" dirty="0">
                <a:solidFill>
                  <a:srgbClr val="FFFFF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7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p:nvPr/>
        </p:nvSpPr>
        <p:spPr>
          <a:xfrm>
            <a:off x="347345" y="998046"/>
            <a:ext cx="3844290" cy="582295"/>
          </a:xfrm>
          <a:prstGeom prst="rect">
            <a:avLst/>
          </a:prstGeom>
        </p:spPr>
        <p:txBody>
          <a:bodyPr vert="horz" wrap="square" lIns="0" tIns="12065" rIns="0" bIns="0" rtlCol="0">
            <a:spAutoFit/>
          </a:bodyPr>
          <a:lstStyle/>
          <a:p>
            <a:pPr marL="12700" marR="5080">
              <a:lnSpc>
                <a:spcPct val="107500"/>
              </a:lnSpc>
              <a:spcBef>
                <a:spcPts val="95"/>
              </a:spcBef>
            </a:pPr>
            <a:r>
              <a:rPr sz="1700" spc="-45" dirty="0">
                <a:latin typeface="Calibri"/>
                <a:cs typeface="Calibri"/>
              </a:rPr>
              <a:t>Many </a:t>
            </a:r>
            <a:r>
              <a:rPr sz="1700" spc="-65" dirty="0">
                <a:latin typeface="Calibri"/>
                <a:cs typeface="Calibri"/>
              </a:rPr>
              <a:t>search engine </a:t>
            </a:r>
            <a:r>
              <a:rPr sz="1700" spc="-35" dirty="0">
                <a:latin typeface="Calibri"/>
                <a:cs typeface="Calibri"/>
              </a:rPr>
              <a:t>functionalities </a:t>
            </a:r>
            <a:r>
              <a:rPr sz="1700" spc="-85" dirty="0">
                <a:latin typeface="Calibri"/>
                <a:cs typeface="Calibri"/>
              </a:rPr>
              <a:t>are </a:t>
            </a:r>
            <a:r>
              <a:rPr sz="1700" spc="-70" dirty="0">
                <a:latin typeface="Calibri"/>
                <a:cs typeface="Calibri"/>
              </a:rPr>
              <a:t>based  </a:t>
            </a:r>
            <a:r>
              <a:rPr sz="1700" spc="-80" dirty="0">
                <a:latin typeface="Calibri"/>
                <a:cs typeface="Calibri"/>
              </a:rPr>
              <a:t>on</a:t>
            </a:r>
            <a:r>
              <a:rPr sz="1700" spc="150" dirty="0">
                <a:latin typeface="Calibri"/>
                <a:cs typeface="Calibri"/>
              </a:rPr>
              <a:t> </a:t>
            </a:r>
            <a:r>
              <a:rPr sz="1700" spc="-25" dirty="0">
                <a:latin typeface="Calibri"/>
                <a:cs typeface="Calibri"/>
              </a:rPr>
              <a:t>classification.</a:t>
            </a:r>
            <a:endParaRPr sz="1700">
              <a:latin typeface="Calibri"/>
              <a:cs typeface="Calibri"/>
            </a:endParaRPr>
          </a:p>
        </p:txBody>
      </p:sp>
      <p:sp>
        <p:nvSpPr>
          <p:cNvPr id="4" name="object 4"/>
          <p:cNvSpPr txBox="1"/>
          <p:nvPr/>
        </p:nvSpPr>
        <p:spPr>
          <a:xfrm>
            <a:off x="347345" y="1742890"/>
            <a:ext cx="926465" cy="288290"/>
          </a:xfrm>
          <a:prstGeom prst="rect">
            <a:avLst/>
          </a:prstGeom>
        </p:spPr>
        <p:txBody>
          <a:bodyPr vert="horz" wrap="square" lIns="0" tIns="15240" rIns="0" bIns="0" rtlCol="0">
            <a:spAutoFit/>
          </a:bodyPr>
          <a:lstStyle/>
          <a:p>
            <a:pPr marL="12700">
              <a:lnSpc>
                <a:spcPct val="100000"/>
              </a:lnSpc>
              <a:spcBef>
                <a:spcPts val="120"/>
              </a:spcBef>
            </a:pPr>
            <a:r>
              <a:rPr sz="1700" spc="-30" dirty="0">
                <a:latin typeface="Calibri"/>
                <a:cs typeface="Calibri"/>
              </a:rPr>
              <a:t>Examples?</a:t>
            </a:r>
            <a:endParaRPr sz="1700">
              <a:latin typeface="Calibri"/>
              <a:cs typeface="Calibri"/>
            </a:endParaRPr>
          </a:p>
        </p:txBody>
      </p:sp>
      <p:sp>
        <p:nvSpPr>
          <p:cNvPr id="5" name="object 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6" name="object 6"/>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7" name="object 7"/>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10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FFFFFF"/>
                </a:solidFill>
                <a:latin typeface="Arial"/>
                <a:cs typeface="Arial"/>
              </a:rPr>
              <a:t>Text </a:t>
            </a:r>
            <a:r>
              <a:rPr sz="600" spc="-10" dirty="0">
                <a:solidFill>
                  <a:srgbClr val="FFFFFF"/>
                </a:solidFill>
                <a:latin typeface="Arial"/>
                <a:cs typeface="Arial"/>
              </a:rPr>
              <a:t>classification</a:t>
            </a:r>
            <a:r>
              <a:rPr sz="600" spc="145" dirty="0">
                <a:solidFill>
                  <a:srgbClr val="FFFFF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5" dirty="0"/>
              <a:t>Another </a:t>
            </a:r>
            <a:r>
              <a:rPr spc="-10" dirty="0"/>
              <a:t>TC </a:t>
            </a:r>
            <a:r>
              <a:rPr spc="-40" dirty="0"/>
              <a:t>task: </a:t>
            </a:r>
            <a:r>
              <a:rPr spc="-100" dirty="0"/>
              <a:t>spam</a:t>
            </a:r>
            <a:r>
              <a:rPr spc="-155" dirty="0"/>
              <a:t> </a:t>
            </a:r>
            <a:r>
              <a:rPr spc="-10" dirty="0"/>
              <a:t>filtering</a:t>
            </a:r>
          </a:p>
        </p:txBody>
      </p:sp>
      <p:sp>
        <p:nvSpPr>
          <p:cNvPr id="4" name="object 4"/>
          <p:cNvSpPr txBox="1"/>
          <p:nvPr/>
        </p:nvSpPr>
        <p:spPr>
          <a:xfrm>
            <a:off x="347339" y="606058"/>
            <a:ext cx="2600960" cy="2087880"/>
          </a:xfrm>
          <a:prstGeom prst="rect">
            <a:avLst/>
          </a:prstGeom>
        </p:spPr>
        <p:txBody>
          <a:bodyPr vert="horz" wrap="square" lIns="0" tIns="13335" rIns="0" bIns="0" rtlCol="0">
            <a:spAutoFit/>
          </a:bodyPr>
          <a:lstStyle/>
          <a:p>
            <a:pPr marL="12700">
              <a:lnSpc>
                <a:spcPct val="100000"/>
              </a:lnSpc>
              <a:spcBef>
                <a:spcPts val="105"/>
              </a:spcBef>
            </a:pPr>
            <a:r>
              <a:rPr sz="650" spc="40" dirty="0">
                <a:latin typeface="PMingLiU"/>
                <a:cs typeface="PMingLiU"/>
              </a:rPr>
              <a:t>From:</a:t>
            </a:r>
            <a:r>
              <a:rPr sz="650" spc="170" dirty="0">
                <a:latin typeface="PMingLiU"/>
                <a:cs typeface="PMingLiU"/>
              </a:rPr>
              <a:t> </a:t>
            </a:r>
            <a:r>
              <a:rPr sz="650" spc="-310" dirty="0">
                <a:latin typeface="PMingLiU"/>
                <a:cs typeface="PMingLiU"/>
              </a:rPr>
              <a:t>‘‘’’</a:t>
            </a:r>
            <a:r>
              <a:rPr sz="650" spc="175" dirty="0">
                <a:latin typeface="PMingLiU"/>
                <a:cs typeface="PMingLiU"/>
              </a:rPr>
              <a:t> </a:t>
            </a:r>
            <a:r>
              <a:rPr sz="650" spc="45" dirty="0">
                <a:latin typeface="PMingLiU"/>
                <a:cs typeface="PMingLiU"/>
              </a:rPr>
              <a:t>&lt;</a:t>
            </a:r>
            <a:r>
              <a:rPr sz="650" spc="45" dirty="0">
                <a:latin typeface="PMingLiU"/>
                <a:cs typeface="PMingLiU"/>
                <a:hlinkClick r:id="rId2"/>
              </a:rPr>
              <a:t>takworlld@hotmail.com</a:t>
            </a:r>
            <a:r>
              <a:rPr sz="650" spc="45" dirty="0">
                <a:latin typeface="PMingLiU"/>
                <a:cs typeface="PMingLiU"/>
              </a:rPr>
              <a:t>&gt;</a:t>
            </a:r>
            <a:endParaRPr sz="650">
              <a:latin typeface="PMingLiU"/>
              <a:cs typeface="PMingLiU"/>
            </a:endParaRPr>
          </a:p>
          <a:p>
            <a:pPr marL="12700">
              <a:lnSpc>
                <a:spcPct val="100000"/>
              </a:lnSpc>
              <a:spcBef>
                <a:spcPts val="30"/>
              </a:spcBef>
            </a:pPr>
            <a:r>
              <a:rPr sz="650" spc="85" dirty="0">
                <a:latin typeface="PMingLiU"/>
                <a:cs typeface="PMingLiU"/>
              </a:rPr>
              <a:t>Subject: </a:t>
            </a:r>
            <a:r>
              <a:rPr sz="650" spc="110" dirty="0">
                <a:latin typeface="PMingLiU"/>
                <a:cs typeface="PMingLiU"/>
              </a:rPr>
              <a:t>real </a:t>
            </a:r>
            <a:r>
              <a:rPr sz="650" spc="105" dirty="0">
                <a:latin typeface="PMingLiU"/>
                <a:cs typeface="PMingLiU"/>
              </a:rPr>
              <a:t>estate </a:t>
            </a:r>
            <a:r>
              <a:rPr sz="650" spc="135" dirty="0">
                <a:latin typeface="PMingLiU"/>
                <a:cs typeface="PMingLiU"/>
              </a:rPr>
              <a:t>is </a:t>
            </a:r>
            <a:r>
              <a:rPr sz="650" spc="90" dirty="0">
                <a:latin typeface="PMingLiU"/>
                <a:cs typeface="PMingLiU"/>
              </a:rPr>
              <a:t>the </a:t>
            </a:r>
            <a:r>
              <a:rPr sz="650" spc="65" dirty="0">
                <a:latin typeface="PMingLiU"/>
                <a:cs typeface="PMingLiU"/>
              </a:rPr>
              <a:t>only </a:t>
            </a:r>
            <a:r>
              <a:rPr sz="650" spc="90" dirty="0">
                <a:latin typeface="PMingLiU"/>
                <a:cs typeface="PMingLiU"/>
              </a:rPr>
              <a:t>way... </a:t>
            </a:r>
            <a:r>
              <a:rPr sz="650" spc="-15" dirty="0">
                <a:latin typeface="PMingLiU"/>
                <a:cs typeface="PMingLiU"/>
              </a:rPr>
              <a:t>gem</a:t>
            </a:r>
            <a:r>
              <a:rPr sz="650" spc="75" dirty="0">
                <a:latin typeface="PMingLiU"/>
                <a:cs typeface="PMingLiU"/>
              </a:rPr>
              <a:t> </a:t>
            </a:r>
            <a:r>
              <a:rPr sz="650" spc="55" dirty="0">
                <a:latin typeface="PMingLiU"/>
                <a:cs typeface="PMingLiU"/>
              </a:rPr>
              <a:t>oalvgkay</a:t>
            </a:r>
            <a:endParaRPr sz="650">
              <a:latin typeface="PMingLiU"/>
              <a:cs typeface="PMingLiU"/>
            </a:endParaRPr>
          </a:p>
          <a:p>
            <a:pPr marL="12700" marR="615950">
              <a:lnSpc>
                <a:spcPct val="208500"/>
              </a:lnSpc>
            </a:pPr>
            <a:r>
              <a:rPr sz="650" spc="15" dirty="0">
                <a:latin typeface="PMingLiU"/>
                <a:cs typeface="PMingLiU"/>
              </a:rPr>
              <a:t>Anyone </a:t>
            </a:r>
            <a:r>
              <a:rPr sz="650" spc="55" dirty="0">
                <a:latin typeface="PMingLiU"/>
                <a:cs typeface="PMingLiU"/>
              </a:rPr>
              <a:t>can </a:t>
            </a:r>
            <a:r>
              <a:rPr sz="650" spc="35" dirty="0">
                <a:latin typeface="PMingLiU"/>
                <a:cs typeface="PMingLiU"/>
              </a:rPr>
              <a:t>buy </a:t>
            </a:r>
            <a:r>
              <a:rPr sz="650" spc="110" dirty="0">
                <a:latin typeface="PMingLiU"/>
                <a:cs typeface="PMingLiU"/>
              </a:rPr>
              <a:t>real </a:t>
            </a:r>
            <a:r>
              <a:rPr sz="650" spc="105" dirty="0">
                <a:latin typeface="PMingLiU"/>
                <a:cs typeface="PMingLiU"/>
              </a:rPr>
              <a:t>estate </a:t>
            </a:r>
            <a:r>
              <a:rPr sz="650" spc="65" dirty="0">
                <a:latin typeface="PMingLiU"/>
                <a:cs typeface="PMingLiU"/>
              </a:rPr>
              <a:t>with </a:t>
            </a:r>
            <a:r>
              <a:rPr sz="650" spc="35" dirty="0">
                <a:latin typeface="PMingLiU"/>
                <a:cs typeface="PMingLiU"/>
              </a:rPr>
              <a:t>no </a:t>
            </a:r>
            <a:r>
              <a:rPr sz="650" spc="5" dirty="0">
                <a:latin typeface="PMingLiU"/>
                <a:cs typeface="PMingLiU"/>
              </a:rPr>
              <a:t>money </a:t>
            </a:r>
            <a:r>
              <a:rPr sz="650" dirty="0">
                <a:latin typeface="PMingLiU"/>
                <a:cs typeface="PMingLiU"/>
              </a:rPr>
              <a:t>down  </a:t>
            </a:r>
            <a:r>
              <a:rPr sz="650" spc="60" dirty="0">
                <a:latin typeface="PMingLiU"/>
                <a:cs typeface="PMingLiU"/>
              </a:rPr>
              <a:t>Stop paying </a:t>
            </a:r>
            <a:r>
              <a:rPr sz="650" spc="100" dirty="0">
                <a:latin typeface="PMingLiU"/>
                <a:cs typeface="PMingLiU"/>
              </a:rPr>
              <a:t>rent </a:t>
            </a:r>
            <a:r>
              <a:rPr sz="650" spc="-90" dirty="0">
                <a:latin typeface="PMingLiU"/>
                <a:cs typeface="PMingLiU"/>
              </a:rPr>
              <a:t>TODAY</a:t>
            </a:r>
            <a:r>
              <a:rPr sz="650" spc="-75" dirty="0">
                <a:latin typeface="PMingLiU"/>
                <a:cs typeface="PMingLiU"/>
              </a:rPr>
              <a:t> </a:t>
            </a:r>
            <a:r>
              <a:rPr sz="650" spc="140" dirty="0">
                <a:latin typeface="PMingLiU"/>
                <a:cs typeface="PMingLiU"/>
              </a:rPr>
              <a:t>!</a:t>
            </a:r>
            <a:endParaRPr sz="650">
              <a:latin typeface="PMingLiU"/>
              <a:cs typeface="PMingLiU"/>
            </a:endParaRPr>
          </a:p>
          <a:p>
            <a:pPr>
              <a:lnSpc>
                <a:spcPct val="100000"/>
              </a:lnSpc>
              <a:spcBef>
                <a:spcPts val="10"/>
              </a:spcBef>
            </a:pPr>
            <a:endParaRPr sz="700">
              <a:latin typeface="Times New Roman"/>
              <a:cs typeface="Times New Roman"/>
            </a:endParaRPr>
          </a:p>
          <a:p>
            <a:pPr marL="12700" marR="135255">
              <a:lnSpc>
                <a:spcPct val="104200"/>
              </a:lnSpc>
            </a:pPr>
            <a:r>
              <a:rPr sz="650" spc="50" dirty="0">
                <a:latin typeface="PMingLiU"/>
                <a:cs typeface="PMingLiU"/>
              </a:rPr>
              <a:t>There </a:t>
            </a:r>
            <a:r>
              <a:rPr sz="650" spc="135" dirty="0">
                <a:latin typeface="PMingLiU"/>
                <a:cs typeface="PMingLiU"/>
              </a:rPr>
              <a:t>is </a:t>
            </a:r>
            <a:r>
              <a:rPr sz="650" spc="35" dirty="0">
                <a:latin typeface="PMingLiU"/>
                <a:cs typeface="PMingLiU"/>
              </a:rPr>
              <a:t>no </a:t>
            </a:r>
            <a:r>
              <a:rPr sz="650" spc="50" dirty="0">
                <a:latin typeface="PMingLiU"/>
                <a:cs typeface="PMingLiU"/>
              </a:rPr>
              <a:t>need </a:t>
            </a:r>
            <a:r>
              <a:rPr sz="650" spc="100" dirty="0">
                <a:latin typeface="PMingLiU"/>
                <a:cs typeface="PMingLiU"/>
              </a:rPr>
              <a:t>to </a:t>
            </a:r>
            <a:r>
              <a:rPr sz="650" spc="50" dirty="0">
                <a:latin typeface="PMingLiU"/>
                <a:cs typeface="PMingLiU"/>
              </a:rPr>
              <a:t>spend </a:t>
            </a:r>
            <a:r>
              <a:rPr sz="650" spc="55" dirty="0">
                <a:latin typeface="PMingLiU"/>
                <a:cs typeface="PMingLiU"/>
              </a:rPr>
              <a:t>hundreds </a:t>
            </a:r>
            <a:r>
              <a:rPr sz="650" spc="85" dirty="0">
                <a:latin typeface="PMingLiU"/>
                <a:cs typeface="PMingLiU"/>
              </a:rPr>
              <a:t>or </a:t>
            </a:r>
            <a:r>
              <a:rPr sz="650" spc="50" dirty="0">
                <a:latin typeface="PMingLiU"/>
                <a:cs typeface="PMingLiU"/>
              </a:rPr>
              <a:t>even </a:t>
            </a:r>
            <a:r>
              <a:rPr sz="650" spc="65" dirty="0">
                <a:latin typeface="PMingLiU"/>
                <a:cs typeface="PMingLiU"/>
              </a:rPr>
              <a:t>thousands </a:t>
            </a:r>
            <a:r>
              <a:rPr sz="650" spc="100" dirty="0">
                <a:latin typeface="PMingLiU"/>
                <a:cs typeface="PMingLiU"/>
              </a:rPr>
              <a:t>for  </a:t>
            </a:r>
            <a:r>
              <a:rPr sz="650" spc="95" dirty="0">
                <a:latin typeface="PMingLiU"/>
                <a:cs typeface="PMingLiU"/>
              </a:rPr>
              <a:t>similar</a:t>
            </a:r>
            <a:r>
              <a:rPr sz="650" spc="170" dirty="0">
                <a:latin typeface="PMingLiU"/>
                <a:cs typeface="PMingLiU"/>
              </a:rPr>
              <a:t> </a:t>
            </a:r>
            <a:r>
              <a:rPr sz="650" spc="75" dirty="0">
                <a:latin typeface="PMingLiU"/>
                <a:cs typeface="PMingLiU"/>
              </a:rPr>
              <a:t>courses</a:t>
            </a:r>
            <a:endParaRPr sz="650">
              <a:latin typeface="PMingLiU"/>
              <a:cs typeface="PMingLiU"/>
            </a:endParaRPr>
          </a:p>
          <a:p>
            <a:pPr>
              <a:lnSpc>
                <a:spcPct val="100000"/>
              </a:lnSpc>
              <a:spcBef>
                <a:spcPts val="5"/>
              </a:spcBef>
            </a:pPr>
            <a:endParaRPr sz="700">
              <a:latin typeface="Times New Roman"/>
              <a:cs typeface="Times New Roman"/>
            </a:endParaRPr>
          </a:p>
          <a:p>
            <a:pPr marL="12700" marR="5080">
              <a:lnSpc>
                <a:spcPct val="104299"/>
              </a:lnSpc>
              <a:spcBef>
                <a:spcPts val="5"/>
              </a:spcBef>
            </a:pPr>
            <a:r>
              <a:rPr sz="650" spc="140" dirty="0">
                <a:latin typeface="PMingLiU"/>
                <a:cs typeface="PMingLiU"/>
              </a:rPr>
              <a:t>I </a:t>
            </a:r>
            <a:r>
              <a:rPr sz="650" spc="-35" dirty="0">
                <a:latin typeface="PMingLiU"/>
                <a:cs typeface="PMingLiU"/>
              </a:rPr>
              <a:t>am</a:t>
            </a:r>
            <a:r>
              <a:rPr sz="650" spc="95" dirty="0">
                <a:latin typeface="PMingLiU"/>
                <a:cs typeface="PMingLiU"/>
              </a:rPr>
              <a:t> </a:t>
            </a:r>
            <a:r>
              <a:rPr sz="650" spc="35" dirty="0">
                <a:latin typeface="PMingLiU"/>
                <a:cs typeface="PMingLiU"/>
              </a:rPr>
              <a:t>22 </a:t>
            </a:r>
            <a:r>
              <a:rPr sz="650" spc="80" dirty="0">
                <a:latin typeface="PMingLiU"/>
                <a:cs typeface="PMingLiU"/>
              </a:rPr>
              <a:t>years old </a:t>
            </a:r>
            <a:r>
              <a:rPr sz="650" spc="45" dirty="0">
                <a:latin typeface="PMingLiU"/>
                <a:cs typeface="PMingLiU"/>
              </a:rPr>
              <a:t>and </a:t>
            </a:r>
            <a:r>
              <a:rPr sz="650" spc="140" dirty="0">
                <a:latin typeface="PMingLiU"/>
                <a:cs typeface="PMingLiU"/>
              </a:rPr>
              <a:t>I </a:t>
            </a:r>
            <a:r>
              <a:rPr sz="650" spc="50" dirty="0">
                <a:latin typeface="PMingLiU"/>
                <a:cs typeface="PMingLiU"/>
              </a:rPr>
              <a:t>have </a:t>
            </a:r>
            <a:r>
              <a:rPr sz="650" spc="80" dirty="0">
                <a:latin typeface="PMingLiU"/>
                <a:cs typeface="PMingLiU"/>
              </a:rPr>
              <a:t>already </a:t>
            </a:r>
            <a:r>
              <a:rPr sz="650" spc="60" dirty="0">
                <a:latin typeface="PMingLiU"/>
                <a:cs typeface="PMingLiU"/>
              </a:rPr>
              <a:t>purchased </a:t>
            </a:r>
            <a:r>
              <a:rPr sz="650" spc="35" dirty="0">
                <a:latin typeface="PMingLiU"/>
                <a:cs typeface="PMingLiU"/>
              </a:rPr>
              <a:t>6 </a:t>
            </a:r>
            <a:r>
              <a:rPr sz="650" spc="95" dirty="0">
                <a:latin typeface="PMingLiU"/>
                <a:cs typeface="PMingLiU"/>
              </a:rPr>
              <a:t>properties  </a:t>
            </a:r>
            <a:r>
              <a:rPr sz="650" spc="75" dirty="0">
                <a:latin typeface="PMingLiU"/>
                <a:cs typeface="PMingLiU"/>
              </a:rPr>
              <a:t>using</a:t>
            </a:r>
            <a:r>
              <a:rPr sz="650" spc="170" dirty="0">
                <a:latin typeface="PMingLiU"/>
                <a:cs typeface="PMingLiU"/>
              </a:rPr>
              <a:t> </a:t>
            </a:r>
            <a:r>
              <a:rPr sz="650" spc="90" dirty="0">
                <a:latin typeface="PMingLiU"/>
                <a:cs typeface="PMingLiU"/>
              </a:rPr>
              <a:t>the</a:t>
            </a:r>
            <a:endParaRPr sz="650">
              <a:latin typeface="PMingLiU"/>
              <a:cs typeface="PMingLiU"/>
            </a:endParaRPr>
          </a:p>
          <a:p>
            <a:pPr marL="12700">
              <a:lnSpc>
                <a:spcPct val="100000"/>
              </a:lnSpc>
              <a:spcBef>
                <a:spcPts val="30"/>
              </a:spcBef>
            </a:pPr>
            <a:r>
              <a:rPr sz="650" spc="40" dirty="0">
                <a:latin typeface="PMingLiU"/>
                <a:cs typeface="PMingLiU"/>
              </a:rPr>
              <a:t>methods </a:t>
            </a:r>
            <a:r>
              <a:rPr sz="650" spc="85" dirty="0">
                <a:latin typeface="PMingLiU"/>
                <a:cs typeface="PMingLiU"/>
              </a:rPr>
              <a:t>outlined </a:t>
            </a:r>
            <a:r>
              <a:rPr sz="650" spc="100" dirty="0">
                <a:latin typeface="PMingLiU"/>
                <a:cs typeface="PMingLiU"/>
              </a:rPr>
              <a:t>in </a:t>
            </a:r>
            <a:r>
              <a:rPr sz="650" spc="114" dirty="0">
                <a:latin typeface="PMingLiU"/>
                <a:cs typeface="PMingLiU"/>
              </a:rPr>
              <a:t>this </a:t>
            </a:r>
            <a:r>
              <a:rPr sz="650" spc="105" dirty="0">
                <a:latin typeface="PMingLiU"/>
                <a:cs typeface="PMingLiU"/>
              </a:rPr>
              <a:t>truly </a:t>
            </a:r>
            <a:r>
              <a:rPr sz="650" spc="-25" dirty="0">
                <a:latin typeface="PMingLiU"/>
                <a:cs typeface="PMingLiU"/>
              </a:rPr>
              <a:t>INCREDIBLE</a:t>
            </a:r>
            <a:r>
              <a:rPr sz="650" spc="-5" dirty="0">
                <a:latin typeface="PMingLiU"/>
                <a:cs typeface="PMingLiU"/>
              </a:rPr>
              <a:t> </a:t>
            </a:r>
            <a:r>
              <a:rPr sz="650" spc="65" dirty="0">
                <a:latin typeface="PMingLiU"/>
                <a:cs typeface="PMingLiU"/>
              </a:rPr>
              <a:t>ebook.</a:t>
            </a:r>
            <a:endParaRPr sz="650">
              <a:latin typeface="PMingLiU"/>
              <a:cs typeface="PMingLiU"/>
            </a:endParaRPr>
          </a:p>
          <a:p>
            <a:pPr>
              <a:lnSpc>
                <a:spcPct val="100000"/>
              </a:lnSpc>
              <a:spcBef>
                <a:spcPts val="40"/>
              </a:spcBef>
            </a:pPr>
            <a:endParaRPr sz="700">
              <a:latin typeface="Times New Roman"/>
              <a:cs typeface="Times New Roman"/>
            </a:endParaRPr>
          </a:p>
          <a:p>
            <a:pPr marL="12700">
              <a:lnSpc>
                <a:spcPct val="100000"/>
              </a:lnSpc>
              <a:spcBef>
                <a:spcPts val="5"/>
              </a:spcBef>
            </a:pPr>
            <a:r>
              <a:rPr sz="650" spc="25" dirty="0">
                <a:latin typeface="PMingLiU"/>
                <a:cs typeface="PMingLiU"/>
              </a:rPr>
              <a:t>Change </a:t>
            </a:r>
            <a:r>
              <a:rPr sz="650" spc="60" dirty="0">
                <a:latin typeface="PMingLiU"/>
                <a:cs typeface="PMingLiU"/>
              </a:rPr>
              <a:t>your </a:t>
            </a:r>
            <a:r>
              <a:rPr sz="650" spc="135" dirty="0">
                <a:latin typeface="PMingLiU"/>
                <a:cs typeface="PMingLiU"/>
              </a:rPr>
              <a:t>life </a:t>
            </a:r>
            <a:r>
              <a:rPr sz="650" spc="-150" dirty="0">
                <a:latin typeface="PMingLiU"/>
                <a:cs typeface="PMingLiU"/>
              </a:rPr>
              <a:t>NOW</a:t>
            </a:r>
            <a:r>
              <a:rPr sz="650" spc="-145" dirty="0">
                <a:latin typeface="PMingLiU"/>
                <a:cs typeface="PMingLiU"/>
              </a:rPr>
              <a:t> </a:t>
            </a:r>
            <a:r>
              <a:rPr sz="650" spc="140" dirty="0">
                <a:latin typeface="PMingLiU"/>
                <a:cs typeface="PMingLiU"/>
              </a:rPr>
              <a:t>!</a:t>
            </a:r>
            <a:endParaRPr sz="650">
              <a:latin typeface="PMingLiU"/>
              <a:cs typeface="PMingLiU"/>
            </a:endParaRPr>
          </a:p>
          <a:p>
            <a:pPr>
              <a:lnSpc>
                <a:spcPct val="100000"/>
              </a:lnSpc>
              <a:spcBef>
                <a:spcPts val="40"/>
              </a:spcBef>
            </a:pPr>
            <a:endParaRPr sz="700">
              <a:latin typeface="Times New Roman"/>
              <a:cs typeface="Times New Roman"/>
            </a:endParaRPr>
          </a:p>
          <a:p>
            <a:pPr marL="12700">
              <a:lnSpc>
                <a:spcPct val="100000"/>
              </a:lnSpc>
            </a:pPr>
            <a:r>
              <a:rPr sz="650" spc="-10" dirty="0">
                <a:latin typeface="PMingLiU"/>
                <a:cs typeface="PMingLiU"/>
              </a:rPr>
              <a:t>=================================================</a:t>
            </a:r>
            <a:endParaRPr sz="650">
              <a:latin typeface="PMingLiU"/>
              <a:cs typeface="PMingLiU"/>
            </a:endParaRPr>
          </a:p>
          <a:p>
            <a:pPr marL="12700" marR="704215">
              <a:lnSpc>
                <a:spcPct val="104200"/>
              </a:lnSpc>
            </a:pPr>
            <a:r>
              <a:rPr sz="650" spc="75" dirty="0">
                <a:latin typeface="PMingLiU"/>
                <a:cs typeface="PMingLiU"/>
              </a:rPr>
              <a:t>Click </a:t>
            </a:r>
            <a:r>
              <a:rPr sz="650" spc="20" dirty="0">
                <a:latin typeface="PMingLiU"/>
                <a:cs typeface="PMingLiU"/>
              </a:rPr>
              <a:t>Below </a:t>
            </a:r>
            <a:r>
              <a:rPr sz="650" spc="100" dirty="0">
                <a:latin typeface="PMingLiU"/>
                <a:cs typeface="PMingLiU"/>
              </a:rPr>
              <a:t>to </a:t>
            </a:r>
            <a:r>
              <a:rPr sz="650" spc="95" dirty="0">
                <a:latin typeface="PMingLiU"/>
                <a:cs typeface="PMingLiU"/>
              </a:rPr>
              <a:t>order:  </a:t>
            </a:r>
            <a:r>
              <a:rPr sz="650" spc="70" dirty="0">
                <a:latin typeface="PMingLiU"/>
                <a:cs typeface="PMingLiU"/>
                <a:hlinkClick r:id="rId3"/>
              </a:rPr>
              <a:t>http://www.wholesaledaily.com/sales/nmd.htm</a:t>
            </a:r>
            <a:endParaRPr sz="650">
              <a:latin typeface="PMingLiU"/>
              <a:cs typeface="PMingLiU"/>
            </a:endParaRPr>
          </a:p>
          <a:p>
            <a:pPr marL="12700">
              <a:lnSpc>
                <a:spcPct val="100000"/>
              </a:lnSpc>
              <a:spcBef>
                <a:spcPts val="35"/>
              </a:spcBef>
            </a:pPr>
            <a:r>
              <a:rPr sz="650" spc="-10" dirty="0">
                <a:latin typeface="PMingLiU"/>
                <a:cs typeface="PMingLiU"/>
              </a:rPr>
              <a:t>=================================================</a:t>
            </a:r>
            <a:endParaRPr sz="650">
              <a:latin typeface="PMingLiU"/>
              <a:cs typeface="PMingLiU"/>
            </a:endParaRPr>
          </a:p>
        </p:txBody>
      </p:sp>
      <p:sp>
        <p:nvSpPr>
          <p:cNvPr id="5" name="object 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6" name="object 6"/>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7" name="object 7"/>
          <p:cNvSpPr txBox="1"/>
          <p:nvPr/>
        </p:nvSpPr>
        <p:spPr>
          <a:xfrm>
            <a:off x="4272177" y="3348771"/>
            <a:ext cx="24066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6 </a:t>
            </a:r>
            <a:r>
              <a:rPr sz="600" spc="150" dirty="0">
                <a:solidFill>
                  <a:srgbClr val="FFFFFF"/>
                </a:solidFill>
                <a:latin typeface="Arial"/>
                <a:cs typeface="Arial"/>
              </a:rPr>
              <a:t>/</a:t>
            </a:r>
            <a:r>
              <a:rPr sz="600" spc="35"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FFFFFF"/>
                </a:solidFill>
                <a:latin typeface="Arial"/>
                <a:cs typeface="Arial"/>
              </a:rPr>
              <a:t>Text </a:t>
            </a:r>
            <a:r>
              <a:rPr sz="600" spc="-10" dirty="0">
                <a:solidFill>
                  <a:srgbClr val="FFFFFF"/>
                </a:solidFill>
                <a:latin typeface="Arial"/>
                <a:cs typeface="Arial"/>
              </a:rPr>
              <a:t>classification</a:t>
            </a:r>
            <a:r>
              <a:rPr sz="600" spc="145" dirty="0">
                <a:solidFill>
                  <a:srgbClr val="FFFFF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Applications </a:t>
            </a:r>
            <a:r>
              <a:rPr spc="-20" dirty="0"/>
              <a:t>of </a:t>
            </a:r>
            <a:r>
              <a:rPr spc="5" dirty="0"/>
              <a:t>text </a:t>
            </a:r>
            <a:r>
              <a:rPr spc="-45" dirty="0"/>
              <a:t>classification </a:t>
            </a:r>
            <a:r>
              <a:rPr spc="-25" dirty="0"/>
              <a:t>in</a:t>
            </a:r>
            <a:r>
              <a:rPr spc="-220" dirty="0"/>
              <a:t> </a:t>
            </a:r>
            <a:r>
              <a:rPr spc="-60" dirty="0"/>
              <a:t>IR</a:t>
            </a:r>
          </a:p>
        </p:txBody>
      </p:sp>
      <p:sp>
        <p:nvSpPr>
          <p:cNvPr id="4" name="object 4"/>
          <p:cNvSpPr/>
          <p:nvPr/>
        </p:nvSpPr>
        <p:spPr>
          <a:xfrm>
            <a:off x="499854" y="678224"/>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882592"/>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258982"/>
            <a:ext cx="70032" cy="7005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99854" y="1635486"/>
            <a:ext cx="70032" cy="7005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9854" y="2011876"/>
            <a:ext cx="70032" cy="7005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99854" y="2388378"/>
            <a:ext cx="70032" cy="7005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99854" y="2764769"/>
            <a:ext cx="70032" cy="70053"/>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624408" y="559458"/>
            <a:ext cx="3636645" cy="2660650"/>
          </a:xfrm>
          <a:prstGeom prst="rect">
            <a:avLst/>
          </a:prstGeom>
        </p:spPr>
        <p:txBody>
          <a:bodyPr vert="horz" wrap="square" lIns="0" tIns="28575" rIns="0" bIns="0" rtlCol="0">
            <a:spAutoFit/>
          </a:bodyPr>
          <a:lstStyle/>
          <a:p>
            <a:pPr marL="12700" marR="111760">
              <a:lnSpc>
                <a:spcPct val="112300"/>
              </a:lnSpc>
              <a:spcBef>
                <a:spcPts val="225"/>
              </a:spcBef>
            </a:pPr>
            <a:r>
              <a:rPr sz="1100" spc="-50" dirty="0">
                <a:latin typeface="Tahoma"/>
                <a:cs typeface="Tahoma"/>
              </a:rPr>
              <a:t>Language </a:t>
            </a:r>
            <a:r>
              <a:rPr sz="1100" spc="-25" dirty="0">
                <a:latin typeface="Tahoma"/>
                <a:cs typeface="Tahoma"/>
              </a:rPr>
              <a:t>identification </a:t>
            </a:r>
            <a:r>
              <a:rPr sz="1100" spc="-55" dirty="0">
                <a:latin typeface="Tahoma"/>
                <a:cs typeface="Tahoma"/>
              </a:rPr>
              <a:t>(classes: </a:t>
            </a:r>
            <a:r>
              <a:rPr sz="1100" spc="-30" dirty="0">
                <a:latin typeface="Tahoma"/>
                <a:cs typeface="Tahoma"/>
              </a:rPr>
              <a:t>English </a:t>
            </a:r>
            <a:r>
              <a:rPr sz="1100" spc="-50" dirty="0">
                <a:latin typeface="Tahoma"/>
                <a:cs typeface="Tahoma"/>
              </a:rPr>
              <a:t>vs. </a:t>
            </a:r>
            <a:r>
              <a:rPr sz="1100" spc="-40" dirty="0">
                <a:latin typeface="Tahoma"/>
                <a:cs typeface="Tahoma"/>
              </a:rPr>
              <a:t>French </a:t>
            </a:r>
            <a:r>
              <a:rPr sz="1100" spc="-25" dirty="0">
                <a:latin typeface="Tahoma"/>
                <a:cs typeface="Tahoma"/>
              </a:rPr>
              <a:t>etc.)  </a:t>
            </a:r>
            <a:r>
              <a:rPr sz="1100" spc="-20" dirty="0">
                <a:latin typeface="Tahoma"/>
                <a:cs typeface="Tahoma"/>
              </a:rPr>
              <a:t>The </a:t>
            </a:r>
            <a:r>
              <a:rPr sz="1100" spc="-30" dirty="0">
                <a:latin typeface="Tahoma"/>
                <a:cs typeface="Tahoma"/>
              </a:rPr>
              <a:t>automatic </a:t>
            </a:r>
            <a:r>
              <a:rPr sz="1100" spc="-35" dirty="0">
                <a:latin typeface="Tahoma"/>
                <a:cs typeface="Tahoma"/>
              </a:rPr>
              <a:t>detection </a:t>
            </a:r>
            <a:r>
              <a:rPr sz="1100" spc="-40" dirty="0">
                <a:latin typeface="Tahoma"/>
                <a:cs typeface="Tahoma"/>
              </a:rPr>
              <a:t>of </a:t>
            </a:r>
            <a:r>
              <a:rPr sz="1100" spc="-60" dirty="0">
                <a:latin typeface="Tahoma"/>
                <a:cs typeface="Tahoma"/>
              </a:rPr>
              <a:t>spam </a:t>
            </a:r>
            <a:r>
              <a:rPr sz="1100" spc="-70" dirty="0">
                <a:latin typeface="Tahoma"/>
                <a:cs typeface="Tahoma"/>
              </a:rPr>
              <a:t>pages </a:t>
            </a:r>
            <a:r>
              <a:rPr sz="1100" spc="-50" dirty="0">
                <a:latin typeface="Tahoma"/>
                <a:cs typeface="Tahoma"/>
              </a:rPr>
              <a:t>(spam vs. </a:t>
            </a:r>
            <a:r>
              <a:rPr sz="1100" spc="-55" dirty="0">
                <a:latin typeface="Tahoma"/>
                <a:cs typeface="Tahoma"/>
              </a:rPr>
              <a:t>nonspam,  </a:t>
            </a:r>
            <a:r>
              <a:rPr sz="1100" spc="-60" dirty="0">
                <a:latin typeface="Tahoma"/>
                <a:cs typeface="Tahoma"/>
              </a:rPr>
              <a:t>example:</a:t>
            </a:r>
            <a:r>
              <a:rPr sz="1100" spc="135" dirty="0">
                <a:latin typeface="Tahoma"/>
                <a:cs typeface="Tahoma"/>
              </a:rPr>
              <a:t> </a:t>
            </a:r>
            <a:r>
              <a:rPr sz="1100" spc="-50" dirty="0">
                <a:latin typeface="Tahoma"/>
                <a:cs typeface="Tahoma"/>
              </a:rPr>
              <a:t>googel.org)</a:t>
            </a:r>
            <a:endParaRPr sz="1100">
              <a:latin typeface="Tahoma"/>
              <a:cs typeface="Tahoma"/>
            </a:endParaRPr>
          </a:p>
          <a:p>
            <a:pPr marL="12700" marR="53340">
              <a:lnSpc>
                <a:spcPct val="102699"/>
              </a:lnSpc>
              <a:spcBef>
                <a:spcPts val="254"/>
              </a:spcBef>
            </a:pPr>
            <a:r>
              <a:rPr sz="1100" spc="-20" dirty="0">
                <a:latin typeface="Tahoma"/>
                <a:cs typeface="Tahoma"/>
              </a:rPr>
              <a:t>The </a:t>
            </a:r>
            <a:r>
              <a:rPr sz="1100" spc="-30" dirty="0">
                <a:latin typeface="Tahoma"/>
                <a:cs typeface="Tahoma"/>
              </a:rPr>
              <a:t>automatic </a:t>
            </a:r>
            <a:r>
              <a:rPr sz="1100" spc="-35" dirty="0">
                <a:latin typeface="Tahoma"/>
                <a:cs typeface="Tahoma"/>
              </a:rPr>
              <a:t>detection </a:t>
            </a:r>
            <a:r>
              <a:rPr sz="1100" spc="-40" dirty="0">
                <a:latin typeface="Tahoma"/>
                <a:cs typeface="Tahoma"/>
              </a:rPr>
              <a:t>of </a:t>
            </a:r>
            <a:r>
              <a:rPr sz="1100" spc="-45" dirty="0">
                <a:latin typeface="Tahoma"/>
                <a:cs typeface="Tahoma"/>
              </a:rPr>
              <a:t>sexually </a:t>
            </a:r>
            <a:r>
              <a:rPr sz="1100" spc="-20" dirty="0">
                <a:latin typeface="Tahoma"/>
                <a:cs typeface="Tahoma"/>
              </a:rPr>
              <a:t>explicit </a:t>
            </a:r>
            <a:r>
              <a:rPr sz="1100" spc="-35" dirty="0">
                <a:latin typeface="Tahoma"/>
                <a:cs typeface="Tahoma"/>
              </a:rPr>
              <a:t>content </a:t>
            </a:r>
            <a:r>
              <a:rPr sz="1100" spc="-40" dirty="0">
                <a:latin typeface="Tahoma"/>
                <a:cs typeface="Tahoma"/>
              </a:rPr>
              <a:t>(sexually  </a:t>
            </a:r>
            <a:r>
              <a:rPr sz="1100" spc="-20" dirty="0">
                <a:latin typeface="Tahoma"/>
                <a:cs typeface="Tahoma"/>
              </a:rPr>
              <a:t>explicit </a:t>
            </a:r>
            <a:r>
              <a:rPr sz="1100" spc="-50" dirty="0">
                <a:latin typeface="Tahoma"/>
                <a:cs typeface="Tahoma"/>
              </a:rPr>
              <a:t>vs.</a:t>
            </a:r>
            <a:r>
              <a:rPr sz="1100" spc="50" dirty="0">
                <a:latin typeface="Tahoma"/>
                <a:cs typeface="Tahoma"/>
              </a:rPr>
              <a:t> </a:t>
            </a:r>
            <a:r>
              <a:rPr sz="1100" spc="-25" dirty="0">
                <a:latin typeface="Tahoma"/>
                <a:cs typeface="Tahoma"/>
              </a:rPr>
              <a:t>not)</a:t>
            </a:r>
            <a:endParaRPr sz="1100">
              <a:latin typeface="Tahoma"/>
              <a:cs typeface="Tahoma"/>
            </a:endParaRPr>
          </a:p>
          <a:p>
            <a:pPr marL="12700" marR="68580">
              <a:lnSpc>
                <a:spcPct val="102600"/>
              </a:lnSpc>
              <a:spcBef>
                <a:spcPts val="254"/>
              </a:spcBef>
            </a:pPr>
            <a:r>
              <a:rPr sz="1100" spc="-35" dirty="0">
                <a:latin typeface="Tahoma"/>
                <a:cs typeface="Tahoma"/>
              </a:rPr>
              <a:t>Sentiment </a:t>
            </a:r>
            <a:r>
              <a:rPr sz="1100" spc="-40" dirty="0">
                <a:latin typeface="Tahoma"/>
                <a:cs typeface="Tahoma"/>
              </a:rPr>
              <a:t>detection: </a:t>
            </a:r>
            <a:r>
              <a:rPr sz="1100" spc="-35" dirty="0">
                <a:latin typeface="Tahoma"/>
                <a:cs typeface="Tahoma"/>
              </a:rPr>
              <a:t>is </a:t>
            </a:r>
            <a:r>
              <a:rPr sz="1100" spc="-55" dirty="0">
                <a:latin typeface="Tahoma"/>
                <a:cs typeface="Tahoma"/>
              </a:rPr>
              <a:t>a </a:t>
            </a:r>
            <a:r>
              <a:rPr sz="1100" spc="-50" dirty="0">
                <a:latin typeface="Tahoma"/>
                <a:cs typeface="Tahoma"/>
              </a:rPr>
              <a:t>movie </a:t>
            </a:r>
            <a:r>
              <a:rPr sz="1100" spc="-60" dirty="0">
                <a:latin typeface="Tahoma"/>
                <a:cs typeface="Tahoma"/>
              </a:rPr>
              <a:t>or </a:t>
            </a:r>
            <a:r>
              <a:rPr sz="1100" spc="-35" dirty="0">
                <a:latin typeface="Tahoma"/>
                <a:cs typeface="Tahoma"/>
              </a:rPr>
              <a:t>product </a:t>
            </a:r>
            <a:r>
              <a:rPr sz="1100" spc="-55" dirty="0">
                <a:latin typeface="Tahoma"/>
                <a:cs typeface="Tahoma"/>
              </a:rPr>
              <a:t>review </a:t>
            </a:r>
            <a:r>
              <a:rPr sz="1100" spc="-35" dirty="0">
                <a:latin typeface="Tahoma"/>
                <a:cs typeface="Tahoma"/>
              </a:rPr>
              <a:t>positive </a:t>
            </a:r>
            <a:r>
              <a:rPr sz="1100" spc="-60" dirty="0">
                <a:latin typeface="Tahoma"/>
                <a:cs typeface="Tahoma"/>
              </a:rPr>
              <a:t>or  </a:t>
            </a:r>
            <a:r>
              <a:rPr sz="1100" spc="-50" dirty="0">
                <a:latin typeface="Tahoma"/>
                <a:cs typeface="Tahoma"/>
              </a:rPr>
              <a:t>negative </a:t>
            </a:r>
            <a:r>
              <a:rPr sz="1100" spc="-30" dirty="0">
                <a:latin typeface="Tahoma"/>
                <a:cs typeface="Tahoma"/>
              </a:rPr>
              <a:t>(positive </a:t>
            </a:r>
            <a:r>
              <a:rPr sz="1100" spc="-50" dirty="0">
                <a:latin typeface="Tahoma"/>
                <a:cs typeface="Tahoma"/>
              </a:rPr>
              <a:t>vs.</a:t>
            </a:r>
            <a:r>
              <a:rPr sz="1100" spc="125" dirty="0">
                <a:latin typeface="Tahoma"/>
                <a:cs typeface="Tahoma"/>
              </a:rPr>
              <a:t> </a:t>
            </a:r>
            <a:r>
              <a:rPr sz="1100" spc="-45" dirty="0">
                <a:latin typeface="Tahoma"/>
                <a:cs typeface="Tahoma"/>
              </a:rPr>
              <a:t>negative)</a:t>
            </a:r>
            <a:endParaRPr sz="1100">
              <a:latin typeface="Tahoma"/>
              <a:cs typeface="Tahoma"/>
            </a:endParaRPr>
          </a:p>
          <a:p>
            <a:pPr marL="12700" marR="5080">
              <a:lnSpc>
                <a:spcPct val="102699"/>
              </a:lnSpc>
              <a:spcBef>
                <a:spcPts val="254"/>
              </a:spcBef>
            </a:pPr>
            <a:r>
              <a:rPr sz="1100" spc="-30" dirty="0">
                <a:latin typeface="Tahoma"/>
                <a:cs typeface="Tahoma"/>
              </a:rPr>
              <a:t>Topic-specific </a:t>
            </a:r>
            <a:r>
              <a:rPr sz="1100" spc="-60" dirty="0">
                <a:latin typeface="Tahoma"/>
                <a:cs typeface="Tahoma"/>
              </a:rPr>
              <a:t>or </a:t>
            </a:r>
            <a:r>
              <a:rPr sz="1100" i="1" spc="-30" dirty="0">
                <a:latin typeface="Arial"/>
                <a:cs typeface="Arial"/>
              </a:rPr>
              <a:t>vertical </a:t>
            </a:r>
            <a:r>
              <a:rPr sz="1100" spc="-60" dirty="0">
                <a:latin typeface="Tahoma"/>
                <a:cs typeface="Tahoma"/>
              </a:rPr>
              <a:t>search </a:t>
            </a:r>
            <a:r>
              <a:rPr sz="1100" spc="-55" dirty="0">
                <a:latin typeface="Tahoma"/>
                <a:cs typeface="Tahoma"/>
              </a:rPr>
              <a:t>– </a:t>
            </a:r>
            <a:r>
              <a:rPr sz="1100" spc="-25" dirty="0">
                <a:latin typeface="Tahoma"/>
                <a:cs typeface="Tahoma"/>
              </a:rPr>
              <a:t>restrict </a:t>
            </a:r>
            <a:r>
              <a:rPr sz="1100" spc="-60" dirty="0">
                <a:latin typeface="Tahoma"/>
                <a:cs typeface="Tahoma"/>
              </a:rPr>
              <a:t>search </a:t>
            </a:r>
            <a:r>
              <a:rPr sz="1100" spc="-15" dirty="0">
                <a:latin typeface="Tahoma"/>
                <a:cs typeface="Tahoma"/>
              </a:rPr>
              <a:t>to </a:t>
            </a:r>
            <a:r>
              <a:rPr sz="1100" spc="-55" dirty="0">
                <a:latin typeface="Tahoma"/>
                <a:cs typeface="Tahoma"/>
              </a:rPr>
              <a:t>a  </a:t>
            </a:r>
            <a:r>
              <a:rPr sz="1100" dirty="0">
                <a:latin typeface="Tahoma"/>
                <a:cs typeface="Tahoma"/>
              </a:rPr>
              <a:t>“vertical” </a:t>
            </a:r>
            <a:r>
              <a:rPr sz="1100" spc="-35" dirty="0">
                <a:latin typeface="Tahoma"/>
                <a:cs typeface="Tahoma"/>
              </a:rPr>
              <a:t>like </a:t>
            </a:r>
            <a:r>
              <a:rPr sz="1100" spc="-25" dirty="0">
                <a:latin typeface="Tahoma"/>
                <a:cs typeface="Tahoma"/>
              </a:rPr>
              <a:t>“related </a:t>
            </a:r>
            <a:r>
              <a:rPr sz="1100" spc="-15" dirty="0">
                <a:latin typeface="Tahoma"/>
                <a:cs typeface="Tahoma"/>
              </a:rPr>
              <a:t>to </a:t>
            </a:r>
            <a:r>
              <a:rPr sz="1100" spc="-20" dirty="0">
                <a:latin typeface="Tahoma"/>
                <a:cs typeface="Tahoma"/>
              </a:rPr>
              <a:t>health” </a:t>
            </a:r>
            <a:r>
              <a:rPr sz="1100" spc="-40" dirty="0">
                <a:latin typeface="Tahoma"/>
                <a:cs typeface="Tahoma"/>
              </a:rPr>
              <a:t>(relevant </a:t>
            </a:r>
            <a:r>
              <a:rPr sz="1100" spc="-15" dirty="0">
                <a:latin typeface="Tahoma"/>
                <a:cs typeface="Tahoma"/>
              </a:rPr>
              <a:t>to </a:t>
            </a:r>
            <a:r>
              <a:rPr sz="1100" spc="-30" dirty="0">
                <a:latin typeface="Tahoma"/>
                <a:cs typeface="Tahoma"/>
              </a:rPr>
              <a:t>vertical </a:t>
            </a:r>
            <a:r>
              <a:rPr sz="1100" spc="-50" dirty="0">
                <a:latin typeface="Tahoma"/>
                <a:cs typeface="Tahoma"/>
              </a:rPr>
              <a:t>vs.</a:t>
            </a:r>
            <a:r>
              <a:rPr sz="1100" spc="80" dirty="0">
                <a:latin typeface="Tahoma"/>
                <a:cs typeface="Tahoma"/>
              </a:rPr>
              <a:t> </a:t>
            </a:r>
            <a:r>
              <a:rPr sz="1100" spc="-25" dirty="0">
                <a:latin typeface="Tahoma"/>
                <a:cs typeface="Tahoma"/>
              </a:rPr>
              <a:t>not)</a:t>
            </a:r>
            <a:endParaRPr sz="1100">
              <a:latin typeface="Tahoma"/>
              <a:cs typeface="Tahoma"/>
            </a:endParaRPr>
          </a:p>
          <a:p>
            <a:pPr marL="12700" marR="27940">
              <a:lnSpc>
                <a:spcPct val="102600"/>
              </a:lnSpc>
              <a:spcBef>
                <a:spcPts val="254"/>
              </a:spcBef>
            </a:pPr>
            <a:r>
              <a:rPr sz="1100" spc="-40" dirty="0">
                <a:latin typeface="Tahoma"/>
                <a:cs typeface="Tahoma"/>
              </a:rPr>
              <a:t>Machine-learned ranking </a:t>
            </a:r>
            <a:r>
              <a:rPr sz="1100" spc="-30" dirty="0">
                <a:latin typeface="Tahoma"/>
                <a:cs typeface="Tahoma"/>
              </a:rPr>
              <a:t>function </a:t>
            </a:r>
            <a:r>
              <a:rPr sz="1100" spc="-25" dirty="0">
                <a:latin typeface="Tahoma"/>
                <a:cs typeface="Tahoma"/>
              </a:rPr>
              <a:t>in </a:t>
            </a:r>
            <a:r>
              <a:rPr sz="1100" spc="-50" dirty="0">
                <a:latin typeface="Tahoma"/>
                <a:cs typeface="Tahoma"/>
              </a:rPr>
              <a:t>ad </a:t>
            </a:r>
            <a:r>
              <a:rPr sz="1100" spc="-35" dirty="0">
                <a:latin typeface="Tahoma"/>
                <a:cs typeface="Tahoma"/>
              </a:rPr>
              <a:t>hoc retrieval </a:t>
            </a:r>
            <a:r>
              <a:rPr sz="1100" spc="-40" dirty="0">
                <a:latin typeface="Tahoma"/>
                <a:cs typeface="Tahoma"/>
              </a:rPr>
              <a:t>(relevant  </a:t>
            </a:r>
            <a:r>
              <a:rPr sz="1100" spc="-50" dirty="0">
                <a:latin typeface="Tahoma"/>
                <a:cs typeface="Tahoma"/>
              </a:rPr>
              <a:t>vs.</a:t>
            </a:r>
            <a:r>
              <a:rPr sz="1100" spc="15" dirty="0">
                <a:latin typeface="Tahoma"/>
                <a:cs typeface="Tahoma"/>
              </a:rPr>
              <a:t> </a:t>
            </a:r>
            <a:r>
              <a:rPr sz="1100" spc="-45" dirty="0">
                <a:latin typeface="Tahoma"/>
                <a:cs typeface="Tahoma"/>
              </a:rPr>
              <a:t>nonrelevant)</a:t>
            </a:r>
            <a:endParaRPr sz="1100">
              <a:latin typeface="Tahoma"/>
              <a:cs typeface="Tahoma"/>
            </a:endParaRPr>
          </a:p>
          <a:p>
            <a:pPr marL="12700" marR="386715">
              <a:lnSpc>
                <a:spcPct val="102600"/>
              </a:lnSpc>
              <a:spcBef>
                <a:spcPts val="254"/>
              </a:spcBef>
            </a:pPr>
            <a:r>
              <a:rPr sz="1100" spc="-35" dirty="0">
                <a:latin typeface="Tahoma"/>
                <a:cs typeface="Tahoma"/>
              </a:rPr>
              <a:t>Semantic </a:t>
            </a:r>
            <a:r>
              <a:rPr sz="1100" spc="-60" dirty="0">
                <a:latin typeface="Tahoma"/>
                <a:cs typeface="Tahoma"/>
              </a:rPr>
              <a:t>Web: </a:t>
            </a:r>
            <a:r>
              <a:rPr sz="1100" spc="-20" dirty="0">
                <a:latin typeface="Tahoma"/>
                <a:cs typeface="Tahoma"/>
              </a:rPr>
              <a:t>Automatically </a:t>
            </a:r>
            <a:r>
              <a:rPr sz="1100" spc="-50" dirty="0">
                <a:latin typeface="Tahoma"/>
                <a:cs typeface="Tahoma"/>
              </a:rPr>
              <a:t>add </a:t>
            </a:r>
            <a:r>
              <a:rPr sz="1100" spc="-45" dirty="0">
                <a:latin typeface="Tahoma"/>
                <a:cs typeface="Tahoma"/>
              </a:rPr>
              <a:t>semantic tags for  </a:t>
            </a:r>
            <a:r>
              <a:rPr sz="1100" spc="-50" dirty="0">
                <a:latin typeface="Tahoma"/>
                <a:cs typeface="Tahoma"/>
              </a:rPr>
              <a:t>non-tagged </a:t>
            </a:r>
            <a:r>
              <a:rPr sz="1100" spc="-25" dirty="0">
                <a:latin typeface="Tahoma"/>
                <a:cs typeface="Tahoma"/>
              </a:rPr>
              <a:t>text </a:t>
            </a:r>
            <a:r>
              <a:rPr sz="1100" spc="-45" dirty="0">
                <a:latin typeface="Tahoma"/>
                <a:cs typeface="Tahoma"/>
              </a:rPr>
              <a:t>(e.g., for </a:t>
            </a:r>
            <a:r>
              <a:rPr sz="1100" spc="-60" dirty="0">
                <a:latin typeface="Tahoma"/>
                <a:cs typeface="Tahoma"/>
              </a:rPr>
              <a:t>each </a:t>
            </a:r>
            <a:r>
              <a:rPr sz="1100" spc="-55" dirty="0">
                <a:latin typeface="Tahoma"/>
                <a:cs typeface="Tahoma"/>
              </a:rPr>
              <a:t>paragraph: </a:t>
            </a:r>
            <a:r>
              <a:rPr sz="1100" spc="-45" dirty="0">
                <a:latin typeface="Tahoma"/>
                <a:cs typeface="Tahoma"/>
              </a:rPr>
              <a:t>relevant </a:t>
            </a:r>
            <a:r>
              <a:rPr sz="1100" spc="-15" dirty="0">
                <a:latin typeface="Tahoma"/>
                <a:cs typeface="Tahoma"/>
              </a:rPr>
              <a:t>to </a:t>
            </a:r>
            <a:r>
              <a:rPr sz="1100" spc="-55" dirty="0">
                <a:latin typeface="Tahoma"/>
                <a:cs typeface="Tahoma"/>
              </a:rPr>
              <a:t>a  </a:t>
            </a:r>
            <a:r>
              <a:rPr sz="1100" spc="-30" dirty="0">
                <a:latin typeface="Tahoma"/>
                <a:cs typeface="Tahoma"/>
              </a:rPr>
              <a:t>vertical </a:t>
            </a:r>
            <a:r>
              <a:rPr sz="1100" spc="-35" dirty="0">
                <a:latin typeface="Tahoma"/>
                <a:cs typeface="Tahoma"/>
              </a:rPr>
              <a:t>like </a:t>
            </a:r>
            <a:r>
              <a:rPr sz="1100" spc="-40" dirty="0">
                <a:latin typeface="Tahoma"/>
                <a:cs typeface="Tahoma"/>
              </a:rPr>
              <a:t>health </a:t>
            </a:r>
            <a:r>
              <a:rPr sz="1100" spc="-60" dirty="0">
                <a:latin typeface="Tahoma"/>
                <a:cs typeface="Tahoma"/>
              </a:rPr>
              <a:t>or</a:t>
            </a:r>
            <a:r>
              <a:rPr sz="1100" spc="180" dirty="0">
                <a:latin typeface="Tahoma"/>
                <a:cs typeface="Tahoma"/>
              </a:rPr>
              <a:t> </a:t>
            </a:r>
            <a:r>
              <a:rPr sz="1100" spc="-25" dirty="0">
                <a:latin typeface="Tahoma"/>
                <a:cs typeface="Tahoma"/>
              </a:rPr>
              <a:t>not)</a:t>
            </a:r>
            <a:endParaRPr sz="1100">
              <a:latin typeface="Tahoma"/>
              <a:cs typeface="Tahoma"/>
            </a:endParaRPr>
          </a:p>
        </p:txBody>
      </p:sp>
      <p:sp>
        <p:nvSpPr>
          <p:cNvPr id="12" name="object 12"/>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3" name="object 13"/>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4" name="object 14"/>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11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a:t>
            </a:r>
            <a:r>
              <a:rPr sz="600" spc="145" dirty="0">
                <a:solidFill>
                  <a:srgbClr val="FFFFFF"/>
                </a:solidFill>
                <a:latin typeface="Arial"/>
                <a:cs typeface="Arial"/>
              </a:rPr>
              <a:t> </a:t>
            </a:r>
            <a:r>
              <a:rPr sz="600" spc="-10" dirty="0">
                <a:solidFill>
                  <a:srgbClr val="7F7F7F"/>
                </a:solidFill>
                <a:latin typeface="Arial"/>
                <a:cs typeface="Arial"/>
              </a:rPr>
              <a:t>Skip </a:t>
            </a:r>
            <a:r>
              <a:rPr sz="600" spc="-5" dirty="0">
                <a:solidFill>
                  <a:srgbClr val="7F7F7F"/>
                </a:solidFill>
                <a:latin typeface="Arial"/>
                <a:cs typeface="Arial"/>
              </a:rPr>
              <a:t>pointers </a:t>
            </a:r>
            <a:r>
              <a:rPr sz="600" spc="-25" dirty="0">
                <a:solidFill>
                  <a:srgbClr val="7F7F7F"/>
                </a:solidFill>
                <a:latin typeface="Arial"/>
                <a:cs typeface="Arial"/>
              </a:rPr>
              <a:t>Phrase</a:t>
            </a:r>
            <a:r>
              <a:rPr sz="600" spc="10" dirty="0">
                <a:solidFill>
                  <a:srgbClr val="7F7F7F"/>
                </a:solidFill>
                <a:latin typeface="Arial"/>
                <a:cs typeface="Arial"/>
              </a:rPr>
              <a:t> </a:t>
            </a:r>
            <a:r>
              <a:rPr sz="600" spc="-20" dirty="0">
                <a:solidFill>
                  <a:srgbClr val="7F7F7F"/>
                </a:solidFill>
                <a:latin typeface="Arial"/>
                <a:cs typeface="Arial"/>
              </a:rPr>
              <a:t>queries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Lemmatization</a:t>
            </a:r>
          </a:p>
        </p:txBody>
      </p:sp>
      <p:sp>
        <p:nvSpPr>
          <p:cNvPr id="4" name="object 4"/>
          <p:cNvSpPr/>
          <p:nvPr/>
        </p:nvSpPr>
        <p:spPr>
          <a:xfrm>
            <a:off x="499854" y="1025239"/>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235322"/>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445291"/>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1655375"/>
            <a:ext cx="70032" cy="7005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99854" y="2037480"/>
            <a:ext cx="70032" cy="7005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99854" y="2419582"/>
            <a:ext cx="70032" cy="70053"/>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body" idx="1"/>
          </p:nvPr>
        </p:nvSpPr>
        <p:spPr>
          <a:prstGeom prst="rect">
            <a:avLst/>
          </a:prstGeom>
        </p:spPr>
        <p:txBody>
          <a:bodyPr vert="horz" wrap="square" lIns="0" tIns="12700" rIns="0" bIns="0" rtlCol="0">
            <a:spAutoFit/>
          </a:bodyPr>
          <a:lstStyle/>
          <a:p>
            <a:pPr marL="249554" marR="883919">
              <a:lnSpc>
                <a:spcPct val="125299"/>
              </a:lnSpc>
              <a:spcBef>
                <a:spcPts val="100"/>
              </a:spcBef>
            </a:pPr>
            <a:r>
              <a:rPr spc="-85" dirty="0"/>
              <a:t>Reduce </a:t>
            </a:r>
            <a:r>
              <a:rPr spc="-15" dirty="0"/>
              <a:t>inflectional/variant </a:t>
            </a:r>
            <a:r>
              <a:rPr spc="-55" dirty="0"/>
              <a:t>forms </a:t>
            </a:r>
            <a:r>
              <a:rPr spc="10" dirty="0"/>
              <a:t>to </a:t>
            </a:r>
            <a:r>
              <a:rPr spc="-100" dirty="0"/>
              <a:t>base </a:t>
            </a:r>
            <a:r>
              <a:rPr spc="-30" dirty="0"/>
              <a:t>form  </a:t>
            </a:r>
            <a:r>
              <a:rPr spc="-55" dirty="0"/>
              <a:t>Example: </a:t>
            </a:r>
            <a:r>
              <a:rPr i="1" spc="-50" dirty="0">
                <a:latin typeface="Arial"/>
                <a:cs typeface="Arial"/>
              </a:rPr>
              <a:t>am, </a:t>
            </a:r>
            <a:r>
              <a:rPr i="1" spc="-65" dirty="0">
                <a:latin typeface="Arial"/>
                <a:cs typeface="Arial"/>
              </a:rPr>
              <a:t>are, </a:t>
            </a:r>
            <a:r>
              <a:rPr i="1" spc="-60" dirty="0">
                <a:latin typeface="Arial"/>
                <a:cs typeface="Arial"/>
              </a:rPr>
              <a:t>is </a:t>
            </a:r>
            <a:r>
              <a:rPr spc="55" dirty="0">
                <a:latin typeface="Lucida Sans Unicode"/>
                <a:cs typeface="Lucida Sans Unicode"/>
              </a:rPr>
              <a:t>→</a:t>
            </a:r>
            <a:r>
              <a:rPr spc="-155" dirty="0">
                <a:latin typeface="Lucida Sans Unicode"/>
                <a:cs typeface="Lucida Sans Unicode"/>
              </a:rPr>
              <a:t> </a:t>
            </a:r>
            <a:r>
              <a:rPr i="1" spc="-75" dirty="0">
                <a:latin typeface="Arial"/>
                <a:cs typeface="Arial"/>
              </a:rPr>
              <a:t>be</a:t>
            </a:r>
          </a:p>
          <a:p>
            <a:pPr marL="249554">
              <a:lnSpc>
                <a:spcPct val="100000"/>
              </a:lnSpc>
              <a:spcBef>
                <a:spcPts val="335"/>
              </a:spcBef>
            </a:pPr>
            <a:r>
              <a:rPr spc="-55" dirty="0"/>
              <a:t>Example: </a:t>
            </a:r>
            <a:r>
              <a:rPr i="1" spc="-50" dirty="0">
                <a:latin typeface="Arial"/>
                <a:cs typeface="Arial"/>
              </a:rPr>
              <a:t>car, </a:t>
            </a:r>
            <a:r>
              <a:rPr i="1" spc="-65" dirty="0">
                <a:latin typeface="Arial"/>
                <a:cs typeface="Arial"/>
              </a:rPr>
              <a:t>cars, </a:t>
            </a:r>
            <a:r>
              <a:rPr i="1" spc="-45" dirty="0">
                <a:latin typeface="Arial"/>
                <a:cs typeface="Arial"/>
              </a:rPr>
              <a:t>car’s, </a:t>
            </a:r>
            <a:r>
              <a:rPr i="1" spc="-55" dirty="0">
                <a:latin typeface="Arial"/>
                <a:cs typeface="Arial"/>
              </a:rPr>
              <a:t>cars’ </a:t>
            </a:r>
            <a:r>
              <a:rPr spc="55" dirty="0">
                <a:latin typeface="Lucida Sans Unicode"/>
                <a:cs typeface="Lucida Sans Unicode"/>
              </a:rPr>
              <a:t>→</a:t>
            </a:r>
            <a:r>
              <a:rPr spc="190" dirty="0">
                <a:latin typeface="Lucida Sans Unicode"/>
                <a:cs typeface="Lucida Sans Unicode"/>
              </a:rPr>
              <a:t> </a:t>
            </a:r>
            <a:r>
              <a:rPr i="1" spc="-60" dirty="0">
                <a:latin typeface="Arial"/>
                <a:cs typeface="Arial"/>
              </a:rPr>
              <a:t>car</a:t>
            </a:r>
          </a:p>
          <a:p>
            <a:pPr marL="249554" marR="8255">
              <a:lnSpc>
                <a:spcPct val="102600"/>
              </a:lnSpc>
              <a:spcBef>
                <a:spcPts val="300"/>
              </a:spcBef>
            </a:pPr>
            <a:r>
              <a:rPr spc="-55" dirty="0"/>
              <a:t>Example: </a:t>
            </a:r>
            <a:r>
              <a:rPr i="1" spc="-30" dirty="0">
                <a:latin typeface="Arial"/>
                <a:cs typeface="Arial"/>
              </a:rPr>
              <a:t>the </a:t>
            </a:r>
            <a:r>
              <a:rPr i="1" spc="-50" dirty="0">
                <a:latin typeface="Arial"/>
                <a:cs typeface="Arial"/>
              </a:rPr>
              <a:t>boy’s </a:t>
            </a:r>
            <a:r>
              <a:rPr i="1" spc="-80" dirty="0">
                <a:latin typeface="Arial"/>
                <a:cs typeface="Arial"/>
              </a:rPr>
              <a:t>cars are </a:t>
            </a:r>
            <a:r>
              <a:rPr i="1" spc="-25" dirty="0">
                <a:latin typeface="Arial"/>
                <a:cs typeface="Arial"/>
              </a:rPr>
              <a:t>different </a:t>
            </a:r>
            <a:r>
              <a:rPr i="1" spc="-60" dirty="0">
                <a:latin typeface="Arial"/>
                <a:cs typeface="Arial"/>
              </a:rPr>
              <a:t>colors </a:t>
            </a:r>
            <a:r>
              <a:rPr spc="55" dirty="0">
                <a:latin typeface="Lucida Sans Unicode"/>
                <a:cs typeface="Lucida Sans Unicode"/>
              </a:rPr>
              <a:t>→ </a:t>
            </a:r>
            <a:r>
              <a:rPr i="1" spc="-30" dirty="0">
                <a:latin typeface="Arial"/>
                <a:cs typeface="Arial"/>
              </a:rPr>
              <a:t>the </a:t>
            </a:r>
            <a:r>
              <a:rPr i="1" spc="-60" dirty="0">
                <a:latin typeface="Arial"/>
                <a:cs typeface="Arial"/>
              </a:rPr>
              <a:t>boy car </a:t>
            </a:r>
            <a:r>
              <a:rPr i="1" spc="-75" dirty="0">
                <a:latin typeface="Arial"/>
                <a:cs typeface="Arial"/>
              </a:rPr>
              <a:t>be  </a:t>
            </a:r>
            <a:r>
              <a:rPr i="1" spc="-25" dirty="0">
                <a:latin typeface="Arial"/>
                <a:cs typeface="Arial"/>
              </a:rPr>
              <a:t>different</a:t>
            </a:r>
            <a:r>
              <a:rPr i="1" spc="50" dirty="0">
                <a:latin typeface="Arial"/>
                <a:cs typeface="Arial"/>
              </a:rPr>
              <a:t> </a:t>
            </a:r>
            <a:r>
              <a:rPr i="1" spc="-45" dirty="0">
                <a:latin typeface="Arial"/>
                <a:cs typeface="Arial"/>
              </a:rPr>
              <a:t>color</a:t>
            </a:r>
          </a:p>
          <a:p>
            <a:pPr marL="249554" marR="5080">
              <a:lnSpc>
                <a:spcPct val="102600"/>
              </a:lnSpc>
              <a:spcBef>
                <a:spcPts val="300"/>
              </a:spcBef>
            </a:pPr>
            <a:r>
              <a:rPr spc="-35" dirty="0"/>
              <a:t>Lemmatization </a:t>
            </a:r>
            <a:r>
              <a:rPr spc="-50" dirty="0"/>
              <a:t>implies </a:t>
            </a:r>
            <a:r>
              <a:rPr spc="-45" dirty="0"/>
              <a:t>doing </a:t>
            </a:r>
            <a:r>
              <a:rPr spc="5" dirty="0"/>
              <a:t>“proper” </a:t>
            </a:r>
            <a:r>
              <a:rPr spc="-35" dirty="0"/>
              <a:t>reduction </a:t>
            </a:r>
            <a:r>
              <a:rPr spc="10" dirty="0"/>
              <a:t>to </a:t>
            </a:r>
            <a:r>
              <a:rPr spc="-30" dirty="0"/>
              <a:t>dictionary  </a:t>
            </a:r>
            <a:r>
              <a:rPr spc="-70" dirty="0"/>
              <a:t>headword </a:t>
            </a:r>
            <a:r>
              <a:rPr spc="-30" dirty="0"/>
              <a:t>form </a:t>
            </a:r>
            <a:r>
              <a:rPr spc="-10" dirty="0"/>
              <a:t>(the</a:t>
            </a:r>
            <a:r>
              <a:rPr spc="30" dirty="0"/>
              <a:t> </a:t>
            </a:r>
            <a:r>
              <a:rPr spc="-40" dirty="0">
                <a:solidFill>
                  <a:srgbClr val="0000FF"/>
                </a:solidFill>
              </a:rPr>
              <a:t>lemma</a:t>
            </a:r>
            <a:r>
              <a:rPr spc="-40" dirty="0"/>
              <a:t>).</a:t>
            </a:r>
          </a:p>
          <a:p>
            <a:pPr marL="249554" marR="339090">
              <a:lnSpc>
                <a:spcPct val="102699"/>
              </a:lnSpc>
              <a:spcBef>
                <a:spcPts val="295"/>
              </a:spcBef>
            </a:pPr>
            <a:r>
              <a:rPr spc="-30" dirty="0"/>
              <a:t>Inflectional </a:t>
            </a:r>
            <a:r>
              <a:rPr spc="-50" dirty="0"/>
              <a:t>morphology </a:t>
            </a:r>
            <a:r>
              <a:rPr dirty="0"/>
              <a:t>(</a:t>
            </a:r>
            <a:r>
              <a:rPr i="1" dirty="0">
                <a:latin typeface="Arial"/>
                <a:cs typeface="Arial"/>
              </a:rPr>
              <a:t>cutting </a:t>
            </a:r>
            <a:r>
              <a:rPr spc="55" dirty="0">
                <a:latin typeface="Lucida Sans Unicode"/>
                <a:cs typeface="Lucida Sans Unicode"/>
              </a:rPr>
              <a:t>→ </a:t>
            </a:r>
            <a:r>
              <a:rPr i="1" spc="5" dirty="0">
                <a:latin typeface="Arial"/>
                <a:cs typeface="Arial"/>
              </a:rPr>
              <a:t>cut</a:t>
            </a:r>
            <a:r>
              <a:rPr spc="5" dirty="0"/>
              <a:t>) </a:t>
            </a:r>
            <a:r>
              <a:rPr spc="-65" dirty="0"/>
              <a:t>vs. </a:t>
            </a:r>
            <a:r>
              <a:rPr spc="-35" dirty="0"/>
              <a:t>derivational  </a:t>
            </a:r>
            <a:r>
              <a:rPr spc="-50" dirty="0"/>
              <a:t>morphology </a:t>
            </a:r>
            <a:r>
              <a:rPr spc="-25" dirty="0"/>
              <a:t>(</a:t>
            </a:r>
            <a:r>
              <a:rPr i="1" spc="-25" dirty="0">
                <a:latin typeface="Arial"/>
                <a:cs typeface="Arial"/>
              </a:rPr>
              <a:t>destruction </a:t>
            </a:r>
            <a:r>
              <a:rPr spc="55" dirty="0">
                <a:latin typeface="Lucida Sans Unicode"/>
                <a:cs typeface="Lucida Sans Unicode"/>
              </a:rPr>
              <a:t>→</a:t>
            </a:r>
            <a:r>
              <a:rPr spc="-60" dirty="0">
                <a:latin typeface="Lucida Sans Unicode"/>
                <a:cs typeface="Lucida Sans Unicode"/>
              </a:rPr>
              <a:t> </a:t>
            </a:r>
            <a:r>
              <a:rPr i="1" spc="-40" dirty="0">
                <a:latin typeface="Arial"/>
                <a:cs typeface="Arial"/>
              </a:rPr>
              <a:t>destroy</a:t>
            </a:r>
            <a:r>
              <a:rPr spc="-40" dirty="0"/>
              <a:t>)</a:t>
            </a:r>
          </a:p>
        </p:txBody>
      </p:sp>
      <p:sp>
        <p:nvSpPr>
          <p:cNvPr id="11" name="object 11"/>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2" name="object 12"/>
          <p:cNvSpPr txBox="1"/>
          <p:nvPr/>
        </p:nvSpPr>
        <p:spPr>
          <a:xfrm>
            <a:off x="122172" y="3348771"/>
            <a:ext cx="16573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 </a:t>
            </a:r>
            <a:r>
              <a:rPr sz="600" spc="-20" dirty="0">
                <a:solidFill>
                  <a:srgbClr val="FFFFFF"/>
                </a:solidFill>
                <a:latin typeface="Arial"/>
                <a:cs typeface="Arial"/>
              </a:rPr>
              <a:t>and </a:t>
            </a:r>
            <a:r>
              <a:rPr sz="600" spc="-10" dirty="0">
                <a:solidFill>
                  <a:srgbClr val="FFFFFF"/>
                </a:solidFill>
                <a:latin typeface="Arial"/>
                <a:cs typeface="Arial"/>
              </a:rPr>
              <a:t>postings</a:t>
            </a:r>
            <a:r>
              <a:rPr sz="600" spc="-45" dirty="0">
                <a:solidFill>
                  <a:srgbClr val="FFFFFF"/>
                </a:solidFill>
                <a:latin typeface="Arial"/>
                <a:cs typeface="Arial"/>
              </a:rPr>
              <a:t> </a:t>
            </a:r>
            <a:r>
              <a:rPr sz="600" spc="-10" dirty="0">
                <a:solidFill>
                  <a:srgbClr val="FFFFFF"/>
                </a:solidFill>
                <a:latin typeface="Arial"/>
                <a:cs typeface="Arial"/>
              </a:rPr>
              <a:t>lists</a:t>
            </a:r>
            <a:endParaRPr sz="6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32 </a:t>
            </a:r>
            <a:r>
              <a:rPr spc="150" dirty="0"/>
              <a:t>/</a:t>
            </a:r>
            <a:r>
              <a:rPr spc="40" dirty="0"/>
              <a:t> </a:t>
            </a:r>
            <a:r>
              <a:rPr spc="-20" dirty="0"/>
              <a:t>60</a:t>
            </a:r>
          </a:p>
        </p:txBody>
      </p:sp>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0" dirty="0"/>
              <a:t>Outline</a:t>
            </a:r>
          </a:p>
        </p:txBody>
      </p:sp>
      <p:sp>
        <p:nvSpPr>
          <p:cNvPr id="4" name="object 4"/>
          <p:cNvSpPr/>
          <p:nvPr/>
        </p:nvSpPr>
        <p:spPr>
          <a:xfrm>
            <a:off x="308956" y="1052861"/>
            <a:ext cx="158894" cy="1588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51199" y="105445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1</a:t>
            </a:r>
            <a:endParaRPr sz="800">
              <a:latin typeface="Arial"/>
              <a:cs typeface="Arial"/>
            </a:endParaRPr>
          </a:p>
        </p:txBody>
      </p:sp>
      <p:sp>
        <p:nvSpPr>
          <p:cNvPr id="6" name="object 6"/>
          <p:cNvSpPr txBox="1"/>
          <p:nvPr/>
        </p:nvSpPr>
        <p:spPr>
          <a:xfrm>
            <a:off x="516622" y="1026997"/>
            <a:ext cx="105727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6D6EF"/>
                </a:solidFill>
                <a:latin typeface="Tahoma"/>
                <a:cs typeface="Tahoma"/>
              </a:rPr>
              <a:t>Text</a:t>
            </a:r>
            <a:r>
              <a:rPr sz="1100" spc="-10" dirty="0">
                <a:solidFill>
                  <a:srgbClr val="D6D6EF"/>
                </a:solidFill>
                <a:latin typeface="Tahoma"/>
                <a:cs typeface="Tahoma"/>
              </a:rPr>
              <a:t> </a:t>
            </a:r>
            <a:r>
              <a:rPr sz="1100" spc="-30" dirty="0">
                <a:solidFill>
                  <a:srgbClr val="D6D6EF"/>
                </a:solidFill>
                <a:latin typeface="Tahoma"/>
                <a:cs typeface="Tahoma"/>
              </a:rPr>
              <a:t>classification</a:t>
            </a:r>
            <a:endParaRPr sz="1100">
              <a:latin typeface="Tahoma"/>
              <a:cs typeface="Tahoma"/>
            </a:endParaRPr>
          </a:p>
        </p:txBody>
      </p:sp>
      <p:sp>
        <p:nvSpPr>
          <p:cNvPr id="7" name="object 7"/>
          <p:cNvSpPr/>
          <p:nvPr/>
        </p:nvSpPr>
        <p:spPr>
          <a:xfrm>
            <a:off x="308956" y="1508918"/>
            <a:ext cx="158894" cy="15888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51199" y="1510511"/>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EAEAF7"/>
                </a:solidFill>
                <a:latin typeface="Arial"/>
                <a:cs typeface="Arial"/>
              </a:rPr>
              <a:t>2</a:t>
            </a:r>
            <a:endParaRPr sz="800">
              <a:latin typeface="Arial"/>
              <a:cs typeface="Arial"/>
            </a:endParaRPr>
          </a:p>
        </p:txBody>
      </p:sp>
      <p:sp>
        <p:nvSpPr>
          <p:cNvPr id="9" name="object 9"/>
          <p:cNvSpPr txBox="1"/>
          <p:nvPr/>
        </p:nvSpPr>
        <p:spPr>
          <a:xfrm>
            <a:off x="516622" y="1483053"/>
            <a:ext cx="72453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3232B2"/>
                </a:solidFill>
                <a:latin typeface="Tahoma"/>
                <a:cs typeface="Tahoma"/>
              </a:rPr>
              <a:t>Naive</a:t>
            </a:r>
            <a:r>
              <a:rPr sz="1100" spc="-60" dirty="0">
                <a:solidFill>
                  <a:srgbClr val="3232B2"/>
                </a:solidFill>
                <a:latin typeface="Tahoma"/>
                <a:cs typeface="Tahoma"/>
              </a:rPr>
              <a:t> </a:t>
            </a:r>
            <a:r>
              <a:rPr sz="1100" spc="-50" dirty="0">
                <a:solidFill>
                  <a:srgbClr val="3232B2"/>
                </a:solidFill>
                <a:latin typeface="Tahoma"/>
                <a:cs typeface="Tahoma"/>
              </a:rPr>
              <a:t>Bayes</a:t>
            </a:r>
            <a:endParaRPr sz="1100">
              <a:latin typeface="Tahoma"/>
              <a:cs typeface="Tahoma"/>
            </a:endParaRPr>
          </a:p>
        </p:txBody>
      </p:sp>
      <p:sp>
        <p:nvSpPr>
          <p:cNvPr id="10" name="object 10"/>
          <p:cNvSpPr/>
          <p:nvPr/>
        </p:nvSpPr>
        <p:spPr>
          <a:xfrm>
            <a:off x="308956" y="1965090"/>
            <a:ext cx="158894" cy="15888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08956" y="2421134"/>
            <a:ext cx="158894" cy="15889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351199" y="1939225"/>
            <a:ext cx="1951355" cy="648335"/>
          </a:xfrm>
          <a:prstGeom prst="rect">
            <a:avLst/>
          </a:prstGeom>
        </p:spPr>
        <p:txBody>
          <a:bodyPr vert="horz" wrap="square" lIns="0" tIns="11430" rIns="0" bIns="0" rtlCol="0">
            <a:spAutoFit/>
          </a:bodyPr>
          <a:lstStyle/>
          <a:p>
            <a:pPr marL="177800" indent="-165735">
              <a:lnSpc>
                <a:spcPct val="100000"/>
              </a:lnSpc>
              <a:spcBef>
                <a:spcPts val="90"/>
              </a:spcBef>
              <a:buClr>
                <a:srgbClr val="FBFBFD"/>
              </a:buClr>
              <a:buSzPct val="72727"/>
              <a:buFont typeface="Arial"/>
              <a:buAutoNum type="arabicPlain" startAt="3"/>
              <a:tabLst>
                <a:tab pos="178435" algn="l"/>
              </a:tabLst>
            </a:pPr>
            <a:r>
              <a:rPr sz="1100" spc="-25" dirty="0">
                <a:solidFill>
                  <a:srgbClr val="D6D6EF"/>
                </a:solidFill>
                <a:latin typeface="Tahoma"/>
                <a:cs typeface="Tahoma"/>
              </a:rPr>
              <a:t>Evaluation </a:t>
            </a:r>
            <a:r>
              <a:rPr sz="1100" spc="-40" dirty="0">
                <a:solidFill>
                  <a:srgbClr val="D6D6EF"/>
                </a:solidFill>
                <a:latin typeface="Tahoma"/>
                <a:cs typeface="Tahoma"/>
              </a:rPr>
              <a:t>of</a:t>
            </a:r>
            <a:r>
              <a:rPr sz="1100" spc="55" dirty="0">
                <a:solidFill>
                  <a:srgbClr val="D6D6EF"/>
                </a:solidFill>
                <a:latin typeface="Tahoma"/>
                <a:cs typeface="Tahoma"/>
              </a:rPr>
              <a:t> </a:t>
            </a:r>
            <a:r>
              <a:rPr sz="1100" spc="65" dirty="0">
                <a:solidFill>
                  <a:srgbClr val="D6D6EF"/>
                </a:solidFill>
                <a:latin typeface="Tahoma"/>
                <a:cs typeface="Tahoma"/>
              </a:rPr>
              <a:t>TC</a:t>
            </a:r>
            <a:endParaRPr sz="1100">
              <a:latin typeface="Tahoma"/>
              <a:cs typeface="Tahoma"/>
            </a:endParaRPr>
          </a:p>
          <a:p>
            <a:pPr>
              <a:lnSpc>
                <a:spcPct val="100000"/>
              </a:lnSpc>
              <a:buClr>
                <a:srgbClr val="FBFBFD"/>
              </a:buClr>
              <a:buFont typeface="Arial"/>
              <a:buAutoNum type="arabicPlain" startAt="3"/>
            </a:pPr>
            <a:endParaRPr sz="1100">
              <a:latin typeface="Times New Roman"/>
              <a:cs typeface="Times New Roman"/>
            </a:endParaRPr>
          </a:p>
          <a:p>
            <a:pPr>
              <a:lnSpc>
                <a:spcPct val="100000"/>
              </a:lnSpc>
              <a:spcBef>
                <a:spcPts val="25"/>
              </a:spcBef>
              <a:buClr>
                <a:srgbClr val="FBFBFD"/>
              </a:buClr>
              <a:buFont typeface="Arial"/>
              <a:buAutoNum type="arabicPlain" startAt="3"/>
            </a:pPr>
            <a:endParaRPr sz="850">
              <a:latin typeface="Times New Roman"/>
              <a:cs typeface="Times New Roman"/>
            </a:endParaRPr>
          </a:p>
          <a:p>
            <a:pPr marL="177800" indent="-165735">
              <a:lnSpc>
                <a:spcPct val="100000"/>
              </a:lnSpc>
              <a:spcBef>
                <a:spcPts val="5"/>
              </a:spcBef>
              <a:buClr>
                <a:srgbClr val="FBFBFD"/>
              </a:buClr>
              <a:buSzPct val="72727"/>
              <a:buFont typeface="Arial"/>
              <a:buAutoNum type="arabicPlain" startAt="3"/>
              <a:tabLst>
                <a:tab pos="178435" algn="l"/>
              </a:tabLst>
            </a:pPr>
            <a:r>
              <a:rPr sz="1100" spc="55" dirty="0">
                <a:solidFill>
                  <a:srgbClr val="D6D6EF"/>
                </a:solidFill>
                <a:latin typeface="Tahoma"/>
                <a:cs typeface="Tahoma"/>
              </a:rPr>
              <a:t>NB </a:t>
            </a:r>
            <a:r>
              <a:rPr sz="1100" spc="-55" dirty="0">
                <a:solidFill>
                  <a:srgbClr val="D6D6EF"/>
                </a:solidFill>
                <a:latin typeface="Tahoma"/>
                <a:cs typeface="Tahoma"/>
              </a:rPr>
              <a:t>independence </a:t>
            </a:r>
            <a:r>
              <a:rPr sz="1100" spc="-50" dirty="0">
                <a:solidFill>
                  <a:srgbClr val="D6D6EF"/>
                </a:solidFill>
                <a:latin typeface="Tahoma"/>
                <a:cs typeface="Tahoma"/>
              </a:rPr>
              <a:t>assumptions</a:t>
            </a:r>
            <a:endParaRPr sz="1100">
              <a:latin typeface="Tahoma"/>
              <a:cs typeface="Tahoma"/>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16 </a:t>
            </a:r>
            <a:r>
              <a:rPr spc="150" dirty="0"/>
              <a:t>/</a:t>
            </a:r>
            <a:r>
              <a:rPr spc="40" dirty="0"/>
              <a:t> </a:t>
            </a:r>
            <a:r>
              <a:rPr spc="-20" dirty="0"/>
              <a:t>48</a:t>
            </a:r>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The </a:t>
            </a:r>
            <a:r>
              <a:rPr spc="-70" dirty="0"/>
              <a:t>Naive </a:t>
            </a:r>
            <a:r>
              <a:rPr spc="-114" dirty="0"/>
              <a:t>Bayes</a:t>
            </a:r>
            <a:r>
              <a:rPr spc="10" dirty="0"/>
              <a:t> </a:t>
            </a:r>
            <a:r>
              <a:rPr spc="-60" dirty="0"/>
              <a:t>classifier</a:t>
            </a:r>
          </a:p>
        </p:txBody>
      </p:sp>
      <p:sp>
        <p:nvSpPr>
          <p:cNvPr id="4" name="object 4"/>
          <p:cNvSpPr/>
          <p:nvPr/>
        </p:nvSpPr>
        <p:spPr>
          <a:xfrm>
            <a:off x="499854" y="679938"/>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885678"/>
            <a:ext cx="70032" cy="70053"/>
          </a:xfrm>
          <a:prstGeom prst="rect">
            <a:avLst/>
          </a:prstGeom>
          <a:blipFill>
            <a:blip r:embed="rId2" cstate="print"/>
            <a:stretch>
              <a:fillRect/>
            </a:stretch>
          </a:blipFill>
        </p:spPr>
        <p:txBody>
          <a:bodyPr wrap="square" lIns="0" tIns="0" rIns="0" bIns="0" rtlCol="0"/>
          <a:lstStyle/>
          <a:p>
            <a:endParaRPr/>
          </a:p>
        </p:txBody>
      </p:sp>
      <mc:AlternateContent xmlns:mc="http://schemas.openxmlformats.org/markup-compatibility/2006" xmlns:a14="http://schemas.microsoft.com/office/drawing/2010/main">
        <mc:Choice Requires="a14">
          <p:sp>
            <p:nvSpPr>
              <p:cNvPr id="6" name="object 6"/>
              <p:cNvSpPr txBox="1"/>
              <p:nvPr/>
            </p:nvSpPr>
            <p:spPr>
              <a:xfrm>
                <a:off x="586308" y="559800"/>
                <a:ext cx="3664585" cy="1074420"/>
              </a:xfrm>
              <a:prstGeom prst="rect">
                <a:avLst/>
              </a:prstGeom>
            </p:spPr>
            <p:txBody>
              <a:bodyPr vert="horz" wrap="square" lIns="0" tIns="50800" rIns="0" bIns="0" rtlCol="0">
                <a:spAutoFit/>
              </a:bodyPr>
              <a:lstStyle/>
              <a:p>
                <a:pPr marL="50800">
                  <a:lnSpc>
                    <a:spcPct val="100000"/>
                  </a:lnSpc>
                  <a:spcBef>
                    <a:spcPts val="400"/>
                  </a:spcBef>
                </a:pPr>
                <a:r>
                  <a:rPr sz="1100" spc="-20" dirty="0">
                    <a:latin typeface="Tahoma"/>
                    <a:cs typeface="Tahoma"/>
                  </a:rPr>
                  <a:t>The </a:t>
                </a:r>
                <a:r>
                  <a:rPr sz="1100" spc="-30" dirty="0">
                    <a:latin typeface="Tahoma"/>
                    <a:cs typeface="Tahoma"/>
                  </a:rPr>
                  <a:t>Naive </a:t>
                </a:r>
                <a:r>
                  <a:rPr sz="1100" spc="-50" dirty="0">
                    <a:latin typeface="Tahoma"/>
                    <a:cs typeface="Tahoma"/>
                  </a:rPr>
                  <a:t>Bayes </a:t>
                </a:r>
                <a:r>
                  <a:rPr sz="1100" spc="-35" dirty="0">
                    <a:latin typeface="Tahoma"/>
                    <a:cs typeface="Tahoma"/>
                  </a:rPr>
                  <a:t>classifier is </a:t>
                </a:r>
                <a:r>
                  <a:rPr sz="1100" spc="-55" dirty="0">
                    <a:latin typeface="Tahoma"/>
                    <a:cs typeface="Tahoma"/>
                  </a:rPr>
                  <a:t>a </a:t>
                </a:r>
                <a:r>
                  <a:rPr sz="1100" spc="-30" dirty="0">
                    <a:latin typeface="Tahoma"/>
                    <a:cs typeface="Tahoma"/>
                  </a:rPr>
                  <a:t>probabilistic</a:t>
                </a:r>
                <a:r>
                  <a:rPr sz="1100" spc="25" dirty="0">
                    <a:latin typeface="Tahoma"/>
                    <a:cs typeface="Tahoma"/>
                  </a:rPr>
                  <a:t> </a:t>
                </a:r>
                <a:r>
                  <a:rPr sz="1100" spc="-35" dirty="0">
                    <a:latin typeface="Tahoma"/>
                    <a:cs typeface="Tahoma"/>
                  </a:rPr>
                  <a:t>classifier.</a:t>
                </a:r>
                <a:endParaRPr sz="1100" dirty="0">
                  <a:latin typeface="Tahoma"/>
                  <a:cs typeface="Tahoma"/>
                </a:endParaRPr>
              </a:p>
              <a:p>
                <a:pPr marL="50800">
                  <a:lnSpc>
                    <a:spcPct val="100000"/>
                  </a:lnSpc>
                  <a:spcBef>
                    <a:spcPts val="300"/>
                  </a:spcBef>
                </a:pPr>
                <a:r>
                  <a:rPr sz="1100" spc="-50" dirty="0">
                    <a:latin typeface="Tahoma"/>
                    <a:cs typeface="Tahoma"/>
                  </a:rPr>
                  <a:t>We</a:t>
                </a:r>
                <a:r>
                  <a:rPr sz="1100" spc="15" dirty="0">
                    <a:latin typeface="Tahoma"/>
                    <a:cs typeface="Tahoma"/>
                  </a:rPr>
                  <a:t> </a:t>
                </a:r>
                <a:r>
                  <a:rPr sz="1100" spc="-45" dirty="0">
                    <a:latin typeface="Tahoma"/>
                    <a:cs typeface="Tahoma"/>
                  </a:rPr>
                  <a:t>compute</a:t>
                </a:r>
                <a:r>
                  <a:rPr sz="1100" spc="15" dirty="0">
                    <a:latin typeface="Tahoma"/>
                    <a:cs typeface="Tahoma"/>
                  </a:rPr>
                  <a:t> </a:t>
                </a:r>
                <a:r>
                  <a:rPr sz="1100" spc="-45" dirty="0">
                    <a:latin typeface="Tahoma"/>
                    <a:cs typeface="Tahoma"/>
                  </a:rPr>
                  <a:t>the</a:t>
                </a:r>
                <a:r>
                  <a:rPr sz="1100" spc="15" dirty="0">
                    <a:latin typeface="Tahoma"/>
                    <a:cs typeface="Tahoma"/>
                  </a:rPr>
                  <a:t> </a:t>
                </a:r>
                <a:r>
                  <a:rPr sz="1100" spc="-30" dirty="0">
                    <a:latin typeface="Tahoma"/>
                    <a:cs typeface="Tahoma"/>
                  </a:rPr>
                  <a:t>probability</a:t>
                </a:r>
                <a:r>
                  <a:rPr sz="1100" spc="20" dirty="0">
                    <a:latin typeface="Tahoma"/>
                    <a:cs typeface="Tahoma"/>
                  </a:rPr>
                  <a:t> </a:t>
                </a:r>
                <a:r>
                  <a:rPr sz="1100" spc="-40" dirty="0">
                    <a:latin typeface="Tahoma"/>
                    <a:cs typeface="Tahoma"/>
                  </a:rPr>
                  <a:t>of</a:t>
                </a:r>
                <a:r>
                  <a:rPr sz="1100" spc="15" dirty="0">
                    <a:latin typeface="Tahoma"/>
                    <a:cs typeface="Tahoma"/>
                  </a:rPr>
                  <a:t> </a:t>
                </a:r>
                <a:r>
                  <a:rPr sz="1100" spc="-55" dirty="0">
                    <a:latin typeface="Tahoma"/>
                    <a:cs typeface="Tahoma"/>
                  </a:rPr>
                  <a:t>a</a:t>
                </a:r>
                <a:r>
                  <a:rPr sz="1100" spc="20" dirty="0">
                    <a:latin typeface="Tahoma"/>
                    <a:cs typeface="Tahoma"/>
                  </a:rPr>
                  <a:t> </a:t>
                </a:r>
                <a:r>
                  <a:rPr sz="1100" spc="-40" dirty="0">
                    <a:latin typeface="Tahoma"/>
                    <a:cs typeface="Tahoma"/>
                  </a:rPr>
                  <a:t>document</a:t>
                </a:r>
                <a:r>
                  <a:rPr sz="1100" spc="15" dirty="0">
                    <a:latin typeface="Tahoma"/>
                    <a:cs typeface="Tahoma"/>
                  </a:rPr>
                  <a:t> </a:t>
                </a:r>
                <a:r>
                  <a:rPr sz="1100" i="1" spc="-50" dirty="0">
                    <a:latin typeface="Arial"/>
                    <a:cs typeface="Arial"/>
                  </a:rPr>
                  <a:t>d</a:t>
                </a:r>
                <a:r>
                  <a:rPr sz="1100" i="1" spc="160" dirty="0">
                    <a:latin typeface="Arial"/>
                    <a:cs typeface="Arial"/>
                  </a:rPr>
                  <a:t> </a:t>
                </a:r>
                <a:r>
                  <a:rPr sz="1100" spc="-45" dirty="0">
                    <a:latin typeface="Tahoma"/>
                    <a:cs typeface="Tahoma"/>
                  </a:rPr>
                  <a:t>being</a:t>
                </a:r>
                <a:r>
                  <a:rPr sz="1100" spc="15" dirty="0">
                    <a:latin typeface="Tahoma"/>
                    <a:cs typeface="Tahoma"/>
                  </a:rPr>
                  <a:t> </a:t>
                </a:r>
                <a:r>
                  <a:rPr sz="1100" spc="-25" dirty="0">
                    <a:latin typeface="Tahoma"/>
                    <a:cs typeface="Tahoma"/>
                  </a:rPr>
                  <a:t>in</a:t>
                </a:r>
                <a:r>
                  <a:rPr sz="1100" spc="15" dirty="0">
                    <a:latin typeface="Tahoma"/>
                    <a:cs typeface="Tahoma"/>
                  </a:rPr>
                  <a:t> </a:t>
                </a:r>
                <a:r>
                  <a:rPr sz="1100" spc="-55" dirty="0">
                    <a:latin typeface="Tahoma"/>
                    <a:cs typeface="Tahoma"/>
                  </a:rPr>
                  <a:t>a</a:t>
                </a:r>
                <a:r>
                  <a:rPr sz="1100" spc="20" dirty="0">
                    <a:latin typeface="Tahoma"/>
                    <a:cs typeface="Tahoma"/>
                  </a:rPr>
                  <a:t> </a:t>
                </a:r>
                <a:r>
                  <a:rPr sz="1100" spc="-45" dirty="0">
                    <a:latin typeface="Tahoma"/>
                    <a:cs typeface="Tahoma"/>
                  </a:rPr>
                  <a:t>class</a:t>
                </a:r>
                <a:endParaRPr sz="1100" dirty="0">
                  <a:latin typeface="Tahoma"/>
                  <a:cs typeface="Tahoma"/>
                </a:endParaRPr>
              </a:p>
              <a:p>
                <a:pPr marL="50800">
                  <a:lnSpc>
                    <a:spcPct val="100000"/>
                  </a:lnSpc>
                  <a:spcBef>
                    <a:spcPts val="35"/>
                  </a:spcBef>
                </a:pPr>
                <a:r>
                  <a:rPr sz="1100" i="1" spc="-70" dirty="0">
                    <a:latin typeface="Arial"/>
                    <a:cs typeface="Arial"/>
                  </a:rPr>
                  <a:t>c </a:t>
                </a:r>
                <a:r>
                  <a:rPr sz="1100" spc="-65" dirty="0">
                    <a:latin typeface="Tahoma"/>
                    <a:cs typeface="Tahoma"/>
                  </a:rPr>
                  <a:t>as</a:t>
                </a:r>
                <a:r>
                  <a:rPr sz="1100" spc="-5" dirty="0">
                    <a:latin typeface="Tahoma"/>
                    <a:cs typeface="Tahoma"/>
                  </a:rPr>
                  <a:t> </a:t>
                </a:r>
                <a:r>
                  <a:rPr sz="1100" spc="-50" dirty="0">
                    <a:latin typeface="Tahoma"/>
                    <a:cs typeface="Tahoma"/>
                  </a:rPr>
                  <a:t>follows:</a:t>
                </a:r>
                <a:endParaRPr sz="1100" dirty="0">
                  <a:latin typeface="Tahoma"/>
                  <a:cs typeface="Tahoma"/>
                </a:endParaRPr>
              </a:p>
              <a:p>
                <a:pPr marL="227965" algn="ctr">
                  <a:lnSpc>
                    <a:spcPts val="1180"/>
                  </a:lnSpc>
                  <a:spcBef>
                    <a:spcPts val="30"/>
                  </a:spcBef>
                </a:pPr>
                <a:endParaRPr sz="1100" dirty="0">
                  <a:latin typeface="Arial"/>
                  <a:cs typeface="Arial"/>
                </a:endParaRPr>
              </a:p>
              <a:p>
                <a:pPr marL="856615">
                  <a:lnSpc>
                    <a:spcPts val="1180"/>
                  </a:lnSpc>
                  <a:tabLst>
                    <a:tab pos="2165350" algn="l"/>
                  </a:tabLst>
                </a:pP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Lucida Sans Unicode"/>
                    <a:cs typeface="Lucida Sans Unicode"/>
                  </a:rPr>
                  <a:t>|</a:t>
                </a:r>
                <a:r>
                  <a:rPr sz="1100" i="1" spc="-20" dirty="0">
                    <a:latin typeface="Arial"/>
                    <a:cs typeface="Arial"/>
                  </a:rPr>
                  <a:t>d </a:t>
                </a:r>
                <a:r>
                  <a:rPr sz="1100" dirty="0">
                    <a:latin typeface="Tahoma"/>
                    <a:cs typeface="Tahoma"/>
                  </a:rPr>
                  <a:t>)</a:t>
                </a:r>
                <a:r>
                  <a:rPr sz="1100" spc="-220" dirty="0">
                    <a:latin typeface="Tahoma"/>
                    <a:cs typeface="Tahoma"/>
                  </a:rPr>
                  <a:t> </a:t>
                </a:r>
                <a:r>
                  <a:rPr sz="1100" spc="-190" dirty="0">
                    <a:latin typeface="Lucida Sans Unicode"/>
                    <a:cs typeface="Lucida Sans Unicode"/>
                  </a:rPr>
                  <a:t>∝</a:t>
                </a:r>
                <a:r>
                  <a:rPr sz="1100" spc="-40" dirty="0">
                    <a:latin typeface="Lucida Sans Unicode"/>
                    <a:cs typeface="Lucida Sans Unicode"/>
                  </a:rPr>
                  <a:t> </a:t>
                </a: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Tahoma"/>
                    <a:cs typeface="Tahoma"/>
                  </a:rPr>
                  <a:t>)</a:t>
                </a:r>
                <a:r>
                  <a:rPr lang="en-US" sz="1100" spc="20" dirty="0">
                    <a:latin typeface="Tahoma"/>
                    <a:cs typeface="Tahoma"/>
                  </a:rPr>
                  <a:t> </a:t>
                </a:r>
                <a:r>
                  <a:rPr lang="en-US" sz="1100" spc="20" dirty="0">
                    <a:ea typeface="Cambria Math" panose="02040503050406030204" pitchFamily="18" charset="0"/>
                    <a:cs typeface="Tahoma"/>
                  </a:rPr>
                  <a:t> </a:t>
                </a:r>
                <a14:m>
                  <m:oMath xmlns:m="http://schemas.openxmlformats.org/officeDocument/2006/math">
                    <m:r>
                      <a:rPr lang="en-US" i="1" spc="20">
                        <a:latin typeface="Cambria Math" panose="02040503050406030204" pitchFamily="18" charset="0"/>
                        <a:ea typeface="Cambria Math" panose="02040503050406030204" pitchFamily="18" charset="0"/>
                        <a:cs typeface="Tahoma"/>
                      </a:rPr>
                      <m:t>∏ </m:t>
                    </m:r>
                  </m:oMath>
                </a14:m>
                <a:r>
                  <a:rPr sz="1100" i="1" spc="20" dirty="0">
                    <a:latin typeface="Arial"/>
                    <a:cs typeface="Arial"/>
                  </a:rPr>
                  <a:t>P</a:t>
                </a:r>
                <a:r>
                  <a:rPr sz="1100" spc="20" dirty="0">
                    <a:latin typeface="Tahoma"/>
                    <a:cs typeface="Tahoma"/>
                  </a:rPr>
                  <a:t>(</a:t>
                </a:r>
                <a:r>
                  <a:rPr sz="1100" i="1" spc="20" dirty="0">
                    <a:latin typeface="Arial"/>
                    <a:cs typeface="Arial"/>
                  </a:rPr>
                  <a:t>t</a:t>
                </a:r>
                <a:r>
                  <a:rPr sz="1200" i="1" spc="30" baseline="-13888" dirty="0">
                    <a:latin typeface="Verdana"/>
                    <a:cs typeface="Verdana"/>
                  </a:rPr>
                  <a:t>k</a:t>
                </a:r>
                <a:r>
                  <a:rPr sz="1200" i="1" spc="-254" baseline="-13888" dirty="0">
                    <a:latin typeface="Verdana"/>
                    <a:cs typeface="Verdana"/>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endParaRPr lang="en-US" sz="1100" dirty="0">
                  <a:latin typeface="Tahoma"/>
                  <a:cs typeface="Tahoma"/>
                </a:endParaRPr>
              </a:p>
              <a:p>
                <a:pPr marL="213995" algn="ctr">
                  <a:lnSpc>
                    <a:spcPct val="100000"/>
                  </a:lnSpc>
                  <a:spcBef>
                    <a:spcPts val="315"/>
                  </a:spcBef>
                </a:pPr>
                <a:r>
                  <a:rPr lang="en-US" sz="800" spc="-15" dirty="0">
                    <a:latin typeface="Arial"/>
                    <a:cs typeface="Arial"/>
                  </a:rPr>
                  <a:t>1</a:t>
                </a:r>
                <a:r>
                  <a:rPr lang="en-US" sz="800" spc="-15" dirty="0">
                    <a:latin typeface="Lucida Sans Unicode"/>
                    <a:cs typeface="Lucida Sans Unicode"/>
                  </a:rPr>
                  <a:t>≤</a:t>
                </a:r>
                <a:r>
                  <a:rPr lang="en-US" sz="800" i="1" spc="-15" dirty="0">
                    <a:latin typeface="Verdana"/>
                    <a:cs typeface="Verdana"/>
                  </a:rPr>
                  <a:t>k</a:t>
                </a:r>
                <a:r>
                  <a:rPr lang="en-US" sz="800" spc="-15" dirty="0">
                    <a:latin typeface="Lucida Sans Unicode"/>
                    <a:cs typeface="Lucida Sans Unicode"/>
                  </a:rPr>
                  <a:t>≤</a:t>
                </a:r>
                <a:r>
                  <a:rPr lang="en-US" sz="800" i="1" spc="-15" dirty="0">
                    <a:latin typeface="Verdana"/>
                    <a:cs typeface="Verdana"/>
                  </a:rPr>
                  <a:t>n</a:t>
                </a:r>
                <a:r>
                  <a:rPr lang="en-US" sz="900" i="1" spc="-22" baseline="-13888" dirty="0">
                    <a:latin typeface="Verdana"/>
                    <a:cs typeface="Verdana"/>
                  </a:rPr>
                  <a:t>d</a:t>
                </a:r>
                <a:endParaRPr lang="en-US" sz="900" baseline="-13888" dirty="0">
                  <a:latin typeface="Verdana"/>
                  <a:cs typeface="Verdana"/>
                </a:endParaRPr>
              </a:p>
            </p:txBody>
          </p:sp>
        </mc:Choice>
        <mc:Fallback xmlns="">
          <p:sp>
            <p:nvSpPr>
              <p:cNvPr id="6" name="object 6"/>
              <p:cNvSpPr txBox="1">
                <a:spLocks noRot="1" noChangeAspect="1" noMove="1" noResize="1" noEditPoints="1" noAdjustHandles="1" noChangeArrowheads="1" noChangeShapeType="1" noTextEdit="1"/>
              </p:cNvSpPr>
              <p:nvPr/>
            </p:nvSpPr>
            <p:spPr>
              <a:xfrm>
                <a:off x="586308" y="559800"/>
                <a:ext cx="3664585" cy="1074420"/>
              </a:xfrm>
              <a:prstGeom prst="rect">
                <a:avLst/>
              </a:prstGeom>
              <a:blipFill>
                <a:blip r:embed="rId3"/>
                <a:stretch>
                  <a:fillRect l="-690" r="-345" b="-4651"/>
                </a:stretch>
              </a:blipFill>
            </p:spPr>
            <p:txBody>
              <a:bodyPr/>
              <a:lstStyle/>
              <a:p>
                <a:r>
                  <a:rPr lang="en-US">
                    <a:noFill/>
                  </a:rPr>
                  <a:t> </a:t>
                </a:r>
              </a:p>
            </p:txBody>
          </p:sp>
        </mc:Fallback>
      </mc:AlternateContent>
      <p:sp>
        <p:nvSpPr>
          <p:cNvPr id="7" name="object 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8" name="object 8"/>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9" name="object 9"/>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17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The </a:t>
            </a:r>
            <a:r>
              <a:rPr spc="-70" dirty="0"/>
              <a:t>Naive </a:t>
            </a:r>
            <a:r>
              <a:rPr spc="-114" dirty="0"/>
              <a:t>Bayes</a:t>
            </a:r>
            <a:r>
              <a:rPr spc="10" dirty="0"/>
              <a:t> </a:t>
            </a:r>
            <a:r>
              <a:rPr spc="-60" dirty="0"/>
              <a:t>classifier</a:t>
            </a:r>
          </a:p>
        </p:txBody>
      </p:sp>
      <p:sp>
        <p:nvSpPr>
          <p:cNvPr id="4" name="object 4"/>
          <p:cNvSpPr/>
          <p:nvPr/>
        </p:nvSpPr>
        <p:spPr>
          <a:xfrm>
            <a:off x="499854" y="679938"/>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885678"/>
            <a:ext cx="70032" cy="7005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99854" y="1809222"/>
            <a:ext cx="70032" cy="7005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99854" y="2187097"/>
            <a:ext cx="70032" cy="7005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9854" y="2564972"/>
            <a:ext cx="70032" cy="7005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mc:AlternateContent xmlns:mc="http://schemas.openxmlformats.org/markup-compatibility/2006" xmlns:a14="http://schemas.microsoft.com/office/drawing/2010/main">
        <mc:Choice Requires="a14">
          <p:sp>
            <p:nvSpPr>
              <p:cNvPr id="10" name="object 10"/>
              <p:cNvSpPr txBox="1"/>
              <p:nvPr/>
            </p:nvSpPr>
            <p:spPr>
              <a:xfrm>
                <a:off x="560908" y="559800"/>
                <a:ext cx="3747770" cy="2379882"/>
              </a:xfrm>
              <a:prstGeom prst="rect">
                <a:avLst/>
              </a:prstGeom>
            </p:spPr>
            <p:txBody>
              <a:bodyPr vert="horz" wrap="square" lIns="0" tIns="50800" rIns="0" bIns="0" rtlCol="0">
                <a:spAutoFit/>
              </a:bodyPr>
              <a:lstStyle/>
              <a:p>
                <a:pPr marL="76200">
                  <a:lnSpc>
                    <a:spcPct val="100000"/>
                  </a:lnSpc>
                  <a:spcBef>
                    <a:spcPts val="400"/>
                  </a:spcBef>
                </a:pPr>
                <a:r>
                  <a:rPr sz="1100" spc="-20" dirty="0">
                    <a:latin typeface="Tahoma"/>
                    <a:cs typeface="Tahoma"/>
                  </a:rPr>
                  <a:t>The </a:t>
                </a:r>
                <a:r>
                  <a:rPr sz="1100" spc="-30" dirty="0">
                    <a:latin typeface="Tahoma"/>
                    <a:cs typeface="Tahoma"/>
                  </a:rPr>
                  <a:t>Naive </a:t>
                </a:r>
                <a:r>
                  <a:rPr sz="1100" spc="-50" dirty="0">
                    <a:latin typeface="Tahoma"/>
                    <a:cs typeface="Tahoma"/>
                  </a:rPr>
                  <a:t>Bayes </a:t>
                </a:r>
                <a:r>
                  <a:rPr sz="1100" spc="-35" dirty="0">
                    <a:latin typeface="Tahoma"/>
                    <a:cs typeface="Tahoma"/>
                  </a:rPr>
                  <a:t>classifier is </a:t>
                </a:r>
                <a:r>
                  <a:rPr sz="1100" spc="-55" dirty="0">
                    <a:latin typeface="Tahoma"/>
                    <a:cs typeface="Tahoma"/>
                  </a:rPr>
                  <a:t>a </a:t>
                </a:r>
                <a:r>
                  <a:rPr sz="1100" spc="-30" dirty="0">
                    <a:latin typeface="Tahoma"/>
                    <a:cs typeface="Tahoma"/>
                  </a:rPr>
                  <a:t>probabilistic</a:t>
                </a:r>
                <a:r>
                  <a:rPr sz="1100" spc="25" dirty="0">
                    <a:latin typeface="Tahoma"/>
                    <a:cs typeface="Tahoma"/>
                  </a:rPr>
                  <a:t> </a:t>
                </a:r>
                <a:r>
                  <a:rPr sz="1100" spc="-35" dirty="0">
                    <a:latin typeface="Tahoma"/>
                    <a:cs typeface="Tahoma"/>
                  </a:rPr>
                  <a:t>classifier.</a:t>
                </a:r>
                <a:endParaRPr sz="1100" dirty="0">
                  <a:latin typeface="Tahoma"/>
                  <a:cs typeface="Tahoma"/>
                </a:endParaRPr>
              </a:p>
              <a:p>
                <a:pPr marL="76200">
                  <a:lnSpc>
                    <a:spcPct val="100000"/>
                  </a:lnSpc>
                  <a:spcBef>
                    <a:spcPts val="300"/>
                  </a:spcBef>
                </a:pPr>
                <a:r>
                  <a:rPr sz="1100" spc="-50" dirty="0">
                    <a:latin typeface="Tahoma"/>
                    <a:cs typeface="Tahoma"/>
                  </a:rPr>
                  <a:t>We</a:t>
                </a:r>
                <a:r>
                  <a:rPr sz="1100" spc="15" dirty="0">
                    <a:latin typeface="Tahoma"/>
                    <a:cs typeface="Tahoma"/>
                  </a:rPr>
                  <a:t> </a:t>
                </a:r>
                <a:r>
                  <a:rPr sz="1100" spc="-45" dirty="0">
                    <a:latin typeface="Tahoma"/>
                    <a:cs typeface="Tahoma"/>
                  </a:rPr>
                  <a:t>compute</a:t>
                </a:r>
                <a:r>
                  <a:rPr sz="1100" spc="15" dirty="0">
                    <a:latin typeface="Tahoma"/>
                    <a:cs typeface="Tahoma"/>
                  </a:rPr>
                  <a:t> </a:t>
                </a:r>
                <a:r>
                  <a:rPr sz="1100" spc="-45" dirty="0">
                    <a:latin typeface="Tahoma"/>
                    <a:cs typeface="Tahoma"/>
                  </a:rPr>
                  <a:t>the</a:t>
                </a:r>
                <a:r>
                  <a:rPr sz="1100" spc="15" dirty="0">
                    <a:latin typeface="Tahoma"/>
                    <a:cs typeface="Tahoma"/>
                  </a:rPr>
                  <a:t> </a:t>
                </a:r>
                <a:r>
                  <a:rPr sz="1100" spc="-30" dirty="0">
                    <a:latin typeface="Tahoma"/>
                    <a:cs typeface="Tahoma"/>
                  </a:rPr>
                  <a:t>probability</a:t>
                </a:r>
                <a:r>
                  <a:rPr sz="1100" spc="20" dirty="0">
                    <a:latin typeface="Tahoma"/>
                    <a:cs typeface="Tahoma"/>
                  </a:rPr>
                  <a:t> </a:t>
                </a:r>
                <a:r>
                  <a:rPr sz="1100" spc="-40" dirty="0">
                    <a:latin typeface="Tahoma"/>
                    <a:cs typeface="Tahoma"/>
                  </a:rPr>
                  <a:t>of</a:t>
                </a:r>
                <a:r>
                  <a:rPr sz="1100" spc="20" dirty="0">
                    <a:latin typeface="Tahoma"/>
                    <a:cs typeface="Tahoma"/>
                  </a:rPr>
                  <a:t> </a:t>
                </a:r>
                <a:r>
                  <a:rPr sz="1100" spc="-55" dirty="0">
                    <a:latin typeface="Tahoma"/>
                    <a:cs typeface="Tahoma"/>
                  </a:rPr>
                  <a:t>a</a:t>
                </a:r>
                <a:r>
                  <a:rPr sz="1100" spc="15" dirty="0">
                    <a:latin typeface="Tahoma"/>
                    <a:cs typeface="Tahoma"/>
                  </a:rPr>
                  <a:t> </a:t>
                </a:r>
                <a:r>
                  <a:rPr sz="1100" spc="-40" dirty="0">
                    <a:latin typeface="Tahoma"/>
                    <a:cs typeface="Tahoma"/>
                  </a:rPr>
                  <a:t>document</a:t>
                </a:r>
                <a:r>
                  <a:rPr sz="1100" spc="20" dirty="0">
                    <a:latin typeface="Tahoma"/>
                    <a:cs typeface="Tahoma"/>
                  </a:rPr>
                  <a:t> </a:t>
                </a:r>
                <a:r>
                  <a:rPr sz="1100" i="1" spc="-50" dirty="0">
                    <a:latin typeface="Arial"/>
                    <a:cs typeface="Arial"/>
                  </a:rPr>
                  <a:t>d</a:t>
                </a:r>
                <a:r>
                  <a:rPr sz="1100" i="1" spc="155" dirty="0">
                    <a:latin typeface="Arial"/>
                    <a:cs typeface="Arial"/>
                  </a:rPr>
                  <a:t> </a:t>
                </a:r>
                <a:r>
                  <a:rPr sz="1100" spc="-45" dirty="0">
                    <a:latin typeface="Tahoma"/>
                    <a:cs typeface="Tahoma"/>
                  </a:rPr>
                  <a:t>being</a:t>
                </a:r>
                <a:r>
                  <a:rPr sz="1100" spc="15" dirty="0">
                    <a:latin typeface="Tahoma"/>
                    <a:cs typeface="Tahoma"/>
                  </a:rPr>
                  <a:t> </a:t>
                </a:r>
                <a:r>
                  <a:rPr sz="1100" spc="-25" dirty="0">
                    <a:latin typeface="Tahoma"/>
                    <a:cs typeface="Tahoma"/>
                  </a:rPr>
                  <a:t>in</a:t>
                </a:r>
                <a:r>
                  <a:rPr sz="1100" spc="20" dirty="0">
                    <a:latin typeface="Tahoma"/>
                    <a:cs typeface="Tahoma"/>
                  </a:rPr>
                  <a:t> </a:t>
                </a:r>
                <a:r>
                  <a:rPr sz="1100" spc="-55" dirty="0">
                    <a:latin typeface="Tahoma"/>
                    <a:cs typeface="Tahoma"/>
                  </a:rPr>
                  <a:t>a</a:t>
                </a:r>
                <a:r>
                  <a:rPr sz="1100" spc="15" dirty="0">
                    <a:latin typeface="Tahoma"/>
                    <a:cs typeface="Tahoma"/>
                  </a:rPr>
                  <a:t> </a:t>
                </a:r>
                <a:r>
                  <a:rPr sz="1100" spc="-45" dirty="0">
                    <a:latin typeface="Tahoma"/>
                    <a:cs typeface="Tahoma"/>
                  </a:rPr>
                  <a:t>class</a:t>
                </a:r>
                <a:endParaRPr sz="1100" dirty="0">
                  <a:latin typeface="Tahoma"/>
                  <a:cs typeface="Tahoma"/>
                </a:endParaRPr>
              </a:p>
              <a:p>
                <a:pPr marL="76200">
                  <a:lnSpc>
                    <a:spcPct val="100000"/>
                  </a:lnSpc>
                  <a:spcBef>
                    <a:spcPts val="35"/>
                  </a:spcBef>
                </a:pPr>
                <a:r>
                  <a:rPr sz="1100" i="1" spc="-70" dirty="0">
                    <a:latin typeface="Arial"/>
                    <a:cs typeface="Arial"/>
                  </a:rPr>
                  <a:t>c </a:t>
                </a:r>
                <a:r>
                  <a:rPr sz="1100" spc="-65" dirty="0">
                    <a:latin typeface="Tahoma"/>
                    <a:cs typeface="Tahoma"/>
                  </a:rPr>
                  <a:t>as</a:t>
                </a:r>
                <a:r>
                  <a:rPr sz="1100" spc="-5" dirty="0">
                    <a:latin typeface="Tahoma"/>
                    <a:cs typeface="Tahoma"/>
                  </a:rPr>
                  <a:t> </a:t>
                </a:r>
                <a:r>
                  <a:rPr sz="1100" spc="-50" dirty="0">
                    <a:latin typeface="Tahoma"/>
                    <a:cs typeface="Tahoma"/>
                  </a:rPr>
                  <a:t>follows:</a:t>
                </a:r>
                <a:endParaRPr sz="1100" dirty="0">
                  <a:latin typeface="Tahoma"/>
                  <a:cs typeface="Tahoma"/>
                </a:endParaRPr>
              </a:p>
              <a:p>
                <a:pPr marL="195580" algn="ctr">
                  <a:lnSpc>
                    <a:spcPts val="1180"/>
                  </a:lnSpc>
                  <a:spcBef>
                    <a:spcPts val="30"/>
                  </a:spcBef>
                </a:pPr>
                <a:endParaRPr sz="1100" dirty="0">
                  <a:latin typeface="Arial"/>
                  <a:cs typeface="Arial"/>
                </a:endParaRPr>
              </a:p>
              <a:p>
                <a:pPr marL="882015">
                  <a:lnSpc>
                    <a:spcPts val="1180"/>
                  </a:lnSpc>
                  <a:tabLst>
                    <a:tab pos="2190750" algn="l"/>
                  </a:tabLst>
                </a:pP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Lucida Sans Unicode"/>
                    <a:cs typeface="Lucida Sans Unicode"/>
                  </a:rPr>
                  <a:t>|</a:t>
                </a:r>
                <a:r>
                  <a:rPr sz="1100" i="1" spc="-20" dirty="0">
                    <a:latin typeface="Arial"/>
                    <a:cs typeface="Arial"/>
                  </a:rPr>
                  <a:t>d </a:t>
                </a:r>
                <a:r>
                  <a:rPr sz="1100" dirty="0">
                    <a:latin typeface="Tahoma"/>
                    <a:cs typeface="Tahoma"/>
                  </a:rPr>
                  <a:t>)</a:t>
                </a:r>
                <a:r>
                  <a:rPr sz="1100" spc="-220" dirty="0">
                    <a:latin typeface="Tahoma"/>
                    <a:cs typeface="Tahoma"/>
                  </a:rPr>
                  <a:t> </a:t>
                </a:r>
                <a:r>
                  <a:rPr sz="1100" spc="-190" dirty="0">
                    <a:latin typeface="Lucida Sans Unicode"/>
                    <a:cs typeface="Lucida Sans Unicode"/>
                  </a:rPr>
                  <a:t>∝</a:t>
                </a:r>
                <a:r>
                  <a:rPr sz="1100" spc="-40" dirty="0">
                    <a:latin typeface="Lucida Sans Unicode"/>
                    <a:cs typeface="Lucida Sans Unicode"/>
                  </a:rPr>
                  <a:t> </a:t>
                </a: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Tahoma"/>
                    <a:cs typeface="Tahoma"/>
                  </a:rPr>
                  <a:t>)</a:t>
                </a:r>
                <a:r>
                  <a:rPr lang="en-US" sz="1100" spc="20" dirty="0">
                    <a:latin typeface="Tahoma"/>
                    <a:cs typeface="Tahoma"/>
                  </a:rPr>
                  <a:t>  </a:t>
                </a:r>
                <a14:m>
                  <m:oMath xmlns:m="http://schemas.openxmlformats.org/officeDocument/2006/math">
                    <m:r>
                      <a:rPr lang="en-US" sz="1600" i="1" spc="20" smtClean="0">
                        <a:latin typeface="Cambria Math" panose="02040503050406030204" pitchFamily="18" charset="0"/>
                        <a:ea typeface="Cambria Math" panose="02040503050406030204" pitchFamily="18" charset="0"/>
                        <a:cs typeface="Tahoma"/>
                      </a:rPr>
                      <m:t>∏</m:t>
                    </m:r>
                  </m:oMath>
                </a14:m>
                <a:r>
                  <a:rPr sz="1100" i="1" spc="20" dirty="0">
                    <a:latin typeface="Arial"/>
                    <a:cs typeface="Arial"/>
                  </a:rPr>
                  <a:t>P</a:t>
                </a:r>
                <a:r>
                  <a:rPr sz="1100" spc="20" dirty="0">
                    <a:latin typeface="Tahoma"/>
                    <a:cs typeface="Tahoma"/>
                  </a:rPr>
                  <a:t>(</a:t>
                </a:r>
                <a:r>
                  <a:rPr sz="1100" i="1" spc="20" dirty="0">
                    <a:latin typeface="Arial"/>
                    <a:cs typeface="Arial"/>
                  </a:rPr>
                  <a:t>t</a:t>
                </a:r>
                <a:r>
                  <a:rPr sz="1200" i="1" spc="30" baseline="-13888" dirty="0">
                    <a:latin typeface="Verdana"/>
                    <a:cs typeface="Verdana"/>
                  </a:rPr>
                  <a:t>k</a:t>
                </a:r>
                <a:r>
                  <a:rPr sz="1200" i="1" spc="-254" baseline="-13888" dirty="0">
                    <a:latin typeface="Verdana"/>
                    <a:cs typeface="Verdana"/>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endParaRPr sz="1100" dirty="0">
                  <a:latin typeface="Tahoma"/>
                  <a:cs typeface="Tahoma"/>
                </a:endParaRPr>
              </a:p>
              <a:p>
                <a:pPr marL="181610" algn="ctr">
                  <a:lnSpc>
                    <a:spcPct val="100000"/>
                  </a:lnSpc>
                  <a:spcBef>
                    <a:spcPts val="315"/>
                  </a:spcBef>
                </a:pPr>
                <a:r>
                  <a:rPr sz="800" spc="-15" dirty="0">
                    <a:latin typeface="Arial"/>
                    <a:cs typeface="Arial"/>
                  </a:rPr>
                  <a:t>1</a:t>
                </a:r>
                <a:r>
                  <a:rPr sz="800" spc="-15" dirty="0">
                    <a:latin typeface="Lucida Sans Unicode"/>
                    <a:cs typeface="Lucida Sans Unicode"/>
                  </a:rPr>
                  <a:t>≤</a:t>
                </a:r>
                <a:r>
                  <a:rPr sz="800" i="1" spc="-15" dirty="0">
                    <a:latin typeface="Verdana"/>
                    <a:cs typeface="Verdana"/>
                  </a:rPr>
                  <a:t>k</a:t>
                </a:r>
                <a:r>
                  <a:rPr sz="800" spc="-15" dirty="0">
                    <a:latin typeface="Lucida Sans Unicode"/>
                    <a:cs typeface="Lucida Sans Unicode"/>
                  </a:rPr>
                  <a:t>≤</a:t>
                </a:r>
                <a:r>
                  <a:rPr sz="800" i="1" spc="-15" dirty="0">
                    <a:latin typeface="Verdana"/>
                    <a:cs typeface="Verdana"/>
                  </a:rPr>
                  <a:t>n</a:t>
                </a:r>
                <a:r>
                  <a:rPr sz="900" i="1" spc="-22" baseline="-13888" dirty="0">
                    <a:latin typeface="Verdana"/>
                    <a:cs typeface="Verdana"/>
                  </a:rPr>
                  <a:t>d</a:t>
                </a:r>
                <a:endParaRPr sz="900" baseline="-13888" dirty="0">
                  <a:latin typeface="Verdana"/>
                  <a:cs typeface="Verdana"/>
                </a:endParaRPr>
              </a:p>
              <a:p>
                <a:pPr>
                  <a:lnSpc>
                    <a:spcPct val="100000"/>
                  </a:lnSpc>
                  <a:spcBef>
                    <a:spcPts val="40"/>
                  </a:spcBef>
                </a:pPr>
                <a:endParaRPr sz="750" dirty="0">
                  <a:latin typeface="Times New Roman"/>
                  <a:cs typeface="Times New Roman"/>
                </a:endParaRPr>
              </a:p>
              <a:p>
                <a:pPr marL="75565" marR="55880">
                  <a:lnSpc>
                    <a:spcPct val="102600"/>
                  </a:lnSpc>
                </a:pPr>
                <a:r>
                  <a:rPr sz="1100" i="1" spc="20" dirty="0">
                    <a:latin typeface="Arial"/>
                    <a:cs typeface="Arial"/>
                  </a:rPr>
                  <a:t>P</a:t>
                </a:r>
                <a:r>
                  <a:rPr sz="1100" spc="20" dirty="0">
                    <a:latin typeface="Tahoma"/>
                    <a:cs typeface="Tahoma"/>
                  </a:rPr>
                  <a:t>(</a:t>
                </a:r>
                <a:r>
                  <a:rPr sz="1100" i="1" spc="20" dirty="0">
                    <a:latin typeface="Arial"/>
                    <a:cs typeface="Arial"/>
                  </a:rPr>
                  <a:t>t</a:t>
                </a:r>
                <a:r>
                  <a:rPr sz="1200" i="1" spc="30" baseline="-13888" dirty="0">
                    <a:latin typeface="Verdana"/>
                    <a:cs typeface="Verdana"/>
                  </a:rPr>
                  <a:t>k </a:t>
                </a:r>
                <a:r>
                  <a:rPr sz="1100" spc="-30" dirty="0">
                    <a:latin typeface="Lucida Sans Unicode"/>
                    <a:cs typeface="Lucida Sans Unicode"/>
                  </a:rPr>
                  <a:t>|</a:t>
                </a:r>
                <a:r>
                  <a:rPr sz="1100" i="1" spc="-30" dirty="0">
                    <a:latin typeface="Arial"/>
                    <a:cs typeface="Arial"/>
                  </a:rPr>
                  <a:t>c</a:t>
                </a:r>
                <a:r>
                  <a:rPr sz="1100" spc="-30" dirty="0">
                    <a:latin typeface="Tahoma"/>
                    <a:cs typeface="Tahoma"/>
                  </a:rPr>
                  <a:t>) </a:t>
                </a:r>
                <a:r>
                  <a:rPr sz="1100" spc="-35" dirty="0">
                    <a:latin typeface="Tahoma"/>
                    <a:cs typeface="Tahoma"/>
                  </a:rPr>
                  <a:t>is </a:t>
                </a:r>
                <a:r>
                  <a:rPr sz="1100" spc="-45" dirty="0">
                    <a:latin typeface="Tahoma"/>
                    <a:cs typeface="Tahoma"/>
                  </a:rPr>
                  <a:t>the </a:t>
                </a:r>
                <a:r>
                  <a:rPr sz="1100" spc="-30" dirty="0">
                    <a:latin typeface="Tahoma"/>
                    <a:cs typeface="Tahoma"/>
                  </a:rPr>
                  <a:t>conditional probability </a:t>
                </a:r>
                <a:r>
                  <a:rPr sz="1100" spc="-40" dirty="0">
                    <a:latin typeface="Tahoma"/>
                    <a:cs typeface="Tahoma"/>
                  </a:rPr>
                  <a:t>of term </a:t>
                </a:r>
                <a:r>
                  <a:rPr sz="1100" i="1" spc="15" dirty="0">
                    <a:latin typeface="Arial"/>
                    <a:cs typeface="Arial"/>
                  </a:rPr>
                  <a:t>t</a:t>
                </a:r>
                <a:r>
                  <a:rPr sz="1200" i="1" spc="22" baseline="-13888" dirty="0">
                    <a:latin typeface="Verdana"/>
                    <a:cs typeface="Verdana"/>
                  </a:rPr>
                  <a:t>k </a:t>
                </a:r>
                <a:r>
                  <a:rPr sz="1100" spc="-35" dirty="0">
                    <a:latin typeface="Tahoma"/>
                    <a:cs typeface="Tahoma"/>
                  </a:rPr>
                  <a:t>occurring </a:t>
                </a:r>
                <a:r>
                  <a:rPr sz="1100" spc="-25" dirty="0">
                    <a:latin typeface="Tahoma"/>
                    <a:cs typeface="Tahoma"/>
                  </a:rPr>
                  <a:t>in </a:t>
                </a:r>
                <a:r>
                  <a:rPr sz="1100" spc="-55" dirty="0">
                    <a:latin typeface="Tahoma"/>
                    <a:cs typeface="Tahoma"/>
                  </a:rPr>
                  <a:t>a  </a:t>
                </a:r>
                <a:r>
                  <a:rPr sz="1100" spc="-40" dirty="0">
                    <a:latin typeface="Tahoma"/>
                    <a:cs typeface="Tahoma"/>
                  </a:rPr>
                  <a:t>document of </a:t>
                </a:r>
                <a:r>
                  <a:rPr sz="1100" spc="-45" dirty="0">
                    <a:latin typeface="Tahoma"/>
                    <a:cs typeface="Tahoma"/>
                  </a:rPr>
                  <a:t>class</a:t>
                </a:r>
                <a:r>
                  <a:rPr sz="1100" spc="130" dirty="0">
                    <a:latin typeface="Tahoma"/>
                    <a:cs typeface="Tahoma"/>
                  </a:rPr>
                  <a:t> </a:t>
                </a:r>
                <a:r>
                  <a:rPr sz="1100" i="1" spc="-70" dirty="0">
                    <a:latin typeface="Arial"/>
                    <a:cs typeface="Arial"/>
                  </a:rPr>
                  <a:t>c</a:t>
                </a:r>
                <a:endParaRPr sz="1100" dirty="0">
                  <a:latin typeface="Arial"/>
                  <a:cs typeface="Arial"/>
                </a:endParaRPr>
              </a:p>
              <a:p>
                <a:pPr marL="75565" marR="250190">
                  <a:lnSpc>
                    <a:spcPct val="102600"/>
                  </a:lnSpc>
                  <a:spcBef>
                    <a:spcPts val="265"/>
                  </a:spcBef>
                </a:pPr>
                <a:r>
                  <a:rPr sz="1100" i="1" spc="20" dirty="0">
                    <a:latin typeface="Arial"/>
                    <a:cs typeface="Arial"/>
                  </a:rPr>
                  <a:t>P</a:t>
                </a:r>
                <a:r>
                  <a:rPr sz="1100" spc="20" dirty="0">
                    <a:latin typeface="Tahoma"/>
                    <a:cs typeface="Tahoma"/>
                  </a:rPr>
                  <a:t>(</a:t>
                </a:r>
                <a:r>
                  <a:rPr sz="1100" i="1" spc="20" dirty="0">
                    <a:latin typeface="Arial"/>
                    <a:cs typeface="Arial"/>
                  </a:rPr>
                  <a:t>t</a:t>
                </a:r>
                <a:r>
                  <a:rPr sz="1200" i="1" spc="30" baseline="-13888" dirty="0">
                    <a:latin typeface="Verdana"/>
                    <a:cs typeface="Verdana"/>
                  </a:rPr>
                  <a:t>k </a:t>
                </a:r>
                <a:r>
                  <a:rPr sz="1100" spc="-30" dirty="0">
                    <a:latin typeface="Lucida Sans Unicode"/>
                    <a:cs typeface="Lucida Sans Unicode"/>
                  </a:rPr>
                  <a:t>|</a:t>
                </a:r>
                <a:r>
                  <a:rPr sz="1100" i="1" spc="-30" dirty="0">
                    <a:latin typeface="Arial"/>
                    <a:cs typeface="Arial"/>
                  </a:rPr>
                  <a:t>c</a:t>
                </a:r>
                <a:r>
                  <a:rPr sz="1100" spc="-30" dirty="0">
                    <a:latin typeface="Tahoma"/>
                    <a:cs typeface="Tahoma"/>
                  </a:rPr>
                  <a:t>) </a:t>
                </a:r>
                <a:r>
                  <a:rPr sz="1100" spc="-65" dirty="0">
                    <a:latin typeface="Tahoma"/>
                    <a:cs typeface="Tahoma"/>
                  </a:rPr>
                  <a:t>as </a:t>
                </a:r>
                <a:r>
                  <a:rPr sz="1100" spc="-55" dirty="0">
                    <a:latin typeface="Tahoma"/>
                    <a:cs typeface="Tahoma"/>
                  </a:rPr>
                  <a:t>a </a:t>
                </a:r>
                <a:r>
                  <a:rPr sz="1100" spc="-65" dirty="0">
                    <a:latin typeface="Tahoma"/>
                    <a:cs typeface="Tahoma"/>
                  </a:rPr>
                  <a:t>measure </a:t>
                </a:r>
                <a:r>
                  <a:rPr sz="1100" spc="-40" dirty="0">
                    <a:latin typeface="Tahoma"/>
                    <a:cs typeface="Tahoma"/>
                  </a:rPr>
                  <a:t>of </a:t>
                </a:r>
                <a:r>
                  <a:rPr sz="1100" spc="-70" dirty="0">
                    <a:latin typeface="Tahoma"/>
                    <a:cs typeface="Tahoma"/>
                  </a:rPr>
                  <a:t>how </a:t>
                </a:r>
                <a:r>
                  <a:rPr sz="1100" spc="-50" dirty="0">
                    <a:latin typeface="Tahoma"/>
                    <a:cs typeface="Tahoma"/>
                  </a:rPr>
                  <a:t>much </a:t>
                </a:r>
                <a:r>
                  <a:rPr sz="1100" spc="-60" dirty="0">
                    <a:latin typeface="Tahoma"/>
                    <a:cs typeface="Tahoma"/>
                  </a:rPr>
                  <a:t>evidence </a:t>
                </a:r>
                <a:r>
                  <a:rPr sz="1100" i="1" spc="15" dirty="0">
                    <a:latin typeface="Arial"/>
                    <a:cs typeface="Arial"/>
                  </a:rPr>
                  <a:t>t</a:t>
                </a:r>
                <a:r>
                  <a:rPr sz="1200" i="1" spc="22" baseline="-13888" dirty="0">
                    <a:latin typeface="Verdana"/>
                    <a:cs typeface="Verdana"/>
                  </a:rPr>
                  <a:t>k </a:t>
                </a:r>
                <a:r>
                  <a:rPr sz="1100" spc="-35" dirty="0">
                    <a:latin typeface="Tahoma"/>
                    <a:cs typeface="Tahoma"/>
                  </a:rPr>
                  <a:t>contributes  </a:t>
                </a:r>
                <a:r>
                  <a:rPr sz="1100" spc="-15" dirty="0">
                    <a:latin typeface="Tahoma"/>
                    <a:cs typeface="Tahoma"/>
                  </a:rPr>
                  <a:t>that </a:t>
                </a:r>
                <a:r>
                  <a:rPr sz="1100" i="1" spc="-70" dirty="0">
                    <a:latin typeface="Arial"/>
                    <a:cs typeface="Arial"/>
                  </a:rPr>
                  <a:t>c </a:t>
                </a:r>
                <a:r>
                  <a:rPr sz="1100" spc="-35" dirty="0">
                    <a:latin typeface="Tahoma"/>
                    <a:cs typeface="Tahoma"/>
                  </a:rPr>
                  <a:t>is </a:t>
                </a:r>
                <a:r>
                  <a:rPr sz="1100" spc="-45" dirty="0">
                    <a:latin typeface="Tahoma"/>
                    <a:cs typeface="Tahoma"/>
                  </a:rPr>
                  <a:t>the </a:t>
                </a:r>
                <a:r>
                  <a:rPr sz="1100" spc="-40" dirty="0">
                    <a:latin typeface="Tahoma"/>
                    <a:cs typeface="Tahoma"/>
                  </a:rPr>
                  <a:t>correct</a:t>
                </a:r>
                <a:r>
                  <a:rPr sz="1100" spc="145" dirty="0">
                    <a:latin typeface="Tahoma"/>
                    <a:cs typeface="Tahoma"/>
                  </a:rPr>
                  <a:t> </a:t>
                </a:r>
                <a:r>
                  <a:rPr sz="1100" spc="-45" dirty="0">
                    <a:latin typeface="Tahoma"/>
                    <a:cs typeface="Tahoma"/>
                  </a:rPr>
                  <a:t>class.</a:t>
                </a:r>
                <a:endParaRPr sz="1100" dirty="0">
                  <a:latin typeface="Tahoma"/>
                  <a:cs typeface="Tahoma"/>
                </a:endParaRPr>
              </a:p>
              <a:p>
                <a:pPr marL="76200">
                  <a:lnSpc>
                    <a:spcPct val="100000"/>
                  </a:lnSpc>
                  <a:spcBef>
                    <a:spcPts val="300"/>
                  </a:spcBef>
                </a:pP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Tahoma"/>
                    <a:cs typeface="Tahoma"/>
                  </a:rPr>
                  <a:t>) </a:t>
                </a:r>
                <a:r>
                  <a:rPr sz="1100" spc="-35" dirty="0">
                    <a:latin typeface="Tahoma"/>
                    <a:cs typeface="Tahoma"/>
                  </a:rPr>
                  <a:t>is </a:t>
                </a:r>
                <a:r>
                  <a:rPr sz="1100" spc="-45" dirty="0">
                    <a:latin typeface="Tahoma"/>
                    <a:cs typeface="Tahoma"/>
                  </a:rPr>
                  <a:t>the prior </a:t>
                </a:r>
                <a:r>
                  <a:rPr sz="1100" spc="-30" dirty="0">
                    <a:latin typeface="Tahoma"/>
                    <a:cs typeface="Tahoma"/>
                  </a:rPr>
                  <a:t>probability </a:t>
                </a:r>
                <a:r>
                  <a:rPr sz="1100" spc="-40" dirty="0">
                    <a:latin typeface="Tahoma"/>
                    <a:cs typeface="Tahoma"/>
                  </a:rPr>
                  <a:t>of</a:t>
                </a:r>
                <a:r>
                  <a:rPr sz="1100" spc="235" dirty="0">
                    <a:latin typeface="Tahoma"/>
                    <a:cs typeface="Tahoma"/>
                  </a:rPr>
                  <a:t> </a:t>
                </a:r>
                <a:r>
                  <a:rPr sz="1100" i="1" spc="-5" dirty="0">
                    <a:latin typeface="Arial"/>
                    <a:cs typeface="Arial"/>
                  </a:rPr>
                  <a:t>c</a:t>
                </a:r>
                <a:r>
                  <a:rPr sz="1100" spc="-5" dirty="0">
                    <a:latin typeface="Tahoma"/>
                    <a:cs typeface="Tahoma"/>
                  </a:rPr>
                  <a:t>.</a:t>
                </a:r>
                <a:endParaRPr sz="1100" dirty="0">
                  <a:latin typeface="Tahoma"/>
                  <a:cs typeface="Tahoma"/>
                </a:endParaRPr>
              </a:p>
              <a:p>
                <a:pPr marL="69850">
                  <a:lnSpc>
                    <a:spcPct val="100000"/>
                  </a:lnSpc>
                  <a:spcBef>
                    <a:spcPts val="885"/>
                  </a:spcBef>
                </a:pPr>
                <a:r>
                  <a:rPr sz="900" dirty="0">
                    <a:latin typeface="Courier New"/>
                    <a:cs typeface="Courier New"/>
                  </a:rPr>
                  <a:t>n_d is the number of tokens in document</a:t>
                </a:r>
                <a:r>
                  <a:rPr sz="900" spc="-85" dirty="0">
                    <a:latin typeface="Courier New"/>
                    <a:cs typeface="Courier New"/>
                  </a:rPr>
                  <a:t> </a:t>
                </a:r>
                <a:r>
                  <a:rPr sz="900" dirty="0">
                    <a:latin typeface="Courier New"/>
                    <a:cs typeface="Courier New"/>
                  </a:rPr>
                  <a:t>d.</a:t>
                </a:r>
              </a:p>
            </p:txBody>
          </p:sp>
        </mc:Choice>
        <mc:Fallback xmlns="">
          <p:sp>
            <p:nvSpPr>
              <p:cNvPr id="10" name="object 10"/>
              <p:cNvSpPr txBox="1">
                <a:spLocks noRot="1" noChangeAspect="1" noMove="1" noResize="1" noEditPoints="1" noAdjustHandles="1" noChangeArrowheads="1" noChangeShapeType="1" noTextEdit="1"/>
              </p:cNvSpPr>
              <p:nvPr/>
            </p:nvSpPr>
            <p:spPr>
              <a:xfrm>
                <a:off x="560908" y="559800"/>
                <a:ext cx="3747770" cy="2379882"/>
              </a:xfrm>
              <a:prstGeom prst="rect">
                <a:avLst/>
              </a:prstGeom>
              <a:blipFill>
                <a:blip r:embed="rId6"/>
                <a:stretch>
                  <a:fillRect r="-338" b="-2128"/>
                </a:stretch>
              </a:blipFill>
            </p:spPr>
            <p:txBody>
              <a:bodyPr/>
              <a:lstStyle/>
              <a:p>
                <a:r>
                  <a:rPr lang="en-US">
                    <a:noFill/>
                  </a:rPr>
                  <a:t> </a:t>
                </a:r>
              </a:p>
            </p:txBody>
          </p:sp>
        </mc:Fallback>
      </mc:AlternateContent>
      <p:sp>
        <p:nvSpPr>
          <p:cNvPr id="11" name="object 11"/>
          <p:cNvSpPr/>
          <p:nvPr/>
        </p:nvSpPr>
        <p:spPr>
          <a:xfrm>
            <a:off x="504859" y="2813747"/>
            <a:ext cx="77411" cy="74046"/>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3" name="object 13"/>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17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722096-D6B7-5745-97A1-7D7669761AA6}"/>
              </a:ext>
            </a:extLst>
          </p:cNvPr>
          <p:cNvSpPr>
            <a:spLocks noGrp="1"/>
          </p:cNvSpPr>
          <p:nvPr>
            <p:ph type="body" idx="1"/>
          </p:nvPr>
        </p:nvSpPr>
        <p:spPr>
          <a:xfrm>
            <a:off x="171450" y="857250"/>
            <a:ext cx="4438650" cy="2385268"/>
          </a:xfrm>
        </p:spPr>
        <p:txBody>
          <a:bodyPr/>
          <a:lstStyle/>
          <a:p>
            <a:r>
              <a:rPr lang="en-US" sz="2400" dirty="0"/>
              <a:t>For example:</a:t>
            </a:r>
          </a:p>
          <a:p>
            <a:endParaRPr lang="en-US" sz="2400" dirty="0"/>
          </a:p>
          <a:p>
            <a:r>
              <a:rPr lang="en-US" sz="1600" dirty="0"/>
              <a:t>&lt;t</a:t>
            </a:r>
            <a:r>
              <a:rPr lang="en-US" sz="1600" baseline="-25000" dirty="0"/>
              <a:t>1</a:t>
            </a:r>
            <a:r>
              <a:rPr lang="en-US" sz="1600" dirty="0"/>
              <a:t>, t</a:t>
            </a:r>
            <a:r>
              <a:rPr lang="en-US" sz="1600" baseline="-25000" dirty="0"/>
              <a:t>2</a:t>
            </a:r>
            <a:r>
              <a:rPr lang="en-US" sz="1600" dirty="0"/>
              <a:t>, . . . , </a:t>
            </a:r>
            <a:r>
              <a:rPr lang="en-US" sz="1600" dirty="0" err="1"/>
              <a:t>t</a:t>
            </a:r>
            <a:r>
              <a:rPr lang="en-US" sz="1600" baseline="-25000" dirty="0" err="1"/>
              <a:t>nd</a:t>
            </a:r>
            <a:r>
              <a:rPr lang="en-US" sz="1600" dirty="0"/>
              <a:t> &gt; for the one-sentence document:</a:t>
            </a:r>
          </a:p>
          <a:p>
            <a:r>
              <a:rPr lang="en-US" sz="1600" dirty="0"/>
              <a:t> </a:t>
            </a:r>
            <a:r>
              <a:rPr lang="en-US" sz="1600" i="1" dirty="0"/>
              <a:t>Beijing and Taipei join the WTO </a:t>
            </a:r>
            <a:r>
              <a:rPr lang="en-US" sz="1600" dirty="0"/>
              <a:t>might be </a:t>
            </a:r>
          </a:p>
          <a:p>
            <a:endParaRPr lang="en-US" sz="1600" dirty="0"/>
          </a:p>
          <a:p>
            <a:r>
              <a:rPr lang="en-US" sz="1600" dirty="0"/>
              <a:t>&lt;</a:t>
            </a:r>
            <a:r>
              <a:rPr lang="en-US" sz="1600" i="1" dirty="0"/>
              <a:t>Beijing, Taipei, join, WTO</a:t>
            </a:r>
            <a:r>
              <a:rPr lang="en-US" sz="1600" dirty="0"/>
              <a:t>&gt;, with </a:t>
            </a:r>
            <a:r>
              <a:rPr lang="en-US" sz="1600" dirty="0" err="1"/>
              <a:t>n</a:t>
            </a:r>
            <a:r>
              <a:rPr lang="en-US" sz="1600" baseline="-25000" dirty="0" err="1"/>
              <a:t>d</a:t>
            </a:r>
            <a:r>
              <a:rPr lang="en-US" sz="1600" dirty="0"/>
              <a:t> = 4, </a:t>
            </a:r>
          </a:p>
          <a:p>
            <a:endParaRPr lang="en-US" sz="1600" dirty="0"/>
          </a:p>
          <a:p>
            <a:r>
              <a:rPr lang="en-US" sz="1600" dirty="0"/>
              <a:t>if we treat the terms </a:t>
            </a:r>
            <a:r>
              <a:rPr lang="en-US" sz="1600" i="1" dirty="0">
                <a:solidFill>
                  <a:srgbClr val="FF0000"/>
                </a:solidFill>
              </a:rPr>
              <a:t>and </a:t>
            </a:r>
            <a:r>
              <a:rPr lang="en-US" sz="1600" dirty="0"/>
              <a:t>and </a:t>
            </a:r>
            <a:r>
              <a:rPr lang="en-US" sz="1600" i="1" dirty="0">
                <a:solidFill>
                  <a:srgbClr val="FF0000"/>
                </a:solidFill>
              </a:rPr>
              <a:t>the</a:t>
            </a:r>
            <a:r>
              <a:rPr lang="en-US" sz="1600" dirty="0"/>
              <a:t> as stop words</a:t>
            </a:r>
          </a:p>
          <a:p>
            <a:endParaRPr lang="en-US" dirty="0"/>
          </a:p>
        </p:txBody>
      </p:sp>
    </p:spTree>
    <p:extLst>
      <p:ext uri="{BB962C8B-B14F-4D97-AF65-F5344CB8AC3E}">
        <p14:creationId xmlns:p14="http://schemas.microsoft.com/office/powerpoint/2010/main" val="137617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Maximum </a:t>
            </a:r>
            <a:r>
              <a:rPr spc="-110" dirty="0"/>
              <a:t>a </a:t>
            </a:r>
            <a:r>
              <a:rPr spc="-40" dirty="0"/>
              <a:t>posteriori</a:t>
            </a:r>
            <a:r>
              <a:rPr spc="-250" dirty="0"/>
              <a:t> </a:t>
            </a:r>
            <a:r>
              <a:rPr spc="-100" dirty="0"/>
              <a:t>class</a:t>
            </a:r>
          </a:p>
        </p:txBody>
      </p:sp>
      <p:sp>
        <p:nvSpPr>
          <p:cNvPr id="4" name="object 4"/>
          <p:cNvSpPr/>
          <p:nvPr/>
        </p:nvSpPr>
        <p:spPr>
          <a:xfrm>
            <a:off x="499854" y="1104563"/>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314532"/>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416505" y="1900881"/>
            <a:ext cx="226695" cy="147320"/>
          </a:xfrm>
          <a:prstGeom prst="rect">
            <a:avLst/>
          </a:prstGeom>
        </p:spPr>
        <p:txBody>
          <a:bodyPr vert="horz" wrap="square" lIns="0" tIns="12065" rIns="0" bIns="0" rtlCol="0">
            <a:spAutoFit/>
          </a:bodyPr>
          <a:lstStyle/>
          <a:p>
            <a:pPr marL="12700">
              <a:lnSpc>
                <a:spcPct val="100000"/>
              </a:lnSpc>
              <a:spcBef>
                <a:spcPts val="95"/>
              </a:spcBef>
            </a:pPr>
            <a:r>
              <a:rPr sz="800" i="1" spc="20" dirty="0">
                <a:latin typeface="Verdana"/>
                <a:cs typeface="Verdana"/>
              </a:rPr>
              <a:t>c</a:t>
            </a:r>
            <a:r>
              <a:rPr sz="800" spc="-75" dirty="0">
                <a:latin typeface="Lucida Sans Unicode"/>
                <a:cs typeface="Lucida Sans Unicode"/>
              </a:rPr>
              <a:t>∈</a:t>
            </a:r>
            <a:r>
              <a:rPr sz="800" spc="-5" dirty="0">
                <a:latin typeface="Arial"/>
                <a:cs typeface="Arial"/>
              </a:rPr>
              <a:t>C</a:t>
            </a:r>
            <a:endParaRPr sz="800">
              <a:latin typeface="Arial"/>
              <a:cs typeface="Arial"/>
            </a:endParaRPr>
          </a:p>
        </p:txBody>
      </p:sp>
      <p:sp>
        <p:nvSpPr>
          <p:cNvPr id="7" name="object 7"/>
          <p:cNvSpPr txBox="1"/>
          <p:nvPr/>
        </p:nvSpPr>
        <p:spPr>
          <a:xfrm>
            <a:off x="2473323" y="1900881"/>
            <a:ext cx="226695" cy="147320"/>
          </a:xfrm>
          <a:prstGeom prst="rect">
            <a:avLst/>
          </a:prstGeom>
        </p:spPr>
        <p:txBody>
          <a:bodyPr vert="horz" wrap="square" lIns="0" tIns="12065" rIns="0" bIns="0" rtlCol="0">
            <a:spAutoFit/>
          </a:bodyPr>
          <a:lstStyle/>
          <a:p>
            <a:pPr marL="12700">
              <a:lnSpc>
                <a:spcPct val="100000"/>
              </a:lnSpc>
              <a:spcBef>
                <a:spcPts val="95"/>
              </a:spcBef>
            </a:pPr>
            <a:r>
              <a:rPr sz="800" i="1" spc="20" dirty="0">
                <a:latin typeface="Verdana"/>
                <a:cs typeface="Verdana"/>
              </a:rPr>
              <a:t>c</a:t>
            </a:r>
            <a:r>
              <a:rPr sz="800" spc="-75" dirty="0">
                <a:latin typeface="Lucida Sans Unicode"/>
                <a:cs typeface="Lucida Sans Unicode"/>
              </a:rPr>
              <a:t>∈</a:t>
            </a:r>
            <a:r>
              <a:rPr sz="800" spc="-5" dirty="0">
                <a:latin typeface="Arial"/>
                <a:cs typeface="Arial"/>
              </a:rPr>
              <a:t>C</a:t>
            </a:r>
            <a:endParaRPr sz="800">
              <a:latin typeface="Arial"/>
              <a:cs typeface="Arial"/>
            </a:endParaRPr>
          </a:p>
        </p:txBody>
      </p:sp>
      <p:sp>
        <p:nvSpPr>
          <p:cNvPr id="8" name="object 8"/>
          <p:cNvSpPr txBox="1"/>
          <p:nvPr/>
        </p:nvSpPr>
        <p:spPr>
          <a:xfrm>
            <a:off x="586308" y="980196"/>
            <a:ext cx="3623945" cy="823594"/>
          </a:xfrm>
          <a:prstGeom prst="rect">
            <a:avLst/>
          </a:prstGeom>
        </p:spPr>
        <p:txBody>
          <a:bodyPr vert="horz" wrap="square" lIns="0" tIns="55244" rIns="0" bIns="0" rtlCol="0">
            <a:spAutoFit/>
          </a:bodyPr>
          <a:lstStyle/>
          <a:p>
            <a:pPr marL="50800">
              <a:lnSpc>
                <a:spcPct val="100000"/>
              </a:lnSpc>
              <a:spcBef>
                <a:spcPts val="434"/>
              </a:spcBef>
            </a:pPr>
            <a:r>
              <a:rPr sz="1100" spc="-20" dirty="0">
                <a:latin typeface="Tahoma"/>
                <a:cs typeface="Tahoma"/>
              </a:rPr>
              <a:t>Our </a:t>
            </a:r>
            <a:r>
              <a:rPr sz="1100" spc="-45" dirty="0">
                <a:latin typeface="Tahoma"/>
                <a:cs typeface="Tahoma"/>
              </a:rPr>
              <a:t>goal </a:t>
            </a:r>
            <a:r>
              <a:rPr sz="1100" spc="-35" dirty="0">
                <a:latin typeface="Tahoma"/>
                <a:cs typeface="Tahoma"/>
              </a:rPr>
              <a:t>is </a:t>
            </a:r>
            <a:r>
              <a:rPr sz="1100" spc="-15" dirty="0">
                <a:latin typeface="Tahoma"/>
                <a:cs typeface="Tahoma"/>
              </a:rPr>
              <a:t>to </a:t>
            </a:r>
            <a:r>
              <a:rPr sz="1100" spc="-30" dirty="0">
                <a:latin typeface="Tahoma"/>
                <a:cs typeface="Tahoma"/>
              </a:rPr>
              <a:t>find </a:t>
            </a:r>
            <a:r>
              <a:rPr sz="1100" spc="-45" dirty="0">
                <a:latin typeface="Tahoma"/>
                <a:cs typeface="Tahoma"/>
              </a:rPr>
              <a:t>the </a:t>
            </a:r>
            <a:r>
              <a:rPr sz="1100" spc="5" dirty="0">
                <a:latin typeface="Tahoma"/>
                <a:cs typeface="Tahoma"/>
              </a:rPr>
              <a:t>“best”</a:t>
            </a:r>
            <a:r>
              <a:rPr sz="1100" spc="310" dirty="0">
                <a:latin typeface="Tahoma"/>
                <a:cs typeface="Tahoma"/>
              </a:rPr>
              <a:t> </a:t>
            </a:r>
            <a:r>
              <a:rPr sz="1100" spc="-45" dirty="0">
                <a:latin typeface="Tahoma"/>
                <a:cs typeface="Tahoma"/>
              </a:rPr>
              <a:t>class.</a:t>
            </a:r>
            <a:endParaRPr sz="1100" dirty="0">
              <a:latin typeface="Tahoma"/>
              <a:cs typeface="Tahoma"/>
            </a:endParaRPr>
          </a:p>
          <a:p>
            <a:pPr marL="50800" marR="43180">
              <a:lnSpc>
                <a:spcPct val="102699"/>
              </a:lnSpc>
              <a:spcBef>
                <a:spcPts val="295"/>
              </a:spcBef>
            </a:pPr>
            <a:r>
              <a:rPr sz="1100" spc="-20" dirty="0">
                <a:latin typeface="Tahoma"/>
                <a:cs typeface="Tahoma"/>
              </a:rPr>
              <a:t>The </a:t>
            </a:r>
            <a:r>
              <a:rPr sz="1100" spc="-40" dirty="0">
                <a:latin typeface="Tahoma"/>
                <a:cs typeface="Tahoma"/>
              </a:rPr>
              <a:t>best </a:t>
            </a:r>
            <a:r>
              <a:rPr sz="1100" spc="-45" dirty="0">
                <a:latin typeface="Tahoma"/>
                <a:cs typeface="Tahoma"/>
              </a:rPr>
              <a:t>class </a:t>
            </a:r>
            <a:r>
              <a:rPr sz="1100" spc="-25" dirty="0">
                <a:latin typeface="Tahoma"/>
                <a:cs typeface="Tahoma"/>
              </a:rPr>
              <a:t>in </a:t>
            </a:r>
            <a:r>
              <a:rPr sz="1100" spc="-30" dirty="0">
                <a:latin typeface="Tahoma"/>
                <a:cs typeface="Tahoma"/>
              </a:rPr>
              <a:t>Naive </a:t>
            </a:r>
            <a:r>
              <a:rPr sz="1100" spc="-50" dirty="0">
                <a:latin typeface="Tahoma"/>
                <a:cs typeface="Tahoma"/>
              </a:rPr>
              <a:t>Bayes </a:t>
            </a:r>
            <a:r>
              <a:rPr sz="1100" spc="-30" dirty="0">
                <a:latin typeface="Tahoma"/>
                <a:cs typeface="Tahoma"/>
              </a:rPr>
              <a:t>classification </a:t>
            </a:r>
            <a:r>
              <a:rPr sz="1100" spc="-35" dirty="0">
                <a:latin typeface="Tahoma"/>
                <a:cs typeface="Tahoma"/>
              </a:rPr>
              <a:t>is </a:t>
            </a:r>
            <a:r>
              <a:rPr sz="1100" spc="-45" dirty="0">
                <a:latin typeface="Tahoma"/>
                <a:cs typeface="Tahoma"/>
              </a:rPr>
              <a:t>the most </a:t>
            </a:r>
            <a:r>
              <a:rPr sz="1100" spc="-30" dirty="0">
                <a:latin typeface="Tahoma"/>
                <a:cs typeface="Tahoma"/>
              </a:rPr>
              <a:t>likely  </a:t>
            </a:r>
            <a:r>
              <a:rPr sz="1100" spc="-60" dirty="0">
                <a:latin typeface="Tahoma"/>
                <a:cs typeface="Tahoma"/>
              </a:rPr>
              <a:t>or </a:t>
            </a:r>
            <a:r>
              <a:rPr sz="1100" b="1" spc="-50" dirty="0">
                <a:latin typeface="Tahoma"/>
                <a:cs typeface="Tahoma"/>
              </a:rPr>
              <a:t>maximum </a:t>
            </a:r>
            <a:r>
              <a:rPr sz="1100" b="1" spc="-55" dirty="0">
                <a:latin typeface="Tahoma"/>
                <a:cs typeface="Tahoma"/>
              </a:rPr>
              <a:t>a </a:t>
            </a:r>
            <a:r>
              <a:rPr sz="1100" b="1" spc="-35" dirty="0">
                <a:latin typeface="Tahoma"/>
                <a:cs typeface="Tahoma"/>
              </a:rPr>
              <a:t>posteriori </a:t>
            </a:r>
            <a:r>
              <a:rPr sz="1100" b="1" spc="50" dirty="0">
                <a:latin typeface="Tahoma"/>
                <a:cs typeface="Tahoma"/>
              </a:rPr>
              <a:t>(MAP) </a:t>
            </a:r>
            <a:r>
              <a:rPr sz="1100" b="1" spc="-45" dirty="0">
                <a:latin typeface="Tahoma"/>
                <a:cs typeface="Tahoma"/>
              </a:rPr>
              <a:t>class</a:t>
            </a:r>
            <a:r>
              <a:rPr sz="1100" b="1" spc="-30" dirty="0">
                <a:latin typeface="Tahoma"/>
                <a:cs typeface="Tahoma"/>
              </a:rPr>
              <a:t> </a:t>
            </a:r>
            <a:r>
              <a:rPr sz="1100" b="1" i="1" spc="-15" dirty="0">
                <a:latin typeface="Arial"/>
                <a:cs typeface="Arial"/>
              </a:rPr>
              <a:t>c</a:t>
            </a:r>
            <a:r>
              <a:rPr sz="1200" b="1" spc="-22" baseline="-10416" dirty="0">
                <a:latin typeface="Arial"/>
                <a:cs typeface="Arial"/>
              </a:rPr>
              <a:t>map</a:t>
            </a:r>
            <a:r>
              <a:rPr sz="1100" spc="-15" dirty="0">
                <a:latin typeface="Tahoma"/>
                <a:cs typeface="Tahoma"/>
              </a:rPr>
              <a:t>:</a:t>
            </a:r>
            <a:endParaRPr sz="1100" dirty="0">
              <a:latin typeface="Tahoma"/>
              <a:cs typeface="Tahoma"/>
            </a:endParaRPr>
          </a:p>
          <a:p>
            <a:pPr marR="734695" algn="r">
              <a:lnSpc>
                <a:spcPct val="100000"/>
              </a:lnSpc>
              <a:spcBef>
                <a:spcPts val="305"/>
              </a:spcBef>
            </a:pPr>
            <a:endParaRPr sz="1100" dirty="0">
              <a:latin typeface="Arial"/>
              <a:cs typeface="Arial"/>
            </a:endParaRPr>
          </a:p>
        </p:txBody>
      </p:sp>
      <p:sp>
        <p:nvSpPr>
          <p:cNvPr id="9" name="object 9"/>
          <p:cNvSpPr txBox="1"/>
          <p:nvPr/>
        </p:nvSpPr>
        <p:spPr>
          <a:xfrm>
            <a:off x="3169525" y="1950713"/>
            <a:ext cx="363220" cy="147320"/>
          </a:xfrm>
          <a:prstGeom prst="rect">
            <a:avLst/>
          </a:prstGeom>
        </p:spPr>
        <p:txBody>
          <a:bodyPr vert="horz" wrap="square" lIns="0" tIns="12065" rIns="0" bIns="0" rtlCol="0">
            <a:spAutoFit/>
          </a:bodyPr>
          <a:lstStyle/>
          <a:p>
            <a:pPr marL="12700">
              <a:lnSpc>
                <a:spcPct val="100000"/>
              </a:lnSpc>
              <a:spcBef>
                <a:spcPts val="95"/>
              </a:spcBef>
            </a:pPr>
            <a:r>
              <a:rPr sz="800" spc="-30" dirty="0">
                <a:latin typeface="Arial"/>
                <a:cs typeface="Arial"/>
              </a:rPr>
              <a:t>1</a:t>
            </a:r>
            <a:r>
              <a:rPr sz="800" spc="20" dirty="0">
                <a:latin typeface="Lucida Sans Unicode"/>
                <a:cs typeface="Lucida Sans Unicode"/>
              </a:rPr>
              <a:t>≤</a:t>
            </a:r>
            <a:r>
              <a:rPr sz="800" i="1" spc="5" dirty="0">
                <a:latin typeface="Verdana"/>
                <a:cs typeface="Verdana"/>
              </a:rPr>
              <a:t>k</a:t>
            </a:r>
            <a:r>
              <a:rPr sz="800" spc="20" dirty="0">
                <a:latin typeface="Lucida Sans Unicode"/>
                <a:cs typeface="Lucida Sans Unicode"/>
              </a:rPr>
              <a:t>≤</a:t>
            </a:r>
            <a:r>
              <a:rPr sz="800" i="1" spc="-70" dirty="0">
                <a:latin typeface="Verdana"/>
                <a:cs typeface="Verdana"/>
              </a:rPr>
              <a:t>n</a:t>
            </a:r>
            <a:endParaRPr sz="800">
              <a:latin typeface="Verdana"/>
              <a:cs typeface="Verdana"/>
            </a:endParaRPr>
          </a:p>
        </p:txBody>
      </p:sp>
      <p:sp>
        <p:nvSpPr>
          <p:cNvPr id="10" name="object 10"/>
          <p:cNvSpPr txBox="1"/>
          <p:nvPr/>
        </p:nvSpPr>
        <p:spPr>
          <a:xfrm>
            <a:off x="3507052" y="1993852"/>
            <a:ext cx="67310" cy="116839"/>
          </a:xfrm>
          <a:prstGeom prst="rect">
            <a:avLst/>
          </a:prstGeom>
        </p:spPr>
        <p:txBody>
          <a:bodyPr vert="horz" wrap="square" lIns="0" tIns="12065" rIns="0" bIns="0" rtlCol="0">
            <a:spAutoFit/>
          </a:bodyPr>
          <a:lstStyle/>
          <a:p>
            <a:pPr marL="12700">
              <a:lnSpc>
                <a:spcPct val="100000"/>
              </a:lnSpc>
              <a:spcBef>
                <a:spcPts val="95"/>
              </a:spcBef>
            </a:pPr>
            <a:r>
              <a:rPr sz="600" i="1" spc="-50" dirty="0">
                <a:latin typeface="Verdana"/>
                <a:cs typeface="Verdana"/>
              </a:rPr>
              <a:t>d</a:t>
            </a:r>
            <a:endParaRPr sz="600">
              <a:latin typeface="Verdana"/>
              <a:cs typeface="Verdana"/>
            </a:endParaRPr>
          </a:p>
        </p:txBody>
      </p:sp>
      <p:sp>
        <p:nvSpPr>
          <p:cNvPr id="11" name="object 11"/>
          <p:cNvSpPr txBox="1"/>
          <p:nvPr/>
        </p:nvSpPr>
        <p:spPr>
          <a:xfrm>
            <a:off x="910954" y="1803611"/>
            <a:ext cx="2956560" cy="135293"/>
          </a:xfrm>
          <a:prstGeom prst="rect">
            <a:avLst/>
          </a:prstGeom>
        </p:spPr>
        <p:txBody>
          <a:bodyPr vert="horz" wrap="square" lIns="0" tIns="12065" rIns="0" bIns="0" rtlCol="0">
            <a:spAutoFit/>
          </a:bodyPr>
          <a:lstStyle/>
          <a:p>
            <a:pPr marL="12700">
              <a:lnSpc>
                <a:spcPct val="100000"/>
              </a:lnSpc>
              <a:spcBef>
                <a:spcPts val="95"/>
              </a:spcBef>
              <a:tabLst>
                <a:tab pos="2890520" algn="l"/>
              </a:tabLst>
            </a:pPr>
            <a:r>
              <a:rPr sz="800" spc="5" dirty="0">
                <a:latin typeface="Arial"/>
                <a:cs typeface="Arial"/>
              </a:rPr>
              <a:t>m</a:t>
            </a:r>
            <a:r>
              <a:rPr sz="800" spc="-25" dirty="0">
                <a:latin typeface="Arial"/>
                <a:cs typeface="Arial"/>
              </a:rPr>
              <a:t>ap	</a:t>
            </a:r>
            <a:endParaRPr sz="800" dirty="0">
              <a:latin typeface="Verdana"/>
              <a:cs typeface="Verdana"/>
            </a:endParaRPr>
          </a:p>
        </p:txBody>
      </p:sp>
      <mc:AlternateContent xmlns:mc="http://schemas.openxmlformats.org/markup-compatibility/2006" xmlns:a14="http://schemas.microsoft.com/office/drawing/2010/main">
        <mc:Choice Requires="a14">
          <p:sp>
            <p:nvSpPr>
              <p:cNvPr id="12" name="object 12"/>
              <p:cNvSpPr txBox="1"/>
              <p:nvPr/>
            </p:nvSpPr>
            <p:spPr>
              <a:xfrm>
                <a:off x="799705" y="1695450"/>
                <a:ext cx="3286125" cy="252120"/>
              </a:xfrm>
              <a:prstGeom prst="rect">
                <a:avLst/>
              </a:prstGeom>
            </p:spPr>
            <p:txBody>
              <a:bodyPr vert="horz" wrap="square" lIns="0" tIns="11430" rIns="0" bIns="0" rtlCol="0">
                <a:spAutoFit/>
              </a:bodyPr>
              <a:lstStyle/>
              <a:p>
                <a:pPr marL="50800">
                  <a:lnSpc>
                    <a:spcPct val="100000"/>
                  </a:lnSpc>
                  <a:spcBef>
                    <a:spcPts val="90"/>
                  </a:spcBef>
                  <a:tabLst>
                    <a:tab pos="360680" algn="l"/>
                    <a:tab pos="2797810" algn="l"/>
                  </a:tabLst>
                </a:pPr>
                <a:r>
                  <a:rPr sz="1100" i="1" spc="-70" dirty="0">
                    <a:latin typeface="Arial"/>
                    <a:cs typeface="Arial"/>
                  </a:rPr>
                  <a:t>c	</a:t>
                </a:r>
                <a:r>
                  <a:rPr sz="1100" spc="45" dirty="0">
                    <a:latin typeface="Tahoma"/>
                    <a:cs typeface="Tahoma"/>
                  </a:rPr>
                  <a:t>=</a:t>
                </a:r>
                <a:r>
                  <a:rPr sz="1100" spc="-40" dirty="0">
                    <a:latin typeface="Tahoma"/>
                    <a:cs typeface="Tahoma"/>
                  </a:rPr>
                  <a:t> </a:t>
                </a:r>
                <a:r>
                  <a:rPr sz="1100" spc="-60" dirty="0">
                    <a:latin typeface="Tahoma"/>
                    <a:cs typeface="Tahoma"/>
                  </a:rPr>
                  <a:t>arg</a:t>
                </a:r>
                <a:r>
                  <a:rPr sz="1100" spc="-145" dirty="0">
                    <a:latin typeface="Tahoma"/>
                    <a:cs typeface="Tahoma"/>
                  </a:rPr>
                  <a:t> </a:t>
                </a:r>
                <a:r>
                  <a:rPr sz="1100" spc="-55" dirty="0">
                    <a:latin typeface="Tahoma"/>
                    <a:cs typeface="Tahoma"/>
                  </a:rPr>
                  <a:t>max</a:t>
                </a:r>
                <a:r>
                  <a:rPr sz="1100" spc="-155" dirty="0">
                    <a:latin typeface="Tahoma"/>
                    <a:cs typeface="Tahoma"/>
                  </a:rPr>
                  <a:t> </a:t>
                </a:r>
                <a:r>
                  <a:rPr sz="1100" i="1" spc="-114" dirty="0">
                    <a:latin typeface="Arial"/>
                    <a:cs typeface="Arial"/>
                  </a:rPr>
                  <a:t>P</a:t>
                </a:r>
                <a:r>
                  <a:rPr sz="1650" spc="-172" baseline="12626" dirty="0">
                    <a:latin typeface="Tahoma"/>
                    <a:cs typeface="Tahoma"/>
                  </a:rPr>
                  <a:t>ˆ</a:t>
                </a:r>
                <a:r>
                  <a:rPr sz="1100" spc="-114" dirty="0">
                    <a:latin typeface="Tahoma"/>
                    <a:cs typeface="Tahoma"/>
                  </a:rPr>
                  <a:t>(</a:t>
                </a:r>
                <a:r>
                  <a:rPr sz="1100" i="1" spc="-114" dirty="0">
                    <a:latin typeface="Arial"/>
                    <a:cs typeface="Arial"/>
                  </a:rPr>
                  <a:t>c</a:t>
                </a:r>
                <a:r>
                  <a:rPr sz="1100" spc="-114" dirty="0">
                    <a:latin typeface="Lucida Sans Unicode"/>
                    <a:cs typeface="Lucida Sans Unicode"/>
                  </a:rPr>
                  <a:t>|</a:t>
                </a:r>
                <a:r>
                  <a:rPr sz="1100" i="1" spc="-114" dirty="0">
                    <a:latin typeface="Arial"/>
                    <a:cs typeface="Arial"/>
                  </a:rPr>
                  <a:t>d</a:t>
                </a:r>
                <a:r>
                  <a:rPr sz="1100" i="1" spc="-204" dirty="0">
                    <a:latin typeface="Arial"/>
                    <a:cs typeface="Arial"/>
                  </a:rPr>
                  <a:t> </a:t>
                </a:r>
                <a:r>
                  <a:rPr sz="1100" dirty="0">
                    <a:latin typeface="Tahoma"/>
                    <a:cs typeface="Tahoma"/>
                  </a:rPr>
                  <a:t>)</a:t>
                </a:r>
                <a:r>
                  <a:rPr sz="1100" spc="-35" dirty="0">
                    <a:latin typeface="Tahoma"/>
                    <a:cs typeface="Tahoma"/>
                  </a:rPr>
                  <a:t> </a:t>
                </a:r>
                <a:r>
                  <a:rPr sz="1100" spc="45" dirty="0">
                    <a:latin typeface="Tahoma"/>
                    <a:cs typeface="Tahoma"/>
                  </a:rPr>
                  <a:t>=</a:t>
                </a:r>
                <a:r>
                  <a:rPr sz="1100" spc="-35" dirty="0">
                    <a:latin typeface="Tahoma"/>
                    <a:cs typeface="Tahoma"/>
                  </a:rPr>
                  <a:t> </a:t>
                </a:r>
                <a:r>
                  <a:rPr sz="1100" spc="-60" dirty="0">
                    <a:latin typeface="Tahoma"/>
                    <a:cs typeface="Tahoma"/>
                  </a:rPr>
                  <a:t>arg</a:t>
                </a:r>
                <a:r>
                  <a:rPr sz="1100" spc="-150" dirty="0">
                    <a:latin typeface="Tahoma"/>
                    <a:cs typeface="Tahoma"/>
                  </a:rPr>
                  <a:t> </a:t>
                </a:r>
                <a:r>
                  <a:rPr sz="1100" spc="-55" dirty="0">
                    <a:latin typeface="Tahoma"/>
                    <a:cs typeface="Tahoma"/>
                  </a:rPr>
                  <a:t>max</a:t>
                </a:r>
                <a:r>
                  <a:rPr sz="1100" spc="215" dirty="0">
                    <a:latin typeface="Tahoma"/>
                    <a:cs typeface="Tahoma"/>
                  </a:rPr>
                  <a:t>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a:t>
                </a:r>
                <a:r>
                  <a:rPr lang="en-US" sz="1100" spc="-105" dirty="0">
                    <a:latin typeface="Tahoma"/>
                    <a:cs typeface="Tahoma"/>
                  </a:rPr>
                  <a:t> </a:t>
                </a:r>
                <a14:m>
                  <m:oMath xmlns:m="http://schemas.openxmlformats.org/officeDocument/2006/math">
                    <m:r>
                      <a:rPr lang="en-US" sz="1600" i="1" spc="20">
                        <a:latin typeface="Cambria Math" panose="02040503050406030204" pitchFamily="18" charset="0"/>
                        <a:ea typeface="Cambria Math" panose="02040503050406030204" pitchFamily="18" charset="0"/>
                        <a:cs typeface="Tahoma"/>
                      </a:rPr>
                      <m:t>∏ </m:t>
                    </m:r>
                  </m:oMath>
                </a14:m>
                <a:r>
                  <a:rPr sz="1100" i="1" spc="-120" dirty="0">
                    <a:latin typeface="Arial"/>
                    <a:cs typeface="Arial"/>
                  </a:rPr>
                  <a:t>P</a:t>
                </a:r>
                <a:r>
                  <a:rPr sz="1650" spc="-179" baseline="12626" dirty="0">
                    <a:latin typeface="Tahoma"/>
                    <a:cs typeface="Tahoma"/>
                  </a:rPr>
                  <a:t>ˆ</a:t>
                </a:r>
                <a:r>
                  <a:rPr sz="1100" spc="-120" dirty="0">
                    <a:latin typeface="Tahoma"/>
                    <a:cs typeface="Tahoma"/>
                  </a:rPr>
                  <a:t>(</a:t>
                </a:r>
                <a:r>
                  <a:rPr sz="1100" i="1" spc="-120" dirty="0">
                    <a:latin typeface="Arial"/>
                    <a:cs typeface="Arial"/>
                  </a:rPr>
                  <a:t>t</a:t>
                </a:r>
                <a:r>
                  <a:rPr sz="1100" i="1" spc="-10" dirty="0">
                    <a:latin typeface="Arial"/>
                    <a:cs typeface="Arial"/>
                  </a:rPr>
                  <a:t> </a:t>
                </a:r>
                <a:r>
                  <a:rPr lang="en-US" sz="1100" i="1" spc="-10" baseline="-25000" dirty="0" err="1">
                    <a:latin typeface="Arial"/>
                    <a:cs typeface="Arial"/>
                  </a:rPr>
                  <a:t>k</a:t>
                </a:r>
                <a:r>
                  <a:rPr sz="1100" spc="-30" dirty="0" err="1">
                    <a:latin typeface="Lucida Sans Unicode"/>
                    <a:cs typeface="Lucida Sans Unicode"/>
                  </a:rPr>
                  <a:t>|</a:t>
                </a:r>
                <a:r>
                  <a:rPr sz="1100" i="1" spc="-30" dirty="0" err="1">
                    <a:latin typeface="Arial"/>
                    <a:cs typeface="Arial"/>
                  </a:rPr>
                  <a:t>c</a:t>
                </a:r>
                <a:r>
                  <a:rPr sz="1100" spc="-30" dirty="0">
                    <a:latin typeface="Tahoma"/>
                    <a:cs typeface="Tahoma"/>
                  </a:rPr>
                  <a:t>)</a:t>
                </a:r>
                <a:endParaRPr sz="1100" dirty="0">
                  <a:latin typeface="Tahoma"/>
                  <a:cs typeface="Tahoma"/>
                </a:endParaRPr>
              </a:p>
            </p:txBody>
          </p:sp>
        </mc:Choice>
        <mc:Fallback xmlns="">
          <p:sp>
            <p:nvSpPr>
              <p:cNvPr id="12" name="object 12"/>
              <p:cNvSpPr txBox="1">
                <a:spLocks noRot="1" noChangeAspect="1" noMove="1" noResize="1" noEditPoints="1" noAdjustHandles="1" noChangeArrowheads="1" noChangeShapeType="1" noTextEdit="1"/>
              </p:cNvSpPr>
              <p:nvPr/>
            </p:nvSpPr>
            <p:spPr>
              <a:xfrm>
                <a:off x="799705" y="1695450"/>
                <a:ext cx="3286125" cy="252120"/>
              </a:xfrm>
              <a:prstGeom prst="rect">
                <a:avLst/>
              </a:prstGeom>
              <a:blipFill>
                <a:blip r:embed="rId4"/>
                <a:stretch>
                  <a:fillRect l="-769" t="-5000" b="-40000"/>
                </a:stretch>
              </a:blipFill>
            </p:spPr>
            <p:txBody>
              <a:bodyPr/>
              <a:lstStyle/>
              <a:p>
                <a:r>
                  <a:rPr lang="en-US">
                    <a:noFill/>
                  </a:rPr>
                  <a:t> </a:t>
                </a:r>
              </a:p>
            </p:txBody>
          </p:sp>
        </mc:Fallback>
      </mc:AlternateContent>
      <p:sp>
        <p:nvSpPr>
          <p:cNvPr id="13" name="object 13"/>
          <p:cNvSpPr/>
          <p:nvPr/>
        </p:nvSpPr>
        <p:spPr>
          <a:xfrm>
            <a:off x="499854" y="2308368"/>
            <a:ext cx="70032" cy="70053"/>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599007" y="2227715"/>
            <a:ext cx="3505835" cy="341119"/>
          </a:xfrm>
          <a:prstGeom prst="rect">
            <a:avLst/>
          </a:prstGeom>
        </p:spPr>
        <p:txBody>
          <a:bodyPr vert="horz" wrap="square" lIns="0" tIns="6985" rIns="0" bIns="0" rtlCol="0">
            <a:spAutoFit/>
          </a:bodyPr>
          <a:lstStyle/>
          <a:p>
            <a:pPr marL="38100" marR="30480">
              <a:lnSpc>
                <a:spcPct val="102699"/>
              </a:lnSpc>
              <a:spcBef>
                <a:spcPts val="55"/>
              </a:spcBef>
            </a:pPr>
            <a:r>
              <a:rPr lang="en-US" sz="1100" dirty="0">
                <a:highlight>
                  <a:srgbClr val="FFFF00"/>
                </a:highlight>
                <a:latin typeface="Tahoma"/>
                <a:cs typeface="Tahoma"/>
              </a:rPr>
              <a:t>Note:</a:t>
            </a:r>
            <a:r>
              <a:rPr lang="en-US" sz="1100" dirty="0">
                <a:latin typeface="Tahoma"/>
                <a:cs typeface="Tahoma"/>
              </a:rPr>
              <a:t> </a:t>
            </a:r>
            <a:r>
              <a:rPr sz="1100" dirty="0">
                <a:latin typeface="Tahoma"/>
                <a:cs typeface="Tahoma"/>
              </a:rPr>
              <a:t>We write </a:t>
            </a:r>
            <a:r>
              <a:rPr lang="en-US" sz="1100" dirty="0">
                <a:latin typeface="Tahoma"/>
                <a:cs typeface="Tahoma"/>
              </a:rPr>
              <a:t> </a:t>
            </a:r>
            <a:r>
              <a:rPr sz="1100" i="1" dirty="0">
                <a:latin typeface="Arial"/>
                <a:cs typeface="Arial"/>
              </a:rPr>
              <a:t>P</a:t>
            </a:r>
            <a:r>
              <a:rPr sz="1650" baseline="12626" dirty="0">
                <a:latin typeface="Tahoma"/>
                <a:cs typeface="Tahoma"/>
              </a:rPr>
              <a:t>ˆ</a:t>
            </a:r>
            <a:r>
              <a:rPr lang="en-US" sz="1650" baseline="12626" dirty="0">
                <a:latin typeface="Tahoma"/>
                <a:cs typeface="Tahoma"/>
              </a:rPr>
              <a:t> </a:t>
            </a:r>
            <a:r>
              <a:rPr sz="1100" dirty="0">
                <a:latin typeface="Tahoma"/>
                <a:cs typeface="Tahoma"/>
              </a:rPr>
              <a:t>for </a:t>
            </a:r>
            <a:r>
              <a:rPr sz="1100" i="1" dirty="0">
                <a:latin typeface="Arial"/>
                <a:cs typeface="Arial"/>
              </a:rPr>
              <a:t>P </a:t>
            </a:r>
            <a:r>
              <a:rPr sz="1100" dirty="0">
                <a:latin typeface="Tahoma"/>
                <a:cs typeface="Tahoma"/>
              </a:rPr>
              <a:t>since these values are estimates from the  training set.</a:t>
            </a:r>
          </a:p>
        </p:txBody>
      </p:sp>
      <p:sp>
        <p:nvSpPr>
          <p:cNvPr id="15" name="object 1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6" name="object 16"/>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7" name="object 17"/>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18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5" dirty="0"/>
              <a:t>Derivation </a:t>
            </a:r>
            <a:r>
              <a:rPr spc="-20" dirty="0"/>
              <a:t>of </a:t>
            </a:r>
            <a:r>
              <a:rPr spc="-70" dirty="0"/>
              <a:t>Naive </a:t>
            </a:r>
            <a:r>
              <a:rPr spc="-114" dirty="0"/>
              <a:t>Bayes</a:t>
            </a:r>
            <a:r>
              <a:rPr spc="-245" dirty="0"/>
              <a:t> </a:t>
            </a:r>
            <a:r>
              <a:rPr spc="-50" dirty="0"/>
              <a:t>rule</a:t>
            </a:r>
          </a:p>
        </p:txBody>
      </p:sp>
      <p:sp>
        <p:nvSpPr>
          <p:cNvPr id="4" name="object 4"/>
          <p:cNvSpPr txBox="1"/>
          <p:nvPr/>
        </p:nvSpPr>
        <p:spPr>
          <a:xfrm>
            <a:off x="347345" y="599057"/>
            <a:ext cx="3822065" cy="191770"/>
          </a:xfrm>
          <a:prstGeom prst="rect">
            <a:avLst/>
          </a:prstGeom>
        </p:spPr>
        <p:txBody>
          <a:bodyPr vert="horz" wrap="square" lIns="0" tIns="11430" rIns="0" bIns="0" rtlCol="0">
            <a:spAutoFit/>
          </a:bodyPr>
          <a:lstStyle/>
          <a:p>
            <a:pPr marL="12700">
              <a:lnSpc>
                <a:spcPct val="100000"/>
              </a:lnSpc>
              <a:spcBef>
                <a:spcPts val="90"/>
              </a:spcBef>
            </a:pPr>
            <a:r>
              <a:rPr sz="1100" spc="-50" dirty="0">
                <a:latin typeface="Tahoma"/>
                <a:cs typeface="Tahoma"/>
              </a:rPr>
              <a:t>We</a:t>
            </a:r>
            <a:r>
              <a:rPr sz="1100" spc="15" dirty="0">
                <a:latin typeface="Tahoma"/>
                <a:cs typeface="Tahoma"/>
              </a:rPr>
              <a:t> </a:t>
            </a:r>
            <a:r>
              <a:rPr sz="1100" spc="-50" dirty="0">
                <a:latin typeface="Tahoma"/>
                <a:cs typeface="Tahoma"/>
              </a:rPr>
              <a:t>want</a:t>
            </a:r>
            <a:r>
              <a:rPr sz="1100" spc="25" dirty="0">
                <a:latin typeface="Tahoma"/>
                <a:cs typeface="Tahoma"/>
              </a:rPr>
              <a:t> </a:t>
            </a:r>
            <a:r>
              <a:rPr sz="1100" spc="-15" dirty="0">
                <a:latin typeface="Tahoma"/>
                <a:cs typeface="Tahoma"/>
              </a:rPr>
              <a:t>to</a:t>
            </a:r>
            <a:r>
              <a:rPr sz="1100" spc="20" dirty="0">
                <a:latin typeface="Tahoma"/>
                <a:cs typeface="Tahoma"/>
              </a:rPr>
              <a:t> </a:t>
            </a:r>
            <a:r>
              <a:rPr sz="1100" spc="-30" dirty="0">
                <a:latin typeface="Tahoma"/>
                <a:cs typeface="Tahoma"/>
              </a:rPr>
              <a:t>find</a:t>
            </a:r>
            <a:r>
              <a:rPr sz="1100" spc="20" dirty="0">
                <a:latin typeface="Tahoma"/>
                <a:cs typeface="Tahoma"/>
              </a:rPr>
              <a:t> </a:t>
            </a:r>
            <a:r>
              <a:rPr sz="1100" spc="-45" dirty="0">
                <a:latin typeface="Tahoma"/>
                <a:cs typeface="Tahoma"/>
              </a:rPr>
              <a:t>the</a:t>
            </a:r>
            <a:r>
              <a:rPr sz="1100" spc="25" dirty="0">
                <a:latin typeface="Tahoma"/>
                <a:cs typeface="Tahoma"/>
              </a:rPr>
              <a:t> </a:t>
            </a:r>
            <a:r>
              <a:rPr sz="1100" spc="-45" dirty="0">
                <a:latin typeface="Tahoma"/>
                <a:cs typeface="Tahoma"/>
              </a:rPr>
              <a:t>class</a:t>
            </a:r>
            <a:r>
              <a:rPr sz="1100" spc="20" dirty="0">
                <a:latin typeface="Tahoma"/>
                <a:cs typeface="Tahoma"/>
              </a:rPr>
              <a:t> </a:t>
            </a:r>
            <a:r>
              <a:rPr sz="1100" spc="-15" dirty="0">
                <a:latin typeface="Tahoma"/>
                <a:cs typeface="Tahoma"/>
              </a:rPr>
              <a:t>that</a:t>
            </a:r>
            <a:r>
              <a:rPr sz="1100" spc="20" dirty="0">
                <a:latin typeface="Tahoma"/>
                <a:cs typeface="Tahoma"/>
              </a:rPr>
              <a:t> </a:t>
            </a:r>
            <a:r>
              <a:rPr sz="1100" spc="-35" dirty="0">
                <a:latin typeface="Tahoma"/>
                <a:cs typeface="Tahoma"/>
              </a:rPr>
              <a:t>is</a:t>
            </a:r>
            <a:r>
              <a:rPr sz="1100" spc="20" dirty="0">
                <a:latin typeface="Tahoma"/>
                <a:cs typeface="Tahoma"/>
              </a:rPr>
              <a:t> </a:t>
            </a:r>
            <a:r>
              <a:rPr sz="1100" spc="-45" dirty="0">
                <a:latin typeface="Tahoma"/>
                <a:cs typeface="Tahoma"/>
              </a:rPr>
              <a:t>most</a:t>
            </a:r>
            <a:r>
              <a:rPr sz="1100" spc="25" dirty="0">
                <a:latin typeface="Tahoma"/>
                <a:cs typeface="Tahoma"/>
              </a:rPr>
              <a:t> </a:t>
            </a:r>
            <a:r>
              <a:rPr sz="1100" spc="-30" dirty="0">
                <a:latin typeface="Tahoma"/>
                <a:cs typeface="Tahoma"/>
              </a:rPr>
              <a:t>likely</a:t>
            </a:r>
            <a:r>
              <a:rPr sz="1100" spc="15" dirty="0">
                <a:latin typeface="Tahoma"/>
                <a:cs typeface="Tahoma"/>
              </a:rPr>
              <a:t> </a:t>
            </a:r>
            <a:r>
              <a:rPr sz="1100" spc="-55" dirty="0">
                <a:latin typeface="Tahoma"/>
                <a:cs typeface="Tahoma"/>
              </a:rPr>
              <a:t>given</a:t>
            </a:r>
            <a:r>
              <a:rPr sz="1100" spc="20" dirty="0">
                <a:latin typeface="Tahoma"/>
                <a:cs typeface="Tahoma"/>
              </a:rPr>
              <a:t> </a:t>
            </a:r>
            <a:r>
              <a:rPr sz="1100" spc="-45" dirty="0">
                <a:latin typeface="Tahoma"/>
                <a:cs typeface="Tahoma"/>
              </a:rPr>
              <a:t>the</a:t>
            </a:r>
            <a:r>
              <a:rPr sz="1100" spc="25" dirty="0">
                <a:latin typeface="Tahoma"/>
                <a:cs typeface="Tahoma"/>
              </a:rPr>
              <a:t> </a:t>
            </a:r>
            <a:r>
              <a:rPr sz="1100" spc="-45" dirty="0">
                <a:latin typeface="Tahoma"/>
                <a:cs typeface="Tahoma"/>
              </a:rPr>
              <a:t>document:</a:t>
            </a:r>
            <a:endParaRPr sz="1100">
              <a:latin typeface="Tahoma"/>
              <a:cs typeface="Tahoma"/>
            </a:endParaRPr>
          </a:p>
        </p:txBody>
      </p:sp>
      <p:sp>
        <p:nvSpPr>
          <p:cNvPr id="5" name="object 5"/>
          <p:cNvSpPr txBox="1"/>
          <p:nvPr/>
        </p:nvSpPr>
        <p:spPr>
          <a:xfrm>
            <a:off x="1490319" y="1103123"/>
            <a:ext cx="342265" cy="191770"/>
          </a:xfrm>
          <a:prstGeom prst="rect">
            <a:avLst/>
          </a:prstGeom>
        </p:spPr>
        <p:txBody>
          <a:bodyPr vert="horz" wrap="square" lIns="0" tIns="11430" rIns="0" bIns="0" rtlCol="0">
            <a:spAutoFit/>
          </a:bodyPr>
          <a:lstStyle/>
          <a:p>
            <a:pPr marL="38100">
              <a:lnSpc>
                <a:spcPct val="100000"/>
              </a:lnSpc>
              <a:spcBef>
                <a:spcPts val="90"/>
              </a:spcBef>
            </a:pPr>
            <a:r>
              <a:rPr sz="1650" i="1" spc="-7" baseline="7575" dirty="0">
                <a:latin typeface="Arial"/>
                <a:cs typeface="Arial"/>
              </a:rPr>
              <a:t>c</a:t>
            </a:r>
            <a:r>
              <a:rPr sz="800" spc="-5" dirty="0">
                <a:latin typeface="Arial"/>
                <a:cs typeface="Arial"/>
              </a:rPr>
              <a:t>map</a:t>
            </a:r>
            <a:endParaRPr sz="800">
              <a:latin typeface="Arial"/>
              <a:cs typeface="Arial"/>
            </a:endParaRPr>
          </a:p>
        </p:txBody>
      </p:sp>
      <p:sp>
        <p:nvSpPr>
          <p:cNvPr id="6" name="object 6"/>
          <p:cNvSpPr txBox="1"/>
          <p:nvPr/>
        </p:nvSpPr>
        <p:spPr>
          <a:xfrm>
            <a:off x="1914280" y="1082321"/>
            <a:ext cx="1177925" cy="304165"/>
          </a:xfrm>
          <a:prstGeom prst="rect">
            <a:avLst/>
          </a:prstGeom>
        </p:spPr>
        <p:txBody>
          <a:bodyPr vert="horz" wrap="square" lIns="0" tIns="11430" rIns="0" bIns="0" rtlCol="0">
            <a:spAutoFit/>
          </a:bodyPr>
          <a:lstStyle/>
          <a:p>
            <a:pPr marL="12700">
              <a:lnSpc>
                <a:spcPts val="1280"/>
              </a:lnSpc>
              <a:spcBef>
                <a:spcPts val="90"/>
              </a:spcBef>
            </a:pPr>
            <a:r>
              <a:rPr sz="1100" spc="45" dirty="0">
                <a:latin typeface="Tahoma"/>
                <a:cs typeface="Tahoma"/>
              </a:rPr>
              <a:t>= </a:t>
            </a:r>
            <a:r>
              <a:rPr sz="1100" spc="-60" dirty="0">
                <a:latin typeface="Tahoma"/>
                <a:cs typeface="Tahoma"/>
              </a:rPr>
              <a:t>arg </a:t>
            </a:r>
            <a:r>
              <a:rPr sz="1100" spc="-55" dirty="0">
                <a:latin typeface="Tahoma"/>
                <a:cs typeface="Tahoma"/>
              </a:rPr>
              <a:t>max </a:t>
            </a: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Lucida Sans Unicode"/>
                <a:cs typeface="Lucida Sans Unicode"/>
              </a:rPr>
              <a:t>|</a:t>
            </a:r>
            <a:r>
              <a:rPr sz="1100" i="1" spc="-20" dirty="0">
                <a:latin typeface="Arial"/>
                <a:cs typeface="Arial"/>
              </a:rPr>
              <a:t>d</a:t>
            </a:r>
            <a:r>
              <a:rPr sz="1100" i="1" spc="-170" dirty="0">
                <a:latin typeface="Arial"/>
                <a:cs typeface="Arial"/>
              </a:rPr>
              <a:t> </a:t>
            </a:r>
            <a:r>
              <a:rPr sz="1100" dirty="0">
                <a:latin typeface="Tahoma"/>
                <a:cs typeface="Tahoma"/>
              </a:rPr>
              <a:t>)</a:t>
            </a:r>
            <a:endParaRPr sz="1100">
              <a:latin typeface="Tahoma"/>
              <a:cs typeface="Tahoma"/>
            </a:endParaRPr>
          </a:p>
          <a:p>
            <a:pPr marL="368935">
              <a:lnSpc>
                <a:spcPts val="919"/>
              </a:lnSpc>
            </a:pPr>
            <a:r>
              <a:rPr sz="800" i="1" spc="-20" dirty="0">
                <a:latin typeface="Verdana"/>
                <a:cs typeface="Verdana"/>
              </a:rPr>
              <a:t>c</a:t>
            </a:r>
            <a:r>
              <a:rPr sz="800" spc="-20" dirty="0">
                <a:latin typeface="Lucida Sans Unicode"/>
                <a:cs typeface="Lucida Sans Unicode"/>
              </a:rPr>
              <a:t>∈</a:t>
            </a:r>
            <a:r>
              <a:rPr sz="800" spc="-20" dirty="0">
                <a:latin typeface="Arial"/>
                <a:cs typeface="Arial"/>
              </a:rPr>
              <a:t>C</a:t>
            </a:r>
            <a:endParaRPr sz="800">
              <a:latin typeface="Arial"/>
              <a:cs typeface="Arial"/>
            </a:endParaRPr>
          </a:p>
        </p:txBody>
      </p:sp>
      <p:sp>
        <p:nvSpPr>
          <p:cNvPr id="7" name="object 7"/>
          <p:cNvSpPr txBox="1"/>
          <p:nvPr/>
        </p:nvSpPr>
        <p:spPr>
          <a:xfrm>
            <a:off x="2171115" y="1605304"/>
            <a:ext cx="266065" cy="147320"/>
          </a:xfrm>
          <a:prstGeom prst="rect">
            <a:avLst/>
          </a:prstGeom>
        </p:spPr>
        <p:txBody>
          <a:bodyPr vert="horz" wrap="square" lIns="0" tIns="12065" rIns="0" bIns="0" rtlCol="0">
            <a:spAutoFit/>
          </a:bodyPr>
          <a:lstStyle/>
          <a:p>
            <a:pPr marL="12700">
              <a:lnSpc>
                <a:spcPct val="100000"/>
              </a:lnSpc>
              <a:spcBef>
                <a:spcPts val="95"/>
              </a:spcBef>
            </a:pPr>
            <a:r>
              <a:rPr sz="800" i="1" spc="120" dirty="0">
                <a:latin typeface="Verdana"/>
                <a:cs typeface="Verdana"/>
              </a:rPr>
              <a:t>P</a:t>
            </a:r>
            <a:r>
              <a:rPr sz="800" spc="60" dirty="0">
                <a:latin typeface="Arial"/>
                <a:cs typeface="Arial"/>
              </a:rPr>
              <a:t>(</a:t>
            </a:r>
            <a:r>
              <a:rPr sz="800" i="1" spc="75" dirty="0">
                <a:latin typeface="Verdana"/>
                <a:cs typeface="Verdana"/>
              </a:rPr>
              <a:t>B</a:t>
            </a:r>
            <a:r>
              <a:rPr sz="800" spc="60" dirty="0">
                <a:latin typeface="Arial"/>
                <a:cs typeface="Arial"/>
              </a:rPr>
              <a:t>)</a:t>
            </a:r>
            <a:endParaRPr sz="800">
              <a:latin typeface="Arial"/>
              <a:cs typeface="Arial"/>
            </a:endParaRPr>
          </a:p>
        </p:txBody>
      </p:sp>
      <p:sp>
        <p:nvSpPr>
          <p:cNvPr id="8" name="object 8"/>
          <p:cNvSpPr txBox="1"/>
          <p:nvPr/>
        </p:nvSpPr>
        <p:spPr>
          <a:xfrm>
            <a:off x="321944" y="1518373"/>
            <a:ext cx="2360930" cy="191770"/>
          </a:xfrm>
          <a:prstGeom prst="rect">
            <a:avLst/>
          </a:prstGeom>
        </p:spPr>
        <p:txBody>
          <a:bodyPr vert="horz" wrap="square" lIns="0" tIns="11430" rIns="0" bIns="0" rtlCol="0">
            <a:spAutoFit/>
          </a:bodyPr>
          <a:lstStyle/>
          <a:p>
            <a:pPr marL="38100">
              <a:lnSpc>
                <a:spcPct val="100000"/>
              </a:lnSpc>
              <a:spcBef>
                <a:spcPts val="90"/>
              </a:spcBef>
            </a:pPr>
            <a:r>
              <a:rPr sz="1100" spc="-15" dirty="0">
                <a:latin typeface="Tahoma"/>
                <a:cs typeface="Tahoma"/>
              </a:rPr>
              <a:t>Apply </a:t>
            </a:r>
            <a:r>
              <a:rPr sz="1100" spc="-50" dirty="0">
                <a:latin typeface="Tahoma"/>
                <a:cs typeface="Tahoma"/>
              </a:rPr>
              <a:t>Bayes </a:t>
            </a:r>
            <a:r>
              <a:rPr sz="1100" spc="-45" dirty="0">
                <a:latin typeface="Tahoma"/>
                <a:cs typeface="Tahoma"/>
              </a:rPr>
              <a:t>rule </a:t>
            </a:r>
            <a:r>
              <a:rPr sz="1100" i="1" dirty="0">
                <a:latin typeface="Arial"/>
                <a:cs typeface="Arial"/>
              </a:rPr>
              <a:t>P</a:t>
            </a:r>
            <a:r>
              <a:rPr sz="1100" dirty="0">
                <a:latin typeface="Tahoma"/>
                <a:cs typeface="Tahoma"/>
              </a:rPr>
              <a:t>(</a:t>
            </a:r>
            <a:r>
              <a:rPr sz="1100" i="1" dirty="0">
                <a:latin typeface="Arial"/>
                <a:cs typeface="Arial"/>
              </a:rPr>
              <a:t>A</a:t>
            </a:r>
            <a:r>
              <a:rPr sz="1100" dirty="0">
                <a:latin typeface="Lucida Sans Unicode"/>
                <a:cs typeface="Lucida Sans Unicode"/>
              </a:rPr>
              <a:t>|</a:t>
            </a:r>
            <a:r>
              <a:rPr sz="1100" i="1" dirty="0">
                <a:latin typeface="Arial"/>
                <a:cs typeface="Arial"/>
              </a:rPr>
              <a:t>B</a:t>
            </a:r>
            <a:r>
              <a:rPr sz="1100" dirty="0">
                <a:latin typeface="Tahoma"/>
                <a:cs typeface="Tahoma"/>
              </a:rPr>
              <a:t>) </a:t>
            </a:r>
            <a:r>
              <a:rPr sz="1100" spc="45" dirty="0">
                <a:latin typeface="Tahoma"/>
                <a:cs typeface="Tahoma"/>
              </a:rPr>
              <a:t>= </a:t>
            </a:r>
            <a:r>
              <a:rPr sz="1200" i="1" u="sng" spc="75" baseline="38194" dirty="0">
                <a:uFill>
                  <a:solidFill>
                    <a:srgbClr val="000000"/>
                  </a:solidFill>
                </a:uFill>
                <a:latin typeface="Verdana"/>
                <a:cs typeface="Verdana"/>
              </a:rPr>
              <a:t>P</a:t>
            </a:r>
            <a:r>
              <a:rPr sz="1200" u="sng" spc="75" baseline="38194" dirty="0">
                <a:uFill>
                  <a:solidFill>
                    <a:srgbClr val="000000"/>
                  </a:solidFill>
                </a:uFill>
                <a:latin typeface="Arial"/>
                <a:cs typeface="Arial"/>
              </a:rPr>
              <a:t>(</a:t>
            </a:r>
            <a:r>
              <a:rPr sz="1200" i="1" u="sng" spc="75" baseline="38194" dirty="0">
                <a:uFill>
                  <a:solidFill>
                    <a:srgbClr val="000000"/>
                  </a:solidFill>
                </a:uFill>
                <a:latin typeface="Verdana"/>
                <a:cs typeface="Verdana"/>
              </a:rPr>
              <a:t>B</a:t>
            </a:r>
            <a:r>
              <a:rPr sz="1200" u="sng" spc="75" baseline="38194" dirty="0">
                <a:uFill>
                  <a:solidFill>
                    <a:srgbClr val="000000"/>
                  </a:solidFill>
                </a:uFill>
                <a:latin typeface="Lucida Sans Unicode"/>
                <a:cs typeface="Lucida Sans Unicode"/>
              </a:rPr>
              <a:t>|</a:t>
            </a:r>
            <a:r>
              <a:rPr sz="1200" i="1" u="sng" spc="75" baseline="38194" dirty="0">
                <a:uFill>
                  <a:solidFill>
                    <a:srgbClr val="000000"/>
                  </a:solidFill>
                </a:uFill>
                <a:latin typeface="Verdana"/>
                <a:cs typeface="Verdana"/>
              </a:rPr>
              <a:t>A</a:t>
            </a:r>
            <a:r>
              <a:rPr sz="1200" u="sng" spc="75" baseline="38194" dirty="0">
                <a:uFill>
                  <a:solidFill>
                    <a:srgbClr val="000000"/>
                  </a:solidFill>
                </a:uFill>
                <a:latin typeface="Arial"/>
                <a:cs typeface="Arial"/>
              </a:rPr>
              <a:t>)</a:t>
            </a:r>
            <a:r>
              <a:rPr sz="1200" i="1" u="sng" spc="75" baseline="38194" dirty="0">
                <a:uFill>
                  <a:solidFill>
                    <a:srgbClr val="000000"/>
                  </a:solidFill>
                </a:uFill>
                <a:latin typeface="Verdana"/>
                <a:cs typeface="Verdana"/>
              </a:rPr>
              <a:t>P</a:t>
            </a:r>
            <a:r>
              <a:rPr sz="1200" u="sng" spc="75" baseline="38194" dirty="0">
                <a:uFill>
                  <a:solidFill>
                    <a:srgbClr val="000000"/>
                  </a:solidFill>
                </a:uFill>
                <a:latin typeface="Arial"/>
                <a:cs typeface="Arial"/>
              </a:rPr>
              <a:t>(</a:t>
            </a:r>
            <a:r>
              <a:rPr sz="1200" i="1" u="sng" spc="75" baseline="38194" dirty="0">
                <a:uFill>
                  <a:solidFill>
                    <a:srgbClr val="000000"/>
                  </a:solidFill>
                </a:uFill>
                <a:latin typeface="Verdana"/>
                <a:cs typeface="Verdana"/>
              </a:rPr>
              <a:t>A</a:t>
            </a:r>
            <a:r>
              <a:rPr sz="1200" u="sng" spc="75" baseline="38194" dirty="0">
                <a:uFill>
                  <a:solidFill>
                    <a:srgbClr val="000000"/>
                  </a:solidFill>
                </a:uFill>
                <a:latin typeface="Arial"/>
                <a:cs typeface="Arial"/>
              </a:rPr>
              <a:t>)</a:t>
            </a:r>
            <a:r>
              <a:rPr sz="1200" spc="75" baseline="38194" dirty="0">
                <a:latin typeface="Arial"/>
                <a:cs typeface="Arial"/>
              </a:rPr>
              <a:t> </a:t>
            </a:r>
            <a:r>
              <a:rPr sz="1100" spc="-90" dirty="0">
                <a:latin typeface="Tahoma"/>
                <a:cs typeface="Tahoma"/>
              </a:rPr>
              <a:t>:</a:t>
            </a:r>
            <a:endParaRPr sz="1100">
              <a:latin typeface="Tahoma"/>
              <a:cs typeface="Tahoma"/>
            </a:endParaRPr>
          </a:p>
        </p:txBody>
      </p:sp>
      <p:sp>
        <p:nvSpPr>
          <p:cNvPr id="9" name="object 9"/>
          <p:cNvSpPr txBox="1"/>
          <p:nvPr/>
        </p:nvSpPr>
        <p:spPr>
          <a:xfrm>
            <a:off x="1433311" y="2098049"/>
            <a:ext cx="218440" cy="147320"/>
          </a:xfrm>
          <a:prstGeom prst="rect">
            <a:avLst/>
          </a:prstGeom>
        </p:spPr>
        <p:txBody>
          <a:bodyPr vert="horz" wrap="square" lIns="0" tIns="12065" rIns="0" bIns="0" rtlCol="0">
            <a:spAutoFit/>
          </a:bodyPr>
          <a:lstStyle/>
          <a:p>
            <a:pPr marL="12700">
              <a:lnSpc>
                <a:spcPct val="100000"/>
              </a:lnSpc>
              <a:spcBef>
                <a:spcPts val="95"/>
              </a:spcBef>
            </a:pPr>
            <a:r>
              <a:rPr sz="800" spc="5" dirty="0">
                <a:latin typeface="Arial"/>
                <a:cs typeface="Arial"/>
              </a:rPr>
              <a:t>m</a:t>
            </a:r>
            <a:r>
              <a:rPr sz="800" spc="-25" dirty="0">
                <a:latin typeface="Arial"/>
                <a:cs typeface="Arial"/>
              </a:rPr>
              <a:t>ap</a:t>
            </a:r>
            <a:endParaRPr sz="800">
              <a:latin typeface="Arial"/>
              <a:cs typeface="Arial"/>
            </a:endParaRPr>
          </a:p>
        </p:txBody>
      </p:sp>
      <p:sp>
        <p:nvSpPr>
          <p:cNvPr id="10" name="object 10"/>
          <p:cNvSpPr txBox="1"/>
          <p:nvPr/>
        </p:nvSpPr>
        <p:spPr>
          <a:xfrm>
            <a:off x="2114997" y="2197034"/>
            <a:ext cx="226695" cy="147320"/>
          </a:xfrm>
          <a:prstGeom prst="rect">
            <a:avLst/>
          </a:prstGeom>
        </p:spPr>
        <p:txBody>
          <a:bodyPr vert="horz" wrap="square" lIns="0" tIns="12065" rIns="0" bIns="0" rtlCol="0">
            <a:spAutoFit/>
          </a:bodyPr>
          <a:lstStyle/>
          <a:p>
            <a:pPr marL="12700">
              <a:lnSpc>
                <a:spcPct val="100000"/>
              </a:lnSpc>
              <a:spcBef>
                <a:spcPts val="95"/>
              </a:spcBef>
            </a:pPr>
            <a:r>
              <a:rPr sz="800" i="1" spc="20" dirty="0">
                <a:latin typeface="Verdana"/>
                <a:cs typeface="Verdana"/>
              </a:rPr>
              <a:t>c</a:t>
            </a:r>
            <a:r>
              <a:rPr sz="800" spc="-75" dirty="0">
                <a:latin typeface="Lucida Sans Unicode"/>
                <a:cs typeface="Lucida Sans Unicode"/>
              </a:rPr>
              <a:t>∈</a:t>
            </a:r>
            <a:r>
              <a:rPr sz="800" spc="-5" dirty="0">
                <a:latin typeface="Arial"/>
                <a:cs typeface="Arial"/>
              </a:rPr>
              <a:t>C</a:t>
            </a:r>
            <a:endParaRPr sz="800">
              <a:latin typeface="Arial"/>
              <a:cs typeface="Arial"/>
            </a:endParaRPr>
          </a:p>
        </p:txBody>
      </p:sp>
      <p:sp>
        <p:nvSpPr>
          <p:cNvPr id="11" name="object 11"/>
          <p:cNvSpPr txBox="1"/>
          <p:nvPr/>
        </p:nvSpPr>
        <p:spPr>
          <a:xfrm>
            <a:off x="1360157" y="1946196"/>
            <a:ext cx="1872614" cy="285750"/>
          </a:xfrm>
          <a:prstGeom prst="rect">
            <a:avLst/>
          </a:prstGeom>
        </p:spPr>
        <p:txBody>
          <a:bodyPr vert="horz" wrap="square" lIns="0" tIns="11430" rIns="0" bIns="0" rtlCol="0">
            <a:spAutoFit/>
          </a:bodyPr>
          <a:lstStyle/>
          <a:p>
            <a:pPr marL="1174750">
              <a:lnSpc>
                <a:spcPts val="1030"/>
              </a:lnSpc>
              <a:spcBef>
                <a:spcPts val="90"/>
              </a:spcBef>
            </a:pPr>
            <a:r>
              <a:rPr sz="1100" i="1" dirty="0">
                <a:latin typeface="Arial"/>
                <a:cs typeface="Arial"/>
              </a:rPr>
              <a:t>P</a:t>
            </a:r>
            <a:r>
              <a:rPr sz="1100" dirty="0">
                <a:latin typeface="Tahoma"/>
                <a:cs typeface="Tahoma"/>
              </a:rPr>
              <a:t>(</a:t>
            </a:r>
            <a:r>
              <a:rPr sz="1100" i="1" dirty="0">
                <a:latin typeface="Arial"/>
                <a:cs typeface="Arial"/>
              </a:rPr>
              <a:t>d</a:t>
            </a:r>
            <a:r>
              <a:rPr sz="1100" i="1" spc="-250" dirty="0">
                <a:latin typeface="Arial"/>
                <a:cs typeface="Arial"/>
              </a:rPr>
              <a:t> </a:t>
            </a:r>
            <a:r>
              <a:rPr sz="1100" dirty="0">
                <a:latin typeface="Lucida Sans Unicode"/>
                <a:cs typeface="Lucida Sans Unicode"/>
              </a:rPr>
              <a:t>|</a:t>
            </a:r>
            <a:r>
              <a:rPr sz="1100" i="1" dirty="0">
                <a:latin typeface="Arial"/>
                <a:cs typeface="Arial"/>
              </a:rPr>
              <a:t>c</a:t>
            </a:r>
            <a:r>
              <a:rPr sz="1100" dirty="0">
                <a:latin typeface="Tahoma"/>
                <a:cs typeface="Tahoma"/>
              </a:rPr>
              <a:t>)</a:t>
            </a:r>
            <a:r>
              <a:rPr sz="1100" i="1" dirty="0">
                <a:latin typeface="Arial"/>
                <a:cs typeface="Arial"/>
              </a:rPr>
              <a:t>P</a:t>
            </a:r>
            <a:r>
              <a:rPr sz="1100" dirty="0">
                <a:latin typeface="Tahoma"/>
                <a:cs typeface="Tahoma"/>
              </a:rPr>
              <a:t>(</a:t>
            </a:r>
            <a:r>
              <a:rPr sz="1100" i="1" dirty="0">
                <a:latin typeface="Arial"/>
                <a:cs typeface="Arial"/>
              </a:rPr>
              <a:t>c</a:t>
            </a:r>
            <a:r>
              <a:rPr sz="1100" dirty="0">
                <a:latin typeface="Tahoma"/>
                <a:cs typeface="Tahoma"/>
              </a:rPr>
              <a:t>)</a:t>
            </a:r>
            <a:endParaRPr sz="1100">
              <a:latin typeface="Tahoma"/>
              <a:cs typeface="Tahoma"/>
            </a:endParaRPr>
          </a:p>
          <a:p>
            <a:pPr marL="12700">
              <a:lnSpc>
                <a:spcPts val="1030"/>
              </a:lnSpc>
              <a:tabLst>
                <a:tab pos="410845" algn="l"/>
              </a:tabLst>
            </a:pPr>
            <a:r>
              <a:rPr sz="1100" i="1" spc="-70" dirty="0">
                <a:latin typeface="Arial"/>
                <a:cs typeface="Arial"/>
              </a:rPr>
              <a:t>c	</a:t>
            </a:r>
            <a:r>
              <a:rPr sz="1100" spc="45" dirty="0">
                <a:latin typeface="Tahoma"/>
                <a:cs typeface="Tahoma"/>
              </a:rPr>
              <a:t>= </a:t>
            </a:r>
            <a:r>
              <a:rPr sz="1100" spc="-60" dirty="0">
                <a:latin typeface="Tahoma"/>
                <a:cs typeface="Tahoma"/>
              </a:rPr>
              <a:t>arg</a:t>
            </a:r>
            <a:r>
              <a:rPr sz="1100" spc="55" dirty="0">
                <a:latin typeface="Tahoma"/>
                <a:cs typeface="Tahoma"/>
              </a:rPr>
              <a:t> </a:t>
            </a:r>
            <a:r>
              <a:rPr sz="1100" spc="-55" dirty="0">
                <a:latin typeface="Tahoma"/>
                <a:cs typeface="Tahoma"/>
              </a:rPr>
              <a:t>max</a:t>
            </a:r>
            <a:endParaRPr sz="1100">
              <a:latin typeface="Tahoma"/>
              <a:cs typeface="Tahoma"/>
            </a:endParaRPr>
          </a:p>
        </p:txBody>
      </p:sp>
      <p:sp>
        <p:nvSpPr>
          <p:cNvPr id="12" name="object 12"/>
          <p:cNvSpPr/>
          <p:nvPr/>
        </p:nvSpPr>
        <p:spPr>
          <a:xfrm>
            <a:off x="2535059" y="2156472"/>
            <a:ext cx="685165" cy="0"/>
          </a:xfrm>
          <a:custGeom>
            <a:avLst/>
            <a:gdLst/>
            <a:ahLst/>
            <a:cxnLst/>
            <a:rect l="l" t="t" r="r" b="b"/>
            <a:pathLst>
              <a:path w="685164">
                <a:moveTo>
                  <a:pt x="0" y="0"/>
                </a:moveTo>
                <a:lnTo>
                  <a:pt x="684999" y="0"/>
                </a:lnTo>
              </a:path>
            </a:pathLst>
          </a:custGeom>
          <a:ln w="5600">
            <a:solidFill>
              <a:srgbClr val="000000"/>
            </a:solidFill>
          </a:ln>
        </p:spPr>
        <p:txBody>
          <a:bodyPr wrap="square" lIns="0" tIns="0" rIns="0" bIns="0" rtlCol="0"/>
          <a:lstStyle/>
          <a:p>
            <a:endParaRPr/>
          </a:p>
        </p:txBody>
      </p:sp>
      <p:sp>
        <p:nvSpPr>
          <p:cNvPr id="13" name="object 13"/>
          <p:cNvSpPr txBox="1"/>
          <p:nvPr/>
        </p:nvSpPr>
        <p:spPr>
          <a:xfrm>
            <a:off x="2718612" y="2134906"/>
            <a:ext cx="318135" cy="191770"/>
          </a:xfrm>
          <a:prstGeom prst="rect">
            <a:avLst/>
          </a:prstGeom>
        </p:spPr>
        <p:txBody>
          <a:bodyPr vert="horz" wrap="square" lIns="0" tIns="11430" rIns="0" bIns="0" rtlCol="0">
            <a:spAutoFit/>
          </a:bodyPr>
          <a:lstStyle/>
          <a:p>
            <a:pPr marL="12700">
              <a:lnSpc>
                <a:spcPct val="100000"/>
              </a:lnSpc>
              <a:spcBef>
                <a:spcPts val="90"/>
              </a:spcBef>
            </a:pPr>
            <a:r>
              <a:rPr sz="1100" i="1" dirty="0">
                <a:latin typeface="Arial"/>
                <a:cs typeface="Arial"/>
              </a:rPr>
              <a:t>P</a:t>
            </a:r>
            <a:r>
              <a:rPr sz="1100" dirty="0">
                <a:latin typeface="Tahoma"/>
                <a:cs typeface="Tahoma"/>
              </a:rPr>
              <a:t>(</a:t>
            </a:r>
            <a:r>
              <a:rPr sz="1100" i="1" dirty="0">
                <a:latin typeface="Arial"/>
                <a:cs typeface="Arial"/>
              </a:rPr>
              <a:t>d</a:t>
            </a:r>
            <a:r>
              <a:rPr sz="1100" i="1" spc="-250" dirty="0">
                <a:latin typeface="Arial"/>
                <a:cs typeface="Arial"/>
              </a:rPr>
              <a:t> </a:t>
            </a:r>
            <a:r>
              <a:rPr sz="1100" dirty="0">
                <a:latin typeface="Tahoma"/>
                <a:cs typeface="Tahoma"/>
              </a:rPr>
              <a:t>)</a:t>
            </a:r>
            <a:endParaRPr sz="1100">
              <a:latin typeface="Tahoma"/>
              <a:cs typeface="Tahoma"/>
            </a:endParaRPr>
          </a:p>
        </p:txBody>
      </p:sp>
      <p:sp>
        <p:nvSpPr>
          <p:cNvPr id="14" name="object 14"/>
          <p:cNvSpPr txBox="1"/>
          <p:nvPr/>
        </p:nvSpPr>
        <p:spPr>
          <a:xfrm>
            <a:off x="347347" y="2435628"/>
            <a:ext cx="3290570" cy="191770"/>
          </a:xfrm>
          <a:prstGeom prst="rect">
            <a:avLst/>
          </a:prstGeom>
        </p:spPr>
        <p:txBody>
          <a:bodyPr vert="horz" wrap="square" lIns="0" tIns="11430" rIns="0" bIns="0" rtlCol="0">
            <a:spAutoFit/>
          </a:bodyPr>
          <a:lstStyle/>
          <a:p>
            <a:pPr marL="12700">
              <a:lnSpc>
                <a:spcPct val="100000"/>
              </a:lnSpc>
              <a:spcBef>
                <a:spcPts val="90"/>
              </a:spcBef>
            </a:pPr>
            <a:r>
              <a:rPr sz="1100" spc="-25" dirty="0">
                <a:latin typeface="Tahoma"/>
                <a:cs typeface="Tahoma"/>
              </a:rPr>
              <a:t>Drop </a:t>
            </a:r>
            <a:r>
              <a:rPr sz="1100" spc="-45" dirty="0">
                <a:latin typeface="Tahoma"/>
                <a:cs typeface="Tahoma"/>
              </a:rPr>
              <a:t>denominator </a:t>
            </a:r>
            <a:r>
              <a:rPr sz="1100" spc="-50" dirty="0">
                <a:latin typeface="Tahoma"/>
                <a:cs typeface="Tahoma"/>
              </a:rPr>
              <a:t>since </a:t>
            </a:r>
            <a:r>
              <a:rPr sz="1100" i="1" dirty="0">
                <a:latin typeface="Arial"/>
                <a:cs typeface="Arial"/>
              </a:rPr>
              <a:t>P</a:t>
            </a:r>
            <a:r>
              <a:rPr sz="1100" dirty="0">
                <a:latin typeface="Tahoma"/>
                <a:cs typeface="Tahoma"/>
              </a:rPr>
              <a:t>(</a:t>
            </a:r>
            <a:r>
              <a:rPr sz="1100" i="1" dirty="0">
                <a:latin typeface="Arial"/>
                <a:cs typeface="Arial"/>
              </a:rPr>
              <a:t>d </a:t>
            </a:r>
            <a:r>
              <a:rPr sz="1100" dirty="0">
                <a:latin typeface="Tahoma"/>
                <a:cs typeface="Tahoma"/>
              </a:rPr>
              <a:t>) </a:t>
            </a:r>
            <a:r>
              <a:rPr sz="1100" spc="-35" dirty="0">
                <a:latin typeface="Tahoma"/>
                <a:cs typeface="Tahoma"/>
              </a:rPr>
              <a:t>is </a:t>
            </a:r>
            <a:r>
              <a:rPr sz="1100" spc="-45" dirty="0">
                <a:latin typeface="Tahoma"/>
                <a:cs typeface="Tahoma"/>
              </a:rPr>
              <a:t>the </a:t>
            </a:r>
            <a:r>
              <a:rPr sz="1100" spc="-70" dirty="0">
                <a:latin typeface="Tahoma"/>
                <a:cs typeface="Tahoma"/>
              </a:rPr>
              <a:t>same </a:t>
            </a:r>
            <a:r>
              <a:rPr sz="1100" spc="-45" dirty="0">
                <a:latin typeface="Tahoma"/>
                <a:cs typeface="Tahoma"/>
              </a:rPr>
              <a:t>for </a:t>
            </a:r>
            <a:r>
              <a:rPr sz="1100" spc="-15" dirty="0">
                <a:latin typeface="Tahoma"/>
                <a:cs typeface="Tahoma"/>
              </a:rPr>
              <a:t>all</a:t>
            </a:r>
            <a:r>
              <a:rPr sz="1100" spc="-5" dirty="0">
                <a:latin typeface="Tahoma"/>
                <a:cs typeface="Tahoma"/>
              </a:rPr>
              <a:t> </a:t>
            </a:r>
            <a:r>
              <a:rPr sz="1100" spc="-60" dirty="0">
                <a:latin typeface="Tahoma"/>
                <a:cs typeface="Tahoma"/>
              </a:rPr>
              <a:t>classes:</a:t>
            </a:r>
            <a:endParaRPr sz="1100">
              <a:latin typeface="Tahoma"/>
              <a:cs typeface="Tahoma"/>
            </a:endParaRPr>
          </a:p>
        </p:txBody>
      </p:sp>
      <p:sp>
        <p:nvSpPr>
          <p:cNvPr id="15" name="object 15"/>
          <p:cNvSpPr txBox="1"/>
          <p:nvPr/>
        </p:nvSpPr>
        <p:spPr>
          <a:xfrm>
            <a:off x="1349848" y="2767669"/>
            <a:ext cx="342265" cy="191770"/>
          </a:xfrm>
          <a:prstGeom prst="rect">
            <a:avLst/>
          </a:prstGeom>
        </p:spPr>
        <p:txBody>
          <a:bodyPr vert="horz" wrap="square" lIns="0" tIns="11430" rIns="0" bIns="0" rtlCol="0">
            <a:spAutoFit/>
          </a:bodyPr>
          <a:lstStyle/>
          <a:p>
            <a:pPr marL="38100">
              <a:lnSpc>
                <a:spcPct val="100000"/>
              </a:lnSpc>
              <a:spcBef>
                <a:spcPts val="90"/>
              </a:spcBef>
            </a:pPr>
            <a:r>
              <a:rPr sz="1650" i="1" spc="-7" baseline="7575" dirty="0">
                <a:latin typeface="Arial"/>
                <a:cs typeface="Arial"/>
              </a:rPr>
              <a:t>c</a:t>
            </a:r>
            <a:r>
              <a:rPr sz="800" spc="-5" dirty="0">
                <a:latin typeface="Arial"/>
                <a:cs typeface="Arial"/>
              </a:rPr>
              <a:t>map</a:t>
            </a:r>
            <a:endParaRPr sz="800">
              <a:latin typeface="Arial"/>
              <a:cs typeface="Arial"/>
            </a:endParaRPr>
          </a:p>
        </p:txBody>
      </p:sp>
      <p:sp>
        <p:nvSpPr>
          <p:cNvPr id="16" name="object 16"/>
          <p:cNvSpPr txBox="1"/>
          <p:nvPr/>
        </p:nvSpPr>
        <p:spPr>
          <a:xfrm>
            <a:off x="1773924" y="2746867"/>
            <a:ext cx="1459230" cy="304165"/>
          </a:xfrm>
          <a:prstGeom prst="rect">
            <a:avLst/>
          </a:prstGeom>
        </p:spPr>
        <p:txBody>
          <a:bodyPr vert="horz" wrap="square" lIns="0" tIns="11430" rIns="0" bIns="0" rtlCol="0">
            <a:spAutoFit/>
          </a:bodyPr>
          <a:lstStyle/>
          <a:p>
            <a:pPr marL="12700">
              <a:lnSpc>
                <a:spcPts val="1280"/>
              </a:lnSpc>
              <a:spcBef>
                <a:spcPts val="90"/>
              </a:spcBef>
            </a:pPr>
            <a:r>
              <a:rPr sz="1100" spc="45" dirty="0">
                <a:latin typeface="Tahoma"/>
                <a:cs typeface="Tahoma"/>
              </a:rPr>
              <a:t>= </a:t>
            </a:r>
            <a:r>
              <a:rPr sz="1100" spc="-60" dirty="0">
                <a:latin typeface="Tahoma"/>
                <a:cs typeface="Tahoma"/>
              </a:rPr>
              <a:t>arg </a:t>
            </a:r>
            <a:r>
              <a:rPr sz="1100" spc="-55" dirty="0">
                <a:latin typeface="Tahoma"/>
                <a:cs typeface="Tahoma"/>
              </a:rPr>
              <a:t>max </a:t>
            </a:r>
            <a:r>
              <a:rPr sz="1100" i="1" dirty="0">
                <a:latin typeface="Arial"/>
                <a:cs typeface="Arial"/>
              </a:rPr>
              <a:t>P</a:t>
            </a:r>
            <a:r>
              <a:rPr sz="1100" dirty="0">
                <a:latin typeface="Tahoma"/>
                <a:cs typeface="Tahoma"/>
              </a:rPr>
              <a:t>(</a:t>
            </a:r>
            <a:r>
              <a:rPr sz="1100" i="1" dirty="0">
                <a:latin typeface="Arial"/>
                <a:cs typeface="Arial"/>
              </a:rPr>
              <a:t>d</a:t>
            </a:r>
            <a:r>
              <a:rPr sz="1100" i="1" spc="-180" dirty="0">
                <a:latin typeface="Arial"/>
                <a:cs typeface="Arial"/>
              </a:rPr>
              <a:t> </a:t>
            </a:r>
            <a:r>
              <a:rPr sz="1100" dirty="0">
                <a:latin typeface="Lucida Sans Unicode"/>
                <a:cs typeface="Lucida Sans Unicode"/>
              </a:rPr>
              <a:t>|</a:t>
            </a:r>
            <a:r>
              <a:rPr sz="1100" i="1" dirty="0">
                <a:latin typeface="Arial"/>
                <a:cs typeface="Arial"/>
              </a:rPr>
              <a:t>c</a:t>
            </a:r>
            <a:r>
              <a:rPr sz="1100" dirty="0">
                <a:latin typeface="Tahoma"/>
                <a:cs typeface="Tahoma"/>
              </a:rPr>
              <a:t>)</a:t>
            </a:r>
            <a:r>
              <a:rPr sz="1100" i="1" dirty="0">
                <a:latin typeface="Arial"/>
                <a:cs typeface="Arial"/>
              </a:rPr>
              <a:t>P</a:t>
            </a:r>
            <a:r>
              <a:rPr sz="1100" dirty="0">
                <a:latin typeface="Tahoma"/>
                <a:cs typeface="Tahoma"/>
              </a:rPr>
              <a:t>(</a:t>
            </a:r>
            <a:r>
              <a:rPr sz="1100" i="1" dirty="0">
                <a:latin typeface="Arial"/>
                <a:cs typeface="Arial"/>
              </a:rPr>
              <a:t>c</a:t>
            </a:r>
            <a:r>
              <a:rPr sz="1100" dirty="0">
                <a:latin typeface="Tahoma"/>
                <a:cs typeface="Tahoma"/>
              </a:rPr>
              <a:t>)</a:t>
            </a:r>
            <a:endParaRPr sz="1100">
              <a:latin typeface="Tahoma"/>
              <a:cs typeface="Tahoma"/>
            </a:endParaRPr>
          </a:p>
          <a:p>
            <a:pPr marL="368300">
              <a:lnSpc>
                <a:spcPts val="919"/>
              </a:lnSpc>
            </a:pPr>
            <a:r>
              <a:rPr sz="800" i="1" spc="-20" dirty="0">
                <a:latin typeface="Verdana"/>
                <a:cs typeface="Verdana"/>
              </a:rPr>
              <a:t>c</a:t>
            </a:r>
            <a:r>
              <a:rPr sz="800" spc="-20" dirty="0">
                <a:latin typeface="Lucida Sans Unicode"/>
                <a:cs typeface="Lucida Sans Unicode"/>
              </a:rPr>
              <a:t>∈</a:t>
            </a:r>
            <a:r>
              <a:rPr sz="800" spc="-20" dirty="0">
                <a:latin typeface="Arial"/>
                <a:cs typeface="Arial"/>
              </a:rPr>
              <a:t>C</a:t>
            </a:r>
            <a:endParaRPr sz="800">
              <a:latin typeface="Arial"/>
              <a:cs typeface="Arial"/>
            </a:endParaRPr>
          </a:p>
        </p:txBody>
      </p:sp>
      <p:sp>
        <p:nvSpPr>
          <p:cNvPr id="17" name="object 1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8" name="object 18"/>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9" name="object 19"/>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32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0" dirty="0"/>
              <a:t>Too </a:t>
            </a:r>
            <a:r>
              <a:rPr spc="-75" dirty="0"/>
              <a:t>many parameters </a:t>
            </a:r>
            <a:r>
              <a:rPr spc="310" dirty="0"/>
              <a:t>/</a:t>
            </a:r>
            <a:r>
              <a:rPr spc="-120" dirty="0"/>
              <a:t> </a:t>
            </a:r>
            <a:r>
              <a:rPr spc="-125" dirty="0"/>
              <a:t>sparseness</a:t>
            </a:r>
          </a:p>
        </p:txBody>
      </p:sp>
      <p:sp>
        <p:nvSpPr>
          <p:cNvPr id="4" name="object 4"/>
          <p:cNvSpPr txBox="1"/>
          <p:nvPr/>
        </p:nvSpPr>
        <p:spPr>
          <a:xfrm>
            <a:off x="856411" y="989505"/>
            <a:ext cx="342265" cy="191770"/>
          </a:xfrm>
          <a:prstGeom prst="rect">
            <a:avLst/>
          </a:prstGeom>
        </p:spPr>
        <p:txBody>
          <a:bodyPr vert="horz" wrap="square" lIns="0" tIns="11430" rIns="0" bIns="0" rtlCol="0">
            <a:spAutoFit/>
          </a:bodyPr>
          <a:lstStyle/>
          <a:p>
            <a:pPr marL="38100">
              <a:lnSpc>
                <a:spcPct val="100000"/>
              </a:lnSpc>
              <a:spcBef>
                <a:spcPts val="90"/>
              </a:spcBef>
            </a:pPr>
            <a:r>
              <a:rPr sz="1650" i="1" spc="-7" baseline="7575" dirty="0">
                <a:latin typeface="Arial"/>
                <a:cs typeface="Arial"/>
              </a:rPr>
              <a:t>c</a:t>
            </a:r>
            <a:r>
              <a:rPr sz="800" spc="-5" dirty="0">
                <a:latin typeface="Arial"/>
                <a:cs typeface="Arial"/>
              </a:rPr>
              <a:t>map</a:t>
            </a:r>
            <a:endParaRPr sz="800">
              <a:latin typeface="Arial"/>
              <a:cs typeface="Arial"/>
            </a:endParaRPr>
          </a:p>
        </p:txBody>
      </p:sp>
      <p:sp>
        <p:nvSpPr>
          <p:cNvPr id="5" name="object 5"/>
          <p:cNvSpPr txBox="1"/>
          <p:nvPr/>
        </p:nvSpPr>
        <p:spPr>
          <a:xfrm>
            <a:off x="1254977" y="968703"/>
            <a:ext cx="2496820" cy="598805"/>
          </a:xfrm>
          <a:prstGeom prst="rect">
            <a:avLst/>
          </a:prstGeom>
        </p:spPr>
        <p:txBody>
          <a:bodyPr vert="horz" wrap="square" lIns="0" tIns="11430" rIns="0" bIns="0" rtlCol="0">
            <a:spAutoFit/>
          </a:bodyPr>
          <a:lstStyle/>
          <a:p>
            <a:pPr marL="38100">
              <a:lnSpc>
                <a:spcPts val="1280"/>
              </a:lnSpc>
              <a:spcBef>
                <a:spcPts val="90"/>
              </a:spcBef>
            </a:pPr>
            <a:r>
              <a:rPr sz="1100" spc="45" dirty="0">
                <a:latin typeface="Tahoma"/>
                <a:cs typeface="Tahoma"/>
              </a:rPr>
              <a:t>= </a:t>
            </a:r>
            <a:r>
              <a:rPr sz="1100" spc="-60" dirty="0">
                <a:latin typeface="Tahoma"/>
                <a:cs typeface="Tahoma"/>
              </a:rPr>
              <a:t>arg </a:t>
            </a:r>
            <a:r>
              <a:rPr sz="1100" spc="-55" dirty="0">
                <a:latin typeface="Tahoma"/>
                <a:cs typeface="Tahoma"/>
              </a:rPr>
              <a:t>max </a:t>
            </a:r>
            <a:r>
              <a:rPr sz="1100" i="1" dirty="0">
                <a:latin typeface="Arial"/>
                <a:cs typeface="Arial"/>
              </a:rPr>
              <a:t>P</a:t>
            </a:r>
            <a:r>
              <a:rPr sz="1100" dirty="0">
                <a:latin typeface="Tahoma"/>
                <a:cs typeface="Tahoma"/>
              </a:rPr>
              <a:t>(</a:t>
            </a:r>
            <a:r>
              <a:rPr sz="1100" i="1" dirty="0">
                <a:latin typeface="Arial"/>
                <a:cs typeface="Arial"/>
              </a:rPr>
              <a:t>d</a:t>
            </a:r>
            <a:r>
              <a:rPr sz="1100" i="1" spc="-130" dirty="0">
                <a:latin typeface="Arial"/>
                <a:cs typeface="Arial"/>
              </a:rPr>
              <a:t> </a:t>
            </a:r>
            <a:r>
              <a:rPr sz="1100" dirty="0">
                <a:latin typeface="Lucida Sans Unicode"/>
                <a:cs typeface="Lucida Sans Unicode"/>
              </a:rPr>
              <a:t>|</a:t>
            </a:r>
            <a:r>
              <a:rPr sz="1100" i="1" dirty="0">
                <a:latin typeface="Arial"/>
                <a:cs typeface="Arial"/>
              </a:rPr>
              <a:t>c</a:t>
            </a:r>
            <a:r>
              <a:rPr sz="1100" dirty="0">
                <a:latin typeface="Tahoma"/>
                <a:cs typeface="Tahoma"/>
              </a:rPr>
              <a:t>)</a:t>
            </a:r>
            <a:r>
              <a:rPr sz="1100" i="1" dirty="0">
                <a:latin typeface="Arial"/>
                <a:cs typeface="Arial"/>
              </a:rPr>
              <a:t>P</a:t>
            </a:r>
            <a:r>
              <a:rPr sz="1100" dirty="0">
                <a:latin typeface="Tahoma"/>
                <a:cs typeface="Tahoma"/>
              </a:rPr>
              <a:t>(</a:t>
            </a:r>
            <a:r>
              <a:rPr sz="1100" i="1" dirty="0">
                <a:latin typeface="Arial"/>
                <a:cs typeface="Arial"/>
              </a:rPr>
              <a:t>c</a:t>
            </a:r>
            <a:r>
              <a:rPr sz="1100" dirty="0">
                <a:latin typeface="Tahoma"/>
                <a:cs typeface="Tahoma"/>
              </a:rPr>
              <a:t>)</a:t>
            </a:r>
          </a:p>
          <a:p>
            <a:pPr marL="394335">
              <a:lnSpc>
                <a:spcPts val="919"/>
              </a:lnSpc>
            </a:pPr>
            <a:r>
              <a:rPr sz="800" i="1" spc="-20" dirty="0">
                <a:latin typeface="Verdana"/>
                <a:cs typeface="Verdana"/>
              </a:rPr>
              <a:t>c</a:t>
            </a:r>
            <a:r>
              <a:rPr sz="800" spc="-20" dirty="0">
                <a:latin typeface="Lucida Sans Unicode"/>
                <a:cs typeface="Lucida Sans Unicode"/>
              </a:rPr>
              <a:t>∈</a:t>
            </a:r>
            <a:r>
              <a:rPr sz="800" spc="-20" dirty="0">
                <a:latin typeface="Arial"/>
                <a:cs typeface="Arial"/>
              </a:rPr>
              <a:t>C</a:t>
            </a:r>
            <a:endParaRPr sz="800" dirty="0">
              <a:latin typeface="Arial"/>
              <a:cs typeface="Arial"/>
            </a:endParaRPr>
          </a:p>
          <a:p>
            <a:pPr marL="38100">
              <a:lnSpc>
                <a:spcPts val="1280"/>
              </a:lnSpc>
              <a:spcBef>
                <a:spcPts val="114"/>
              </a:spcBef>
            </a:pPr>
            <a:r>
              <a:rPr sz="1100" spc="45" dirty="0">
                <a:latin typeface="Tahoma"/>
                <a:cs typeface="Tahoma"/>
              </a:rPr>
              <a:t>=</a:t>
            </a:r>
            <a:r>
              <a:rPr sz="1100" spc="254" dirty="0">
                <a:latin typeface="Tahoma"/>
                <a:cs typeface="Tahoma"/>
              </a:rPr>
              <a:t> </a:t>
            </a:r>
            <a:r>
              <a:rPr sz="1100" spc="-60" dirty="0">
                <a:latin typeface="Tahoma"/>
                <a:cs typeface="Tahoma"/>
              </a:rPr>
              <a:t>arg</a:t>
            </a:r>
            <a:r>
              <a:rPr sz="1100" spc="-150" dirty="0">
                <a:latin typeface="Tahoma"/>
                <a:cs typeface="Tahoma"/>
              </a:rPr>
              <a:t> </a:t>
            </a:r>
            <a:r>
              <a:rPr sz="1100" spc="-55" dirty="0">
                <a:latin typeface="Tahoma"/>
                <a:cs typeface="Tahoma"/>
              </a:rPr>
              <a:t>max</a:t>
            </a:r>
            <a:r>
              <a:rPr sz="1100" spc="-165" dirty="0">
                <a:latin typeface="Tahoma"/>
                <a:cs typeface="Tahoma"/>
              </a:rPr>
              <a:t> </a:t>
            </a:r>
            <a:r>
              <a:rPr sz="1100" i="1" spc="30" dirty="0">
                <a:latin typeface="Arial"/>
                <a:cs typeface="Arial"/>
              </a:rPr>
              <a:t>P</a:t>
            </a:r>
            <a:r>
              <a:rPr sz="1100" spc="30" dirty="0">
                <a:latin typeface="Tahoma"/>
                <a:cs typeface="Tahoma"/>
              </a:rPr>
              <a:t>(</a:t>
            </a:r>
            <a:r>
              <a:rPr sz="1100" spc="30" dirty="0">
                <a:latin typeface="Lucida Sans Unicode"/>
                <a:cs typeface="Lucida Sans Unicode"/>
              </a:rPr>
              <a:t>(</a:t>
            </a:r>
            <a:r>
              <a:rPr sz="1100" i="1" spc="30" dirty="0">
                <a:latin typeface="Arial"/>
                <a:cs typeface="Arial"/>
              </a:rPr>
              <a:t>t</a:t>
            </a:r>
            <a:r>
              <a:rPr sz="1200" spc="44" baseline="-10416" dirty="0">
                <a:latin typeface="Arial"/>
                <a:cs typeface="Arial"/>
              </a:rPr>
              <a:t>1</a:t>
            </a:r>
            <a:r>
              <a:rPr sz="1100" spc="3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i="1" spc="15" dirty="0">
                <a:latin typeface="Arial"/>
                <a:cs typeface="Arial"/>
              </a:rPr>
              <a:t>t</a:t>
            </a:r>
            <a:r>
              <a:rPr sz="1200" i="1" spc="22" baseline="-13888" dirty="0">
                <a:latin typeface="Verdana"/>
                <a:cs typeface="Verdana"/>
              </a:rPr>
              <a:t>k</a:t>
            </a:r>
            <a:r>
              <a:rPr sz="1200" i="1" spc="-254" baseline="-13888" dirty="0">
                <a:latin typeface="Verdana"/>
                <a:cs typeface="Verdana"/>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i="1" spc="-10" dirty="0">
                <a:latin typeface="Arial"/>
                <a:cs typeface="Arial"/>
              </a:rPr>
              <a:t>t</a:t>
            </a:r>
            <a:r>
              <a:rPr sz="1200" i="1" spc="-15" baseline="-10416" dirty="0">
                <a:latin typeface="Verdana"/>
                <a:cs typeface="Verdana"/>
              </a:rPr>
              <a:t>n</a:t>
            </a:r>
            <a:r>
              <a:rPr sz="900" i="1" spc="-15" baseline="-27777" dirty="0">
                <a:latin typeface="Verdana"/>
                <a:cs typeface="Verdana"/>
              </a:rPr>
              <a:t>d</a:t>
            </a:r>
            <a:r>
              <a:rPr sz="900" i="1" spc="-89" baseline="-27777" dirty="0">
                <a:latin typeface="Verdana"/>
                <a:cs typeface="Verdana"/>
              </a:rPr>
              <a:t> </a:t>
            </a:r>
            <a:r>
              <a:rPr sz="1100" spc="5" dirty="0">
                <a:latin typeface="Lucida Sans Unicode"/>
                <a:cs typeface="Lucida Sans Unicode"/>
              </a:rPr>
              <a:t>)|</a:t>
            </a:r>
            <a:r>
              <a:rPr sz="1100" i="1" spc="5" dirty="0">
                <a:latin typeface="Arial"/>
                <a:cs typeface="Arial"/>
              </a:rPr>
              <a:t>c</a:t>
            </a:r>
            <a:r>
              <a:rPr sz="1100" spc="5" dirty="0">
                <a:latin typeface="Tahoma"/>
                <a:cs typeface="Tahoma"/>
              </a:rPr>
              <a:t>)</a:t>
            </a:r>
            <a:r>
              <a:rPr sz="1100" i="1" spc="5" dirty="0">
                <a:latin typeface="Arial"/>
                <a:cs typeface="Arial"/>
              </a:rPr>
              <a:t>P</a:t>
            </a:r>
            <a:r>
              <a:rPr sz="1100" spc="5" dirty="0">
                <a:latin typeface="Tahoma"/>
                <a:cs typeface="Tahoma"/>
              </a:rPr>
              <a:t>(</a:t>
            </a:r>
            <a:r>
              <a:rPr sz="1100" i="1" spc="5" dirty="0">
                <a:latin typeface="Arial"/>
                <a:cs typeface="Arial"/>
              </a:rPr>
              <a:t>c</a:t>
            </a:r>
            <a:r>
              <a:rPr sz="1100" spc="5" dirty="0">
                <a:latin typeface="Tahoma"/>
                <a:cs typeface="Tahoma"/>
              </a:rPr>
              <a:t>)</a:t>
            </a:r>
            <a:endParaRPr sz="1100" dirty="0">
              <a:latin typeface="Tahoma"/>
              <a:cs typeface="Tahoma"/>
            </a:endParaRPr>
          </a:p>
          <a:p>
            <a:pPr marL="394335">
              <a:lnSpc>
                <a:spcPts val="919"/>
              </a:lnSpc>
            </a:pPr>
            <a:r>
              <a:rPr sz="800" i="1" spc="-20" dirty="0">
                <a:latin typeface="Verdana"/>
                <a:cs typeface="Verdana"/>
              </a:rPr>
              <a:t>c</a:t>
            </a:r>
            <a:r>
              <a:rPr sz="800" spc="-20" dirty="0">
                <a:latin typeface="Lucida Sans Unicode"/>
                <a:cs typeface="Lucida Sans Unicode"/>
              </a:rPr>
              <a:t>∈</a:t>
            </a:r>
            <a:r>
              <a:rPr sz="800" spc="-20" dirty="0">
                <a:latin typeface="Arial"/>
                <a:cs typeface="Arial"/>
              </a:rPr>
              <a:t>C</a:t>
            </a:r>
            <a:endParaRPr sz="800" dirty="0">
              <a:latin typeface="Arial"/>
              <a:cs typeface="Arial"/>
            </a:endParaRPr>
          </a:p>
        </p:txBody>
      </p:sp>
      <p:sp>
        <p:nvSpPr>
          <p:cNvPr id="6" name="object 6"/>
          <p:cNvSpPr txBox="1"/>
          <p:nvPr/>
        </p:nvSpPr>
        <p:spPr>
          <a:xfrm>
            <a:off x="312421" y="1845294"/>
            <a:ext cx="3745229" cy="257763"/>
          </a:xfrm>
          <a:prstGeom prst="rect">
            <a:avLst/>
          </a:prstGeom>
        </p:spPr>
        <p:txBody>
          <a:bodyPr vert="horz" wrap="square" lIns="0" tIns="11430" rIns="0" bIns="0" rtlCol="0">
            <a:spAutoFit/>
          </a:bodyPr>
          <a:lstStyle/>
          <a:p>
            <a:pPr marL="12700">
              <a:lnSpc>
                <a:spcPct val="100000"/>
              </a:lnSpc>
              <a:spcBef>
                <a:spcPts val="90"/>
              </a:spcBef>
            </a:pPr>
            <a:r>
              <a:rPr lang="en-US" sz="1600" dirty="0">
                <a:solidFill>
                  <a:srgbClr val="FF0000"/>
                </a:solidFill>
                <a:latin typeface="Tahoma"/>
                <a:cs typeface="Tahoma"/>
              </a:rPr>
              <a:t>However,</a:t>
            </a:r>
            <a:endParaRPr sz="1600" dirty="0">
              <a:solidFill>
                <a:srgbClr val="FF0000"/>
              </a:solidFill>
              <a:latin typeface="Tahoma"/>
              <a:cs typeface="Tahoma"/>
            </a:endParaRPr>
          </a:p>
        </p:txBody>
      </p:sp>
      <p:sp>
        <p:nvSpPr>
          <p:cNvPr id="7" name="object 7"/>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8" name="object 8"/>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9" name="object 9"/>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33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
        <p:nvSpPr>
          <p:cNvPr id="10" name="Rectangle 9">
            <a:extLst>
              <a:ext uri="{FF2B5EF4-FFF2-40B4-BE49-F238E27FC236}">
                <a16:creationId xmlns:a16="http://schemas.microsoft.com/office/drawing/2014/main" id="{1F56253C-1CCF-094B-9696-2E296BF20AAB}"/>
              </a:ext>
            </a:extLst>
          </p:cNvPr>
          <p:cNvSpPr/>
          <p:nvPr/>
        </p:nvSpPr>
        <p:spPr>
          <a:xfrm>
            <a:off x="552450" y="781050"/>
            <a:ext cx="3199347" cy="870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6B4979-8824-904A-8EE4-F843251E7048}"/>
              </a:ext>
            </a:extLst>
          </p:cNvPr>
          <p:cNvSpPr/>
          <p:nvPr/>
        </p:nvSpPr>
        <p:spPr>
          <a:xfrm>
            <a:off x="541972" y="2215916"/>
            <a:ext cx="3689857" cy="646331"/>
          </a:xfrm>
          <a:prstGeom prst="rect">
            <a:avLst/>
          </a:prstGeom>
        </p:spPr>
        <p:txBody>
          <a:bodyPr wrap="square">
            <a:spAutoFit/>
          </a:bodyPr>
          <a:lstStyle/>
          <a:p>
            <a:pPr marL="12700">
              <a:lnSpc>
                <a:spcPct val="100000"/>
              </a:lnSpc>
              <a:spcBef>
                <a:spcPts val="90"/>
              </a:spcBef>
            </a:pPr>
            <a:r>
              <a:rPr lang="en-US" spc="-20" dirty="0">
                <a:solidFill>
                  <a:srgbClr val="329832"/>
                </a:solidFill>
                <a:latin typeface="Tahoma"/>
                <a:cs typeface="Tahoma"/>
              </a:rPr>
              <a:t>Is </a:t>
            </a:r>
            <a:r>
              <a:rPr lang="en-US" spc="-25" dirty="0">
                <a:solidFill>
                  <a:srgbClr val="329832"/>
                </a:solidFill>
                <a:latin typeface="Tahoma"/>
                <a:cs typeface="Tahoma"/>
              </a:rPr>
              <a:t>this the best way </a:t>
            </a:r>
            <a:r>
              <a:rPr lang="en-US" spc="-15" dirty="0">
                <a:solidFill>
                  <a:srgbClr val="329832"/>
                </a:solidFill>
                <a:latin typeface="Tahoma"/>
                <a:cs typeface="Tahoma"/>
              </a:rPr>
              <a:t>to </a:t>
            </a:r>
            <a:r>
              <a:rPr lang="en-US" spc="-65" dirty="0">
                <a:solidFill>
                  <a:srgbClr val="329832"/>
                </a:solidFill>
                <a:latin typeface="Tahoma"/>
                <a:cs typeface="Tahoma"/>
              </a:rPr>
              <a:t>make </a:t>
            </a:r>
            <a:r>
              <a:rPr lang="en-US" spc="-55" dirty="0">
                <a:solidFill>
                  <a:srgbClr val="329832"/>
                </a:solidFill>
                <a:latin typeface="Tahoma"/>
                <a:cs typeface="Tahoma"/>
              </a:rPr>
              <a:t>an </a:t>
            </a:r>
            <a:r>
              <a:rPr lang="en-US" spc="-25" dirty="0">
                <a:solidFill>
                  <a:srgbClr val="329832"/>
                </a:solidFill>
                <a:latin typeface="Tahoma"/>
                <a:cs typeface="Tahoma"/>
              </a:rPr>
              <a:t>actual </a:t>
            </a:r>
            <a:r>
              <a:rPr lang="en-US" spc="-30" dirty="0">
                <a:solidFill>
                  <a:srgbClr val="329832"/>
                </a:solidFill>
                <a:latin typeface="Tahoma"/>
                <a:cs typeface="Tahoma"/>
              </a:rPr>
              <a:t>classification</a:t>
            </a:r>
            <a:r>
              <a:rPr lang="en-US" spc="-180" dirty="0">
                <a:solidFill>
                  <a:srgbClr val="329832"/>
                </a:solidFill>
                <a:latin typeface="Tahoma"/>
                <a:cs typeface="Tahoma"/>
              </a:rPr>
              <a:t> </a:t>
            </a:r>
            <a:r>
              <a:rPr lang="en-US" spc="-40" dirty="0">
                <a:solidFill>
                  <a:srgbClr val="329832"/>
                </a:solidFill>
                <a:latin typeface="Tahoma"/>
                <a:cs typeface="Tahoma"/>
              </a:rPr>
              <a:t>decision?</a:t>
            </a:r>
            <a:endParaRPr lang="en-US" dirty="0">
              <a:latin typeface="Tahoma"/>
              <a:cs typeface="Tahoma"/>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0" dirty="0"/>
              <a:t>Too </a:t>
            </a:r>
            <a:r>
              <a:rPr spc="-75" dirty="0"/>
              <a:t>many parameters </a:t>
            </a:r>
            <a:r>
              <a:rPr spc="310" dirty="0"/>
              <a:t>/</a:t>
            </a:r>
            <a:r>
              <a:rPr spc="-120" dirty="0"/>
              <a:t> </a:t>
            </a:r>
            <a:r>
              <a:rPr spc="-125" dirty="0"/>
              <a:t>sparseness</a:t>
            </a:r>
          </a:p>
        </p:txBody>
      </p:sp>
      <p:sp>
        <p:nvSpPr>
          <p:cNvPr id="4" name="object 4"/>
          <p:cNvSpPr txBox="1"/>
          <p:nvPr/>
        </p:nvSpPr>
        <p:spPr>
          <a:xfrm>
            <a:off x="856411" y="989505"/>
            <a:ext cx="342265" cy="191770"/>
          </a:xfrm>
          <a:prstGeom prst="rect">
            <a:avLst/>
          </a:prstGeom>
        </p:spPr>
        <p:txBody>
          <a:bodyPr vert="horz" wrap="square" lIns="0" tIns="11430" rIns="0" bIns="0" rtlCol="0">
            <a:spAutoFit/>
          </a:bodyPr>
          <a:lstStyle/>
          <a:p>
            <a:pPr marL="38100">
              <a:lnSpc>
                <a:spcPct val="100000"/>
              </a:lnSpc>
              <a:spcBef>
                <a:spcPts val="90"/>
              </a:spcBef>
            </a:pPr>
            <a:r>
              <a:rPr sz="1650" i="1" spc="-7" baseline="7575" dirty="0">
                <a:latin typeface="Arial"/>
                <a:cs typeface="Arial"/>
              </a:rPr>
              <a:t>c</a:t>
            </a:r>
            <a:r>
              <a:rPr sz="800" spc="-5" dirty="0">
                <a:latin typeface="Arial"/>
                <a:cs typeface="Arial"/>
              </a:rPr>
              <a:t>map</a:t>
            </a:r>
            <a:endParaRPr sz="800">
              <a:latin typeface="Arial"/>
              <a:cs typeface="Arial"/>
            </a:endParaRPr>
          </a:p>
        </p:txBody>
      </p:sp>
      <p:sp>
        <p:nvSpPr>
          <p:cNvPr id="5" name="object 5"/>
          <p:cNvSpPr txBox="1"/>
          <p:nvPr/>
        </p:nvSpPr>
        <p:spPr>
          <a:xfrm>
            <a:off x="1254977" y="968703"/>
            <a:ext cx="2496820" cy="598805"/>
          </a:xfrm>
          <a:prstGeom prst="rect">
            <a:avLst/>
          </a:prstGeom>
        </p:spPr>
        <p:txBody>
          <a:bodyPr vert="horz" wrap="square" lIns="0" tIns="11430" rIns="0" bIns="0" rtlCol="0">
            <a:spAutoFit/>
          </a:bodyPr>
          <a:lstStyle/>
          <a:p>
            <a:pPr marL="38100">
              <a:lnSpc>
                <a:spcPts val="1280"/>
              </a:lnSpc>
              <a:spcBef>
                <a:spcPts val="90"/>
              </a:spcBef>
            </a:pPr>
            <a:r>
              <a:rPr sz="1100" spc="45" dirty="0">
                <a:latin typeface="Tahoma"/>
                <a:cs typeface="Tahoma"/>
              </a:rPr>
              <a:t>= </a:t>
            </a:r>
            <a:r>
              <a:rPr sz="1100" spc="-60" dirty="0">
                <a:latin typeface="Tahoma"/>
                <a:cs typeface="Tahoma"/>
              </a:rPr>
              <a:t>arg </a:t>
            </a:r>
            <a:r>
              <a:rPr sz="1100" spc="-55" dirty="0">
                <a:latin typeface="Tahoma"/>
                <a:cs typeface="Tahoma"/>
              </a:rPr>
              <a:t>max </a:t>
            </a:r>
            <a:r>
              <a:rPr sz="1100" i="1" dirty="0">
                <a:latin typeface="Arial"/>
                <a:cs typeface="Arial"/>
              </a:rPr>
              <a:t>P</a:t>
            </a:r>
            <a:r>
              <a:rPr sz="1100" dirty="0">
                <a:latin typeface="Tahoma"/>
                <a:cs typeface="Tahoma"/>
              </a:rPr>
              <a:t>(</a:t>
            </a:r>
            <a:r>
              <a:rPr sz="1100" i="1" dirty="0">
                <a:latin typeface="Arial"/>
                <a:cs typeface="Arial"/>
              </a:rPr>
              <a:t>d</a:t>
            </a:r>
            <a:r>
              <a:rPr sz="1100" i="1" spc="-130" dirty="0">
                <a:latin typeface="Arial"/>
                <a:cs typeface="Arial"/>
              </a:rPr>
              <a:t> </a:t>
            </a:r>
            <a:r>
              <a:rPr sz="1100" dirty="0">
                <a:latin typeface="Lucida Sans Unicode"/>
                <a:cs typeface="Lucida Sans Unicode"/>
              </a:rPr>
              <a:t>|</a:t>
            </a:r>
            <a:r>
              <a:rPr sz="1100" i="1" dirty="0">
                <a:latin typeface="Arial"/>
                <a:cs typeface="Arial"/>
              </a:rPr>
              <a:t>c</a:t>
            </a:r>
            <a:r>
              <a:rPr sz="1100" dirty="0">
                <a:latin typeface="Tahoma"/>
                <a:cs typeface="Tahoma"/>
              </a:rPr>
              <a:t>)</a:t>
            </a:r>
            <a:r>
              <a:rPr sz="1100" i="1" dirty="0">
                <a:latin typeface="Arial"/>
                <a:cs typeface="Arial"/>
              </a:rPr>
              <a:t>P</a:t>
            </a:r>
            <a:r>
              <a:rPr sz="1100" dirty="0">
                <a:latin typeface="Tahoma"/>
                <a:cs typeface="Tahoma"/>
              </a:rPr>
              <a:t>(</a:t>
            </a:r>
            <a:r>
              <a:rPr sz="1100" i="1" dirty="0">
                <a:latin typeface="Arial"/>
                <a:cs typeface="Arial"/>
              </a:rPr>
              <a:t>c</a:t>
            </a:r>
            <a:r>
              <a:rPr sz="1100" dirty="0">
                <a:latin typeface="Tahoma"/>
                <a:cs typeface="Tahoma"/>
              </a:rPr>
              <a:t>)</a:t>
            </a:r>
            <a:endParaRPr sz="1100">
              <a:latin typeface="Tahoma"/>
              <a:cs typeface="Tahoma"/>
            </a:endParaRPr>
          </a:p>
          <a:p>
            <a:pPr marL="394335">
              <a:lnSpc>
                <a:spcPts val="919"/>
              </a:lnSpc>
            </a:pPr>
            <a:r>
              <a:rPr sz="800" i="1" spc="-20" dirty="0">
                <a:latin typeface="Verdana"/>
                <a:cs typeface="Verdana"/>
              </a:rPr>
              <a:t>c</a:t>
            </a:r>
            <a:r>
              <a:rPr sz="800" spc="-20" dirty="0">
                <a:latin typeface="Lucida Sans Unicode"/>
                <a:cs typeface="Lucida Sans Unicode"/>
              </a:rPr>
              <a:t>∈</a:t>
            </a:r>
            <a:r>
              <a:rPr sz="800" spc="-20" dirty="0">
                <a:latin typeface="Arial"/>
                <a:cs typeface="Arial"/>
              </a:rPr>
              <a:t>C</a:t>
            </a:r>
            <a:endParaRPr sz="800">
              <a:latin typeface="Arial"/>
              <a:cs typeface="Arial"/>
            </a:endParaRPr>
          </a:p>
          <a:p>
            <a:pPr marL="38100">
              <a:lnSpc>
                <a:spcPts val="1280"/>
              </a:lnSpc>
              <a:spcBef>
                <a:spcPts val="114"/>
              </a:spcBef>
            </a:pPr>
            <a:r>
              <a:rPr sz="1100" spc="45" dirty="0">
                <a:latin typeface="Tahoma"/>
                <a:cs typeface="Tahoma"/>
              </a:rPr>
              <a:t>=</a:t>
            </a:r>
            <a:r>
              <a:rPr sz="1100" spc="254" dirty="0">
                <a:latin typeface="Tahoma"/>
                <a:cs typeface="Tahoma"/>
              </a:rPr>
              <a:t> </a:t>
            </a:r>
            <a:r>
              <a:rPr sz="1100" spc="-60" dirty="0">
                <a:latin typeface="Tahoma"/>
                <a:cs typeface="Tahoma"/>
              </a:rPr>
              <a:t>arg</a:t>
            </a:r>
            <a:r>
              <a:rPr sz="1100" spc="-150" dirty="0">
                <a:latin typeface="Tahoma"/>
                <a:cs typeface="Tahoma"/>
              </a:rPr>
              <a:t> </a:t>
            </a:r>
            <a:r>
              <a:rPr sz="1100" spc="-55" dirty="0">
                <a:latin typeface="Tahoma"/>
                <a:cs typeface="Tahoma"/>
              </a:rPr>
              <a:t>max</a:t>
            </a:r>
            <a:r>
              <a:rPr sz="1100" spc="-165" dirty="0">
                <a:latin typeface="Tahoma"/>
                <a:cs typeface="Tahoma"/>
              </a:rPr>
              <a:t> </a:t>
            </a:r>
            <a:r>
              <a:rPr sz="1100" i="1" spc="30" dirty="0">
                <a:latin typeface="Arial"/>
                <a:cs typeface="Arial"/>
              </a:rPr>
              <a:t>P</a:t>
            </a:r>
            <a:r>
              <a:rPr sz="1100" spc="30" dirty="0">
                <a:latin typeface="Tahoma"/>
                <a:cs typeface="Tahoma"/>
              </a:rPr>
              <a:t>(</a:t>
            </a:r>
            <a:r>
              <a:rPr sz="1100" spc="30" dirty="0">
                <a:latin typeface="Lucida Sans Unicode"/>
                <a:cs typeface="Lucida Sans Unicode"/>
              </a:rPr>
              <a:t>(</a:t>
            </a:r>
            <a:r>
              <a:rPr sz="1100" i="1" spc="30" dirty="0">
                <a:latin typeface="Arial"/>
                <a:cs typeface="Arial"/>
              </a:rPr>
              <a:t>t</a:t>
            </a:r>
            <a:r>
              <a:rPr sz="1200" spc="44" baseline="-10416" dirty="0">
                <a:latin typeface="Arial"/>
                <a:cs typeface="Arial"/>
              </a:rPr>
              <a:t>1</a:t>
            </a:r>
            <a:r>
              <a:rPr sz="1100" spc="3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i="1" spc="15" dirty="0">
                <a:latin typeface="Arial"/>
                <a:cs typeface="Arial"/>
              </a:rPr>
              <a:t>t</a:t>
            </a:r>
            <a:r>
              <a:rPr sz="1200" i="1" spc="22" baseline="-13888" dirty="0">
                <a:latin typeface="Verdana"/>
                <a:cs typeface="Verdana"/>
              </a:rPr>
              <a:t>k</a:t>
            </a:r>
            <a:r>
              <a:rPr sz="1200" i="1" spc="-254" baseline="-13888" dirty="0">
                <a:latin typeface="Verdana"/>
                <a:cs typeface="Verdana"/>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i="1" spc="-10" dirty="0">
                <a:latin typeface="Arial"/>
                <a:cs typeface="Arial"/>
              </a:rPr>
              <a:t>t</a:t>
            </a:r>
            <a:r>
              <a:rPr sz="1200" i="1" spc="-15" baseline="-10416" dirty="0">
                <a:latin typeface="Verdana"/>
                <a:cs typeface="Verdana"/>
              </a:rPr>
              <a:t>n</a:t>
            </a:r>
            <a:r>
              <a:rPr sz="900" i="1" spc="-15" baseline="-27777" dirty="0">
                <a:latin typeface="Verdana"/>
                <a:cs typeface="Verdana"/>
              </a:rPr>
              <a:t>d</a:t>
            </a:r>
            <a:r>
              <a:rPr sz="900" i="1" spc="-89" baseline="-27777" dirty="0">
                <a:latin typeface="Verdana"/>
                <a:cs typeface="Verdana"/>
              </a:rPr>
              <a:t> </a:t>
            </a:r>
            <a:r>
              <a:rPr sz="1100" spc="5" dirty="0">
                <a:latin typeface="Lucida Sans Unicode"/>
                <a:cs typeface="Lucida Sans Unicode"/>
              </a:rPr>
              <a:t>)|</a:t>
            </a:r>
            <a:r>
              <a:rPr sz="1100" i="1" spc="5" dirty="0">
                <a:latin typeface="Arial"/>
                <a:cs typeface="Arial"/>
              </a:rPr>
              <a:t>c</a:t>
            </a:r>
            <a:r>
              <a:rPr sz="1100" spc="5" dirty="0">
                <a:latin typeface="Tahoma"/>
                <a:cs typeface="Tahoma"/>
              </a:rPr>
              <a:t>)</a:t>
            </a:r>
            <a:r>
              <a:rPr sz="1100" i="1" spc="5" dirty="0">
                <a:latin typeface="Arial"/>
                <a:cs typeface="Arial"/>
              </a:rPr>
              <a:t>P</a:t>
            </a:r>
            <a:r>
              <a:rPr sz="1100" spc="5" dirty="0">
                <a:latin typeface="Tahoma"/>
                <a:cs typeface="Tahoma"/>
              </a:rPr>
              <a:t>(</a:t>
            </a:r>
            <a:r>
              <a:rPr sz="1100" i="1" spc="5" dirty="0">
                <a:latin typeface="Arial"/>
                <a:cs typeface="Arial"/>
              </a:rPr>
              <a:t>c</a:t>
            </a:r>
            <a:r>
              <a:rPr sz="1100" spc="5" dirty="0">
                <a:latin typeface="Tahoma"/>
                <a:cs typeface="Tahoma"/>
              </a:rPr>
              <a:t>)</a:t>
            </a:r>
            <a:endParaRPr sz="1100">
              <a:latin typeface="Tahoma"/>
              <a:cs typeface="Tahoma"/>
            </a:endParaRPr>
          </a:p>
          <a:p>
            <a:pPr marL="394335">
              <a:lnSpc>
                <a:spcPts val="919"/>
              </a:lnSpc>
            </a:pPr>
            <a:r>
              <a:rPr sz="800" i="1" spc="-20" dirty="0">
                <a:latin typeface="Verdana"/>
                <a:cs typeface="Verdana"/>
              </a:rPr>
              <a:t>c</a:t>
            </a:r>
            <a:r>
              <a:rPr sz="800" spc="-20" dirty="0">
                <a:latin typeface="Lucida Sans Unicode"/>
                <a:cs typeface="Lucida Sans Unicode"/>
              </a:rPr>
              <a:t>∈</a:t>
            </a:r>
            <a:r>
              <a:rPr sz="800" spc="-20" dirty="0">
                <a:latin typeface="Arial"/>
                <a:cs typeface="Arial"/>
              </a:rPr>
              <a:t>C</a:t>
            </a:r>
            <a:endParaRPr sz="800">
              <a:latin typeface="Arial"/>
              <a:cs typeface="Arial"/>
            </a:endParaRPr>
          </a:p>
        </p:txBody>
      </p:sp>
      <p:sp>
        <p:nvSpPr>
          <p:cNvPr id="6" name="object 6"/>
          <p:cNvSpPr/>
          <p:nvPr/>
        </p:nvSpPr>
        <p:spPr>
          <a:xfrm>
            <a:off x="499854" y="1979987"/>
            <a:ext cx="70032" cy="7005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99854" y="2534111"/>
            <a:ext cx="70032" cy="7005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9854" y="2916217"/>
            <a:ext cx="70032" cy="70053"/>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21945" y="1569527"/>
            <a:ext cx="3964304" cy="1457960"/>
          </a:xfrm>
          <a:prstGeom prst="rect">
            <a:avLst/>
          </a:prstGeom>
        </p:spPr>
        <p:txBody>
          <a:bodyPr vert="horz" wrap="square" lIns="0" tIns="93345" rIns="0" bIns="0" rtlCol="0">
            <a:spAutoFit/>
          </a:bodyPr>
          <a:lstStyle/>
          <a:p>
            <a:pPr marL="38100">
              <a:lnSpc>
                <a:spcPct val="100000"/>
              </a:lnSpc>
              <a:spcBef>
                <a:spcPts val="735"/>
              </a:spcBef>
            </a:pPr>
            <a:r>
              <a:rPr sz="1100" spc="-20" dirty="0">
                <a:solidFill>
                  <a:srgbClr val="329832"/>
                </a:solidFill>
                <a:latin typeface="Tahoma"/>
                <a:cs typeface="Tahoma"/>
              </a:rPr>
              <a:t>Why </a:t>
            </a:r>
            <a:r>
              <a:rPr sz="1100" spc="-10" dirty="0">
                <a:solidFill>
                  <a:srgbClr val="329832"/>
                </a:solidFill>
                <a:latin typeface="Tahoma"/>
                <a:cs typeface="Tahoma"/>
              </a:rPr>
              <a:t>can’t </a:t>
            </a:r>
            <a:r>
              <a:rPr sz="1100" spc="-105" dirty="0">
                <a:solidFill>
                  <a:srgbClr val="329832"/>
                </a:solidFill>
                <a:latin typeface="Tahoma"/>
                <a:cs typeface="Tahoma"/>
              </a:rPr>
              <a:t>we </a:t>
            </a:r>
            <a:r>
              <a:rPr sz="1100" spc="-75" dirty="0">
                <a:solidFill>
                  <a:srgbClr val="329832"/>
                </a:solidFill>
                <a:latin typeface="Tahoma"/>
                <a:cs typeface="Tahoma"/>
              </a:rPr>
              <a:t>use </a:t>
            </a:r>
            <a:r>
              <a:rPr sz="1100" spc="-25" dirty="0">
                <a:solidFill>
                  <a:srgbClr val="329832"/>
                </a:solidFill>
                <a:latin typeface="Tahoma"/>
                <a:cs typeface="Tahoma"/>
              </a:rPr>
              <a:t>this </a:t>
            </a:r>
            <a:r>
              <a:rPr sz="1100" spc="-15" dirty="0">
                <a:solidFill>
                  <a:srgbClr val="329832"/>
                </a:solidFill>
                <a:latin typeface="Tahoma"/>
                <a:cs typeface="Tahoma"/>
              </a:rPr>
              <a:t>to </a:t>
            </a:r>
            <a:r>
              <a:rPr sz="1100" spc="-65" dirty="0">
                <a:solidFill>
                  <a:srgbClr val="329832"/>
                </a:solidFill>
                <a:latin typeface="Tahoma"/>
                <a:cs typeface="Tahoma"/>
              </a:rPr>
              <a:t>make </a:t>
            </a:r>
            <a:r>
              <a:rPr sz="1100" spc="-55" dirty="0">
                <a:solidFill>
                  <a:srgbClr val="329832"/>
                </a:solidFill>
                <a:latin typeface="Tahoma"/>
                <a:cs typeface="Tahoma"/>
              </a:rPr>
              <a:t>an </a:t>
            </a:r>
            <a:r>
              <a:rPr sz="1100" spc="-25" dirty="0">
                <a:solidFill>
                  <a:srgbClr val="329832"/>
                </a:solidFill>
                <a:latin typeface="Tahoma"/>
                <a:cs typeface="Tahoma"/>
              </a:rPr>
              <a:t>actual </a:t>
            </a:r>
            <a:r>
              <a:rPr sz="1100" spc="-30" dirty="0">
                <a:solidFill>
                  <a:srgbClr val="329832"/>
                </a:solidFill>
                <a:latin typeface="Tahoma"/>
                <a:cs typeface="Tahoma"/>
              </a:rPr>
              <a:t>classification</a:t>
            </a:r>
            <a:r>
              <a:rPr sz="1100" spc="-190" dirty="0">
                <a:solidFill>
                  <a:srgbClr val="329832"/>
                </a:solidFill>
                <a:latin typeface="Tahoma"/>
                <a:cs typeface="Tahoma"/>
              </a:rPr>
              <a:t> </a:t>
            </a:r>
            <a:r>
              <a:rPr sz="1100" spc="-40" dirty="0">
                <a:solidFill>
                  <a:srgbClr val="329832"/>
                </a:solidFill>
                <a:latin typeface="Tahoma"/>
                <a:cs typeface="Tahoma"/>
              </a:rPr>
              <a:t>decision?</a:t>
            </a:r>
            <a:endParaRPr sz="1100">
              <a:latin typeface="Tahoma"/>
              <a:cs typeface="Tahoma"/>
            </a:endParaRPr>
          </a:p>
          <a:p>
            <a:pPr marL="314960" marR="30480">
              <a:lnSpc>
                <a:spcPct val="102600"/>
              </a:lnSpc>
              <a:spcBef>
                <a:spcPts val="595"/>
              </a:spcBef>
            </a:pPr>
            <a:r>
              <a:rPr sz="1100" spc="-35" dirty="0">
                <a:latin typeface="Tahoma"/>
                <a:cs typeface="Tahoma"/>
              </a:rPr>
              <a:t>There</a:t>
            </a:r>
            <a:r>
              <a:rPr sz="1100" spc="15" dirty="0">
                <a:latin typeface="Tahoma"/>
                <a:cs typeface="Tahoma"/>
              </a:rPr>
              <a:t> </a:t>
            </a:r>
            <a:r>
              <a:rPr sz="1100" spc="-70" dirty="0">
                <a:latin typeface="Tahoma"/>
                <a:cs typeface="Tahoma"/>
              </a:rPr>
              <a:t>are</a:t>
            </a:r>
            <a:r>
              <a:rPr sz="1100" spc="15" dirty="0">
                <a:latin typeface="Tahoma"/>
                <a:cs typeface="Tahoma"/>
              </a:rPr>
              <a:t> </a:t>
            </a:r>
            <a:r>
              <a:rPr sz="1100" spc="-55" dirty="0">
                <a:latin typeface="Tahoma"/>
                <a:cs typeface="Tahoma"/>
              </a:rPr>
              <a:t>two</a:t>
            </a:r>
            <a:r>
              <a:rPr sz="1100" spc="20" dirty="0">
                <a:latin typeface="Tahoma"/>
                <a:cs typeface="Tahoma"/>
              </a:rPr>
              <a:t> </a:t>
            </a:r>
            <a:r>
              <a:rPr sz="1100" spc="-55" dirty="0">
                <a:latin typeface="Tahoma"/>
                <a:cs typeface="Tahoma"/>
              </a:rPr>
              <a:t>many</a:t>
            </a:r>
            <a:r>
              <a:rPr sz="1100" spc="15" dirty="0">
                <a:latin typeface="Tahoma"/>
                <a:cs typeface="Tahoma"/>
              </a:rPr>
              <a:t> </a:t>
            </a:r>
            <a:r>
              <a:rPr sz="1100" spc="-55" dirty="0">
                <a:latin typeface="Tahoma"/>
                <a:cs typeface="Tahoma"/>
              </a:rPr>
              <a:t>parameters</a:t>
            </a:r>
            <a:r>
              <a:rPr sz="1100" spc="15" dirty="0">
                <a:latin typeface="Tahoma"/>
                <a:cs typeface="Tahoma"/>
              </a:rPr>
              <a:t> </a:t>
            </a:r>
            <a:r>
              <a:rPr sz="1100" i="1" spc="30" dirty="0">
                <a:latin typeface="Arial"/>
                <a:cs typeface="Arial"/>
              </a:rPr>
              <a:t>P</a:t>
            </a:r>
            <a:r>
              <a:rPr sz="1100" spc="30" dirty="0">
                <a:latin typeface="Tahoma"/>
                <a:cs typeface="Tahoma"/>
              </a:rPr>
              <a:t>(</a:t>
            </a:r>
            <a:r>
              <a:rPr sz="1100" spc="30" dirty="0">
                <a:latin typeface="Lucida Sans Unicode"/>
                <a:cs typeface="Lucida Sans Unicode"/>
              </a:rPr>
              <a:t>(</a:t>
            </a:r>
            <a:r>
              <a:rPr sz="1100" i="1" spc="30" dirty="0">
                <a:latin typeface="Arial"/>
                <a:cs typeface="Arial"/>
              </a:rPr>
              <a:t>t</a:t>
            </a:r>
            <a:r>
              <a:rPr sz="1200" spc="44" baseline="-10416" dirty="0">
                <a:latin typeface="Arial"/>
                <a:cs typeface="Arial"/>
              </a:rPr>
              <a:t>1</a:t>
            </a:r>
            <a:r>
              <a:rPr sz="1100" spc="30" dirty="0">
                <a:latin typeface="Lucida Sans Unicode"/>
                <a:cs typeface="Lucida Sans Unicode"/>
              </a:rPr>
              <a:t>,</a:t>
            </a:r>
            <a:r>
              <a:rPr sz="1100" spc="-160"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i="1" spc="15" dirty="0">
                <a:latin typeface="Arial"/>
                <a:cs typeface="Arial"/>
              </a:rPr>
              <a:t>t</a:t>
            </a:r>
            <a:r>
              <a:rPr sz="1200" i="1" spc="22" baseline="-13888" dirty="0">
                <a:latin typeface="Verdana"/>
                <a:cs typeface="Verdana"/>
              </a:rPr>
              <a:t>k</a:t>
            </a:r>
            <a:r>
              <a:rPr sz="1200" i="1" spc="-247" baseline="-13888" dirty="0">
                <a:latin typeface="Verdana"/>
                <a:cs typeface="Verdana"/>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i="1" spc="-10" dirty="0">
                <a:latin typeface="Arial"/>
                <a:cs typeface="Arial"/>
              </a:rPr>
              <a:t>t</a:t>
            </a:r>
            <a:r>
              <a:rPr sz="1200" i="1" spc="-15" baseline="-10416" dirty="0">
                <a:latin typeface="Verdana"/>
                <a:cs typeface="Verdana"/>
              </a:rPr>
              <a:t>n</a:t>
            </a:r>
            <a:r>
              <a:rPr sz="900" i="1" spc="-15" baseline="-27777" dirty="0">
                <a:latin typeface="Verdana"/>
                <a:cs typeface="Verdana"/>
              </a:rPr>
              <a:t>d</a:t>
            </a:r>
            <a:r>
              <a:rPr sz="900" i="1" spc="-82" baseline="-27777" dirty="0">
                <a:latin typeface="Verdana"/>
                <a:cs typeface="Verdana"/>
              </a:rPr>
              <a:t> </a:t>
            </a:r>
            <a:r>
              <a:rPr sz="1100" spc="-15" dirty="0">
                <a:latin typeface="Lucida Sans Unicode"/>
                <a:cs typeface="Lucida Sans Unicode"/>
              </a:rPr>
              <a:t>)|</a:t>
            </a:r>
            <a:r>
              <a:rPr sz="1100" i="1" spc="-15" dirty="0">
                <a:latin typeface="Arial"/>
                <a:cs typeface="Arial"/>
              </a:rPr>
              <a:t>c</a:t>
            </a:r>
            <a:r>
              <a:rPr sz="1100" spc="-15" dirty="0">
                <a:latin typeface="Tahoma"/>
                <a:cs typeface="Tahoma"/>
              </a:rPr>
              <a:t>),</a:t>
            </a:r>
            <a:r>
              <a:rPr sz="1100" spc="15" dirty="0">
                <a:latin typeface="Tahoma"/>
                <a:cs typeface="Tahoma"/>
              </a:rPr>
              <a:t> </a:t>
            </a:r>
            <a:r>
              <a:rPr sz="1100" spc="-70" dirty="0">
                <a:latin typeface="Tahoma"/>
                <a:cs typeface="Tahoma"/>
              </a:rPr>
              <a:t>one  </a:t>
            </a:r>
            <a:r>
              <a:rPr sz="1100" spc="-45" dirty="0">
                <a:latin typeface="Tahoma"/>
                <a:cs typeface="Tahoma"/>
              </a:rPr>
              <a:t>for </a:t>
            </a:r>
            <a:r>
              <a:rPr sz="1100" spc="-60" dirty="0">
                <a:latin typeface="Tahoma"/>
                <a:cs typeface="Tahoma"/>
              </a:rPr>
              <a:t>each </a:t>
            </a:r>
            <a:r>
              <a:rPr sz="1100" spc="-50" dirty="0">
                <a:latin typeface="Tahoma"/>
                <a:cs typeface="Tahoma"/>
              </a:rPr>
              <a:t>unique </a:t>
            </a:r>
            <a:r>
              <a:rPr sz="1100" spc="-35" dirty="0">
                <a:latin typeface="Tahoma"/>
                <a:cs typeface="Tahoma"/>
              </a:rPr>
              <a:t>combination </a:t>
            </a:r>
            <a:r>
              <a:rPr sz="1100" spc="-40" dirty="0">
                <a:latin typeface="Tahoma"/>
                <a:cs typeface="Tahoma"/>
              </a:rPr>
              <a:t>of </a:t>
            </a:r>
            <a:r>
              <a:rPr sz="1100" spc="-55" dirty="0">
                <a:latin typeface="Tahoma"/>
                <a:cs typeface="Tahoma"/>
              </a:rPr>
              <a:t>a </a:t>
            </a:r>
            <a:r>
              <a:rPr sz="1100" spc="-45" dirty="0">
                <a:latin typeface="Tahoma"/>
                <a:cs typeface="Tahoma"/>
              </a:rPr>
              <a:t>class </a:t>
            </a:r>
            <a:r>
              <a:rPr sz="1100" spc="-50" dirty="0">
                <a:latin typeface="Tahoma"/>
                <a:cs typeface="Tahoma"/>
              </a:rPr>
              <a:t>and </a:t>
            </a:r>
            <a:r>
              <a:rPr sz="1100" spc="-55" dirty="0">
                <a:latin typeface="Tahoma"/>
                <a:cs typeface="Tahoma"/>
              </a:rPr>
              <a:t>a </a:t>
            </a:r>
            <a:r>
              <a:rPr sz="1100" spc="-70" dirty="0">
                <a:latin typeface="Tahoma"/>
                <a:cs typeface="Tahoma"/>
              </a:rPr>
              <a:t>sequence </a:t>
            </a:r>
            <a:r>
              <a:rPr sz="1100" spc="-40" dirty="0">
                <a:latin typeface="Tahoma"/>
                <a:cs typeface="Tahoma"/>
              </a:rPr>
              <a:t>of  </a:t>
            </a:r>
            <a:r>
              <a:rPr sz="1100" spc="-65" dirty="0">
                <a:latin typeface="Tahoma"/>
                <a:cs typeface="Tahoma"/>
              </a:rPr>
              <a:t>words.</a:t>
            </a:r>
            <a:endParaRPr sz="1100">
              <a:latin typeface="Tahoma"/>
              <a:cs typeface="Tahoma"/>
            </a:endParaRPr>
          </a:p>
          <a:p>
            <a:pPr marL="314960" marR="33655">
              <a:lnSpc>
                <a:spcPct val="102699"/>
              </a:lnSpc>
              <a:spcBef>
                <a:spcPts val="300"/>
              </a:spcBef>
            </a:pPr>
            <a:r>
              <a:rPr sz="1100" spc="-50" dirty="0">
                <a:latin typeface="Tahoma"/>
                <a:cs typeface="Tahoma"/>
              </a:rPr>
              <a:t>We </a:t>
            </a:r>
            <a:r>
              <a:rPr sz="1100" spc="-55" dirty="0">
                <a:latin typeface="Tahoma"/>
                <a:cs typeface="Tahoma"/>
              </a:rPr>
              <a:t>would </a:t>
            </a:r>
            <a:r>
              <a:rPr sz="1100" spc="-75" dirty="0">
                <a:latin typeface="Tahoma"/>
                <a:cs typeface="Tahoma"/>
              </a:rPr>
              <a:t>need </a:t>
            </a:r>
            <a:r>
              <a:rPr sz="1100" spc="-55" dirty="0">
                <a:latin typeface="Tahoma"/>
                <a:cs typeface="Tahoma"/>
              </a:rPr>
              <a:t>a </a:t>
            </a:r>
            <a:r>
              <a:rPr sz="1100" spc="-70" dirty="0">
                <a:latin typeface="Tahoma"/>
                <a:cs typeface="Tahoma"/>
              </a:rPr>
              <a:t>very, </a:t>
            </a:r>
            <a:r>
              <a:rPr sz="1100" spc="-55" dirty="0">
                <a:latin typeface="Tahoma"/>
                <a:cs typeface="Tahoma"/>
              </a:rPr>
              <a:t>very large </a:t>
            </a:r>
            <a:r>
              <a:rPr sz="1100" spc="-50" dirty="0">
                <a:latin typeface="Tahoma"/>
                <a:cs typeface="Tahoma"/>
              </a:rPr>
              <a:t>number </a:t>
            </a:r>
            <a:r>
              <a:rPr sz="1100" spc="-40" dirty="0">
                <a:latin typeface="Tahoma"/>
                <a:cs typeface="Tahoma"/>
              </a:rPr>
              <a:t>of </a:t>
            </a:r>
            <a:r>
              <a:rPr sz="1100" spc="-25" dirty="0">
                <a:latin typeface="Tahoma"/>
                <a:cs typeface="Tahoma"/>
              </a:rPr>
              <a:t>training </a:t>
            </a:r>
            <a:r>
              <a:rPr sz="1100" spc="-60" dirty="0">
                <a:latin typeface="Tahoma"/>
                <a:cs typeface="Tahoma"/>
              </a:rPr>
              <a:t>examples  </a:t>
            </a:r>
            <a:r>
              <a:rPr sz="1100" spc="-15" dirty="0">
                <a:latin typeface="Tahoma"/>
                <a:cs typeface="Tahoma"/>
              </a:rPr>
              <a:t>to </a:t>
            </a:r>
            <a:r>
              <a:rPr sz="1100" spc="-45" dirty="0">
                <a:latin typeface="Tahoma"/>
                <a:cs typeface="Tahoma"/>
              </a:rPr>
              <a:t>estimate </a:t>
            </a:r>
            <a:r>
              <a:rPr sz="1100" spc="-15" dirty="0">
                <a:latin typeface="Tahoma"/>
                <a:cs typeface="Tahoma"/>
              </a:rPr>
              <a:t>that </a:t>
            </a:r>
            <a:r>
              <a:rPr sz="1100" spc="-55" dirty="0">
                <a:latin typeface="Tahoma"/>
                <a:cs typeface="Tahoma"/>
              </a:rPr>
              <a:t>many</a:t>
            </a:r>
            <a:r>
              <a:rPr sz="1100" spc="145" dirty="0">
                <a:latin typeface="Tahoma"/>
                <a:cs typeface="Tahoma"/>
              </a:rPr>
              <a:t> </a:t>
            </a:r>
            <a:r>
              <a:rPr sz="1100" spc="-55" dirty="0">
                <a:latin typeface="Tahoma"/>
                <a:cs typeface="Tahoma"/>
              </a:rPr>
              <a:t>parameters.</a:t>
            </a:r>
            <a:endParaRPr sz="1100">
              <a:latin typeface="Tahoma"/>
              <a:cs typeface="Tahoma"/>
            </a:endParaRPr>
          </a:p>
          <a:p>
            <a:pPr marL="314960">
              <a:lnSpc>
                <a:spcPct val="100000"/>
              </a:lnSpc>
              <a:spcBef>
                <a:spcPts val="335"/>
              </a:spcBef>
            </a:pPr>
            <a:r>
              <a:rPr sz="1100" spc="-5" dirty="0">
                <a:latin typeface="Tahoma"/>
                <a:cs typeface="Tahoma"/>
              </a:rPr>
              <a:t>This </a:t>
            </a:r>
            <a:r>
              <a:rPr sz="1100" spc="-45" dirty="0">
                <a:latin typeface="Tahoma"/>
                <a:cs typeface="Tahoma"/>
              </a:rPr>
              <a:t>the </a:t>
            </a:r>
            <a:r>
              <a:rPr sz="1100" spc="-50" dirty="0">
                <a:latin typeface="Tahoma"/>
                <a:cs typeface="Tahoma"/>
              </a:rPr>
              <a:t>problem </a:t>
            </a:r>
            <a:r>
              <a:rPr sz="1100" spc="-40" dirty="0">
                <a:latin typeface="Tahoma"/>
                <a:cs typeface="Tahoma"/>
              </a:rPr>
              <a:t>of </a:t>
            </a:r>
            <a:r>
              <a:rPr sz="1100" spc="-35" dirty="0">
                <a:solidFill>
                  <a:srgbClr val="0000FF"/>
                </a:solidFill>
                <a:latin typeface="Tahoma"/>
                <a:cs typeface="Tahoma"/>
              </a:rPr>
              <a:t>data</a:t>
            </a:r>
            <a:r>
              <a:rPr sz="1100" spc="225" dirty="0">
                <a:solidFill>
                  <a:srgbClr val="0000FF"/>
                </a:solidFill>
                <a:latin typeface="Tahoma"/>
                <a:cs typeface="Tahoma"/>
              </a:rPr>
              <a:t> </a:t>
            </a:r>
            <a:r>
              <a:rPr sz="1100" spc="-70" dirty="0">
                <a:solidFill>
                  <a:srgbClr val="0000FF"/>
                </a:solidFill>
                <a:latin typeface="Tahoma"/>
                <a:cs typeface="Tahoma"/>
              </a:rPr>
              <a:t>sparseness</a:t>
            </a:r>
            <a:r>
              <a:rPr sz="1100" spc="-70" dirty="0">
                <a:latin typeface="Tahoma"/>
                <a:cs typeface="Tahoma"/>
              </a:rPr>
              <a:t>.</a:t>
            </a:r>
            <a:endParaRPr sz="1100">
              <a:latin typeface="Tahoma"/>
              <a:cs typeface="Tahoma"/>
            </a:endParaRPr>
          </a:p>
        </p:txBody>
      </p:sp>
      <p:sp>
        <p:nvSpPr>
          <p:cNvPr id="10" name="object 1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1" name="object 11"/>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2" name="object 12"/>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33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Naive </a:t>
            </a:r>
            <a:r>
              <a:rPr spc="-114" dirty="0"/>
              <a:t>Bayes </a:t>
            </a:r>
            <a:r>
              <a:rPr spc="-35" dirty="0"/>
              <a:t>conditional </a:t>
            </a:r>
            <a:r>
              <a:rPr spc="-85" dirty="0"/>
              <a:t>independence</a:t>
            </a:r>
            <a:r>
              <a:rPr spc="-70" dirty="0"/>
              <a:t> </a:t>
            </a:r>
            <a:r>
              <a:rPr spc="-65" dirty="0"/>
              <a:t>assumption</a:t>
            </a:r>
          </a:p>
        </p:txBody>
      </p:sp>
      <p:sp>
        <p:nvSpPr>
          <p:cNvPr id="4" name="object 4"/>
          <p:cNvSpPr txBox="1"/>
          <p:nvPr/>
        </p:nvSpPr>
        <p:spPr>
          <a:xfrm>
            <a:off x="648157" y="1472880"/>
            <a:ext cx="1823720" cy="191770"/>
          </a:xfrm>
          <a:prstGeom prst="rect">
            <a:avLst/>
          </a:prstGeom>
        </p:spPr>
        <p:txBody>
          <a:bodyPr vert="horz" wrap="square" lIns="0" tIns="11430" rIns="0" bIns="0" rtlCol="0">
            <a:spAutoFit/>
          </a:bodyPr>
          <a:lstStyle/>
          <a:p>
            <a:pPr marL="38100">
              <a:lnSpc>
                <a:spcPct val="100000"/>
              </a:lnSpc>
              <a:spcBef>
                <a:spcPts val="90"/>
              </a:spcBef>
            </a:pPr>
            <a:r>
              <a:rPr sz="1100" i="1" dirty="0">
                <a:latin typeface="Arial"/>
                <a:cs typeface="Arial"/>
              </a:rPr>
              <a:t>P</a:t>
            </a:r>
            <a:r>
              <a:rPr sz="1100" dirty="0">
                <a:latin typeface="Tahoma"/>
                <a:cs typeface="Tahoma"/>
              </a:rPr>
              <a:t>(</a:t>
            </a:r>
            <a:r>
              <a:rPr sz="1100" i="1" dirty="0">
                <a:latin typeface="Arial"/>
                <a:cs typeface="Arial"/>
              </a:rPr>
              <a:t>d</a:t>
            </a:r>
            <a:r>
              <a:rPr sz="1100" i="1" spc="-210" dirty="0">
                <a:latin typeface="Arial"/>
                <a:cs typeface="Arial"/>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r>
              <a:rPr sz="1100" spc="-45" dirty="0">
                <a:latin typeface="Tahoma"/>
                <a:cs typeface="Tahoma"/>
              </a:rPr>
              <a:t> </a:t>
            </a:r>
            <a:r>
              <a:rPr sz="1100" spc="45" dirty="0">
                <a:latin typeface="Tahoma"/>
                <a:cs typeface="Tahoma"/>
              </a:rPr>
              <a:t>=</a:t>
            </a:r>
            <a:r>
              <a:rPr sz="1100" spc="-50" dirty="0">
                <a:latin typeface="Tahoma"/>
                <a:cs typeface="Tahoma"/>
              </a:rPr>
              <a:t> </a:t>
            </a:r>
            <a:r>
              <a:rPr sz="1100" i="1" spc="30" dirty="0">
                <a:latin typeface="Arial"/>
                <a:cs typeface="Arial"/>
              </a:rPr>
              <a:t>P</a:t>
            </a:r>
            <a:r>
              <a:rPr sz="1100" spc="30" dirty="0">
                <a:latin typeface="Tahoma"/>
                <a:cs typeface="Tahoma"/>
              </a:rPr>
              <a:t>(</a:t>
            </a:r>
            <a:r>
              <a:rPr sz="1100" spc="30" dirty="0">
                <a:latin typeface="Lucida Sans Unicode"/>
                <a:cs typeface="Lucida Sans Unicode"/>
              </a:rPr>
              <a:t>(</a:t>
            </a:r>
            <a:r>
              <a:rPr sz="1100" i="1" spc="30" dirty="0">
                <a:latin typeface="Arial"/>
                <a:cs typeface="Arial"/>
              </a:rPr>
              <a:t>t</a:t>
            </a:r>
            <a:r>
              <a:rPr sz="1200" spc="44" baseline="-10416" dirty="0">
                <a:latin typeface="Arial"/>
                <a:cs typeface="Arial"/>
              </a:rPr>
              <a:t>1</a:t>
            </a:r>
            <a:r>
              <a:rPr sz="1100" spc="3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75" dirty="0">
                <a:latin typeface="Lucida Sans Unicode"/>
                <a:cs typeface="Lucida Sans Unicode"/>
              </a:rPr>
              <a:t> </a:t>
            </a:r>
            <a:r>
              <a:rPr sz="1100" i="1" spc="-10" dirty="0">
                <a:latin typeface="Arial"/>
                <a:cs typeface="Arial"/>
              </a:rPr>
              <a:t>t</a:t>
            </a:r>
            <a:r>
              <a:rPr sz="1200" i="1" spc="-15" baseline="-10416" dirty="0">
                <a:latin typeface="Verdana"/>
                <a:cs typeface="Verdana"/>
              </a:rPr>
              <a:t>n</a:t>
            </a:r>
            <a:r>
              <a:rPr sz="900" i="1" spc="-15" baseline="-27777" dirty="0">
                <a:latin typeface="Verdana"/>
                <a:cs typeface="Verdana"/>
              </a:rPr>
              <a:t>d</a:t>
            </a:r>
            <a:r>
              <a:rPr sz="900" i="1" spc="-97" baseline="-27777" dirty="0">
                <a:latin typeface="Verdana"/>
                <a:cs typeface="Verdana"/>
              </a:rPr>
              <a:t> </a:t>
            </a:r>
            <a:r>
              <a:rPr sz="1100" spc="-10" dirty="0">
                <a:latin typeface="Lucida Sans Unicode"/>
                <a:cs typeface="Lucida Sans Unicode"/>
              </a:rPr>
              <a:t>)|</a:t>
            </a:r>
            <a:r>
              <a:rPr sz="1100" i="1" spc="-10" dirty="0">
                <a:latin typeface="Arial"/>
                <a:cs typeface="Arial"/>
              </a:rPr>
              <a:t>c</a:t>
            </a:r>
            <a:r>
              <a:rPr sz="1100" spc="-10" dirty="0">
                <a:latin typeface="Tahoma"/>
                <a:cs typeface="Tahoma"/>
              </a:rPr>
              <a:t>)</a:t>
            </a:r>
            <a:r>
              <a:rPr sz="1100" spc="-45" dirty="0">
                <a:latin typeface="Tahoma"/>
                <a:cs typeface="Tahoma"/>
              </a:rPr>
              <a:t> </a:t>
            </a:r>
            <a:r>
              <a:rPr sz="1100" spc="45" dirty="0">
                <a:latin typeface="Tahoma"/>
                <a:cs typeface="Tahoma"/>
              </a:rPr>
              <a:t>=</a:t>
            </a:r>
            <a:endParaRPr sz="1100">
              <a:latin typeface="Tahoma"/>
              <a:cs typeface="Tahoma"/>
            </a:endParaRPr>
          </a:p>
        </p:txBody>
      </p:sp>
      <p:sp>
        <p:nvSpPr>
          <p:cNvPr id="5" name="object 5"/>
          <p:cNvSpPr txBox="1"/>
          <p:nvPr/>
        </p:nvSpPr>
        <p:spPr>
          <a:xfrm>
            <a:off x="347345" y="817484"/>
            <a:ext cx="3642360" cy="715645"/>
          </a:xfrm>
          <a:prstGeom prst="rect">
            <a:avLst/>
          </a:prstGeom>
        </p:spPr>
        <p:txBody>
          <a:bodyPr vert="horz" wrap="square" lIns="0" tIns="6985" rIns="0" bIns="0" rtlCol="0">
            <a:spAutoFit/>
          </a:bodyPr>
          <a:lstStyle/>
          <a:p>
            <a:pPr marL="12700" marR="5080">
              <a:lnSpc>
                <a:spcPct val="102600"/>
              </a:lnSpc>
              <a:spcBef>
                <a:spcPts val="55"/>
              </a:spcBef>
            </a:pPr>
            <a:r>
              <a:rPr sz="1100" spc="-25" dirty="0">
                <a:latin typeface="Tahoma"/>
                <a:cs typeface="Tahoma"/>
              </a:rPr>
              <a:t>To </a:t>
            </a:r>
            <a:r>
              <a:rPr sz="1100" spc="-60" dirty="0">
                <a:latin typeface="Tahoma"/>
                <a:cs typeface="Tahoma"/>
              </a:rPr>
              <a:t>reduce </a:t>
            </a:r>
            <a:r>
              <a:rPr sz="1100" spc="-45" dirty="0">
                <a:latin typeface="Tahoma"/>
                <a:cs typeface="Tahoma"/>
              </a:rPr>
              <a:t>the </a:t>
            </a:r>
            <a:r>
              <a:rPr sz="1100" spc="-50" dirty="0">
                <a:latin typeface="Tahoma"/>
                <a:cs typeface="Tahoma"/>
              </a:rPr>
              <a:t>number </a:t>
            </a:r>
            <a:r>
              <a:rPr sz="1100" spc="-40" dirty="0">
                <a:latin typeface="Tahoma"/>
                <a:cs typeface="Tahoma"/>
              </a:rPr>
              <a:t>of </a:t>
            </a:r>
            <a:r>
              <a:rPr sz="1100" spc="-55" dirty="0">
                <a:latin typeface="Tahoma"/>
                <a:cs typeface="Tahoma"/>
              </a:rPr>
              <a:t>parameters </a:t>
            </a:r>
            <a:r>
              <a:rPr sz="1100" spc="-15" dirty="0">
                <a:latin typeface="Tahoma"/>
                <a:cs typeface="Tahoma"/>
              </a:rPr>
              <a:t>to </a:t>
            </a:r>
            <a:r>
              <a:rPr sz="1100" spc="-55" dirty="0">
                <a:latin typeface="Tahoma"/>
                <a:cs typeface="Tahoma"/>
              </a:rPr>
              <a:t>a </a:t>
            </a:r>
            <a:r>
              <a:rPr sz="1100" spc="-60" dirty="0">
                <a:latin typeface="Tahoma"/>
                <a:cs typeface="Tahoma"/>
              </a:rPr>
              <a:t>manageable </a:t>
            </a:r>
            <a:r>
              <a:rPr sz="1100" spc="-45" dirty="0">
                <a:latin typeface="Tahoma"/>
                <a:cs typeface="Tahoma"/>
              </a:rPr>
              <a:t>size, </a:t>
            </a:r>
            <a:r>
              <a:rPr sz="1100" spc="-105" dirty="0">
                <a:latin typeface="Tahoma"/>
                <a:cs typeface="Tahoma"/>
              </a:rPr>
              <a:t>we  </a:t>
            </a:r>
            <a:r>
              <a:rPr sz="1100" spc="-65" dirty="0">
                <a:latin typeface="Tahoma"/>
                <a:cs typeface="Tahoma"/>
              </a:rPr>
              <a:t>make </a:t>
            </a:r>
            <a:r>
              <a:rPr sz="1100" spc="-45" dirty="0">
                <a:latin typeface="Tahoma"/>
                <a:cs typeface="Tahoma"/>
              </a:rPr>
              <a:t>the </a:t>
            </a:r>
            <a:r>
              <a:rPr sz="1100" spc="-30" dirty="0">
                <a:solidFill>
                  <a:srgbClr val="0000FF"/>
                </a:solidFill>
                <a:latin typeface="Tahoma"/>
                <a:cs typeface="Tahoma"/>
              </a:rPr>
              <a:t>Naive </a:t>
            </a:r>
            <a:r>
              <a:rPr sz="1100" spc="-50" dirty="0">
                <a:solidFill>
                  <a:srgbClr val="0000FF"/>
                </a:solidFill>
                <a:latin typeface="Tahoma"/>
                <a:cs typeface="Tahoma"/>
              </a:rPr>
              <a:t>Bayes </a:t>
            </a:r>
            <a:r>
              <a:rPr sz="1100" spc="-30" dirty="0">
                <a:solidFill>
                  <a:srgbClr val="0000FF"/>
                </a:solidFill>
                <a:latin typeface="Tahoma"/>
                <a:cs typeface="Tahoma"/>
              </a:rPr>
              <a:t>conditional </a:t>
            </a:r>
            <a:r>
              <a:rPr sz="1100" spc="-55" dirty="0">
                <a:solidFill>
                  <a:srgbClr val="0000FF"/>
                </a:solidFill>
                <a:latin typeface="Tahoma"/>
                <a:cs typeface="Tahoma"/>
              </a:rPr>
              <a:t>independence</a:t>
            </a:r>
            <a:r>
              <a:rPr sz="1100" spc="55" dirty="0">
                <a:solidFill>
                  <a:srgbClr val="0000FF"/>
                </a:solidFill>
                <a:latin typeface="Tahoma"/>
                <a:cs typeface="Tahoma"/>
              </a:rPr>
              <a:t> </a:t>
            </a:r>
            <a:r>
              <a:rPr sz="1100" spc="-50" dirty="0">
                <a:solidFill>
                  <a:srgbClr val="0000FF"/>
                </a:solidFill>
                <a:latin typeface="Tahoma"/>
                <a:cs typeface="Tahoma"/>
              </a:rPr>
              <a:t>assumption</a:t>
            </a:r>
            <a:r>
              <a:rPr sz="1100" spc="-50" dirty="0">
                <a:latin typeface="Tahoma"/>
                <a:cs typeface="Tahoma"/>
              </a:rPr>
              <a:t>:</a:t>
            </a:r>
            <a:endParaRPr sz="1100" dirty="0">
              <a:latin typeface="Tahoma"/>
              <a:cs typeface="Tahoma"/>
            </a:endParaRPr>
          </a:p>
          <a:p>
            <a:pPr>
              <a:lnSpc>
                <a:spcPct val="100000"/>
              </a:lnSpc>
              <a:spcBef>
                <a:spcPts val="10"/>
              </a:spcBef>
            </a:pPr>
            <a:endParaRPr sz="1250" dirty="0">
              <a:latin typeface="Times New Roman"/>
              <a:cs typeface="Times New Roman"/>
            </a:endParaRPr>
          </a:p>
          <a:p>
            <a:pPr marL="999490" algn="ctr">
              <a:lnSpc>
                <a:spcPct val="100000"/>
              </a:lnSpc>
            </a:pPr>
            <a:endParaRPr sz="1100" dirty="0">
              <a:latin typeface="Arial"/>
              <a:cs typeface="Arial"/>
            </a:endParaRPr>
          </a:p>
        </p:txBody>
      </p:sp>
      <mc:AlternateContent xmlns:mc="http://schemas.openxmlformats.org/markup-compatibility/2006" xmlns:a14="http://schemas.microsoft.com/office/drawing/2010/main">
        <mc:Choice Requires="a14">
          <p:sp>
            <p:nvSpPr>
              <p:cNvPr id="6" name="object 6"/>
              <p:cNvSpPr txBox="1"/>
              <p:nvPr/>
            </p:nvSpPr>
            <p:spPr>
              <a:xfrm>
                <a:off x="2533650" y="1373867"/>
                <a:ext cx="1096978" cy="282193"/>
              </a:xfrm>
              <a:prstGeom prst="rect">
                <a:avLst/>
              </a:prstGeom>
            </p:spPr>
            <p:txBody>
              <a:bodyPr vert="horz" wrap="square" lIns="0" tIns="11430" rIns="0" bIns="0" rtlCol="0">
                <a:spAutoFit/>
              </a:bodyPr>
              <a:lstStyle/>
              <a:p>
                <a:pPr marL="38100">
                  <a:lnSpc>
                    <a:spcPct val="100000"/>
                  </a:lnSpc>
                  <a:spcBef>
                    <a:spcPts val="90"/>
                  </a:spcBef>
                </a:pPr>
                <a14:m>
                  <m:oMath xmlns:m="http://schemas.openxmlformats.org/officeDocument/2006/math">
                    <m:r>
                      <a:rPr lang="en-US" i="1" spc="20">
                        <a:latin typeface="Cambria Math" panose="02040503050406030204" pitchFamily="18" charset="0"/>
                        <a:ea typeface="Cambria Math" panose="02040503050406030204" pitchFamily="18" charset="0"/>
                        <a:cs typeface="Tahoma"/>
                      </a:rPr>
                      <m:t>∏ </m:t>
                    </m:r>
                  </m:oMath>
                </a14:m>
                <a:r>
                  <a:rPr sz="1100" i="1" spc="-5" dirty="0">
                    <a:latin typeface="Arial"/>
                    <a:cs typeface="Arial"/>
                  </a:rPr>
                  <a:t>P</a:t>
                </a:r>
                <a:r>
                  <a:rPr sz="1100" spc="-5" dirty="0">
                    <a:latin typeface="Tahoma"/>
                    <a:cs typeface="Tahoma"/>
                  </a:rPr>
                  <a:t>(</a:t>
                </a:r>
                <a:r>
                  <a:rPr sz="1100" i="1" spc="-5" dirty="0" err="1">
                    <a:latin typeface="Arial"/>
                    <a:cs typeface="Arial"/>
                  </a:rPr>
                  <a:t>X</a:t>
                </a:r>
                <a:r>
                  <a:rPr sz="1200" i="1" spc="-7" baseline="-13888" dirty="0" err="1">
                    <a:latin typeface="Verdana"/>
                    <a:cs typeface="Verdana"/>
                  </a:rPr>
                  <a:t>k</a:t>
                </a:r>
                <a:r>
                  <a:rPr sz="1200" i="1" spc="-7" baseline="-13888" dirty="0">
                    <a:latin typeface="Verdana"/>
                    <a:cs typeface="Verdana"/>
                  </a:rPr>
                  <a:t> </a:t>
                </a:r>
                <a:r>
                  <a:rPr sz="1100" spc="45" dirty="0">
                    <a:latin typeface="Tahoma"/>
                    <a:cs typeface="Tahoma"/>
                  </a:rPr>
                  <a:t>= </a:t>
                </a:r>
                <a:r>
                  <a:rPr sz="1100" i="1" spc="15" dirty="0" err="1">
                    <a:latin typeface="Arial"/>
                    <a:cs typeface="Arial"/>
                  </a:rPr>
                  <a:t>t</a:t>
                </a:r>
                <a:r>
                  <a:rPr sz="1200" i="1" spc="22" baseline="-13888" dirty="0" err="1">
                    <a:latin typeface="Verdana"/>
                    <a:cs typeface="Verdana"/>
                  </a:rPr>
                  <a:t>k</a:t>
                </a:r>
                <a:r>
                  <a:rPr sz="1200" i="1" spc="-262" baseline="-13888" dirty="0">
                    <a:latin typeface="Verdana"/>
                    <a:cs typeface="Verdana"/>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endParaRPr sz="1100" dirty="0">
                  <a:latin typeface="Tahoma"/>
                  <a:cs typeface="Tahoma"/>
                </a:endParaRPr>
              </a:p>
            </p:txBody>
          </p:sp>
        </mc:Choice>
        <mc:Fallback xmlns="">
          <p:sp>
            <p:nvSpPr>
              <p:cNvPr id="6" name="object 6"/>
              <p:cNvSpPr txBox="1">
                <a:spLocks noRot="1" noChangeAspect="1" noMove="1" noResize="1" noEditPoints="1" noAdjustHandles="1" noChangeArrowheads="1" noChangeShapeType="1" noTextEdit="1"/>
              </p:cNvSpPr>
              <p:nvPr/>
            </p:nvSpPr>
            <p:spPr>
              <a:xfrm>
                <a:off x="2533650" y="1373867"/>
                <a:ext cx="1096978" cy="282193"/>
              </a:xfrm>
              <a:prstGeom prst="rect">
                <a:avLst/>
              </a:prstGeom>
              <a:blipFill>
                <a:blip r:embed="rId2"/>
                <a:stretch>
                  <a:fillRect l="-6897" t="-4545" r="-2299" b="-40909"/>
                </a:stretch>
              </a:blipFill>
            </p:spPr>
            <p:txBody>
              <a:bodyPr/>
              <a:lstStyle/>
              <a:p>
                <a:r>
                  <a:rPr lang="en-US">
                    <a:noFill/>
                  </a:rPr>
                  <a:t> </a:t>
                </a:r>
              </a:p>
            </p:txBody>
          </p:sp>
        </mc:Fallback>
      </mc:AlternateContent>
      <p:sp>
        <p:nvSpPr>
          <p:cNvPr id="7" name="object 7"/>
          <p:cNvSpPr txBox="1"/>
          <p:nvPr/>
        </p:nvSpPr>
        <p:spPr>
          <a:xfrm>
            <a:off x="309245" y="1679829"/>
            <a:ext cx="3762375" cy="778510"/>
          </a:xfrm>
          <a:prstGeom prst="rect">
            <a:avLst/>
          </a:prstGeom>
        </p:spPr>
        <p:txBody>
          <a:bodyPr vert="horz" wrap="square" lIns="0" tIns="12065" rIns="0" bIns="0" rtlCol="0">
            <a:spAutoFit/>
          </a:bodyPr>
          <a:lstStyle/>
          <a:p>
            <a:pPr marL="2162175">
              <a:lnSpc>
                <a:spcPct val="100000"/>
              </a:lnSpc>
              <a:spcBef>
                <a:spcPts val="95"/>
              </a:spcBef>
            </a:pPr>
            <a:r>
              <a:rPr sz="800" spc="-15" dirty="0">
                <a:latin typeface="Arial"/>
                <a:cs typeface="Arial"/>
              </a:rPr>
              <a:t>1</a:t>
            </a:r>
            <a:r>
              <a:rPr sz="800" spc="-15" dirty="0">
                <a:latin typeface="Lucida Sans Unicode"/>
                <a:cs typeface="Lucida Sans Unicode"/>
              </a:rPr>
              <a:t>≤</a:t>
            </a:r>
            <a:r>
              <a:rPr sz="800" i="1" spc="-15" dirty="0">
                <a:latin typeface="Verdana"/>
                <a:cs typeface="Verdana"/>
              </a:rPr>
              <a:t>k</a:t>
            </a:r>
            <a:r>
              <a:rPr sz="800" spc="-15" dirty="0">
                <a:latin typeface="Lucida Sans Unicode"/>
                <a:cs typeface="Lucida Sans Unicode"/>
              </a:rPr>
              <a:t>≤</a:t>
            </a:r>
            <a:r>
              <a:rPr sz="800" i="1" spc="-15" dirty="0">
                <a:latin typeface="Verdana"/>
                <a:cs typeface="Verdana"/>
              </a:rPr>
              <a:t>n</a:t>
            </a:r>
            <a:r>
              <a:rPr sz="900" i="1" spc="-22" baseline="-13888" dirty="0">
                <a:latin typeface="Verdana"/>
                <a:cs typeface="Verdana"/>
              </a:rPr>
              <a:t>d</a:t>
            </a:r>
            <a:endParaRPr sz="900" baseline="-13888" dirty="0">
              <a:latin typeface="Verdana"/>
              <a:cs typeface="Verdana"/>
            </a:endParaRPr>
          </a:p>
          <a:p>
            <a:pPr>
              <a:lnSpc>
                <a:spcPct val="100000"/>
              </a:lnSpc>
              <a:spcBef>
                <a:spcPts val="45"/>
              </a:spcBef>
            </a:pPr>
            <a:endParaRPr sz="750" dirty="0">
              <a:latin typeface="Times New Roman"/>
              <a:cs typeface="Times New Roman"/>
            </a:endParaRPr>
          </a:p>
          <a:p>
            <a:pPr marL="50800" marR="43180" algn="just">
              <a:lnSpc>
                <a:spcPct val="102600"/>
              </a:lnSpc>
            </a:pPr>
            <a:r>
              <a:rPr sz="1100" spc="-50" dirty="0">
                <a:latin typeface="Tahoma"/>
                <a:cs typeface="Tahoma"/>
              </a:rPr>
              <a:t>We </a:t>
            </a:r>
            <a:r>
              <a:rPr sz="1100" spc="-70" dirty="0">
                <a:latin typeface="Tahoma"/>
                <a:cs typeface="Tahoma"/>
              </a:rPr>
              <a:t>assume </a:t>
            </a:r>
            <a:r>
              <a:rPr sz="1100" spc="-15" dirty="0">
                <a:latin typeface="Tahoma"/>
                <a:cs typeface="Tahoma"/>
              </a:rPr>
              <a:t>that </a:t>
            </a:r>
            <a:r>
              <a:rPr sz="1100" spc="-45" dirty="0">
                <a:latin typeface="Tahoma"/>
                <a:cs typeface="Tahoma"/>
              </a:rPr>
              <a:t>the </a:t>
            </a:r>
            <a:r>
              <a:rPr sz="1100" spc="-30" dirty="0">
                <a:latin typeface="Tahoma"/>
                <a:cs typeface="Tahoma"/>
              </a:rPr>
              <a:t>probability </a:t>
            </a:r>
            <a:r>
              <a:rPr sz="1100" spc="-40" dirty="0">
                <a:latin typeface="Tahoma"/>
                <a:cs typeface="Tahoma"/>
              </a:rPr>
              <a:t>of </a:t>
            </a:r>
            <a:r>
              <a:rPr sz="1100" spc="-50" dirty="0">
                <a:latin typeface="Tahoma"/>
                <a:cs typeface="Tahoma"/>
              </a:rPr>
              <a:t>observing </a:t>
            </a:r>
            <a:r>
              <a:rPr sz="1100" spc="-45" dirty="0">
                <a:latin typeface="Tahoma"/>
                <a:cs typeface="Tahoma"/>
              </a:rPr>
              <a:t>the </a:t>
            </a:r>
            <a:r>
              <a:rPr sz="1100" spc="-35" dirty="0">
                <a:latin typeface="Tahoma"/>
                <a:cs typeface="Tahoma"/>
              </a:rPr>
              <a:t>conjunction </a:t>
            </a:r>
            <a:r>
              <a:rPr sz="1100" spc="-40" dirty="0">
                <a:latin typeface="Tahoma"/>
                <a:cs typeface="Tahoma"/>
              </a:rPr>
              <a:t>of  </a:t>
            </a:r>
            <a:r>
              <a:rPr sz="1100" spc="-30" dirty="0">
                <a:latin typeface="Tahoma"/>
                <a:cs typeface="Tahoma"/>
              </a:rPr>
              <a:t>attributes </a:t>
            </a:r>
            <a:r>
              <a:rPr sz="1100" spc="-35" dirty="0">
                <a:latin typeface="Tahoma"/>
                <a:cs typeface="Tahoma"/>
              </a:rPr>
              <a:t>is </a:t>
            </a:r>
            <a:r>
              <a:rPr sz="1100" spc="-50" dirty="0">
                <a:latin typeface="Tahoma"/>
                <a:cs typeface="Tahoma"/>
              </a:rPr>
              <a:t>equal </a:t>
            </a:r>
            <a:r>
              <a:rPr sz="1100" spc="-15" dirty="0">
                <a:latin typeface="Tahoma"/>
                <a:cs typeface="Tahoma"/>
              </a:rPr>
              <a:t>to </a:t>
            </a:r>
            <a:r>
              <a:rPr sz="1100" spc="-45" dirty="0">
                <a:latin typeface="Tahoma"/>
                <a:cs typeface="Tahoma"/>
              </a:rPr>
              <a:t>the </a:t>
            </a:r>
            <a:r>
              <a:rPr sz="1100" spc="-35" dirty="0">
                <a:latin typeface="Tahoma"/>
                <a:cs typeface="Tahoma"/>
              </a:rPr>
              <a:t>product </a:t>
            </a:r>
            <a:r>
              <a:rPr sz="1100" spc="-40" dirty="0">
                <a:latin typeface="Tahoma"/>
                <a:cs typeface="Tahoma"/>
              </a:rPr>
              <a:t>of </a:t>
            </a:r>
            <a:r>
              <a:rPr sz="1100" spc="-45" dirty="0">
                <a:latin typeface="Tahoma"/>
                <a:cs typeface="Tahoma"/>
              </a:rPr>
              <a:t>the </a:t>
            </a:r>
            <a:r>
              <a:rPr sz="1100" spc="-30" dirty="0">
                <a:latin typeface="Tahoma"/>
                <a:cs typeface="Tahoma"/>
              </a:rPr>
              <a:t>individual </a:t>
            </a:r>
            <a:r>
              <a:rPr sz="1100" spc="-35" dirty="0">
                <a:latin typeface="Tahoma"/>
                <a:cs typeface="Tahoma"/>
              </a:rPr>
              <a:t>probabilities  </a:t>
            </a:r>
            <a:r>
              <a:rPr sz="1100" i="1" spc="-5" dirty="0">
                <a:latin typeface="Arial"/>
                <a:cs typeface="Arial"/>
              </a:rPr>
              <a:t>P</a:t>
            </a:r>
            <a:r>
              <a:rPr sz="1100" spc="-5" dirty="0">
                <a:latin typeface="Tahoma"/>
                <a:cs typeface="Tahoma"/>
              </a:rPr>
              <a:t>(</a:t>
            </a:r>
            <a:r>
              <a:rPr sz="1100" i="1" spc="-5" dirty="0">
                <a:latin typeface="Arial"/>
                <a:cs typeface="Arial"/>
              </a:rPr>
              <a:t>X</a:t>
            </a:r>
            <a:r>
              <a:rPr sz="1200" i="1" spc="-7" baseline="-13888" dirty="0">
                <a:latin typeface="Verdana"/>
                <a:cs typeface="Verdana"/>
              </a:rPr>
              <a:t>k </a:t>
            </a:r>
            <a:r>
              <a:rPr sz="1100" spc="45" dirty="0">
                <a:latin typeface="Tahoma"/>
                <a:cs typeface="Tahoma"/>
              </a:rPr>
              <a:t>= </a:t>
            </a:r>
            <a:r>
              <a:rPr sz="1100" i="1" spc="15" dirty="0">
                <a:latin typeface="Arial"/>
                <a:cs typeface="Arial"/>
              </a:rPr>
              <a:t>t</a:t>
            </a:r>
            <a:r>
              <a:rPr sz="1200" i="1" spc="22" baseline="-13888" dirty="0">
                <a:latin typeface="Verdana"/>
                <a:cs typeface="Verdana"/>
              </a:rPr>
              <a:t>k</a:t>
            </a:r>
            <a:r>
              <a:rPr sz="1200" i="1" spc="-187" baseline="-13888" dirty="0">
                <a:latin typeface="Verdana"/>
                <a:cs typeface="Verdana"/>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endParaRPr sz="1100" dirty="0">
              <a:latin typeface="Tahoma"/>
              <a:cs typeface="Tahoma"/>
            </a:endParaRPr>
          </a:p>
        </p:txBody>
      </p:sp>
      <p:sp>
        <p:nvSpPr>
          <p:cNvPr id="8" name="object 8"/>
          <p:cNvSpPr txBox="1"/>
          <p:nvPr/>
        </p:nvSpPr>
        <p:spPr>
          <a:xfrm>
            <a:off x="360045" y="2485821"/>
            <a:ext cx="3707129" cy="374015"/>
          </a:xfrm>
          <a:prstGeom prst="rect">
            <a:avLst/>
          </a:prstGeom>
        </p:spPr>
        <p:txBody>
          <a:bodyPr vert="horz" wrap="square" lIns="0" tIns="0" rIns="0" bIns="0" rtlCol="0">
            <a:spAutoFit/>
          </a:bodyPr>
          <a:lstStyle/>
          <a:p>
            <a:pPr>
              <a:lnSpc>
                <a:spcPts val="1040"/>
              </a:lnSpc>
            </a:pPr>
            <a:r>
              <a:rPr sz="1100" spc="-25" dirty="0">
                <a:latin typeface="Tahoma"/>
                <a:cs typeface="Tahoma"/>
              </a:rPr>
              <a:t>Recall</a:t>
            </a:r>
            <a:r>
              <a:rPr sz="1100" spc="20" dirty="0">
                <a:latin typeface="Tahoma"/>
                <a:cs typeface="Tahoma"/>
              </a:rPr>
              <a:t> </a:t>
            </a:r>
            <a:r>
              <a:rPr sz="1100" spc="-40" dirty="0">
                <a:latin typeface="Tahoma"/>
                <a:cs typeface="Tahoma"/>
              </a:rPr>
              <a:t>from</a:t>
            </a:r>
            <a:r>
              <a:rPr sz="1100" spc="20" dirty="0">
                <a:latin typeface="Tahoma"/>
                <a:cs typeface="Tahoma"/>
              </a:rPr>
              <a:t> </a:t>
            </a:r>
            <a:r>
              <a:rPr sz="1100" spc="-45" dirty="0">
                <a:latin typeface="Tahoma"/>
                <a:cs typeface="Tahoma"/>
              </a:rPr>
              <a:t>earlier</a:t>
            </a:r>
            <a:r>
              <a:rPr sz="1100" spc="25" dirty="0">
                <a:latin typeface="Tahoma"/>
                <a:cs typeface="Tahoma"/>
              </a:rPr>
              <a:t> </a:t>
            </a:r>
            <a:r>
              <a:rPr sz="1100" spc="-45" dirty="0">
                <a:latin typeface="Tahoma"/>
                <a:cs typeface="Tahoma"/>
              </a:rPr>
              <a:t>the</a:t>
            </a:r>
            <a:r>
              <a:rPr sz="1100" spc="25" dirty="0">
                <a:latin typeface="Tahoma"/>
                <a:cs typeface="Tahoma"/>
              </a:rPr>
              <a:t> </a:t>
            </a:r>
            <a:r>
              <a:rPr sz="1100" spc="-45" dirty="0">
                <a:latin typeface="Tahoma"/>
                <a:cs typeface="Tahoma"/>
              </a:rPr>
              <a:t>estimates</a:t>
            </a:r>
            <a:r>
              <a:rPr sz="1100" spc="20" dirty="0">
                <a:latin typeface="Tahoma"/>
                <a:cs typeface="Tahoma"/>
              </a:rPr>
              <a:t> </a:t>
            </a:r>
            <a:r>
              <a:rPr sz="1100" spc="-45" dirty="0">
                <a:latin typeface="Tahoma"/>
                <a:cs typeface="Tahoma"/>
              </a:rPr>
              <a:t>for</a:t>
            </a:r>
            <a:r>
              <a:rPr sz="1100" spc="25" dirty="0">
                <a:latin typeface="Tahoma"/>
                <a:cs typeface="Tahoma"/>
              </a:rPr>
              <a:t> </a:t>
            </a:r>
            <a:r>
              <a:rPr sz="1100" spc="-60" dirty="0">
                <a:latin typeface="Tahoma"/>
                <a:cs typeface="Tahoma"/>
              </a:rPr>
              <a:t>these</a:t>
            </a:r>
            <a:r>
              <a:rPr sz="1100" spc="20" dirty="0">
                <a:latin typeface="Tahoma"/>
                <a:cs typeface="Tahoma"/>
              </a:rPr>
              <a:t> </a:t>
            </a:r>
            <a:r>
              <a:rPr sz="1100" spc="-50" dirty="0">
                <a:latin typeface="Tahoma"/>
                <a:cs typeface="Tahoma"/>
              </a:rPr>
              <a:t>priors</a:t>
            </a:r>
            <a:r>
              <a:rPr sz="1100" spc="25" dirty="0">
                <a:latin typeface="Tahoma"/>
                <a:cs typeface="Tahoma"/>
              </a:rPr>
              <a:t> </a:t>
            </a:r>
            <a:r>
              <a:rPr sz="1100" spc="-50" dirty="0">
                <a:latin typeface="Tahoma"/>
                <a:cs typeface="Tahoma"/>
              </a:rPr>
              <a:t>and</a:t>
            </a:r>
            <a:r>
              <a:rPr sz="1100" spc="25" dirty="0">
                <a:latin typeface="Tahoma"/>
                <a:cs typeface="Tahoma"/>
              </a:rPr>
              <a:t> </a:t>
            </a:r>
            <a:r>
              <a:rPr sz="1100" spc="-30" dirty="0">
                <a:latin typeface="Tahoma"/>
                <a:cs typeface="Tahoma"/>
              </a:rPr>
              <a:t>conditional</a:t>
            </a:r>
            <a:endParaRPr sz="1100">
              <a:latin typeface="Tahoma"/>
              <a:cs typeface="Tahoma"/>
            </a:endParaRPr>
          </a:p>
          <a:p>
            <a:pPr>
              <a:lnSpc>
                <a:spcPts val="1045"/>
              </a:lnSpc>
              <a:spcBef>
                <a:spcPts val="35"/>
              </a:spcBef>
              <a:tabLst>
                <a:tab pos="2532380" algn="l"/>
              </a:tabLst>
            </a:pPr>
            <a:r>
              <a:rPr sz="1100" spc="-40" dirty="0">
                <a:latin typeface="Tahoma"/>
                <a:cs typeface="Tahoma"/>
              </a:rPr>
              <a:t>probabilities: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45" dirty="0">
                <a:latin typeface="Tahoma"/>
                <a:cs typeface="Tahoma"/>
              </a:rPr>
              <a:t>= </a:t>
            </a:r>
            <a:r>
              <a:rPr sz="1200" i="1" spc="-30" baseline="31250" dirty="0">
                <a:latin typeface="Verdana"/>
                <a:cs typeface="Verdana"/>
              </a:rPr>
              <a:t>N</a:t>
            </a:r>
            <a:r>
              <a:rPr sz="900" i="1" spc="-30" baseline="32407" dirty="0">
                <a:latin typeface="Verdana"/>
                <a:cs typeface="Verdana"/>
              </a:rPr>
              <a:t>c   </a:t>
            </a:r>
            <a:r>
              <a:rPr sz="1100" spc="-50" dirty="0">
                <a:latin typeface="Tahoma"/>
                <a:cs typeface="Tahoma"/>
              </a:rPr>
              <a:t>and</a:t>
            </a:r>
            <a:r>
              <a:rPr sz="1100" spc="-175" dirty="0">
                <a:latin typeface="Tahoma"/>
                <a:cs typeface="Tahoma"/>
              </a:rPr>
              <a:t> </a:t>
            </a:r>
            <a:r>
              <a:rPr sz="1100" i="1" spc="-70" dirty="0">
                <a:latin typeface="Arial"/>
                <a:cs typeface="Arial"/>
              </a:rPr>
              <a:t>P</a:t>
            </a:r>
            <a:r>
              <a:rPr sz="1650" spc="-104" baseline="12626" dirty="0">
                <a:latin typeface="Tahoma"/>
                <a:cs typeface="Tahoma"/>
              </a:rPr>
              <a:t>ˆ</a:t>
            </a:r>
            <a:r>
              <a:rPr sz="1100" spc="-70" dirty="0">
                <a:latin typeface="Tahoma"/>
                <a:cs typeface="Tahoma"/>
              </a:rPr>
              <a:t>(</a:t>
            </a:r>
            <a:r>
              <a:rPr sz="1100" i="1" spc="-70" dirty="0">
                <a:latin typeface="Arial"/>
                <a:cs typeface="Arial"/>
              </a:rPr>
              <a:t>t</a:t>
            </a:r>
            <a:r>
              <a:rPr sz="1100" spc="-70" dirty="0">
                <a:latin typeface="Lucida Sans Unicode"/>
                <a:cs typeface="Lucida Sans Unicode"/>
              </a:rPr>
              <a:t>|</a:t>
            </a:r>
            <a:r>
              <a:rPr sz="1100" i="1" spc="-70" dirty="0">
                <a:latin typeface="Arial"/>
                <a:cs typeface="Arial"/>
              </a:rPr>
              <a:t>c</a:t>
            </a:r>
            <a:r>
              <a:rPr sz="1100" spc="-70" dirty="0">
                <a:latin typeface="Tahoma"/>
                <a:cs typeface="Tahoma"/>
              </a:rPr>
              <a:t>)</a:t>
            </a:r>
            <a:r>
              <a:rPr sz="1100" spc="-40" dirty="0">
                <a:latin typeface="Tahoma"/>
                <a:cs typeface="Tahoma"/>
              </a:rPr>
              <a:t> </a:t>
            </a:r>
            <a:r>
              <a:rPr sz="1100" spc="45" dirty="0">
                <a:latin typeface="Tahoma"/>
                <a:cs typeface="Tahoma"/>
              </a:rPr>
              <a:t>=	</a:t>
            </a:r>
            <a:r>
              <a:rPr sz="1200" i="1" spc="22" baseline="31250" dirty="0">
                <a:latin typeface="Verdana"/>
                <a:cs typeface="Verdana"/>
              </a:rPr>
              <a:t>T</a:t>
            </a:r>
            <a:r>
              <a:rPr sz="900" i="1" spc="22" baseline="32407" dirty="0">
                <a:latin typeface="Verdana"/>
                <a:cs typeface="Verdana"/>
              </a:rPr>
              <a:t>ct</a:t>
            </a:r>
            <a:r>
              <a:rPr sz="900" i="1" spc="-179" baseline="32407" dirty="0">
                <a:latin typeface="Verdana"/>
                <a:cs typeface="Verdana"/>
              </a:rPr>
              <a:t> </a:t>
            </a:r>
            <a:r>
              <a:rPr sz="1200" spc="120" baseline="31250" dirty="0">
                <a:latin typeface="Arial"/>
                <a:cs typeface="Arial"/>
              </a:rPr>
              <a:t>+1</a:t>
            </a:r>
            <a:endParaRPr sz="1200" baseline="31250">
              <a:latin typeface="Arial"/>
              <a:cs typeface="Arial"/>
            </a:endParaRPr>
          </a:p>
          <a:p>
            <a:pPr marL="1291590">
              <a:lnSpc>
                <a:spcPts val="685"/>
              </a:lnSpc>
              <a:tabLst>
                <a:tab pos="2292350" algn="l"/>
              </a:tabLst>
            </a:pPr>
            <a:r>
              <a:rPr sz="1200" i="1" spc="-7" baseline="6944" dirty="0">
                <a:latin typeface="Verdana"/>
                <a:cs typeface="Verdana"/>
              </a:rPr>
              <a:t>N	</a:t>
            </a:r>
            <a:r>
              <a:rPr sz="1200" spc="135" baseline="6944" dirty="0">
                <a:latin typeface="Arial"/>
                <a:cs typeface="Arial"/>
              </a:rPr>
              <a:t>(</a:t>
            </a:r>
            <a:r>
              <a:rPr sz="1200" spc="135" baseline="45138" dirty="0">
                <a:latin typeface="Arial"/>
                <a:cs typeface="Arial"/>
              </a:rPr>
              <a:t>P</a:t>
            </a:r>
            <a:r>
              <a:rPr sz="900" i="1" spc="135" baseline="-13888" dirty="0">
                <a:latin typeface="Verdana"/>
                <a:cs typeface="Verdana"/>
              </a:rPr>
              <a:t>t</a:t>
            </a:r>
            <a:r>
              <a:rPr sz="600" spc="90" dirty="0">
                <a:latin typeface="Lucida Sans Unicode"/>
                <a:cs typeface="Lucida Sans Unicode"/>
              </a:rPr>
              <a:t>′</a:t>
            </a:r>
            <a:r>
              <a:rPr sz="900" spc="135" baseline="-13888" dirty="0">
                <a:latin typeface="Lucida Sans Unicode"/>
                <a:cs typeface="Lucida Sans Unicode"/>
              </a:rPr>
              <a:t>∈</a:t>
            </a:r>
            <a:r>
              <a:rPr sz="900" i="1" spc="135" baseline="-13888" dirty="0">
                <a:latin typeface="Verdana"/>
                <a:cs typeface="Verdana"/>
              </a:rPr>
              <a:t>V </a:t>
            </a:r>
            <a:r>
              <a:rPr sz="1200" i="1" spc="37" baseline="6944" dirty="0">
                <a:latin typeface="Verdana"/>
                <a:cs typeface="Verdana"/>
              </a:rPr>
              <a:t>T</a:t>
            </a:r>
            <a:r>
              <a:rPr sz="900" i="1" spc="37" baseline="-13888" dirty="0">
                <a:latin typeface="Verdana"/>
                <a:cs typeface="Verdana"/>
              </a:rPr>
              <a:t>ct</a:t>
            </a:r>
            <a:r>
              <a:rPr sz="600" spc="25" dirty="0">
                <a:latin typeface="Lucida Sans Unicode"/>
                <a:cs typeface="Lucida Sans Unicode"/>
              </a:rPr>
              <a:t>′</a:t>
            </a:r>
            <a:r>
              <a:rPr sz="600" spc="-114" dirty="0">
                <a:latin typeface="Lucida Sans Unicode"/>
                <a:cs typeface="Lucida Sans Unicode"/>
              </a:rPr>
              <a:t> </a:t>
            </a:r>
            <a:r>
              <a:rPr sz="1200" spc="127" baseline="6944" dirty="0">
                <a:latin typeface="Arial"/>
                <a:cs typeface="Arial"/>
              </a:rPr>
              <a:t>)+</a:t>
            </a:r>
            <a:r>
              <a:rPr sz="1200" i="1" spc="127" baseline="6944" dirty="0">
                <a:latin typeface="Verdana"/>
                <a:cs typeface="Verdana"/>
              </a:rPr>
              <a:t>B</a:t>
            </a:r>
            <a:endParaRPr sz="1200" baseline="6944">
              <a:latin typeface="Verdana"/>
              <a:cs typeface="Verdana"/>
            </a:endParaRPr>
          </a:p>
        </p:txBody>
      </p:sp>
      <p:sp>
        <p:nvSpPr>
          <p:cNvPr id="9" name="object 9"/>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0" name="object 10"/>
          <p:cNvSpPr/>
          <p:nvPr/>
        </p:nvSpPr>
        <p:spPr>
          <a:xfrm>
            <a:off x="322728" y="2473427"/>
            <a:ext cx="3824604" cy="438784"/>
          </a:xfrm>
          <a:custGeom>
            <a:avLst/>
            <a:gdLst/>
            <a:ahLst/>
            <a:cxnLst/>
            <a:rect l="l" t="t" r="r" b="b"/>
            <a:pathLst>
              <a:path w="3824604" h="438785">
                <a:moveTo>
                  <a:pt x="0" y="438307"/>
                </a:moveTo>
                <a:lnTo>
                  <a:pt x="3824229" y="438307"/>
                </a:lnTo>
                <a:lnTo>
                  <a:pt x="3824229" y="0"/>
                </a:lnTo>
                <a:lnTo>
                  <a:pt x="0" y="0"/>
                </a:lnTo>
                <a:lnTo>
                  <a:pt x="0" y="438307"/>
                </a:lnTo>
                <a:close/>
              </a:path>
            </a:pathLst>
          </a:custGeom>
          <a:solidFill>
            <a:srgbClr val="FFFFFF"/>
          </a:solidFill>
        </p:spPr>
        <p:txBody>
          <a:bodyPr wrap="square" lIns="0" tIns="0" rIns="0" bIns="0" rtlCol="0"/>
          <a:lstStyle/>
          <a:p>
            <a:endParaRPr/>
          </a:p>
        </p:txBody>
      </p:sp>
      <p:sp>
        <p:nvSpPr>
          <p:cNvPr id="11" name="object 11"/>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2" name="object 12"/>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34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Maximum </a:t>
            </a:r>
            <a:r>
              <a:rPr spc="-110" dirty="0"/>
              <a:t>a </a:t>
            </a:r>
            <a:r>
              <a:rPr spc="-40" dirty="0"/>
              <a:t>posteriori</a:t>
            </a:r>
            <a:r>
              <a:rPr spc="-250" dirty="0"/>
              <a:t> </a:t>
            </a:r>
            <a:r>
              <a:rPr spc="-100" dirty="0"/>
              <a:t>class</a:t>
            </a:r>
          </a:p>
        </p:txBody>
      </p:sp>
      <p:sp>
        <p:nvSpPr>
          <p:cNvPr id="4" name="object 4"/>
          <p:cNvSpPr/>
          <p:nvPr/>
        </p:nvSpPr>
        <p:spPr>
          <a:xfrm>
            <a:off x="499854" y="1104563"/>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314532"/>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416505" y="1900881"/>
            <a:ext cx="226695" cy="147320"/>
          </a:xfrm>
          <a:prstGeom prst="rect">
            <a:avLst/>
          </a:prstGeom>
        </p:spPr>
        <p:txBody>
          <a:bodyPr vert="horz" wrap="square" lIns="0" tIns="12065" rIns="0" bIns="0" rtlCol="0">
            <a:spAutoFit/>
          </a:bodyPr>
          <a:lstStyle/>
          <a:p>
            <a:pPr marL="12700">
              <a:lnSpc>
                <a:spcPct val="100000"/>
              </a:lnSpc>
              <a:spcBef>
                <a:spcPts val="95"/>
              </a:spcBef>
            </a:pPr>
            <a:r>
              <a:rPr sz="800" i="1" spc="20" dirty="0">
                <a:latin typeface="Verdana"/>
                <a:cs typeface="Verdana"/>
              </a:rPr>
              <a:t>c</a:t>
            </a:r>
            <a:r>
              <a:rPr sz="800" spc="-75" dirty="0">
                <a:latin typeface="Lucida Sans Unicode"/>
                <a:cs typeface="Lucida Sans Unicode"/>
              </a:rPr>
              <a:t>∈</a:t>
            </a:r>
            <a:r>
              <a:rPr sz="800" spc="-5" dirty="0">
                <a:latin typeface="Arial"/>
                <a:cs typeface="Arial"/>
              </a:rPr>
              <a:t>C</a:t>
            </a:r>
            <a:endParaRPr sz="800">
              <a:latin typeface="Arial"/>
              <a:cs typeface="Arial"/>
            </a:endParaRPr>
          </a:p>
        </p:txBody>
      </p:sp>
      <p:sp>
        <p:nvSpPr>
          <p:cNvPr id="7" name="object 7"/>
          <p:cNvSpPr txBox="1"/>
          <p:nvPr/>
        </p:nvSpPr>
        <p:spPr>
          <a:xfrm>
            <a:off x="2473323" y="1900881"/>
            <a:ext cx="226695" cy="147320"/>
          </a:xfrm>
          <a:prstGeom prst="rect">
            <a:avLst/>
          </a:prstGeom>
        </p:spPr>
        <p:txBody>
          <a:bodyPr vert="horz" wrap="square" lIns="0" tIns="12065" rIns="0" bIns="0" rtlCol="0">
            <a:spAutoFit/>
          </a:bodyPr>
          <a:lstStyle/>
          <a:p>
            <a:pPr marL="12700">
              <a:lnSpc>
                <a:spcPct val="100000"/>
              </a:lnSpc>
              <a:spcBef>
                <a:spcPts val="95"/>
              </a:spcBef>
            </a:pPr>
            <a:r>
              <a:rPr sz="800" i="1" spc="20" dirty="0">
                <a:latin typeface="Verdana"/>
                <a:cs typeface="Verdana"/>
              </a:rPr>
              <a:t>c</a:t>
            </a:r>
            <a:r>
              <a:rPr sz="800" spc="-75" dirty="0">
                <a:latin typeface="Lucida Sans Unicode"/>
                <a:cs typeface="Lucida Sans Unicode"/>
              </a:rPr>
              <a:t>∈</a:t>
            </a:r>
            <a:r>
              <a:rPr sz="800" spc="-5" dirty="0">
                <a:latin typeface="Arial"/>
                <a:cs typeface="Arial"/>
              </a:rPr>
              <a:t>C</a:t>
            </a:r>
            <a:endParaRPr sz="800">
              <a:latin typeface="Arial"/>
              <a:cs typeface="Arial"/>
            </a:endParaRPr>
          </a:p>
        </p:txBody>
      </p:sp>
      <p:sp>
        <p:nvSpPr>
          <p:cNvPr id="8" name="object 8"/>
          <p:cNvSpPr txBox="1"/>
          <p:nvPr/>
        </p:nvSpPr>
        <p:spPr>
          <a:xfrm>
            <a:off x="586308" y="980196"/>
            <a:ext cx="3623945" cy="823594"/>
          </a:xfrm>
          <a:prstGeom prst="rect">
            <a:avLst/>
          </a:prstGeom>
        </p:spPr>
        <p:txBody>
          <a:bodyPr vert="horz" wrap="square" lIns="0" tIns="55244" rIns="0" bIns="0" rtlCol="0">
            <a:spAutoFit/>
          </a:bodyPr>
          <a:lstStyle/>
          <a:p>
            <a:pPr marL="50800">
              <a:lnSpc>
                <a:spcPct val="100000"/>
              </a:lnSpc>
              <a:spcBef>
                <a:spcPts val="434"/>
              </a:spcBef>
            </a:pPr>
            <a:r>
              <a:rPr sz="1100" spc="-20" dirty="0">
                <a:latin typeface="Tahoma"/>
                <a:cs typeface="Tahoma"/>
              </a:rPr>
              <a:t>Our </a:t>
            </a:r>
            <a:r>
              <a:rPr sz="1100" spc="-45" dirty="0">
                <a:latin typeface="Tahoma"/>
                <a:cs typeface="Tahoma"/>
              </a:rPr>
              <a:t>goal </a:t>
            </a:r>
            <a:r>
              <a:rPr sz="1100" spc="-35" dirty="0">
                <a:latin typeface="Tahoma"/>
                <a:cs typeface="Tahoma"/>
              </a:rPr>
              <a:t>is </a:t>
            </a:r>
            <a:r>
              <a:rPr sz="1100" spc="-15" dirty="0">
                <a:latin typeface="Tahoma"/>
                <a:cs typeface="Tahoma"/>
              </a:rPr>
              <a:t>to </a:t>
            </a:r>
            <a:r>
              <a:rPr sz="1100" spc="-30" dirty="0">
                <a:latin typeface="Tahoma"/>
                <a:cs typeface="Tahoma"/>
              </a:rPr>
              <a:t>find </a:t>
            </a:r>
            <a:r>
              <a:rPr sz="1100" spc="-45" dirty="0">
                <a:latin typeface="Tahoma"/>
                <a:cs typeface="Tahoma"/>
              </a:rPr>
              <a:t>the </a:t>
            </a:r>
            <a:r>
              <a:rPr sz="1100" spc="5" dirty="0">
                <a:latin typeface="Tahoma"/>
                <a:cs typeface="Tahoma"/>
              </a:rPr>
              <a:t>“best”</a:t>
            </a:r>
            <a:r>
              <a:rPr sz="1100" spc="310" dirty="0">
                <a:latin typeface="Tahoma"/>
                <a:cs typeface="Tahoma"/>
              </a:rPr>
              <a:t> </a:t>
            </a:r>
            <a:r>
              <a:rPr sz="1100" spc="-45" dirty="0">
                <a:latin typeface="Tahoma"/>
                <a:cs typeface="Tahoma"/>
              </a:rPr>
              <a:t>class.</a:t>
            </a:r>
            <a:endParaRPr sz="1100" dirty="0">
              <a:latin typeface="Tahoma"/>
              <a:cs typeface="Tahoma"/>
            </a:endParaRPr>
          </a:p>
          <a:p>
            <a:pPr marL="50800" marR="43180">
              <a:lnSpc>
                <a:spcPct val="102699"/>
              </a:lnSpc>
              <a:spcBef>
                <a:spcPts val="295"/>
              </a:spcBef>
            </a:pPr>
            <a:r>
              <a:rPr sz="1100" spc="-20" dirty="0">
                <a:latin typeface="Tahoma"/>
                <a:cs typeface="Tahoma"/>
              </a:rPr>
              <a:t>The </a:t>
            </a:r>
            <a:r>
              <a:rPr sz="1100" spc="-40" dirty="0">
                <a:latin typeface="Tahoma"/>
                <a:cs typeface="Tahoma"/>
              </a:rPr>
              <a:t>best </a:t>
            </a:r>
            <a:r>
              <a:rPr sz="1100" spc="-45" dirty="0">
                <a:latin typeface="Tahoma"/>
                <a:cs typeface="Tahoma"/>
              </a:rPr>
              <a:t>class </a:t>
            </a:r>
            <a:r>
              <a:rPr sz="1100" spc="-25" dirty="0">
                <a:latin typeface="Tahoma"/>
                <a:cs typeface="Tahoma"/>
              </a:rPr>
              <a:t>in </a:t>
            </a:r>
            <a:r>
              <a:rPr sz="1100" spc="-30" dirty="0">
                <a:latin typeface="Tahoma"/>
                <a:cs typeface="Tahoma"/>
              </a:rPr>
              <a:t>Naive </a:t>
            </a:r>
            <a:r>
              <a:rPr sz="1100" spc="-50" dirty="0">
                <a:latin typeface="Tahoma"/>
                <a:cs typeface="Tahoma"/>
              </a:rPr>
              <a:t>Bayes </a:t>
            </a:r>
            <a:r>
              <a:rPr sz="1100" spc="-30" dirty="0">
                <a:latin typeface="Tahoma"/>
                <a:cs typeface="Tahoma"/>
              </a:rPr>
              <a:t>classification </a:t>
            </a:r>
            <a:r>
              <a:rPr sz="1100" spc="-35" dirty="0">
                <a:latin typeface="Tahoma"/>
                <a:cs typeface="Tahoma"/>
              </a:rPr>
              <a:t>is </a:t>
            </a:r>
            <a:r>
              <a:rPr sz="1100" spc="-45" dirty="0">
                <a:latin typeface="Tahoma"/>
                <a:cs typeface="Tahoma"/>
              </a:rPr>
              <a:t>the most </a:t>
            </a:r>
            <a:r>
              <a:rPr sz="1100" spc="-30" dirty="0">
                <a:latin typeface="Tahoma"/>
                <a:cs typeface="Tahoma"/>
              </a:rPr>
              <a:t>likely  </a:t>
            </a:r>
            <a:r>
              <a:rPr sz="1100" spc="-60" dirty="0">
                <a:latin typeface="Tahoma"/>
                <a:cs typeface="Tahoma"/>
              </a:rPr>
              <a:t>or </a:t>
            </a:r>
            <a:r>
              <a:rPr sz="1100" spc="-50" dirty="0">
                <a:latin typeface="Tahoma"/>
                <a:cs typeface="Tahoma"/>
              </a:rPr>
              <a:t>maximum </a:t>
            </a:r>
            <a:r>
              <a:rPr sz="1100" spc="-55" dirty="0">
                <a:latin typeface="Tahoma"/>
                <a:cs typeface="Tahoma"/>
              </a:rPr>
              <a:t>a </a:t>
            </a:r>
            <a:r>
              <a:rPr sz="1100" spc="-35" dirty="0">
                <a:latin typeface="Tahoma"/>
                <a:cs typeface="Tahoma"/>
              </a:rPr>
              <a:t>posteriori </a:t>
            </a:r>
            <a:r>
              <a:rPr sz="1100" spc="50" dirty="0">
                <a:latin typeface="Tahoma"/>
                <a:cs typeface="Tahoma"/>
              </a:rPr>
              <a:t>(MAP) </a:t>
            </a:r>
            <a:r>
              <a:rPr sz="1100" spc="-45" dirty="0">
                <a:latin typeface="Tahoma"/>
                <a:cs typeface="Tahoma"/>
              </a:rPr>
              <a:t>class</a:t>
            </a:r>
            <a:r>
              <a:rPr sz="1100" spc="-30" dirty="0">
                <a:latin typeface="Tahoma"/>
                <a:cs typeface="Tahoma"/>
              </a:rPr>
              <a:t> </a:t>
            </a:r>
            <a:r>
              <a:rPr sz="1100" i="1" spc="-15" dirty="0">
                <a:latin typeface="Arial"/>
                <a:cs typeface="Arial"/>
              </a:rPr>
              <a:t>c</a:t>
            </a:r>
            <a:r>
              <a:rPr sz="1200" spc="-22" baseline="-10416" dirty="0">
                <a:latin typeface="Arial"/>
                <a:cs typeface="Arial"/>
              </a:rPr>
              <a:t>map</a:t>
            </a:r>
            <a:r>
              <a:rPr sz="1100" spc="-15" dirty="0">
                <a:latin typeface="Tahoma"/>
                <a:cs typeface="Tahoma"/>
              </a:rPr>
              <a:t>:</a:t>
            </a:r>
            <a:endParaRPr sz="1100" dirty="0">
              <a:latin typeface="Tahoma"/>
              <a:cs typeface="Tahoma"/>
            </a:endParaRPr>
          </a:p>
          <a:p>
            <a:pPr marR="734695" algn="r">
              <a:lnSpc>
                <a:spcPct val="100000"/>
              </a:lnSpc>
              <a:spcBef>
                <a:spcPts val="305"/>
              </a:spcBef>
            </a:pPr>
            <a:endParaRPr sz="1100" dirty="0">
              <a:latin typeface="Arial"/>
              <a:cs typeface="Arial"/>
            </a:endParaRPr>
          </a:p>
        </p:txBody>
      </p:sp>
      <p:sp>
        <p:nvSpPr>
          <p:cNvPr id="9" name="object 9"/>
          <p:cNvSpPr txBox="1"/>
          <p:nvPr/>
        </p:nvSpPr>
        <p:spPr>
          <a:xfrm>
            <a:off x="3169525" y="1950713"/>
            <a:ext cx="363220" cy="147320"/>
          </a:xfrm>
          <a:prstGeom prst="rect">
            <a:avLst/>
          </a:prstGeom>
        </p:spPr>
        <p:txBody>
          <a:bodyPr vert="horz" wrap="square" lIns="0" tIns="12065" rIns="0" bIns="0" rtlCol="0">
            <a:spAutoFit/>
          </a:bodyPr>
          <a:lstStyle/>
          <a:p>
            <a:pPr marL="12700">
              <a:lnSpc>
                <a:spcPct val="100000"/>
              </a:lnSpc>
              <a:spcBef>
                <a:spcPts val="95"/>
              </a:spcBef>
            </a:pPr>
            <a:r>
              <a:rPr sz="800" spc="-30" dirty="0">
                <a:latin typeface="Arial"/>
                <a:cs typeface="Arial"/>
              </a:rPr>
              <a:t>1</a:t>
            </a:r>
            <a:r>
              <a:rPr sz="800" spc="20" dirty="0">
                <a:latin typeface="Lucida Sans Unicode"/>
                <a:cs typeface="Lucida Sans Unicode"/>
              </a:rPr>
              <a:t>≤</a:t>
            </a:r>
            <a:r>
              <a:rPr sz="800" i="1" spc="5" dirty="0">
                <a:latin typeface="Verdana"/>
                <a:cs typeface="Verdana"/>
              </a:rPr>
              <a:t>k</a:t>
            </a:r>
            <a:r>
              <a:rPr sz="800" spc="20" dirty="0">
                <a:latin typeface="Lucida Sans Unicode"/>
                <a:cs typeface="Lucida Sans Unicode"/>
              </a:rPr>
              <a:t>≤</a:t>
            </a:r>
            <a:r>
              <a:rPr sz="800" i="1" spc="-70" dirty="0">
                <a:latin typeface="Verdana"/>
                <a:cs typeface="Verdana"/>
              </a:rPr>
              <a:t>n</a:t>
            </a:r>
            <a:endParaRPr sz="800">
              <a:latin typeface="Verdana"/>
              <a:cs typeface="Verdana"/>
            </a:endParaRPr>
          </a:p>
        </p:txBody>
      </p:sp>
      <p:sp>
        <p:nvSpPr>
          <p:cNvPr id="10" name="object 10"/>
          <p:cNvSpPr txBox="1"/>
          <p:nvPr/>
        </p:nvSpPr>
        <p:spPr>
          <a:xfrm>
            <a:off x="3507052" y="1993852"/>
            <a:ext cx="67310" cy="116839"/>
          </a:xfrm>
          <a:prstGeom prst="rect">
            <a:avLst/>
          </a:prstGeom>
        </p:spPr>
        <p:txBody>
          <a:bodyPr vert="horz" wrap="square" lIns="0" tIns="12065" rIns="0" bIns="0" rtlCol="0">
            <a:spAutoFit/>
          </a:bodyPr>
          <a:lstStyle/>
          <a:p>
            <a:pPr marL="12700">
              <a:lnSpc>
                <a:spcPct val="100000"/>
              </a:lnSpc>
              <a:spcBef>
                <a:spcPts val="95"/>
              </a:spcBef>
            </a:pPr>
            <a:r>
              <a:rPr sz="600" i="1" spc="-50" dirty="0">
                <a:latin typeface="Verdana"/>
                <a:cs typeface="Verdana"/>
              </a:rPr>
              <a:t>d</a:t>
            </a:r>
            <a:endParaRPr sz="600">
              <a:latin typeface="Verdana"/>
              <a:cs typeface="Verdana"/>
            </a:endParaRPr>
          </a:p>
        </p:txBody>
      </p:sp>
      <p:sp>
        <p:nvSpPr>
          <p:cNvPr id="11" name="object 11"/>
          <p:cNvSpPr txBox="1"/>
          <p:nvPr/>
        </p:nvSpPr>
        <p:spPr>
          <a:xfrm>
            <a:off x="910954" y="1803611"/>
            <a:ext cx="2956560" cy="147320"/>
          </a:xfrm>
          <a:prstGeom prst="rect">
            <a:avLst/>
          </a:prstGeom>
        </p:spPr>
        <p:txBody>
          <a:bodyPr vert="horz" wrap="square" lIns="0" tIns="12065" rIns="0" bIns="0" rtlCol="0">
            <a:spAutoFit/>
          </a:bodyPr>
          <a:lstStyle/>
          <a:p>
            <a:pPr marL="12700">
              <a:lnSpc>
                <a:spcPct val="100000"/>
              </a:lnSpc>
              <a:spcBef>
                <a:spcPts val="95"/>
              </a:spcBef>
              <a:tabLst>
                <a:tab pos="2890520" algn="l"/>
              </a:tabLst>
            </a:pPr>
            <a:r>
              <a:rPr sz="800" spc="5" dirty="0">
                <a:latin typeface="Arial"/>
                <a:cs typeface="Arial"/>
              </a:rPr>
              <a:t>m</a:t>
            </a:r>
            <a:r>
              <a:rPr sz="800" spc="-25" dirty="0">
                <a:latin typeface="Arial"/>
                <a:cs typeface="Arial"/>
              </a:rPr>
              <a:t>ap	</a:t>
            </a:r>
            <a:r>
              <a:rPr sz="800" i="1" spc="-60" dirty="0">
                <a:latin typeface="Verdana"/>
                <a:cs typeface="Verdana"/>
              </a:rPr>
              <a:t>k</a:t>
            </a:r>
            <a:endParaRPr sz="800">
              <a:latin typeface="Verdana"/>
              <a:cs typeface="Verdana"/>
            </a:endParaRPr>
          </a:p>
        </p:txBody>
      </p:sp>
      <mc:AlternateContent xmlns:mc="http://schemas.openxmlformats.org/markup-compatibility/2006" xmlns:a14="http://schemas.microsoft.com/office/drawing/2010/main">
        <mc:Choice Requires="a14">
          <p:sp>
            <p:nvSpPr>
              <p:cNvPr id="12" name="object 12"/>
              <p:cNvSpPr txBox="1"/>
              <p:nvPr/>
            </p:nvSpPr>
            <p:spPr>
              <a:xfrm>
                <a:off x="799705" y="1641857"/>
                <a:ext cx="3286125" cy="282193"/>
              </a:xfrm>
              <a:prstGeom prst="rect">
                <a:avLst/>
              </a:prstGeom>
            </p:spPr>
            <p:txBody>
              <a:bodyPr vert="horz" wrap="square" lIns="0" tIns="11430" rIns="0" bIns="0" rtlCol="0">
                <a:spAutoFit/>
              </a:bodyPr>
              <a:lstStyle/>
              <a:p>
                <a:pPr marL="50800">
                  <a:lnSpc>
                    <a:spcPct val="100000"/>
                  </a:lnSpc>
                  <a:spcBef>
                    <a:spcPts val="90"/>
                  </a:spcBef>
                  <a:tabLst>
                    <a:tab pos="360680" algn="l"/>
                    <a:tab pos="2797810" algn="l"/>
                  </a:tabLst>
                </a:pPr>
                <a:r>
                  <a:rPr lang="en-US" sz="1100" i="1" spc="-70" dirty="0">
                    <a:latin typeface="Arial"/>
                    <a:cs typeface="Arial"/>
                  </a:rPr>
                  <a:t>c	</a:t>
                </a:r>
                <a:r>
                  <a:rPr lang="en-US" sz="1100" spc="45" dirty="0">
                    <a:latin typeface="Tahoma"/>
                    <a:cs typeface="Tahoma"/>
                  </a:rPr>
                  <a:t>=</a:t>
                </a:r>
                <a:r>
                  <a:rPr lang="en-US" sz="1100" spc="-40" dirty="0">
                    <a:latin typeface="Tahoma"/>
                    <a:cs typeface="Tahoma"/>
                  </a:rPr>
                  <a:t> </a:t>
                </a:r>
                <a:r>
                  <a:rPr lang="en-US" sz="1100" spc="-60" dirty="0">
                    <a:latin typeface="Tahoma"/>
                    <a:cs typeface="Tahoma"/>
                  </a:rPr>
                  <a:t>arg</a:t>
                </a:r>
                <a:r>
                  <a:rPr lang="en-US" sz="1100" spc="-145" dirty="0">
                    <a:latin typeface="Tahoma"/>
                    <a:cs typeface="Tahoma"/>
                  </a:rPr>
                  <a:t> </a:t>
                </a:r>
                <a:r>
                  <a:rPr lang="en-US" sz="1100" spc="-55" dirty="0">
                    <a:latin typeface="Tahoma"/>
                    <a:cs typeface="Tahoma"/>
                  </a:rPr>
                  <a:t>max</a:t>
                </a:r>
                <a:r>
                  <a:rPr lang="en-US" sz="1100" spc="-155" dirty="0">
                    <a:latin typeface="Tahoma"/>
                    <a:cs typeface="Tahoma"/>
                  </a:rPr>
                  <a:t> </a:t>
                </a:r>
                <a:r>
                  <a:rPr lang="en-US" sz="1100" i="1" spc="-114" dirty="0">
                    <a:latin typeface="Arial"/>
                    <a:cs typeface="Arial"/>
                  </a:rPr>
                  <a:t>P</a:t>
                </a:r>
                <a:r>
                  <a:rPr lang="en-US" sz="1650" spc="-172" baseline="12626" dirty="0">
                    <a:latin typeface="Tahoma"/>
                    <a:cs typeface="Tahoma"/>
                  </a:rPr>
                  <a:t>ˆ</a:t>
                </a:r>
                <a:r>
                  <a:rPr lang="en-US" sz="1100" spc="-114" dirty="0">
                    <a:latin typeface="Tahoma"/>
                    <a:cs typeface="Tahoma"/>
                  </a:rPr>
                  <a:t>(</a:t>
                </a:r>
                <a:r>
                  <a:rPr lang="en-US" sz="1100" i="1" spc="-114" dirty="0">
                    <a:latin typeface="Arial"/>
                    <a:cs typeface="Arial"/>
                  </a:rPr>
                  <a:t>c</a:t>
                </a:r>
                <a:r>
                  <a:rPr lang="en-US" sz="1100" spc="-114" dirty="0">
                    <a:latin typeface="Lucida Sans Unicode"/>
                    <a:cs typeface="Lucida Sans Unicode"/>
                  </a:rPr>
                  <a:t>|</a:t>
                </a:r>
                <a:r>
                  <a:rPr lang="en-US" sz="1100" i="1" spc="-114" dirty="0">
                    <a:latin typeface="Arial"/>
                    <a:cs typeface="Arial"/>
                  </a:rPr>
                  <a:t>d</a:t>
                </a:r>
                <a:r>
                  <a:rPr lang="en-US" sz="1100" i="1" spc="-204" dirty="0">
                    <a:latin typeface="Arial"/>
                    <a:cs typeface="Arial"/>
                  </a:rPr>
                  <a:t> </a:t>
                </a:r>
                <a:r>
                  <a:rPr lang="en-US" sz="1100" dirty="0">
                    <a:latin typeface="Tahoma"/>
                    <a:cs typeface="Tahoma"/>
                  </a:rPr>
                  <a:t>)</a:t>
                </a:r>
                <a:r>
                  <a:rPr lang="en-US" sz="1100" spc="-35" dirty="0">
                    <a:latin typeface="Tahoma"/>
                    <a:cs typeface="Tahoma"/>
                  </a:rPr>
                  <a:t> </a:t>
                </a:r>
                <a:r>
                  <a:rPr lang="en-US" sz="1100" spc="45" dirty="0">
                    <a:latin typeface="Tahoma"/>
                    <a:cs typeface="Tahoma"/>
                  </a:rPr>
                  <a:t>=</a:t>
                </a:r>
                <a:r>
                  <a:rPr lang="en-US" sz="1100" spc="-35" dirty="0">
                    <a:latin typeface="Tahoma"/>
                    <a:cs typeface="Tahoma"/>
                  </a:rPr>
                  <a:t> </a:t>
                </a:r>
                <a:r>
                  <a:rPr lang="en-US" sz="1100" spc="-60" dirty="0">
                    <a:latin typeface="Tahoma"/>
                    <a:cs typeface="Tahoma"/>
                  </a:rPr>
                  <a:t>arg</a:t>
                </a:r>
                <a:r>
                  <a:rPr lang="en-US" sz="1100" spc="-150" dirty="0">
                    <a:latin typeface="Tahoma"/>
                    <a:cs typeface="Tahoma"/>
                  </a:rPr>
                  <a:t> </a:t>
                </a:r>
                <a:r>
                  <a:rPr lang="en-US" sz="1100" spc="-55" dirty="0">
                    <a:latin typeface="Tahoma"/>
                    <a:cs typeface="Tahoma"/>
                  </a:rPr>
                  <a:t>max</a:t>
                </a:r>
                <a:r>
                  <a:rPr lang="en-US" sz="1100" spc="215" dirty="0">
                    <a:latin typeface="Tahoma"/>
                    <a:cs typeface="Tahoma"/>
                  </a:rPr>
                  <a:t> </a:t>
                </a:r>
                <a:r>
                  <a:rPr lang="en-US" sz="1100" i="1" spc="-105" dirty="0">
                    <a:latin typeface="Arial"/>
                    <a:cs typeface="Arial"/>
                  </a:rPr>
                  <a:t>P</a:t>
                </a:r>
                <a:r>
                  <a:rPr lang="en-US" sz="1650" spc="-157" baseline="12626" dirty="0">
                    <a:latin typeface="Tahoma"/>
                    <a:cs typeface="Tahoma"/>
                  </a:rPr>
                  <a:t>ˆ</a:t>
                </a:r>
                <a:r>
                  <a:rPr lang="en-US" sz="1100" spc="-105" dirty="0">
                    <a:latin typeface="Tahoma"/>
                    <a:cs typeface="Tahoma"/>
                  </a:rPr>
                  <a:t>(</a:t>
                </a:r>
                <a:r>
                  <a:rPr lang="en-US" sz="1100" i="1" spc="-105" dirty="0">
                    <a:latin typeface="Arial"/>
                    <a:cs typeface="Arial"/>
                  </a:rPr>
                  <a:t>c</a:t>
                </a:r>
                <a:r>
                  <a:rPr lang="en-US" sz="1100" spc="-105" dirty="0">
                    <a:latin typeface="Tahoma"/>
                    <a:cs typeface="Tahoma"/>
                  </a:rPr>
                  <a:t>)</a:t>
                </a:r>
                <a:r>
                  <a:rPr lang="en-US" sz="1100" spc="20" dirty="0">
                    <a:ea typeface="Cambria Math" panose="02040503050406030204" pitchFamily="18" charset="0"/>
                    <a:cs typeface="Tahoma"/>
                  </a:rPr>
                  <a:t> </a:t>
                </a:r>
                <a14:m>
                  <m:oMath xmlns:m="http://schemas.openxmlformats.org/officeDocument/2006/math">
                    <m:r>
                      <a:rPr lang="en-US" b="0" i="0" spc="20" smtClean="0">
                        <a:latin typeface="Cambria Math" panose="02040503050406030204" pitchFamily="18" charset="0"/>
                        <a:ea typeface="Cambria Math" panose="02040503050406030204" pitchFamily="18" charset="0"/>
                        <a:cs typeface="Tahoma"/>
                      </a:rPr>
                      <m:t> </m:t>
                    </m:r>
                    <m:r>
                      <a:rPr lang="en-US" i="1" spc="20">
                        <a:latin typeface="Cambria Math" panose="02040503050406030204" pitchFamily="18" charset="0"/>
                        <a:ea typeface="Cambria Math" panose="02040503050406030204" pitchFamily="18" charset="0"/>
                        <a:cs typeface="Tahoma"/>
                      </a:rPr>
                      <m:t>∏ </m:t>
                    </m:r>
                  </m:oMath>
                </a14:m>
                <a:r>
                  <a:rPr lang="en-US" sz="1100" spc="-105" dirty="0">
                    <a:latin typeface="Tahoma"/>
                    <a:cs typeface="Tahoma"/>
                  </a:rPr>
                  <a:t>	</a:t>
                </a:r>
                <a:r>
                  <a:rPr lang="en-US" sz="1100" i="1" spc="-120" dirty="0">
                    <a:latin typeface="Arial"/>
                    <a:cs typeface="Arial"/>
                  </a:rPr>
                  <a:t>P</a:t>
                </a:r>
                <a:r>
                  <a:rPr lang="en-US" sz="1650" spc="-179" baseline="12626" dirty="0">
                    <a:latin typeface="Tahoma"/>
                    <a:cs typeface="Tahoma"/>
                  </a:rPr>
                  <a:t>ˆ</a:t>
                </a:r>
                <a:r>
                  <a:rPr lang="en-US" sz="1100" spc="-120" dirty="0">
                    <a:latin typeface="Tahoma"/>
                    <a:cs typeface="Tahoma"/>
                  </a:rPr>
                  <a:t>(</a:t>
                </a:r>
                <a:r>
                  <a:rPr lang="en-US" sz="1100" i="1" spc="-120" dirty="0">
                    <a:latin typeface="Arial"/>
                    <a:cs typeface="Arial"/>
                  </a:rPr>
                  <a:t>t</a:t>
                </a:r>
                <a:r>
                  <a:rPr lang="en-US" sz="1100" i="1" spc="-10" dirty="0">
                    <a:latin typeface="Arial"/>
                    <a:cs typeface="Arial"/>
                  </a:rPr>
                  <a:t> </a:t>
                </a:r>
                <a:r>
                  <a:rPr lang="en-US" sz="1100" spc="-30" dirty="0">
                    <a:latin typeface="Lucida Sans Unicode"/>
                    <a:cs typeface="Lucida Sans Unicode"/>
                  </a:rPr>
                  <a:t>|</a:t>
                </a:r>
                <a:r>
                  <a:rPr lang="en-US" sz="1100" i="1" spc="-30" dirty="0">
                    <a:latin typeface="Arial"/>
                    <a:cs typeface="Arial"/>
                  </a:rPr>
                  <a:t>c</a:t>
                </a:r>
                <a:r>
                  <a:rPr lang="en-US" sz="1100" spc="-30" dirty="0">
                    <a:latin typeface="Tahoma"/>
                    <a:cs typeface="Tahoma"/>
                  </a:rPr>
                  <a:t>)</a:t>
                </a:r>
                <a:endParaRPr sz="1100" dirty="0">
                  <a:latin typeface="Tahoma"/>
                  <a:cs typeface="Tahoma"/>
                </a:endParaRPr>
              </a:p>
            </p:txBody>
          </p:sp>
        </mc:Choice>
        <mc:Fallback xmlns="">
          <p:sp>
            <p:nvSpPr>
              <p:cNvPr id="12" name="object 12"/>
              <p:cNvSpPr txBox="1">
                <a:spLocks noRot="1" noChangeAspect="1" noMove="1" noResize="1" noEditPoints="1" noAdjustHandles="1" noChangeArrowheads="1" noChangeShapeType="1" noTextEdit="1"/>
              </p:cNvSpPr>
              <p:nvPr/>
            </p:nvSpPr>
            <p:spPr>
              <a:xfrm>
                <a:off x="799705" y="1641857"/>
                <a:ext cx="3286125" cy="282193"/>
              </a:xfrm>
              <a:prstGeom prst="rect">
                <a:avLst/>
              </a:prstGeom>
              <a:blipFill>
                <a:blip r:embed="rId4"/>
                <a:stretch>
                  <a:fillRect l="-769" b="-33333"/>
                </a:stretch>
              </a:blipFill>
            </p:spPr>
            <p:txBody>
              <a:bodyPr/>
              <a:lstStyle/>
              <a:p>
                <a:r>
                  <a:rPr lang="en-US">
                    <a:noFill/>
                  </a:rPr>
                  <a:t> </a:t>
                </a:r>
              </a:p>
            </p:txBody>
          </p:sp>
        </mc:Fallback>
      </mc:AlternateContent>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5" name="object 15"/>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18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a:t>
            </a:r>
            <a:r>
              <a:rPr sz="600" spc="145" dirty="0">
                <a:solidFill>
                  <a:srgbClr val="FFFFFF"/>
                </a:solidFill>
                <a:latin typeface="Arial"/>
                <a:cs typeface="Arial"/>
              </a:rPr>
              <a:t> </a:t>
            </a:r>
            <a:r>
              <a:rPr sz="600" spc="-10" dirty="0">
                <a:solidFill>
                  <a:srgbClr val="7F7F7F"/>
                </a:solidFill>
                <a:latin typeface="Arial"/>
                <a:cs typeface="Arial"/>
              </a:rPr>
              <a:t>Skip </a:t>
            </a:r>
            <a:r>
              <a:rPr sz="600" spc="-5" dirty="0">
                <a:solidFill>
                  <a:srgbClr val="7F7F7F"/>
                </a:solidFill>
                <a:latin typeface="Arial"/>
                <a:cs typeface="Arial"/>
              </a:rPr>
              <a:t>pointers </a:t>
            </a:r>
            <a:r>
              <a:rPr sz="600" spc="-25" dirty="0">
                <a:solidFill>
                  <a:srgbClr val="7F7F7F"/>
                </a:solidFill>
                <a:latin typeface="Arial"/>
                <a:cs typeface="Arial"/>
              </a:rPr>
              <a:t>Phrase</a:t>
            </a:r>
            <a:r>
              <a:rPr sz="600" spc="10" dirty="0">
                <a:solidFill>
                  <a:srgbClr val="7F7F7F"/>
                </a:solidFill>
                <a:latin typeface="Arial"/>
                <a:cs typeface="Arial"/>
              </a:rPr>
              <a:t> </a:t>
            </a:r>
            <a:r>
              <a:rPr sz="600" spc="-20" dirty="0">
                <a:solidFill>
                  <a:srgbClr val="7F7F7F"/>
                </a:solidFill>
                <a:latin typeface="Arial"/>
                <a:cs typeface="Arial"/>
              </a:rPr>
              <a:t>queries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5" dirty="0"/>
              <a:t>Stemming</a:t>
            </a:r>
          </a:p>
        </p:txBody>
      </p:sp>
      <p:sp>
        <p:nvSpPr>
          <p:cNvPr id="4" name="object 4"/>
          <p:cNvSpPr/>
          <p:nvPr/>
        </p:nvSpPr>
        <p:spPr>
          <a:xfrm>
            <a:off x="499854" y="1138281"/>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864544"/>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2074627"/>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2284595"/>
            <a:ext cx="70032" cy="70053"/>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24408" y="1057629"/>
            <a:ext cx="3636010" cy="1510665"/>
          </a:xfrm>
          <a:prstGeom prst="rect">
            <a:avLst/>
          </a:prstGeom>
        </p:spPr>
        <p:txBody>
          <a:bodyPr vert="horz" wrap="square" lIns="0" tIns="6985" rIns="0" bIns="0" rtlCol="0">
            <a:spAutoFit/>
          </a:bodyPr>
          <a:lstStyle/>
          <a:p>
            <a:pPr marL="12700" marR="5080">
              <a:lnSpc>
                <a:spcPct val="102699"/>
              </a:lnSpc>
              <a:spcBef>
                <a:spcPts val="55"/>
              </a:spcBef>
            </a:pPr>
            <a:r>
              <a:rPr sz="1100" spc="-20" dirty="0">
                <a:latin typeface="Arial"/>
                <a:cs typeface="Arial"/>
              </a:rPr>
              <a:t>Definition </a:t>
            </a:r>
            <a:r>
              <a:rPr sz="1100" spc="-25" dirty="0">
                <a:latin typeface="Arial"/>
                <a:cs typeface="Arial"/>
              </a:rPr>
              <a:t>of </a:t>
            </a:r>
            <a:r>
              <a:rPr sz="1100" spc="-45" dirty="0">
                <a:latin typeface="Arial"/>
                <a:cs typeface="Arial"/>
              </a:rPr>
              <a:t>stemming: </a:t>
            </a:r>
            <a:r>
              <a:rPr sz="1100" spc="-65" dirty="0">
                <a:latin typeface="Arial"/>
                <a:cs typeface="Arial"/>
              </a:rPr>
              <a:t>Crude </a:t>
            </a:r>
            <a:r>
              <a:rPr sz="1100" spc="-35" dirty="0">
                <a:latin typeface="Arial"/>
                <a:cs typeface="Arial"/>
              </a:rPr>
              <a:t>heuristic </a:t>
            </a:r>
            <a:r>
              <a:rPr sz="1100" spc="-85" dirty="0">
                <a:latin typeface="Arial"/>
                <a:cs typeface="Arial"/>
              </a:rPr>
              <a:t>process </a:t>
            </a:r>
            <a:r>
              <a:rPr sz="1100" spc="5" dirty="0">
                <a:latin typeface="Arial"/>
                <a:cs typeface="Arial"/>
              </a:rPr>
              <a:t>that </a:t>
            </a:r>
            <a:r>
              <a:rPr sz="1100" spc="-75" dirty="0">
                <a:latin typeface="Arial"/>
                <a:cs typeface="Arial"/>
              </a:rPr>
              <a:t>chops </a:t>
            </a:r>
            <a:r>
              <a:rPr sz="1100" spc="-20" dirty="0">
                <a:latin typeface="Arial"/>
                <a:cs typeface="Arial"/>
              </a:rPr>
              <a:t>off  </a:t>
            </a:r>
            <a:r>
              <a:rPr sz="1100" spc="-30" dirty="0">
                <a:latin typeface="Arial"/>
                <a:cs typeface="Arial"/>
              </a:rPr>
              <a:t>the </a:t>
            </a:r>
            <a:r>
              <a:rPr sz="1100" spc="-90" dirty="0">
                <a:latin typeface="Arial"/>
                <a:cs typeface="Arial"/>
              </a:rPr>
              <a:t>ends </a:t>
            </a:r>
            <a:r>
              <a:rPr sz="1100" spc="-25" dirty="0">
                <a:latin typeface="Arial"/>
                <a:cs typeface="Arial"/>
              </a:rPr>
              <a:t>of </a:t>
            </a:r>
            <a:r>
              <a:rPr sz="1100" spc="-75" dirty="0">
                <a:latin typeface="Arial"/>
                <a:cs typeface="Arial"/>
              </a:rPr>
              <a:t>words </a:t>
            </a:r>
            <a:r>
              <a:rPr sz="1100" spc="-20" dirty="0">
                <a:latin typeface="Arial"/>
                <a:cs typeface="Arial"/>
              </a:rPr>
              <a:t>in </a:t>
            </a:r>
            <a:r>
              <a:rPr sz="1100" spc="-30" dirty="0">
                <a:latin typeface="Arial"/>
                <a:cs typeface="Arial"/>
              </a:rPr>
              <a:t>the </a:t>
            </a:r>
            <a:r>
              <a:rPr sz="1100" spc="-70" dirty="0">
                <a:latin typeface="Arial"/>
                <a:cs typeface="Arial"/>
              </a:rPr>
              <a:t>hope </a:t>
            </a:r>
            <a:r>
              <a:rPr sz="1100" spc="-25" dirty="0">
                <a:latin typeface="Arial"/>
                <a:cs typeface="Arial"/>
              </a:rPr>
              <a:t>of </a:t>
            </a:r>
            <a:r>
              <a:rPr sz="1100" spc="-55" dirty="0">
                <a:latin typeface="Arial"/>
                <a:cs typeface="Arial"/>
              </a:rPr>
              <a:t>achieving </a:t>
            </a:r>
            <a:r>
              <a:rPr sz="1100" spc="-30" dirty="0">
                <a:latin typeface="Arial"/>
                <a:cs typeface="Arial"/>
              </a:rPr>
              <a:t>what </a:t>
            </a:r>
            <a:r>
              <a:rPr sz="1100" spc="-5" dirty="0">
                <a:latin typeface="Arial"/>
                <a:cs typeface="Arial"/>
              </a:rPr>
              <a:t>“principled”  </a:t>
            </a:r>
            <a:r>
              <a:rPr sz="1100" spc="-30" dirty="0">
                <a:latin typeface="Arial"/>
                <a:cs typeface="Arial"/>
              </a:rPr>
              <a:t>lemmatization </a:t>
            </a:r>
            <a:r>
              <a:rPr sz="1100" spc="-25" dirty="0">
                <a:latin typeface="Arial"/>
                <a:cs typeface="Arial"/>
              </a:rPr>
              <a:t>attempts </a:t>
            </a:r>
            <a:r>
              <a:rPr sz="1100" spc="10" dirty="0">
                <a:latin typeface="Arial"/>
                <a:cs typeface="Arial"/>
              </a:rPr>
              <a:t>to </a:t>
            </a:r>
            <a:r>
              <a:rPr sz="1100" spc="-60" dirty="0">
                <a:latin typeface="Arial"/>
                <a:cs typeface="Arial"/>
              </a:rPr>
              <a:t>do </a:t>
            </a:r>
            <a:r>
              <a:rPr sz="1100" spc="-5" dirty="0">
                <a:latin typeface="Arial"/>
                <a:cs typeface="Arial"/>
              </a:rPr>
              <a:t>with </a:t>
            </a:r>
            <a:r>
              <a:rPr sz="1100" spc="-90" dirty="0">
                <a:latin typeface="Arial"/>
                <a:cs typeface="Arial"/>
              </a:rPr>
              <a:t>a </a:t>
            </a:r>
            <a:r>
              <a:rPr sz="1100" spc="10" dirty="0">
                <a:latin typeface="Arial"/>
                <a:cs typeface="Arial"/>
              </a:rPr>
              <a:t>lot </a:t>
            </a:r>
            <a:r>
              <a:rPr sz="1100" spc="-25" dirty="0">
                <a:latin typeface="Arial"/>
                <a:cs typeface="Arial"/>
              </a:rPr>
              <a:t>of linguistic  </a:t>
            </a:r>
            <a:r>
              <a:rPr sz="1100" spc="-60" dirty="0">
                <a:latin typeface="Arial"/>
                <a:cs typeface="Arial"/>
              </a:rPr>
              <a:t>knowledge.</a:t>
            </a:r>
            <a:endParaRPr sz="1100">
              <a:latin typeface="Arial"/>
              <a:cs typeface="Arial"/>
            </a:endParaRPr>
          </a:p>
          <a:p>
            <a:pPr marL="12700">
              <a:lnSpc>
                <a:spcPct val="100000"/>
              </a:lnSpc>
              <a:spcBef>
                <a:spcPts val="330"/>
              </a:spcBef>
            </a:pPr>
            <a:r>
              <a:rPr sz="1100" spc="-75" dirty="0">
                <a:latin typeface="Arial"/>
                <a:cs typeface="Arial"/>
              </a:rPr>
              <a:t>Language</a:t>
            </a:r>
            <a:r>
              <a:rPr sz="1100" spc="50" dirty="0">
                <a:latin typeface="Arial"/>
                <a:cs typeface="Arial"/>
              </a:rPr>
              <a:t> </a:t>
            </a:r>
            <a:r>
              <a:rPr sz="1100" spc="-60" dirty="0">
                <a:latin typeface="Arial"/>
                <a:cs typeface="Arial"/>
              </a:rPr>
              <a:t>dependent</a:t>
            </a:r>
            <a:endParaRPr sz="1100">
              <a:latin typeface="Arial"/>
              <a:cs typeface="Arial"/>
            </a:endParaRPr>
          </a:p>
          <a:p>
            <a:pPr marL="12700">
              <a:lnSpc>
                <a:spcPct val="100000"/>
              </a:lnSpc>
              <a:spcBef>
                <a:spcPts val="335"/>
              </a:spcBef>
            </a:pPr>
            <a:r>
              <a:rPr sz="1100" spc="-25" dirty="0">
                <a:latin typeface="Arial"/>
                <a:cs typeface="Arial"/>
              </a:rPr>
              <a:t>Often inflectional </a:t>
            </a:r>
            <a:r>
              <a:rPr sz="1100" spc="-65" dirty="0">
                <a:solidFill>
                  <a:srgbClr val="0000FF"/>
                </a:solidFill>
                <a:latin typeface="Arial"/>
                <a:cs typeface="Arial"/>
              </a:rPr>
              <a:t>and</a:t>
            </a:r>
            <a:r>
              <a:rPr sz="1100" spc="-30" dirty="0">
                <a:solidFill>
                  <a:srgbClr val="0000FF"/>
                </a:solidFill>
                <a:latin typeface="Arial"/>
                <a:cs typeface="Arial"/>
              </a:rPr>
              <a:t> </a:t>
            </a:r>
            <a:r>
              <a:rPr sz="1100" spc="-35" dirty="0">
                <a:latin typeface="Arial"/>
                <a:cs typeface="Arial"/>
              </a:rPr>
              <a:t>derivational</a:t>
            </a:r>
            <a:endParaRPr sz="1100">
              <a:latin typeface="Arial"/>
              <a:cs typeface="Arial"/>
            </a:endParaRPr>
          </a:p>
          <a:p>
            <a:pPr marL="12700">
              <a:lnSpc>
                <a:spcPct val="100000"/>
              </a:lnSpc>
              <a:spcBef>
                <a:spcPts val="335"/>
              </a:spcBef>
            </a:pPr>
            <a:r>
              <a:rPr sz="1100" spc="-65" dirty="0">
                <a:latin typeface="Arial"/>
                <a:cs typeface="Arial"/>
              </a:rPr>
              <a:t>Example </a:t>
            </a:r>
            <a:r>
              <a:rPr sz="1100" spc="-25" dirty="0">
                <a:latin typeface="Arial"/>
                <a:cs typeface="Arial"/>
              </a:rPr>
              <a:t>for </a:t>
            </a:r>
            <a:r>
              <a:rPr sz="1100" spc="-30" dirty="0">
                <a:latin typeface="Arial"/>
                <a:cs typeface="Arial"/>
              </a:rPr>
              <a:t>derivational: </a:t>
            </a:r>
            <a:r>
              <a:rPr sz="1100" i="1" spc="-35" dirty="0">
                <a:latin typeface="Arial"/>
                <a:cs typeface="Arial"/>
              </a:rPr>
              <a:t>automate, </a:t>
            </a:r>
            <a:r>
              <a:rPr sz="1100" i="1" spc="-25" dirty="0">
                <a:latin typeface="Arial"/>
                <a:cs typeface="Arial"/>
              </a:rPr>
              <a:t>automatic,</a:t>
            </a:r>
            <a:r>
              <a:rPr sz="1100" i="1" spc="15" dirty="0">
                <a:latin typeface="Arial"/>
                <a:cs typeface="Arial"/>
              </a:rPr>
              <a:t> </a:t>
            </a:r>
            <a:r>
              <a:rPr sz="1100" i="1" spc="-30" dirty="0">
                <a:latin typeface="Arial"/>
                <a:cs typeface="Arial"/>
              </a:rPr>
              <a:t>automation</a:t>
            </a:r>
            <a:endParaRPr sz="1100">
              <a:latin typeface="Arial"/>
              <a:cs typeface="Arial"/>
            </a:endParaRPr>
          </a:p>
          <a:p>
            <a:pPr marL="12700">
              <a:lnSpc>
                <a:spcPct val="100000"/>
              </a:lnSpc>
              <a:spcBef>
                <a:spcPts val="35"/>
              </a:spcBef>
            </a:pPr>
            <a:r>
              <a:rPr sz="1100" spc="-20" dirty="0">
                <a:latin typeface="Arial"/>
                <a:cs typeface="Arial"/>
              </a:rPr>
              <a:t>all </a:t>
            </a:r>
            <a:r>
              <a:rPr sz="1100" spc="-70" dirty="0">
                <a:latin typeface="Arial"/>
                <a:cs typeface="Arial"/>
              </a:rPr>
              <a:t>reduce </a:t>
            </a:r>
            <a:r>
              <a:rPr sz="1100" spc="10" dirty="0">
                <a:latin typeface="Arial"/>
                <a:cs typeface="Arial"/>
              </a:rPr>
              <a:t>to</a:t>
            </a:r>
            <a:r>
              <a:rPr sz="1100" spc="15" dirty="0">
                <a:latin typeface="Arial"/>
                <a:cs typeface="Arial"/>
              </a:rPr>
              <a:t> </a:t>
            </a:r>
            <a:r>
              <a:rPr sz="1100" i="1" spc="-30" dirty="0">
                <a:latin typeface="Arial"/>
                <a:cs typeface="Arial"/>
              </a:rPr>
              <a:t>automat</a:t>
            </a:r>
            <a:endParaRPr sz="1100">
              <a:latin typeface="Arial"/>
              <a:cs typeface="Arial"/>
            </a:endParaRPr>
          </a:p>
        </p:txBody>
      </p:sp>
      <p:sp>
        <p:nvSpPr>
          <p:cNvPr id="9" name="object 9"/>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0" name="object 10"/>
          <p:cNvSpPr txBox="1"/>
          <p:nvPr/>
        </p:nvSpPr>
        <p:spPr>
          <a:xfrm>
            <a:off x="122172" y="3348771"/>
            <a:ext cx="16573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 </a:t>
            </a:r>
            <a:r>
              <a:rPr sz="600" spc="-20" dirty="0">
                <a:solidFill>
                  <a:srgbClr val="FFFFFF"/>
                </a:solidFill>
                <a:latin typeface="Arial"/>
                <a:cs typeface="Arial"/>
              </a:rPr>
              <a:t>and </a:t>
            </a:r>
            <a:r>
              <a:rPr sz="600" spc="-10" dirty="0">
                <a:solidFill>
                  <a:srgbClr val="FFFFFF"/>
                </a:solidFill>
                <a:latin typeface="Arial"/>
                <a:cs typeface="Arial"/>
              </a:rPr>
              <a:t>postings</a:t>
            </a:r>
            <a:r>
              <a:rPr sz="600" spc="-45" dirty="0">
                <a:solidFill>
                  <a:srgbClr val="FFFFFF"/>
                </a:solidFill>
                <a:latin typeface="Arial"/>
                <a:cs typeface="Arial"/>
              </a:rPr>
              <a:t> </a:t>
            </a:r>
            <a:r>
              <a:rPr sz="600" spc="-10" dirty="0">
                <a:solidFill>
                  <a:srgbClr val="FFFFFF"/>
                </a:solidFill>
                <a:latin typeface="Arial"/>
                <a:cs typeface="Arial"/>
              </a:rPr>
              <a:t>lists</a:t>
            </a:r>
            <a:endParaRPr sz="6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33 </a:t>
            </a:r>
            <a:r>
              <a:rPr spc="150" dirty="0"/>
              <a:t>/</a:t>
            </a:r>
            <a:r>
              <a:rPr spc="40" dirty="0"/>
              <a:t> </a:t>
            </a:r>
            <a:r>
              <a:rPr spc="-20" dirty="0"/>
              <a:t>60</a:t>
            </a:r>
          </a:p>
        </p:txBody>
      </p:sp>
    </p:spTree>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5" dirty="0"/>
              <a:t>Taking </a:t>
            </a:r>
            <a:r>
              <a:rPr spc="-35" dirty="0"/>
              <a:t>the</a:t>
            </a:r>
            <a:r>
              <a:rPr spc="-150" dirty="0"/>
              <a:t> </a:t>
            </a:r>
            <a:r>
              <a:rPr spc="-50" dirty="0"/>
              <a:t>log</a:t>
            </a:r>
          </a:p>
        </p:txBody>
      </p:sp>
      <p:sp>
        <p:nvSpPr>
          <p:cNvPr id="4" name="object 4"/>
          <p:cNvSpPr/>
          <p:nvPr/>
        </p:nvSpPr>
        <p:spPr>
          <a:xfrm>
            <a:off x="499854" y="971632"/>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353737"/>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735842"/>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2117947"/>
            <a:ext cx="70032" cy="70053"/>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1520175" y="2518674"/>
            <a:ext cx="226695" cy="147320"/>
          </a:xfrm>
          <a:prstGeom prst="rect">
            <a:avLst/>
          </a:prstGeom>
        </p:spPr>
        <p:txBody>
          <a:bodyPr vert="horz" wrap="square" lIns="0" tIns="12065" rIns="0" bIns="0" rtlCol="0">
            <a:spAutoFit/>
          </a:bodyPr>
          <a:lstStyle/>
          <a:p>
            <a:pPr marL="12700">
              <a:lnSpc>
                <a:spcPct val="100000"/>
              </a:lnSpc>
              <a:spcBef>
                <a:spcPts val="95"/>
              </a:spcBef>
            </a:pPr>
            <a:r>
              <a:rPr sz="800" i="1" spc="20" dirty="0">
                <a:latin typeface="Verdana"/>
                <a:cs typeface="Verdana"/>
              </a:rPr>
              <a:t>c</a:t>
            </a:r>
            <a:r>
              <a:rPr sz="800" spc="-75" dirty="0">
                <a:latin typeface="Lucida Sans Unicode"/>
                <a:cs typeface="Lucida Sans Unicode"/>
              </a:rPr>
              <a:t>∈</a:t>
            </a:r>
            <a:r>
              <a:rPr sz="800" spc="-5" dirty="0">
                <a:latin typeface="Arial"/>
                <a:cs typeface="Arial"/>
              </a:rPr>
              <a:t>C</a:t>
            </a:r>
            <a:endParaRPr sz="800">
              <a:latin typeface="Arial"/>
              <a:cs typeface="Arial"/>
            </a:endParaRPr>
          </a:p>
        </p:txBody>
      </p:sp>
      <p:sp>
        <p:nvSpPr>
          <p:cNvPr id="9" name="object 9"/>
          <p:cNvSpPr txBox="1"/>
          <p:nvPr/>
        </p:nvSpPr>
        <p:spPr>
          <a:xfrm>
            <a:off x="624402" y="890979"/>
            <a:ext cx="3592195" cy="1337802"/>
          </a:xfrm>
          <a:prstGeom prst="rect">
            <a:avLst/>
          </a:prstGeom>
        </p:spPr>
        <p:txBody>
          <a:bodyPr vert="horz" wrap="square" lIns="0" tIns="6985" rIns="0" bIns="0" rtlCol="0">
            <a:spAutoFit/>
          </a:bodyPr>
          <a:lstStyle/>
          <a:p>
            <a:pPr marL="12700" marR="191770">
              <a:lnSpc>
                <a:spcPct val="102699"/>
              </a:lnSpc>
              <a:spcBef>
                <a:spcPts val="55"/>
              </a:spcBef>
            </a:pPr>
            <a:r>
              <a:rPr sz="1100" spc="-10" dirty="0">
                <a:latin typeface="Tahoma"/>
                <a:cs typeface="Tahoma"/>
              </a:rPr>
              <a:t>Multiplying </a:t>
            </a:r>
            <a:r>
              <a:rPr sz="1100" spc="-25" dirty="0">
                <a:latin typeface="Tahoma"/>
                <a:cs typeface="Tahoma"/>
              </a:rPr>
              <a:t>lots </a:t>
            </a:r>
            <a:r>
              <a:rPr sz="1100" spc="-40" dirty="0">
                <a:latin typeface="Tahoma"/>
                <a:cs typeface="Tahoma"/>
              </a:rPr>
              <a:t>of </a:t>
            </a:r>
            <a:r>
              <a:rPr sz="1100" spc="-35" dirty="0">
                <a:latin typeface="Tahoma"/>
                <a:cs typeface="Tahoma"/>
              </a:rPr>
              <a:t>small probabilities </a:t>
            </a:r>
            <a:r>
              <a:rPr sz="1100" spc="-45" dirty="0">
                <a:latin typeface="Tahoma"/>
                <a:cs typeface="Tahoma"/>
              </a:rPr>
              <a:t>can </a:t>
            </a:r>
            <a:r>
              <a:rPr sz="1100" spc="-35" dirty="0">
                <a:latin typeface="Tahoma"/>
                <a:cs typeface="Tahoma"/>
              </a:rPr>
              <a:t>result </a:t>
            </a:r>
            <a:r>
              <a:rPr sz="1100" spc="-25" dirty="0">
                <a:latin typeface="Tahoma"/>
                <a:cs typeface="Tahoma"/>
              </a:rPr>
              <a:t>in </a:t>
            </a:r>
            <a:r>
              <a:rPr sz="1100" spc="-30" dirty="0">
                <a:latin typeface="Tahoma"/>
                <a:cs typeface="Tahoma"/>
              </a:rPr>
              <a:t>floating  </a:t>
            </a:r>
            <a:r>
              <a:rPr sz="1100" spc="-20" dirty="0">
                <a:latin typeface="Tahoma"/>
                <a:cs typeface="Tahoma"/>
              </a:rPr>
              <a:t>point</a:t>
            </a:r>
            <a:r>
              <a:rPr sz="1100" spc="15" dirty="0">
                <a:latin typeface="Tahoma"/>
                <a:cs typeface="Tahoma"/>
              </a:rPr>
              <a:t> </a:t>
            </a:r>
            <a:r>
              <a:rPr sz="1100" spc="-50" dirty="0">
                <a:latin typeface="Tahoma"/>
                <a:cs typeface="Tahoma"/>
              </a:rPr>
              <a:t>underflow.</a:t>
            </a:r>
            <a:endParaRPr sz="1100" dirty="0">
              <a:latin typeface="Tahoma"/>
              <a:cs typeface="Tahoma"/>
            </a:endParaRPr>
          </a:p>
          <a:p>
            <a:pPr marL="12700" marR="5080">
              <a:lnSpc>
                <a:spcPct val="102699"/>
              </a:lnSpc>
              <a:spcBef>
                <a:spcPts val="295"/>
              </a:spcBef>
            </a:pPr>
            <a:r>
              <a:rPr sz="1100" spc="-35" dirty="0">
                <a:latin typeface="Tahoma"/>
                <a:cs typeface="Tahoma"/>
              </a:rPr>
              <a:t>Since</a:t>
            </a:r>
            <a:r>
              <a:rPr sz="1100" spc="20" dirty="0">
                <a:latin typeface="Tahoma"/>
                <a:cs typeface="Tahoma"/>
              </a:rPr>
              <a:t> </a:t>
            </a:r>
            <a:r>
              <a:rPr sz="1100" spc="-35" dirty="0">
                <a:latin typeface="Tahoma"/>
                <a:cs typeface="Tahoma"/>
              </a:rPr>
              <a:t>log(</a:t>
            </a:r>
            <a:r>
              <a:rPr sz="1100" i="1" spc="-35" dirty="0">
                <a:latin typeface="Arial"/>
                <a:cs typeface="Arial"/>
              </a:rPr>
              <a:t>xy</a:t>
            </a:r>
            <a:r>
              <a:rPr sz="1100" i="1" spc="-190" dirty="0">
                <a:latin typeface="Arial"/>
                <a:cs typeface="Arial"/>
              </a:rPr>
              <a:t> </a:t>
            </a:r>
            <a:r>
              <a:rPr sz="1100" dirty="0">
                <a:latin typeface="Tahoma"/>
                <a:cs typeface="Tahoma"/>
              </a:rPr>
              <a:t>)</a:t>
            </a:r>
            <a:r>
              <a:rPr sz="1100" spc="-35" dirty="0">
                <a:latin typeface="Tahoma"/>
                <a:cs typeface="Tahoma"/>
              </a:rPr>
              <a:t> </a:t>
            </a:r>
            <a:r>
              <a:rPr sz="1100" spc="45" dirty="0">
                <a:latin typeface="Tahoma"/>
                <a:cs typeface="Tahoma"/>
              </a:rPr>
              <a:t>=</a:t>
            </a:r>
            <a:r>
              <a:rPr sz="1100" spc="-40" dirty="0">
                <a:latin typeface="Tahoma"/>
                <a:cs typeface="Tahoma"/>
              </a:rPr>
              <a:t> </a:t>
            </a:r>
            <a:r>
              <a:rPr sz="1100" spc="-30" dirty="0">
                <a:latin typeface="Tahoma"/>
                <a:cs typeface="Tahoma"/>
              </a:rPr>
              <a:t>log(</a:t>
            </a:r>
            <a:r>
              <a:rPr sz="1100" i="1" spc="-30" dirty="0">
                <a:latin typeface="Arial"/>
                <a:cs typeface="Arial"/>
              </a:rPr>
              <a:t>x</a:t>
            </a:r>
            <a:r>
              <a:rPr sz="1100" i="1" spc="-200" dirty="0">
                <a:latin typeface="Arial"/>
                <a:cs typeface="Arial"/>
              </a:rPr>
              <a:t> </a:t>
            </a:r>
            <a:r>
              <a:rPr sz="1100" dirty="0">
                <a:latin typeface="Tahoma"/>
                <a:cs typeface="Tahoma"/>
              </a:rPr>
              <a:t>)</a:t>
            </a:r>
            <a:r>
              <a:rPr sz="1100" spc="-100" dirty="0">
                <a:latin typeface="Tahoma"/>
                <a:cs typeface="Tahoma"/>
              </a:rPr>
              <a:t> </a:t>
            </a:r>
            <a:r>
              <a:rPr sz="1100" spc="45" dirty="0">
                <a:latin typeface="Tahoma"/>
                <a:cs typeface="Tahoma"/>
              </a:rPr>
              <a:t>+</a:t>
            </a:r>
            <a:r>
              <a:rPr sz="1100" spc="-105" dirty="0">
                <a:latin typeface="Tahoma"/>
                <a:cs typeface="Tahoma"/>
              </a:rPr>
              <a:t> </a:t>
            </a:r>
            <a:r>
              <a:rPr sz="1100" spc="-30" dirty="0">
                <a:latin typeface="Tahoma"/>
                <a:cs typeface="Tahoma"/>
              </a:rPr>
              <a:t>log(</a:t>
            </a:r>
            <a:r>
              <a:rPr sz="1100" i="1" spc="-30" dirty="0">
                <a:latin typeface="Arial"/>
                <a:cs typeface="Arial"/>
              </a:rPr>
              <a:t>y</a:t>
            </a:r>
            <a:r>
              <a:rPr sz="1100" i="1" spc="-185" dirty="0">
                <a:latin typeface="Arial"/>
                <a:cs typeface="Arial"/>
              </a:rPr>
              <a:t> </a:t>
            </a:r>
            <a:r>
              <a:rPr sz="1100" spc="-15" dirty="0">
                <a:latin typeface="Tahoma"/>
                <a:cs typeface="Tahoma"/>
              </a:rPr>
              <a:t>),</a:t>
            </a:r>
            <a:r>
              <a:rPr sz="1100" spc="20" dirty="0">
                <a:latin typeface="Tahoma"/>
                <a:cs typeface="Tahoma"/>
              </a:rPr>
              <a:t> </a:t>
            </a:r>
            <a:r>
              <a:rPr sz="1100" spc="-105" dirty="0">
                <a:latin typeface="Tahoma"/>
                <a:cs typeface="Tahoma"/>
              </a:rPr>
              <a:t>we</a:t>
            </a:r>
            <a:r>
              <a:rPr sz="1100" spc="25" dirty="0">
                <a:latin typeface="Tahoma"/>
                <a:cs typeface="Tahoma"/>
              </a:rPr>
              <a:t> </a:t>
            </a:r>
            <a:r>
              <a:rPr sz="1100" spc="-45" dirty="0">
                <a:latin typeface="Tahoma"/>
                <a:cs typeface="Tahoma"/>
              </a:rPr>
              <a:t>can</a:t>
            </a:r>
            <a:r>
              <a:rPr sz="1100" spc="25" dirty="0">
                <a:latin typeface="Tahoma"/>
                <a:cs typeface="Tahoma"/>
              </a:rPr>
              <a:t> </a:t>
            </a:r>
            <a:r>
              <a:rPr sz="1100" spc="-65" dirty="0">
                <a:latin typeface="Tahoma"/>
                <a:cs typeface="Tahoma"/>
              </a:rPr>
              <a:t>sum</a:t>
            </a:r>
            <a:r>
              <a:rPr sz="1100" spc="15" dirty="0">
                <a:latin typeface="Tahoma"/>
                <a:cs typeface="Tahoma"/>
              </a:rPr>
              <a:t> </a:t>
            </a:r>
            <a:r>
              <a:rPr sz="1100" spc="-40" dirty="0">
                <a:latin typeface="Tahoma"/>
                <a:cs typeface="Tahoma"/>
              </a:rPr>
              <a:t>log</a:t>
            </a:r>
            <a:r>
              <a:rPr sz="1100" spc="20" dirty="0">
                <a:latin typeface="Tahoma"/>
                <a:cs typeface="Tahoma"/>
              </a:rPr>
              <a:t> </a:t>
            </a:r>
            <a:r>
              <a:rPr sz="1100" spc="-35" dirty="0">
                <a:latin typeface="Tahoma"/>
                <a:cs typeface="Tahoma"/>
              </a:rPr>
              <a:t>probabilities  </a:t>
            </a:r>
            <a:r>
              <a:rPr sz="1100" spc="-45" dirty="0">
                <a:latin typeface="Tahoma"/>
                <a:cs typeface="Tahoma"/>
              </a:rPr>
              <a:t>instead </a:t>
            </a:r>
            <a:r>
              <a:rPr sz="1100" spc="-40" dirty="0">
                <a:latin typeface="Tahoma"/>
                <a:cs typeface="Tahoma"/>
              </a:rPr>
              <a:t>of </a:t>
            </a:r>
            <a:r>
              <a:rPr sz="1100" spc="-25" dirty="0">
                <a:latin typeface="Tahoma"/>
                <a:cs typeface="Tahoma"/>
              </a:rPr>
              <a:t>multiplying</a:t>
            </a:r>
            <a:r>
              <a:rPr sz="1100" spc="140" dirty="0">
                <a:latin typeface="Tahoma"/>
                <a:cs typeface="Tahoma"/>
              </a:rPr>
              <a:t> </a:t>
            </a:r>
            <a:r>
              <a:rPr sz="1100" spc="-35" dirty="0">
                <a:latin typeface="Tahoma"/>
                <a:cs typeface="Tahoma"/>
              </a:rPr>
              <a:t>probabilities.</a:t>
            </a:r>
            <a:endParaRPr sz="1100" dirty="0">
              <a:latin typeface="Tahoma"/>
              <a:cs typeface="Tahoma"/>
            </a:endParaRPr>
          </a:p>
          <a:p>
            <a:pPr marL="12700" marR="69850">
              <a:lnSpc>
                <a:spcPct val="102699"/>
              </a:lnSpc>
              <a:spcBef>
                <a:spcPts val="300"/>
              </a:spcBef>
            </a:pPr>
            <a:r>
              <a:rPr sz="1100" spc="-35" dirty="0">
                <a:latin typeface="Tahoma"/>
                <a:cs typeface="Tahoma"/>
              </a:rPr>
              <a:t>Since </a:t>
            </a:r>
            <a:r>
              <a:rPr sz="1100" spc="-40" dirty="0">
                <a:latin typeface="Tahoma"/>
                <a:cs typeface="Tahoma"/>
              </a:rPr>
              <a:t>log </a:t>
            </a:r>
            <a:r>
              <a:rPr sz="1100" spc="-35" dirty="0">
                <a:latin typeface="Tahoma"/>
                <a:cs typeface="Tahoma"/>
              </a:rPr>
              <a:t>is </a:t>
            </a:r>
            <a:r>
              <a:rPr sz="1100" spc="-55" dirty="0">
                <a:latin typeface="Tahoma"/>
                <a:cs typeface="Tahoma"/>
              </a:rPr>
              <a:t>a </a:t>
            </a:r>
            <a:r>
              <a:rPr sz="1100" spc="-40" dirty="0">
                <a:latin typeface="Tahoma"/>
                <a:cs typeface="Tahoma"/>
              </a:rPr>
              <a:t>monotonic </a:t>
            </a:r>
            <a:r>
              <a:rPr sz="1100" spc="-30" dirty="0">
                <a:latin typeface="Tahoma"/>
                <a:cs typeface="Tahoma"/>
              </a:rPr>
              <a:t>function, </a:t>
            </a:r>
            <a:r>
              <a:rPr sz="1100" spc="-45" dirty="0">
                <a:latin typeface="Tahoma"/>
                <a:cs typeface="Tahoma"/>
              </a:rPr>
              <a:t>the class </a:t>
            </a:r>
            <a:r>
              <a:rPr sz="1100" spc="-25" dirty="0">
                <a:latin typeface="Tahoma"/>
                <a:cs typeface="Tahoma"/>
              </a:rPr>
              <a:t>with </a:t>
            </a:r>
            <a:r>
              <a:rPr sz="1100" spc="-45" dirty="0">
                <a:latin typeface="Tahoma"/>
                <a:cs typeface="Tahoma"/>
              </a:rPr>
              <a:t>the highest </a:t>
            </a:r>
            <a:r>
              <a:rPr sz="1100" spc="250" dirty="0">
                <a:latin typeface="Tahoma"/>
                <a:cs typeface="Tahoma"/>
              </a:rPr>
              <a:t> </a:t>
            </a:r>
            <a:r>
              <a:rPr sz="1100" spc="-65" dirty="0">
                <a:latin typeface="Tahoma"/>
                <a:cs typeface="Tahoma"/>
              </a:rPr>
              <a:t>score </a:t>
            </a:r>
            <a:r>
              <a:rPr sz="1100" spc="-60" dirty="0">
                <a:latin typeface="Tahoma"/>
                <a:cs typeface="Tahoma"/>
              </a:rPr>
              <a:t>does </a:t>
            </a:r>
            <a:r>
              <a:rPr sz="1100" spc="-30" dirty="0">
                <a:latin typeface="Tahoma"/>
                <a:cs typeface="Tahoma"/>
              </a:rPr>
              <a:t>not</a:t>
            </a:r>
            <a:r>
              <a:rPr sz="1100" spc="-105" dirty="0">
                <a:latin typeface="Tahoma"/>
                <a:cs typeface="Tahoma"/>
              </a:rPr>
              <a:t> </a:t>
            </a:r>
            <a:r>
              <a:rPr sz="1100" spc="-55" dirty="0">
                <a:latin typeface="Tahoma"/>
                <a:cs typeface="Tahoma"/>
              </a:rPr>
              <a:t>change.</a:t>
            </a:r>
            <a:endParaRPr sz="1100" dirty="0">
              <a:latin typeface="Tahoma"/>
              <a:cs typeface="Tahoma"/>
            </a:endParaRPr>
          </a:p>
          <a:p>
            <a:pPr marL="12700">
              <a:lnSpc>
                <a:spcPct val="100000"/>
              </a:lnSpc>
              <a:spcBef>
                <a:spcPts val="330"/>
              </a:spcBef>
            </a:pPr>
            <a:r>
              <a:rPr sz="1100" spc="-30" dirty="0">
                <a:latin typeface="Tahoma"/>
                <a:cs typeface="Tahoma"/>
              </a:rPr>
              <a:t>So </a:t>
            </a:r>
            <a:r>
              <a:rPr sz="1100" spc="-40" dirty="0">
                <a:latin typeface="Tahoma"/>
                <a:cs typeface="Tahoma"/>
              </a:rPr>
              <a:t>what </a:t>
            </a:r>
            <a:r>
              <a:rPr sz="1100" spc="-105" dirty="0">
                <a:latin typeface="Tahoma"/>
                <a:cs typeface="Tahoma"/>
              </a:rPr>
              <a:t>we </a:t>
            </a:r>
            <a:r>
              <a:rPr sz="1100" spc="-40" dirty="0">
                <a:latin typeface="Tahoma"/>
                <a:cs typeface="Tahoma"/>
              </a:rPr>
              <a:t>usually </a:t>
            </a:r>
            <a:r>
              <a:rPr sz="1100" spc="-45" dirty="0">
                <a:latin typeface="Tahoma"/>
                <a:cs typeface="Tahoma"/>
              </a:rPr>
              <a:t>compute </a:t>
            </a:r>
            <a:r>
              <a:rPr sz="1100" spc="-25" dirty="0">
                <a:latin typeface="Tahoma"/>
                <a:cs typeface="Tahoma"/>
              </a:rPr>
              <a:t>in </a:t>
            </a:r>
            <a:r>
              <a:rPr sz="1100" spc="-35" dirty="0">
                <a:latin typeface="Tahoma"/>
                <a:cs typeface="Tahoma"/>
              </a:rPr>
              <a:t>practice</a:t>
            </a:r>
            <a:r>
              <a:rPr sz="1100" spc="175" dirty="0">
                <a:latin typeface="Tahoma"/>
                <a:cs typeface="Tahoma"/>
              </a:rPr>
              <a:t> </a:t>
            </a:r>
            <a:r>
              <a:rPr sz="1100" spc="-55" dirty="0">
                <a:latin typeface="Tahoma"/>
                <a:cs typeface="Tahoma"/>
              </a:rPr>
              <a:t>is:</a:t>
            </a:r>
            <a:endParaRPr sz="1100" dirty="0">
              <a:latin typeface="Tahoma"/>
              <a:cs typeface="Tahoma"/>
            </a:endParaRPr>
          </a:p>
        </p:txBody>
      </p:sp>
      <p:sp>
        <p:nvSpPr>
          <p:cNvPr id="10" name="object 10"/>
          <p:cNvSpPr txBox="1"/>
          <p:nvPr/>
        </p:nvSpPr>
        <p:spPr>
          <a:xfrm>
            <a:off x="2576195" y="2568511"/>
            <a:ext cx="363220" cy="147320"/>
          </a:xfrm>
          <a:prstGeom prst="rect">
            <a:avLst/>
          </a:prstGeom>
        </p:spPr>
        <p:txBody>
          <a:bodyPr vert="horz" wrap="square" lIns="0" tIns="12065" rIns="0" bIns="0" rtlCol="0">
            <a:spAutoFit/>
          </a:bodyPr>
          <a:lstStyle/>
          <a:p>
            <a:pPr marL="12700">
              <a:lnSpc>
                <a:spcPct val="100000"/>
              </a:lnSpc>
              <a:spcBef>
                <a:spcPts val="95"/>
              </a:spcBef>
            </a:pPr>
            <a:r>
              <a:rPr sz="800" spc="-30" dirty="0">
                <a:latin typeface="Arial"/>
                <a:cs typeface="Arial"/>
              </a:rPr>
              <a:t>1</a:t>
            </a:r>
            <a:r>
              <a:rPr sz="800" spc="20" dirty="0">
                <a:latin typeface="Lucida Sans Unicode"/>
                <a:cs typeface="Lucida Sans Unicode"/>
              </a:rPr>
              <a:t>≤</a:t>
            </a:r>
            <a:r>
              <a:rPr sz="800" i="1" spc="5" dirty="0">
                <a:latin typeface="Verdana"/>
                <a:cs typeface="Verdana"/>
              </a:rPr>
              <a:t>k</a:t>
            </a:r>
            <a:r>
              <a:rPr sz="800" spc="20" dirty="0">
                <a:latin typeface="Lucida Sans Unicode"/>
                <a:cs typeface="Lucida Sans Unicode"/>
              </a:rPr>
              <a:t>≤</a:t>
            </a:r>
            <a:r>
              <a:rPr sz="800" i="1" spc="-70" dirty="0">
                <a:latin typeface="Verdana"/>
                <a:cs typeface="Verdana"/>
              </a:rPr>
              <a:t>n</a:t>
            </a:r>
            <a:endParaRPr sz="800" dirty="0">
              <a:latin typeface="Verdana"/>
              <a:cs typeface="Verdana"/>
            </a:endParaRPr>
          </a:p>
        </p:txBody>
      </p:sp>
      <p:sp>
        <p:nvSpPr>
          <p:cNvPr id="11" name="object 11"/>
          <p:cNvSpPr txBox="1"/>
          <p:nvPr/>
        </p:nvSpPr>
        <p:spPr>
          <a:xfrm>
            <a:off x="2913722" y="2611646"/>
            <a:ext cx="67310" cy="116839"/>
          </a:xfrm>
          <a:prstGeom prst="rect">
            <a:avLst/>
          </a:prstGeom>
        </p:spPr>
        <p:txBody>
          <a:bodyPr vert="horz" wrap="square" lIns="0" tIns="12065" rIns="0" bIns="0" rtlCol="0">
            <a:spAutoFit/>
          </a:bodyPr>
          <a:lstStyle/>
          <a:p>
            <a:pPr marL="12700">
              <a:lnSpc>
                <a:spcPct val="100000"/>
              </a:lnSpc>
              <a:spcBef>
                <a:spcPts val="95"/>
              </a:spcBef>
            </a:pPr>
            <a:r>
              <a:rPr sz="600" i="1" spc="-50" dirty="0">
                <a:latin typeface="Verdana"/>
                <a:cs typeface="Verdana"/>
              </a:rPr>
              <a:t>d</a:t>
            </a:r>
            <a:endParaRPr sz="600">
              <a:latin typeface="Verdana"/>
              <a:cs typeface="Verdana"/>
            </a:endParaRPr>
          </a:p>
        </p:txBody>
      </p:sp>
      <p:sp>
        <p:nvSpPr>
          <p:cNvPr id="12" name="object 12"/>
          <p:cNvSpPr txBox="1"/>
          <p:nvPr/>
        </p:nvSpPr>
        <p:spPr>
          <a:xfrm>
            <a:off x="1014630" y="2421404"/>
            <a:ext cx="2456180" cy="135293"/>
          </a:xfrm>
          <a:prstGeom prst="rect">
            <a:avLst/>
          </a:prstGeom>
        </p:spPr>
        <p:txBody>
          <a:bodyPr vert="horz" wrap="square" lIns="0" tIns="12065" rIns="0" bIns="0" rtlCol="0">
            <a:spAutoFit/>
          </a:bodyPr>
          <a:lstStyle/>
          <a:p>
            <a:pPr marL="12700">
              <a:lnSpc>
                <a:spcPct val="100000"/>
              </a:lnSpc>
              <a:spcBef>
                <a:spcPts val="95"/>
              </a:spcBef>
              <a:tabLst>
                <a:tab pos="2390140" algn="l"/>
              </a:tabLst>
            </a:pPr>
            <a:r>
              <a:rPr sz="800" spc="5" dirty="0">
                <a:latin typeface="Arial"/>
                <a:cs typeface="Arial"/>
              </a:rPr>
              <a:t>m</a:t>
            </a:r>
            <a:r>
              <a:rPr sz="800" spc="-25" dirty="0">
                <a:latin typeface="Arial"/>
                <a:cs typeface="Arial"/>
              </a:rPr>
              <a:t>ap	</a:t>
            </a:r>
            <a:r>
              <a:rPr sz="800" i="1" spc="-60" dirty="0">
                <a:latin typeface="Verdana"/>
                <a:cs typeface="Verdana"/>
              </a:rPr>
              <a:t>k</a:t>
            </a:r>
            <a:endParaRPr sz="800" dirty="0">
              <a:latin typeface="Verdana"/>
              <a:cs typeface="Verdana"/>
            </a:endParaRPr>
          </a:p>
        </p:txBody>
      </p:sp>
      <p:sp>
        <p:nvSpPr>
          <p:cNvPr id="13" name="object 13"/>
          <p:cNvSpPr txBox="1"/>
          <p:nvPr/>
        </p:nvSpPr>
        <p:spPr>
          <a:xfrm>
            <a:off x="857250" y="2319958"/>
            <a:ext cx="2937828" cy="226985"/>
          </a:xfrm>
          <a:prstGeom prst="rect">
            <a:avLst/>
          </a:prstGeom>
        </p:spPr>
        <p:txBody>
          <a:bodyPr vert="horz" wrap="square" lIns="0" tIns="11430" rIns="0" bIns="0" rtlCol="0">
            <a:spAutoFit/>
          </a:bodyPr>
          <a:lstStyle/>
          <a:p>
            <a:pPr marL="50800">
              <a:spcBef>
                <a:spcPts val="90"/>
              </a:spcBef>
              <a:tabLst>
                <a:tab pos="360680" algn="l"/>
                <a:tab pos="2100580" algn="l"/>
              </a:tabLst>
            </a:pPr>
            <a:r>
              <a:rPr sz="1100" i="1" spc="-70" dirty="0">
                <a:latin typeface="Arial"/>
                <a:cs typeface="Arial"/>
              </a:rPr>
              <a:t>c	</a:t>
            </a:r>
            <a:r>
              <a:rPr sz="1100" spc="45" dirty="0">
                <a:latin typeface="Tahoma"/>
                <a:cs typeface="Tahoma"/>
              </a:rPr>
              <a:t>= </a:t>
            </a:r>
            <a:r>
              <a:rPr sz="1100" spc="-60" dirty="0" err="1">
                <a:latin typeface="Tahoma"/>
                <a:cs typeface="Tahoma"/>
              </a:rPr>
              <a:t>arg</a:t>
            </a:r>
            <a:r>
              <a:rPr sz="1100" spc="-60" dirty="0">
                <a:latin typeface="Tahoma"/>
                <a:cs typeface="Tahoma"/>
              </a:rPr>
              <a:t> </a:t>
            </a:r>
            <a:r>
              <a:rPr sz="1100" spc="-55" dirty="0">
                <a:latin typeface="Tahoma"/>
                <a:cs typeface="Tahoma"/>
              </a:rPr>
              <a:t>max [</a:t>
            </a:r>
            <a:r>
              <a:rPr lang="en-US" sz="1100" spc="-55" dirty="0">
                <a:latin typeface="Tahoma"/>
                <a:cs typeface="Tahoma"/>
              </a:rPr>
              <a:t> </a:t>
            </a:r>
            <a:r>
              <a:rPr sz="1100" spc="-55" dirty="0">
                <a:latin typeface="Tahoma"/>
                <a:cs typeface="Tahoma"/>
              </a:rPr>
              <a:t>log</a:t>
            </a:r>
            <a:r>
              <a:rPr sz="1100" spc="-240" dirty="0">
                <a:latin typeface="Tahoma"/>
                <a:cs typeface="Tahoma"/>
              </a:rPr>
              <a:t>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a:t>
            </a:r>
            <a:r>
              <a:rPr sz="1100" spc="-100" dirty="0">
                <a:latin typeface="Tahoma"/>
                <a:cs typeface="Tahoma"/>
              </a:rPr>
              <a:t> </a:t>
            </a:r>
            <a:r>
              <a:rPr sz="1100" spc="45" dirty="0">
                <a:latin typeface="Tahoma"/>
                <a:cs typeface="Tahoma"/>
              </a:rPr>
              <a:t>+</a:t>
            </a:r>
            <a:r>
              <a:rPr lang="en-US" sz="1100" spc="45" dirty="0">
                <a:latin typeface="Tahoma"/>
                <a:cs typeface="Tahoma"/>
              </a:rPr>
              <a:t>    </a:t>
            </a:r>
            <a:r>
              <a:rPr lang="el-GR" sz="1400" spc="894" dirty="0">
                <a:latin typeface="Arial"/>
                <a:cs typeface="Arial"/>
              </a:rPr>
              <a:t>Σ</a:t>
            </a:r>
            <a:r>
              <a:rPr sz="1100" spc="-40" dirty="0">
                <a:latin typeface="Tahoma"/>
                <a:cs typeface="Tahoma"/>
              </a:rPr>
              <a:t>log </a:t>
            </a:r>
            <a:r>
              <a:rPr sz="1100" i="1" spc="-114" dirty="0">
                <a:latin typeface="Arial"/>
                <a:cs typeface="Arial"/>
              </a:rPr>
              <a:t>P</a:t>
            </a:r>
            <a:r>
              <a:rPr sz="1650" spc="-172" baseline="12626" dirty="0">
                <a:latin typeface="Tahoma"/>
                <a:cs typeface="Tahoma"/>
              </a:rPr>
              <a:t>ˆ</a:t>
            </a:r>
            <a:r>
              <a:rPr sz="1100" spc="-114" dirty="0">
                <a:latin typeface="Tahoma"/>
                <a:cs typeface="Tahoma"/>
              </a:rPr>
              <a:t>(</a:t>
            </a:r>
            <a:r>
              <a:rPr sz="1100" i="1" spc="-114" dirty="0">
                <a:latin typeface="Arial"/>
                <a:cs typeface="Arial"/>
              </a:rPr>
              <a:t>t</a:t>
            </a:r>
            <a:r>
              <a:rPr lang="en-US" sz="1100" i="1" spc="-114" dirty="0">
                <a:latin typeface="Arial"/>
                <a:cs typeface="Arial"/>
              </a:rPr>
              <a:t>.   </a:t>
            </a:r>
            <a:r>
              <a:rPr lang="en-US" sz="1100" spc="-50" dirty="0">
                <a:latin typeface="Lucida Sans Unicode"/>
                <a:cs typeface="Lucida Sans Unicode"/>
              </a:rPr>
              <a:t>|</a:t>
            </a:r>
            <a:r>
              <a:rPr sz="1100" i="1" spc="-50" dirty="0">
                <a:latin typeface="Arial"/>
                <a:cs typeface="Arial"/>
              </a:rPr>
              <a:t>c</a:t>
            </a:r>
            <a:r>
              <a:rPr sz="1100" spc="-50" dirty="0">
                <a:latin typeface="Tahoma"/>
                <a:cs typeface="Tahoma"/>
              </a:rPr>
              <a:t>)]</a:t>
            </a:r>
            <a:r>
              <a:rPr lang="en-US" sz="1100" spc="-50" dirty="0">
                <a:latin typeface="Tahoma"/>
                <a:cs typeface="Tahoma"/>
              </a:rPr>
              <a:t> </a:t>
            </a:r>
            <a:endParaRPr sz="1100" dirty="0">
              <a:latin typeface="Tahoma"/>
              <a:cs typeface="Tahoma"/>
            </a:endParaRPr>
          </a:p>
        </p:txBody>
      </p:sp>
      <p:sp>
        <p:nvSpPr>
          <p:cNvPr id="14" name="object 14"/>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5" name="object 15"/>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6" name="object 16"/>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19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pic>
        <p:nvPicPr>
          <p:cNvPr id="17" name="Picture 16">
            <a:extLst>
              <a:ext uri="{FF2B5EF4-FFF2-40B4-BE49-F238E27FC236}">
                <a16:creationId xmlns:a16="http://schemas.microsoft.com/office/drawing/2014/main" id="{DB7ECF31-1328-6845-AEBF-957619580965}"/>
              </a:ext>
            </a:extLst>
          </p:cNvPr>
          <p:cNvPicPr>
            <a:picLocks noChangeAspect="1"/>
          </p:cNvPicPr>
          <p:nvPr/>
        </p:nvPicPr>
        <p:blipFill>
          <a:blip r:embed="rId6"/>
          <a:stretch>
            <a:fillRect/>
          </a:stretch>
        </p:blipFill>
        <p:spPr>
          <a:xfrm>
            <a:off x="0" y="3525617"/>
            <a:ext cx="4610100" cy="763804"/>
          </a:xfrm>
          <a:prstGeom prst="rect">
            <a:avLst/>
          </a:prstGeom>
        </p:spPr>
      </p:pic>
    </p:spTree>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5" dirty="0"/>
              <a:t>Parameter</a:t>
            </a:r>
            <a:r>
              <a:rPr spc="70" dirty="0"/>
              <a:t> </a:t>
            </a:r>
            <a:r>
              <a:rPr spc="-40" dirty="0"/>
              <a:t>estimation</a:t>
            </a:r>
          </a:p>
        </p:txBody>
      </p:sp>
      <p:sp>
        <p:nvSpPr>
          <p:cNvPr id="4" name="object 4"/>
          <p:cNvSpPr/>
          <p:nvPr/>
        </p:nvSpPr>
        <p:spPr>
          <a:xfrm>
            <a:off x="499854" y="669423"/>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99008" y="588770"/>
            <a:ext cx="3580765" cy="363855"/>
          </a:xfrm>
          <a:prstGeom prst="rect">
            <a:avLst/>
          </a:prstGeom>
        </p:spPr>
        <p:txBody>
          <a:bodyPr vert="horz" wrap="square" lIns="0" tIns="6985" rIns="0" bIns="0" rtlCol="0">
            <a:spAutoFit/>
          </a:bodyPr>
          <a:lstStyle/>
          <a:p>
            <a:pPr marL="38100" marR="30480">
              <a:lnSpc>
                <a:spcPct val="102699"/>
              </a:lnSpc>
              <a:spcBef>
                <a:spcPts val="55"/>
              </a:spcBef>
            </a:pPr>
            <a:r>
              <a:rPr sz="1100" spc="-45" dirty="0">
                <a:latin typeface="Tahoma"/>
                <a:cs typeface="Tahoma"/>
              </a:rPr>
              <a:t>How </a:t>
            </a:r>
            <a:r>
              <a:rPr sz="1100" spc="-15" dirty="0">
                <a:latin typeface="Tahoma"/>
                <a:cs typeface="Tahoma"/>
              </a:rPr>
              <a:t>to </a:t>
            </a:r>
            <a:r>
              <a:rPr sz="1100" spc="-45" dirty="0">
                <a:latin typeface="Tahoma"/>
                <a:cs typeface="Tahoma"/>
              </a:rPr>
              <a:t>estimate </a:t>
            </a:r>
            <a:r>
              <a:rPr sz="1100" spc="-55" dirty="0">
                <a:latin typeface="Tahoma"/>
                <a:cs typeface="Tahoma"/>
              </a:rPr>
              <a:t>parameters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50" dirty="0">
                <a:latin typeface="Tahoma"/>
                <a:cs typeface="Tahoma"/>
              </a:rPr>
              <a:t>and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t</a:t>
            </a:r>
            <a:r>
              <a:rPr sz="1200" i="1" spc="-157" baseline="-13888" dirty="0">
                <a:latin typeface="Verdana"/>
                <a:cs typeface="Verdana"/>
              </a:rPr>
              <a:t>k </a:t>
            </a:r>
            <a:r>
              <a:rPr sz="1100" spc="-30" dirty="0">
                <a:latin typeface="Lucida Sans Unicode"/>
                <a:cs typeface="Lucida Sans Unicode"/>
              </a:rPr>
              <a:t>|</a:t>
            </a:r>
            <a:r>
              <a:rPr sz="1100" i="1" spc="-30" dirty="0">
                <a:latin typeface="Arial"/>
                <a:cs typeface="Arial"/>
              </a:rPr>
              <a:t>c</a:t>
            </a:r>
            <a:r>
              <a:rPr sz="1100" spc="-30" dirty="0">
                <a:latin typeface="Tahoma"/>
                <a:cs typeface="Tahoma"/>
              </a:rPr>
              <a:t>) </a:t>
            </a:r>
            <a:r>
              <a:rPr sz="1100" spc="-40" dirty="0">
                <a:latin typeface="Tahoma"/>
                <a:cs typeface="Tahoma"/>
              </a:rPr>
              <a:t>from </a:t>
            </a:r>
            <a:r>
              <a:rPr sz="1100" spc="-25" dirty="0">
                <a:latin typeface="Tahoma"/>
                <a:cs typeface="Tahoma"/>
              </a:rPr>
              <a:t>training  </a:t>
            </a:r>
            <a:r>
              <a:rPr sz="1100" spc="-30" dirty="0">
                <a:latin typeface="Tahoma"/>
                <a:cs typeface="Tahoma"/>
              </a:rPr>
              <a:t>data?</a:t>
            </a:r>
            <a:endParaRPr sz="1100">
              <a:latin typeface="Tahoma"/>
              <a:cs typeface="Tahoma"/>
            </a:endParaRPr>
          </a:p>
        </p:txBody>
      </p:sp>
      <p:sp>
        <p:nvSpPr>
          <p:cNvPr id="6" name="object 6"/>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7" name="object 7"/>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8" name="object 8"/>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21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5" dirty="0"/>
              <a:t>Parameter</a:t>
            </a:r>
            <a:r>
              <a:rPr spc="70" dirty="0"/>
              <a:t> </a:t>
            </a:r>
            <a:r>
              <a:rPr spc="-40" dirty="0"/>
              <a:t>estimation</a:t>
            </a:r>
          </a:p>
        </p:txBody>
      </p:sp>
      <p:sp>
        <p:nvSpPr>
          <p:cNvPr id="4" name="object 4"/>
          <p:cNvSpPr/>
          <p:nvPr/>
        </p:nvSpPr>
        <p:spPr>
          <a:xfrm>
            <a:off x="499854" y="669423"/>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038383"/>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99008" y="588770"/>
            <a:ext cx="3580765" cy="560705"/>
          </a:xfrm>
          <a:prstGeom prst="rect">
            <a:avLst/>
          </a:prstGeom>
        </p:spPr>
        <p:txBody>
          <a:bodyPr vert="horz" wrap="square" lIns="0" tIns="6985" rIns="0" bIns="0" rtlCol="0">
            <a:spAutoFit/>
          </a:bodyPr>
          <a:lstStyle/>
          <a:p>
            <a:pPr marL="38100" marR="30480">
              <a:lnSpc>
                <a:spcPct val="102699"/>
              </a:lnSpc>
              <a:spcBef>
                <a:spcPts val="55"/>
              </a:spcBef>
            </a:pPr>
            <a:r>
              <a:rPr sz="1100" spc="-45" dirty="0">
                <a:latin typeface="Tahoma"/>
                <a:cs typeface="Tahoma"/>
              </a:rPr>
              <a:t>How </a:t>
            </a:r>
            <a:r>
              <a:rPr sz="1100" spc="-15" dirty="0">
                <a:latin typeface="Tahoma"/>
                <a:cs typeface="Tahoma"/>
              </a:rPr>
              <a:t>to </a:t>
            </a:r>
            <a:r>
              <a:rPr sz="1100" spc="-45" dirty="0">
                <a:latin typeface="Tahoma"/>
                <a:cs typeface="Tahoma"/>
              </a:rPr>
              <a:t>estimate </a:t>
            </a:r>
            <a:r>
              <a:rPr sz="1100" spc="-55" dirty="0">
                <a:latin typeface="Tahoma"/>
                <a:cs typeface="Tahoma"/>
              </a:rPr>
              <a:t>parameters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50" dirty="0">
                <a:latin typeface="Tahoma"/>
                <a:cs typeface="Tahoma"/>
              </a:rPr>
              <a:t>and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t</a:t>
            </a:r>
            <a:r>
              <a:rPr sz="1200" i="1" spc="-157" baseline="-13888" dirty="0">
                <a:latin typeface="Verdana"/>
                <a:cs typeface="Verdana"/>
              </a:rPr>
              <a:t>k </a:t>
            </a:r>
            <a:r>
              <a:rPr sz="1100" spc="-30" dirty="0">
                <a:latin typeface="Lucida Sans Unicode"/>
                <a:cs typeface="Lucida Sans Unicode"/>
              </a:rPr>
              <a:t>|</a:t>
            </a:r>
            <a:r>
              <a:rPr sz="1100" i="1" spc="-30" dirty="0">
                <a:latin typeface="Arial"/>
                <a:cs typeface="Arial"/>
              </a:rPr>
              <a:t>c</a:t>
            </a:r>
            <a:r>
              <a:rPr sz="1100" spc="-30" dirty="0">
                <a:latin typeface="Tahoma"/>
                <a:cs typeface="Tahoma"/>
              </a:rPr>
              <a:t>) </a:t>
            </a:r>
            <a:r>
              <a:rPr sz="1100" spc="-40" dirty="0">
                <a:latin typeface="Tahoma"/>
                <a:cs typeface="Tahoma"/>
              </a:rPr>
              <a:t>from </a:t>
            </a:r>
            <a:r>
              <a:rPr sz="1100" spc="-25" dirty="0">
                <a:latin typeface="Tahoma"/>
                <a:cs typeface="Tahoma"/>
              </a:rPr>
              <a:t>training  </a:t>
            </a:r>
            <a:r>
              <a:rPr sz="1100" spc="-30" dirty="0">
                <a:latin typeface="Tahoma"/>
                <a:cs typeface="Tahoma"/>
              </a:rPr>
              <a:t>data?</a:t>
            </a:r>
            <a:endParaRPr sz="1100">
              <a:latin typeface="Tahoma"/>
              <a:cs typeface="Tahoma"/>
            </a:endParaRPr>
          </a:p>
          <a:p>
            <a:pPr marL="38100">
              <a:lnSpc>
                <a:spcPct val="100000"/>
              </a:lnSpc>
              <a:spcBef>
                <a:spcPts val="229"/>
              </a:spcBef>
            </a:pPr>
            <a:r>
              <a:rPr sz="1100" spc="-25" dirty="0">
                <a:latin typeface="Tahoma"/>
                <a:cs typeface="Tahoma"/>
              </a:rPr>
              <a:t>Prior:</a:t>
            </a:r>
            <a:endParaRPr sz="1100">
              <a:latin typeface="Tahoma"/>
              <a:cs typeface="Tahoma"/>
            </a:endParaRPr>
          </a:p>
        </p:txBody>
      </p:sp>
      <p:sp>
        <p:nvSpPr>
          <p:cNvPr id="7" name="object 7"/>
          <p:cNvSpPr txBox="1"/>
          <p:nvPr/>
        </p:nvSpPr>
        <p:spPr>
          <a:xfrm>
            <a:off x="1949579" y="1273197"/>
            <a:ext cx="703580" cy="191770"/>
          </a:xfrm>
          <a:prstGeom prst="rect">
            <a:avLst/>
          </a:prstGeom>
        </p:spPr>
        <p:txBody>
          <a:bodyPr vert="horz" wrap="square" lIns="0" tIns="11430" rIns="0" bIns="0" rtlCol="0">
            <a:spAutoFit/>
          </a:bodyPr>
          <a:lstStyle/>
          <a:p>
            <a:pPr marL="38100">
              <a:lnSpc>
                <a:spcPct val="100000"/>
              </a:lnSpc>
              <a:spcBef>
                <a:spcPts val="90"/>
              </a:spcBef>
            </a:pP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45" dirty="0">
                <a:latin typeface="Tahoma"/>
                <a:cs typeface="Tahoma"/>
              </a:rPr>
              <a:t>=</a:t>
            </a:r>
            <a:r>
              <a:rPr sz="1650" u="sng" spc="127" baseline="37878" dirty="0">
                <a:uFill>
                  <a:solidFill>
                    <a:srgbClr val="000000"/>
                  </a:solidFill>
                </a:uFill>
                <a:latin typeface="Tahoma"/>
                <a:cs typeface="Tahoma"/>
              </a:rPr>
              <a:t> </a:t>
            </a:r>
            <a:r>
              <a:rPr sz="1650" i="1" u="sng" spc="-52" baseline="37878" dirty="0">
                <a:uFill>
                  <a:solidFill>
                    <a:srgbClr val="000000"/>
                  </a:solidFill>
                </a:uFill>
                <a:latin typeface="Arial"/>
                <a:cs typeface="Arial"/>
              </a:rPr>
              <a:t>N</a:t>
            </a:r>
            <a:r>
              <a:rPr sz="1200" i="1" u="sng" spc="-52" baseline="38194" dirty="0">
                <a:uFill>
                  <a:solidFill>
                    <a:srgbClr val="000000"/>
                  </a:solidFill>
                </a:uFill>
                <a:latin typeface="Verdana"/>
                <a:cs typeface="Verdana"/>
              </a:rPr>
              <a:t>c</a:t>
            </a:r>
            <a:endParaRPr sz="1200" baseline="38194">
              <a:latin typeface="Verdana"/>
              <a:cs typeface="Verdana"/>
            </a:endParaRPr>
          </a:p>
        </p:txBody>
      </p:sp>
      <p:sp>
        <p:nvSpPr>
          <p:cNvPr id="8" name="object 8"/>
          <p:cNvSpPr/>
          <p:nvPr/>
        </p:nvSpPr>
        <p:spPr>
          <a:xfrm>
            <a:off x="499854" y="1670577"/>
            <a:ext cx="70032" cy="70053"/>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99008" y="1312695"/>
            <a:ext cx="3332479" cy="469265"/>
          </a:xfrm>
          <a:prstGeom prst="rect">
            <a:avLst/>
          </a:prstGeom>
        </p:spPr>
        <p:txBody>
          <a:bodyPr vert="horz" wrap="square" lIns="0" tIns="66675" rIns="0" bIns="0" rtlCol="0">
            <a:spAutoFit/>
          </a:bodyPr>
          <a:lstStyle/>
          <a:p>
            <a:pPr marL="556260" algn="ctr">
              <a:lnSpc>
                <a:spcPct val="100000"/>
              </a:lnSpc>
              <a:spcBef>
                <a:spcPts val="525"/>
              </a:spcBef>
            </a:pPr>
            <a:r>
              <a:rPr sz="1100" i="1" spc="-25" dirty="0">
                <a:latin typeface="Arial"/>
                <a:cs typeface="Arial"/>
              </a:rPr>
              <a:t>N</a:t>
            </a:r>
            <a:endParaRPr sz="1100">
              <a:latin typeface="Arial"/>
              <a:cs typeface="Arial"/>
            </a:endParaRPr>
          </a:p>
          <a:p>
            <a:pPr marL="38100">
              <a:lnSpc>
                <a:spcPct val="100000"/>
              </a:lnSpc>
              <a:spcBef>
                <a:spcPts val="425"/>
              </a:spcBef>
            </a:pPr>
            <a:r>
              <a:rPr sz="1100" i="1" spc="-35" dirty="0">
                <a:latin typeface="Arial"/>
                <a:cs typeface="Arial"/>
              </a:rPr>
              <a:t>N</a:t>
            </a:r>
            <a:r>
              <a:rPr sz="1200" i="1" spc="-52" baseline="-10416" dirty="0">
                <a:latin typeface="Verdana"/>
                <a:cs typeface="Verdana"/>
              </a:rPr>
              <a:t>c </a:t>
            </a:r>
            <a:r>
              <a:rPr sz="1100" spc="-90" dirty="0">
                <a:latin typeface="Tahoma"/>
                <a:cs typeface="Tahoma"/>
              </a:rPr>
              <a:t>: </a:t>
            </a:r>
            <a:r>
              <a:rPr sz="1100" spc="-50" dirty="0">
                <a:latin typeface="Tahoma"/>
                <a:cs typeface="Tahoma"/>
              </a:rPr>
              <a:t>number </a:t>
            </a:r>
            <a:r>
              <a:rPr sz="1100" spc="-40" dirty="0">
                <a:latin typeface="Tahoma"/>
                <a:cs typeface="Tahoma"/>
              </a:rPr>
              <a:t>of </a:t>
            </a:r>
            <a:r>
              <a:rPr sz="1100" spc="-45" dirty="0">
                <a:latin typeface="Tahoma"/>
                <a:cs typeface="Tahoma"/>
              </a:rPr>
              <a:t>docs </a:t>
            </a:r>
            <a:r>
              <a:rPr sz="1100" spc="-25" dirty="0">
                <a:latin typeface="Tahoma"/>
                <a:cs typeface="Tahoma"/>
              </a:rPr>
              <a:t>in </a:t>
            </a:r>
            <a:r>
              <a:rPr sz="1100" spc="-45" dirty="0">
                <a:latin typeface="Tahoma"/>
                <a:cs typeface="Tahoma"/>
              </a:rPr>
              <a:t>class </a:t>
            </a:r>
            <a:r>
              <a:rPr sz="1100" i="1" spc="-35" dirty="0">
                <a:latin typeface="Arial"/>
                <a:cs typeface="Arial"/>
              </a:rPr>
              <a:t>c</a:t>
            </a:r>
            <a:r>
              <a:rPr sz="1100" spc="-35" dirty="0">
                <a:latin typeface="Tahoma"/>
                <a:cs typeface="Tahoma"/>
              </a:rPr>
              <a:t>; </a:t>
            </a:r>
            <a:r>
              <a:rPr sz="1100" i="1" spc="-15" dirty="0">
                <a:latin typeface="Arial"/>
                <a:cs typeface="Arial"/>
              </a:rPr>
              <a:t>N</a:t>
            </a:r>
            <a:r>
              <a:rPr sz="1100" spc="-15" dirty="0">
                <a:latin typeface="Tahoma"/>
                <a:cs typeface="Tahoma"/>
              </a:rPr>
              <a:t>: total </a:t>
            </a:r>
            <a:r>
              <a:rPr sz="1100" spc="-50" dirty="0">
                <a:latin typeface="Tahoma"/>
                <a:cs typeface="Tahoma"/>
              </a:rPr>
              <a:t>number </a:t>
            </a:r>
            <a:r>
              <a:rPr sz="1100" spc="-40" dirty="0">
                <a:latin typeface="Tahoma"/>
                <a:cs typeface="Tahoma"/>
              </a:rPr>
              <a:t>of</a:t>
            </a:r>
            <a:r>
              <a:rPr sz="1100" spc="170" dirty="0">
                <a:latin typeface="Tahoma"/>
                <a:cs typeface="Tahoma"/>
              </a:rPr>
              <a:t> </a:t>
            </a:r>
            <a:r>
              <a:rPr sz="1100" spc="-45" dirty="0">
                <a:latin typeface="Tahoma"/>
                <a:cs typeface="Tahoma"/>
              </a:rPr>
              <a:t>docs</a:t>
            </a:r>
            <a:endParaRPr sz="1100">
              <a:latin typeface="Tahoma"/>
              <a:cs typeface="Tahoma"/>
            </a:endParaRPr>
          </a:p>
        </p:txBody>
      </p:sp>
      <p:sp>
        <p:nvSpPr>
          <p:cNvPr id="10" name="object 1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1" name="object 11"/>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2" name="object 12"/>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21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65" dirty="0"/>
              <a:t>Parameter</a:t>
            </a:r>
            <a:r>
              <a:rPr spc="70" dirty="0"/>
              <a:t> </a:t>
            </a:r>
            <a:r>
              <a:rPr spc="-40" dirty="0"/>
              <a:t>estimation</a:t>
            </a:r>
          </a:p>
        </p:txBody>
      </p:sp>
      <p:sp>
        <p:nvSpPr>
          <p:cNvPr id="4" name="object 4"/>
          <p:cNvSpPr/>
          <p:nvPr/>
        </p:nvSpPr>
        <p:spPr>
          <a:xfrm>
            <a:off x="499854" y="669423"/>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038383"/>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99008" y="588770"/>
            <a:ext cx="3580765" cy="560705"/>
          </a:xfrm>
          <a:prstGeom prst="rect">
            <a:avLst/>
          </a:prstGeom>
        </p:spPr>
        <p:txBody>
          <a:bodyPr vert="horz" wrap="square" lIns="0" tIns="6985" rIns="0" bIns="0" rtlCol="0">
            <a:spAutoFit/>
          </a:bodyPr>
          <a:lstStyle/>
          <a:p>
            <a:pPr marL="38100" marR="30480">
              <a:lnSpc>
                <a:spcPct val="102699"/>
              </a:lnSpc>
              <a:spcBef>
                <a:spcPts val="55"/>
              </a:spcBef>
            </a:pPr>
            <a:r>
              <a:rPr sz="1100" spc="-45" dirty="0">
                <a:latin typeface="Tahoma"/>
                <a:cs typeface="Tahoma"/>
              </a:rPr>
              <a:t>How </a:t>
            </a:r>
            <a:r>
              <a:rPr sz="1100" spc="-15" dirty="0">
                <a:latin typeface="Tahoma"/>
                <a:cs typeface="Tahoma"/>
              </a:rPr>
              <a:t>to </a:t>
            </a:r>
            <a:r>
              <a:rPr sz="1100" spc="-45" dirty="0">
                <a:latin typeface="Tahoma"/>
                <a:cs typeface="Tahoma"/>
              </a:rPr>
              <a:t>estimate </a:t>
            </a:r>
            <a:r>
              <a:rPr sz="1100" spc="-55" dirty="0">
                <a:latin typeface="Tahoma"/>
                <a:cs typeface="Tahoma"/>
              </a:rPr>
              <a:t>parameters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50" dirty="0">
                <a:latin typeface="Tahoma"/>
                <a:cs typeface="Tahoma"/>
              </a:rPr>
              <a:t>and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t</a:t>
            </a:r>
            <a:r>
              <a:rPr sz="1200" i="1" spc="-157" baseline="-13888" dirty="0">
                <a:latin typeface="Verdana"/>
                <a:cs typeface="Verdana"/>
              </a:rPr>
              <a:t>k </a:t>
            </a:r>
            <a:r>
              <a:rPr sz="1100" spc="-30" dirty="0">
                <a:latin typeface="Lucida Sans Unicode"/>
                <a:cs typeface="Lucida Sans Unicode"/>
              </a:rPr>
              <a:t>|</a:t>
            </a:r>
            <a:r>
              <a:rPr sz="1100" i="1" spc="-30" dirty="0">
                <a:latin typeface="Arial"/>
                <a:cs typeface="Arial"/>
              </a:rPr>
              <a:t>c</a:t>
            </a:r>
            <a:r>
              <a:rPr sz="1100" spc="-30" dirty="0">
                <a:latin typeface="Tahoma"/>
                <a:cs typeface="Tahoma"/>
              </a:rPr>
              <a:t>) </a:t>
            </a:r>
            <a:r>
              <a:rPr sz="1100" spc="-40" dirty="0">
                <a:latin typeface="Tahoma"/>
                <a:cs typeface="Tahoma"/>
              </a:rPr>
              <a:t>from </a:t>
            </a:r>
            <a:r>
              <a:rPr sz="1100" spc="-25" dirty="0">
                <a:latin typeface="Tahoma"/>
                <a:cs typeface="Tahoma"/>
              </a:rPr>
              <a:t>training  </a:t>
            </a:r>
            <a:r>
              <a:rPr sz="1100" spc="-30" dirty="0">
                <a:latin typeface="Tahoma"/>
                <a:cs typeface="Tahoma"/>
              </a:rPr>
              <a:t>data?</a:t>
            </a:r>
            <a:endParaRPr sz="1100" dirty="0">
              <a:latin typeface="Tahoma"/>
              <a:cs typeface="Tahoma"/>
            </a:endParaRPr>
          </a:p>
          <a:p>
            <a:pPr marL="38100">
              <a:lnSpc>
                <a:spcPct val="100000"/>
              </a:lnSpc>
              <a:spcBef>
                <a:spcPts val="229"/>
              </a:spcBef>
            </a:pPr>
            <a:r>
              <a:rPr sz="1100" spc="-25" dirty="0">
                <a:latin typeface="Tahoma"/>
                <a:cs typeface="Tahoma"/>
              </a:rPr>
              <a:t>Prior:</a:t>
            </a:r>
            <a:endParaRPr sz="1100" dirty="0">
              <a:latin typeface="Tahoma"/>
              <a:cs typeface="Tahoma"/>
            </a:endParaRPr>
          </a:p>
        </p:txBody>
      </p:sp>
      <p:sp>
        <p:nvSpPr>
          <p:cNvPr id="7" name="object 7"/>
          <p:cNvSpPr txBox="1"/>
          <p:nvPr/>
        </p:nvSpPr>
        <p:spPr>
          <a:xfrm>
            <a:off x="1949579" y="1273197"/>
            <a:ext cx="703580" cy="191770"/>
          </a:xfrm>
          <a:prstGeom prst="rect">
            <a:avLst/>
          </a:prstGeom>
        </p:spPr>
        <p:txBody>
          <a:bodyPr vert="horz" wrap="square" lIns="0" tIns="11430" rIns="0" bIns="0" rtlCol="0">
            <a:spAutoFit/>
          </a:bodyPr>
          <a:lstStyle/>
          <a:p>
            <a:pPr marL="38100">
              <a:lnSpc>
                <a:spcPct val="100000"/>
              </a:lnSpc>
              <a:spcBef>
                <a:spcPts val="90"/>
              </a:spcBef>
            </a:pP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45" dirty="0">
                <a:latin typeface="Tahoma"/>
                <a:cs typeface="Tahoma"/>
              </a:rPr>
              <a:t>=</a:t>
            </a:r>
            <a:r>
              <a:rPr sz="1650" u="sng" spc="127" baseline="37878" dirty="0">
                <a:uFill>
                  <a:solidFill>
                    <a:srgbClr val="000000"/>
                  </a:solidFill>
                </a:uFill>
                <a:latin typeface="Tahoma"/>
                <a:cs typeface="Tahoma"/>
              </a:rPr>
              <a:t> </a:t>
            </a:r>
            <a:r>
              <a:rPr sz="1650" i="1" u="sng" spc="-52" baseline="37878" dirty="0">
                <a:uFill>
                  <a:solidFill>
                    <a:srgbClr val="000000"/>
                  </a:solidFill>
                </a:uFill>
                <a:latin typeface="Arial"/>
                <a:cs typeface="Arial"/>
              </a:rPr>
              <a:t>N</a:t>
            </a:r>
            <a:r>
              <a:rPr sz="1200" i="1" u="sng" spc="-52" baseline="38194" dirty="0">
                <a:uFill>
                  <a:solidFill>
                    <a:srgbClr val="000000"/>
                  </a:solidFill>
                </a:uFill>
                <a:latin typeface="Verdana"/>
                <a:cs typeface="Verdana"/>
              </a:rPr>
              <a:t>c</a:t>
            </a:r>
            <a:endParaRPr sz="1200" baseline="38194" dirty="0">
              <a:latin typeface="Verdana"/>
              <a:cs typeface="Verdana"/>
            </a:endParaRPr>
          </a:p>
        </p:txBody>
      </p:sp>
      <p:sp>
        <p:nvSpPr>
          <p:cNvPr id="8" name="object 8"/>
          <p:cNvSpPr/>
          <p:nvPr/>
        </p:nvSpPr>
        <p:spPr>
          <a:xfrm>
            <a:off x="499854" y="1670577"/>
            <a:ext cx="70032" cy="7005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99854" y="1867401"/>
            <a:ext cx="70032" cy="7005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599008" y="1312695"/>
            <a:ext cx="3332479" cy="666115"/>
          </a:xfrm>
          <a:prstGeom prst="rect">
            <a:avLst/>
          </a:prstGeom>
        </p:spPr>
        <p:txBody>
          <a:bodyPr vert="horz" wrap="square" lIns="0" tIns="66675" rIns="0" bIns="0" rtlCol="0">
            <a:spAutoFit/>
          </a:bodyPr>
          <a:lstStyle/>
          <a:p>
            <a:pPr marL="556260" algn="ctr">
              <a:lnSpc>
                <a:spcPct val="100000"/>
              </a:lnSpc>
              <a:spcBef>
                <a:spcPts val="525"/>
              </a:spcBef>
            </a:pPr>
            <a:r>
              <a:rPr sz="1100" i="1" spc="-25" dirty="0">
                <a:latin typeface="Arial"/>
                <a:cs typeface="Arial"/>
              </a:rPr>
              <a:t>N</a:t>
            </a:r>
            <a:endParaRPr sz="1100" dirty="0">
              <a:latin typeface="Arial"/>
              <a:cs typeface="Arial"/>
            </a:endParaRPr>
          </a:p>
          <a:p>
            <a:pPr marL="38100" marR="30480">
              <a:lnSpc>
                <a:spcPct val="117400"/>
              </a:lnSpc>
              <a:spcBef>
                <a:spcPts val="200"/>
              </a:spcBef>
            </a:pPr>
            <a:r>
              <a:rPr sz="1100" i="1" spc="-35" dirty="0">
                <a:latin typeface="Arial"/>
                <a:cs typeface="Arial"/>
              </a:rPr>
              <a:t>N</a:t>
            </a:r>
            <a:r>
              <a:rPr sz="1200" i="1" spc="-52" baseline="-10416" dirty="0">
                <a:latin typeface="Verdana"/>
                <a:cs typeface="Verdana"/>
              </a:rPr>
              <a:t>c </a:t>
            </a:r>
            <a:r>
              <a:rPr sz="1100" spc="-90" dirty="0">
                <a:latin typeface="Tahoma"/>
                <a:cs typeface="Tahoma"/>
              </a:rPr>
              <a:t>: </a:t>
            </a:r>
            <a:r>
              <a:rPr sz="1100" spc="-50" dirty="0">
                <a:latin typeface="Tahoma"/>
                <a:cs typeface="Tahoma"/>
              </a:rPr>
              <a:t>number </a:t>
            </a:r>
            <a:r>
              <a:rPr sz="1100" spc="-40" dirty="0">
                <a:latin typeface="Tahoma"/>
                <a:cs typeface="Tahoma"/>
              </a:rPr>
              <a:t>of </a:t>
            </a:r>
            <a:r>
              <a:rPr sz="1100" spc="-45" dirty="0">
                <a:latin typeface="Tahoma"/>
                <a:cs typeface="Tahoma"/>
              </a:rPr>
              <a:t>docs </a:t>
            </a:r>
            <a:r>
              <a:rPr sz="1100" spc="-25" dirty="0">
                <a:latin typeface="Tahoma"/>
                <a:cs typeface="Tahoma"/>
              </a:rPr>
              <a:t>in </a:t>
            </a:r>
            <a:r>
              <a:rPr sz="1100" spc="-45" dirty="0">
                <a:latin typeface="Tahoma"/>
                <a:cs typeface="Tahoma"/>
              </a:rPr>
              <a:t>class </a:t>
            </a:r>
            <a:r>
              <a:rPr sz="1100" i="1" spc="-35" dirty="0">
                <a:latin typeface="Arial"/>
                <a:cs typeface="Arial"/>
              </a:rPr>
              <a:t>c</a:t>
            </a:r>
            <a:r>
              <a:rPr sz="1100" spc="-35" dirty="0">
                <a:latin typeface="Tahoma"/>
                <a:cs typeface="Tahoma"/>
              </a:rPr>
              <a:t>; </a:t>
            </a:r>
            <a:r>
              <a:rPr sz="1100" i="1" spc="-15" dirty="0">
                <a:latin typeface="Arial"/>
                <a:cs typeface="Arial"/>
              </a:rPr>
              <a:t>N</a:t>
            </a:r>
            <a:r>
              <a:rPr sz="1100" spc="-15" dirty="0">
                <a:latin typeface="Tahoma"/>
                <a:cs typeface="Tahoma"/>
              </a:rPr>
              <a:t>: total </a:t>
            </a:r>
            <a:r>
              <a:rPr sz="1100" spc="-50" dirty="0">
                <a:latin typeface="Tahoma"/>
                <a:cs typeface="Tahoma"/>
              </a:rPr>
              <a:t>number </a:t>
            </a:r>
            <a:r>
              <a:rPr sz="1100" spc="-40" dirty="0">
                <a:latin typeface="Tahoma"/>
                <a:cs typeface="Tahoma"/>
              </a:rPr>
              <a:t>of </a:t>
            </a:r>
            <a:r>
              <a:rPr sz="1100" spc="-45" dirty="0">
                <a:latin typeface="Tahoma"/>
                <a:cs typeface="Tahoma"/>
              </a:rPr>
              <a:t>docs  </a:t>
            </a:r>
            <a:r>
              <a:rPr sz="1100" spc="-25" dirty="0">
                <a:latin typeface="Tahoma"/>
                <a:cs typeface="Tahoma"/>
              </a:rPr>
              <a:t>Conditional</a:t>
            </a:r>
            <a:r>
              <a:rPr sz="1100" spc="20" dirty="0">
                <a:latin typeface="Tahoma"/>
                <a:cs typeface="Tahoma"/>
              </a:rPr>
              <a:t> </a:t>
            </a:r>
            <a:r>
              <a:rPr sz="1100" spc="-40" dirty="0">
                <a:latin typeface="Tahoma"/>
                <a:cs typeface="Tahoma"/>
              </a:rPr>
              <a:t>probabilities:</a:t>
            </a:r>
            <a:endParaRPr sz="1100" dirty="0">
              <a:latin typeface="Tahoma"/>
              <a:cs typeface="Tahoma"/>
            </a:endParaRPr>
          </a:p>
        </p:txBody>
      </p:sp>
      <p:sp>
        <p:nvSpPr>
          <p:cNvPr id="12" name="object 12"/>
          <p:cNvSpPr/>
          <p:nvPr/>
        </p:nvSpPr>
        <p:spPr>
          <a:xfrm>
            <a:off x="499854" y="2573773"/>
            <a:ext cx="70032" cy="70053"/>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569886" y="2494802"/>
            <a:ext cx="3604895" cy="348237"/>
          </a:xfrm>
          <a:prstGeom prst="rect">
            <a:avLst/>
          </a:prstGeom>
        </p:spPr>
        <p:txBody>
          <a:bodyPr vert="horz" wrap="square" lIns="0" tIns="11430" rIns="0" bIns="0" rtlCol="0">
            <a:spAutoFit/>
          </a:bodyPr>
          <a:lstStyle/>
          <a:p>
            <a:pPr marL="50800" marR="43180">
              <a:lnSpc>
                <a:spcPct val="102699"/>
              </a:lnSpc>
              <a:spcBef>
                <a:spcPts val="440"/>
              </a:spcBef>
            </a:pPr>
            <a:r>
              <a:rPr sz="1100" i="1" dirty="0" err="1">
                <a:latin typeface="Arial"/>
                <a:cs typeface="Arial"/>
              </a:rPr>
              <a:t>T</a:t>
            </a:r>
            <a:r>
              <a:rPr sz="1200" i="1" baseline="-10416" dirty="0" err="1">
                <a:latin typeface="Verdana"/>
                <a:cs typeface="Verdana"/>
              </a:rPr>
              <a:t>ct</a:t>
            </a:r>
            <a:r>
              <a:rPr sz="1200" i="1" baseline="-10416" dirty="0">
                <a:latin typeface="Verdana"/>
                <a:cs typeface="Verdana"/>
              </a:rPr>
              <a:t> </a:t>
            </a:r>
            <a:r>
              <a:rPr sz="1100" spc="-35" dirty="0">
                <a:latin typeface="Tahoma"/>
                <a:cs typeface="Tahoma"/>
              </a:rPr>
              <a:t>is </a:t>
            </a:r>
            <a:r>
              <a:rPr sz="1100" spc="-45" dirty="0">
                <a:latin typeface="Tahoma"/>
                <a:cs typeface="Tahoma"/>
              </a:rPr>
              <a:t>the </a:t>
            </a:r>
            <a:r>
              <a:rPr sz="1100" spc="-50" dirty="0">
                <a:latin typeface="Tahoma"/>
                <a:cs typeface="Tahoma"/>
              </a:rPr>
              <a:t>number </a:t>
            </a:r>
            <a:r>
              <a:rPr sz="1100" spc="-40" dirty="0">
                <a:latin typeface="Tahoma"/>
                <a:cs typeface="Tahoma"/>
              </a:rPr>
              <a:t>of </a:t>
            </a:r>
            <a:r>
              <a:rPr sz="1100" spc="-50" dirty="0">
                <a:latin typeface="Tahoma"/>
                <a:cs typeface="Tahoma"/>
              </a:rPr>
              <a:t>tokens </a:t>
            </a:r>
            <a:r>
              <a:rPr sz="1100" spc="-40" dirty="0">
                <a:latin typeface="Tahoma"/>
                <a:cs typeface="Tahoma"/>
              </a:rPr>
              <a:t>of </a:t>
            </a:r>
            <a:r>
              <a:rPr sz="1100" i="1" spc="85" dirty="0">
                <a:latin typeface="Arial"/>
                <a:cs typeface="Arial"/>
              </a:rPr>
              <a:t>t </a:t>
            </a:r>
            <a:r>
              <a:rPr sz="1100" spc="-25" dirty="0">
                <a:latin typeface="Tahoma"/>
                <a:cs typeface="Tahoma"/>
              </a:rPr>
              <a:t>in </a:t>
            </a:r>
            <a:r>
              <a:rPr sz="1100" b="1" spc="-25" dirty="0">
                <a:latin typeface="Tahoma"/>
                <a:cs typeface="Tahoma"/>
              </a:rPr>
              <a:t>training </a:t>
            </a:r>
            <a:r>
              <a:rPr sz="1100" b="1" spc="-45" dirty="0">
                <a:latin typeface="Tahoma"/>
                <a:cs typeface="Tahoma"/>
              </a:rPr>
              <a:t>documents </a:t>
            </a:r>
            <a:r>
              <a:rPr sz="1100" spc="-40" dirty="0">
                <a:latin typeface="Tahoma"/>
                <a:cs typeface="Tahoma"/>
              </a:rPr>
              <a:t>from  </a:t>
            </a:r>
            <a:r>
              <a:rPr sz="1100" spc="-45" dirty="0">
                <a:latin typeface="Tahoma"/>
                <a:cs typeface="Tahoma"/>
              </a:rPr>
              <a:t>class </a:t>
            </a:r>
            <a:r>
              <a:rPr sz="1100" i="1" spc="-70" dirty="0">
                <a:latin typeface="Arial"/>
                <a:cs typeface="Arial"/>
              </a:rPr>
              <a:t>c </a:t>
            </a:r>
            <a:r>
              <a:rPr sz="1100" spc="-40" dirty="0">
                <a:latin typeface="Tahoma"/>
                <a:cs typeface="Tahoma"/>
              </a:rPr>
              <a:t>(includes </a:t>
            </a:r>
            <a:r>
              <a:rPr sz="1100" spc="-30" dirty="0">
                <a:latin typeface="Tahoma"/>
                <a:cs typeface="Tahoma"/>
              </a:rPr>
              <a:t>multiple</a:t>
            </a:r>
            <a:r>
              <a:rPr sz="1100" spc="110" dirty="0">
                <a:latin typeface="Tahoma"/>
                <a:cs typeface="Tahoma"/>
              </a:rPr>
              <a:t> </a:t>
            </a:r>
            <a:r>
              <a:rPr sz="1100" spc="-45" dirty="0">
                <a:latin typeface="Tahoma"/>
                <a:cs typeface="Tahoma"/>
              </a:rPr>
              <a:t>occurrences)</a:t>
            </a:r>
            <a:endParaRPr sz="1100" dirty="0">
              <a:latin typeface="Tahoma"/>
              <a:cs typeface="Tahoma"/>
            </a:endParaRPr>
          </a:p>
        </p:txBody>
      </p:sp>
      <p:sp>
        <p:nvSpPr>
          <p:cNvPr id="14" name="object 14"/>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5" name="object 15"/>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6" name="object 16"/>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21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
        <p:nvSpPr>
          <p:cNvPr id="18" name="Rectangle 17">
            <a:extLst>
              <a:ext uri="{FF2B5EF4-FFF2-40B4-BE49-F238E27FC236}">
                <a16:creationId xmlns:a16="http://schemas.microsoft.com/office/drawing/2014/main" id="{A3A2FDBF-234D-0149-91FF-4D5958705A15}"/>
              </a:ext>
            </a:extLst>
          </p:cNvPr>
          <p:cNvSpPr/>
          <p:nvPr/>
        </p:nvSpPr>
        <p:spPr>
          <a:xfrm>
            <a:off x="1094632" y="2122490"/>
            <a:ext cx="995130" cy="254685"/>
          </a:xfrm>
          <a:prstGeom prst="rect">
            <a:avLst/>
          </a:prstGeom>
        </p:spPr>
        <p:txBody>
          <a:bodyPr wrap="square">
            <a:spAutoFit/>
          </a:bodyPr>
          <a:lstStyle/>
          <a:p>
            <a:pPr marR="137795" algn="ctr">
              <a:lnSpc>
                <a:spcPts val="1195"/>
              </a:lnSpc>
              <a:spcBef>
                <a:spcPts val="90"/>
              </a:spcBef>
            </a:pPr>
            <a:r>
              <a:rPr lang="en-US" sz="1600" i="1" spc="-70" dirty="0">
                <a:latin typeface="Arial"/>
                <a:cs typeface="Arial"/>
              </a:rPr>
              <a:t>P</a:t>
            </a:r>
            <a:r>
              <a:rPr lang="en-US" sz="1600" spc="-104" baseline="12626" dirty="0">
                <a:latin typeface="Tahoma"/>
                <a:cs typeface="Tahoma"/>
              </a:rPr>
              <a:t>ˆ(</a:t>
            </a:r>
            <a:r>
              <a:rPr lang="en-US" sz="1600" spc="-104" baseline="12626" dirty="0" err="1">
                <a:latin typeface="Tahoma"/>
                <a:cs typeface="Tahoma"/>
              </a:rPr>
              <a:t>t|c</a:t>
            </a:r>
            <a:r>
              <a:rPr lang="en-US" sz="1600" spc="-104" baseline="12626" dirty="0">
                <a:latin typeface="Tahoma"/>
                <a:cs typeface="Tahoma"/>
              </a:rPr>
              <a:t>) =</a:t>
            </a:r>
            <a:r>
              <a:rPr lang="en-US" sz="1600" spc="-104" dirty="0">
                <a:latin typeface="Tahoma"/>
                <a:cs typeface="Tahoma"/>
              </a:rPr>
              <a:t> </a:t>
            </a:r>
            <a:endParaRPr lang="en-US" sz="1600" spc="30" baseline="32407" dirty="0">
              <a:latin typeface="Lucida Sans Unicode"/>
              <a:cs typeface="Lucida Sans Unicode"/>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63C0DE4-5CE5-1948-9D9A-B125EBB9F052}"/>
                  </a:ext>
                </a:extLst>
              </p:cNvPr>
              <p:cNvSpPr txBox="1"/>
              <p:nvPr/>
            </p:nvSpPr>
            <p:spPr>
              <a:xfrm>
                <a:off x="1846521" y="1835888"/>
                <a:ext cx="894284" cy="526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𝑐𝑡</m:t>
                              </m:r>
                            </m:sub>
                          </m:sSub>
                        </m:num>
                        <m:den>
                          <m:nary>
                            <m:naryPr>
                              <m:chr m:val="∑"/>
                              <m:limLoc m:val="subSup"/>
                              <m:supHide m:val="on"/>
                              <m:ctrlPr>
                                <a:rPr lang="en-US" sz="1600" i="1" smtClean="0">
                                  <a:latin typeface="Cambria Math" panose="02040503050406030204" pitchFamily="18" charset="0"/>
                                </a:rPr>
                              </m:ctrlPr>
                            </m:naryPr>
                            <m:sub>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𝑡</m:t>
                                  </m:r>
                                </m:e>
                                <m:sup>
                                  <m:r>
                                    <a:rPr lang="en-US" sz="1600" b="0" i="1" smtClean="0">
                                      <a:latin typeface="Cambria Math" panose="02040503050406030204" pitchFamily="18" charset="0"/>
                                    </a:rPr>
                                    <m:t>′</m:t>
                                  </m:r>
                                </m:sup>
                              </m:sSup>
                              <m:r>
                                <m:rPr>
                                  <m:brk m:alnAt="9"/>
                                </m:rP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𝑉</m:t>
                              </m:r>
                            </m:sub>
                            <m:sup/>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𝑇</m:t>
                                  </m:r>
                                </m:e>
                                <m:sub>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𝑐𝑡</m:t>
                                      </m:r>
                                    </m:e>
                                    <m:sup>
                                      <m:r>
                                        <a:rPr lang="en-US" sz="1600" b="0" i="1" smtClean="0">
                                          <a:latin typeface="Cambria Math" panose="02040503050406030204" pitchFamily="18" charset="0"/>
                                        </a:rPr>
                                        <m:t>′</m:t>
                                      </m:r>
                                    </m:sup>
                                  </m:sSup>
                                </m:sub>
                              </m:sSub>
                            </m:e>
                          </m:nary>
                        </m:den>
                      </m:f>
                    </m:oMath>
                  </m:oMathPara>
                </a14:m>
                <a:endParaRPr lang="en-US" sz="1600" dirty="0"/>
              </a:p>
            </p:txBody>
          </p:sp>
        </mc:Choice>
        <mc:Fallback xmlns="">
          <p:sp>
            <p:nvSpPr>
              <p:cNvPr id="19" name="TextBox 18">
                <a:extLst>
                  <a:ext uri="{FF2B5EF4-FFF2-40B4-BE49-F238E27FC236}">
                    <a16:creationId xmlns:a16="http://schemas.microsoft.com/office/drawing/2014/main" id="{463C0DE4-5CE5-1948-9D9A-B125EBB9F052}"/>
                  </a:ext>
                </a:extLst>
              </p:cNvPr>
              <p:cNvSpPr txBox="1">
                <a:spLocks noRot="1" noChangeAspect="1" noMove="1" noResize="1" noEditPoints="1" noAdjustHandles="1" noChangeArrowheads="1" noChangeShapeType="1" noTextEdit="1"/>
              </p:cNvSpPr>
              <p:nvPr/>
            </p:nvSpPr>
            <p:spPr>
              <a:xfrm>
                <a:off x="1846521" y="1835888"/>
                <a:ext cx="894284" cy="526106"/>
              </a:xfrm>
              <a:prstGeom prst="rect">
                <a:avLst/>
              </a:prstGeom>
              <a:blipFill>
                <a:blip r:embed="rId7"/>
                <a:stretch>
                  <a:fillRect l="-37500" t="-30952" b="-119048"/>
                </a:stretch>
              </a:blipFill>
            </p:spPr>
            <p:txBody>
              <a:bodyPr/>
              <a:lstStyle/>
              <a:p>
                <a:r>
                  <a:rPr lang="en-US">
                    <a:noFill/>
                  </a:rPr>
                  <a:t> </a:t>
                </a:r>
              </a:p>
            </p:txBody>
          </p:sp>
        </mc:Fallback>
      </mc:AlternateContent>
      <p:sp>
        <p:nvSpPr>
          <p:cNvPr id="20" name="object 13">
            <a:extLst>
              <a:ext uri="{FF2B5EF4-FFF2-40B4-BE49-F238E27FC236}">
                <a16:creationId xmlns:a16="http://schemas.microsoft.com/office/drawing/2014/main" id="{D04D9D0E-7A2B-9F46-9345-3D99EED90B0A}"/>
              </a:ext>
            </a:extLst>
          </p:cNvPr>
          <p:cNvSpPr txBox="1"/>
          <p:nvPr/>
        </p:nvSpPr>
        <p:spPr>
          <a:xfrm>
            <a:off x="645984" y="2893167"/>
            <a:ext cx="3604895" cy="348237"/>
          </a:xfrm>
          <a:prstGeom prst="rect">
            <a:avLst/>
          </a:prstGeom>
        </p:spPr>
        <p:txBody>
          <a:bodyPr vert="horz" wrap="square" lIns="0" tIns="11430" rIns="0" bIns="0" rtlCol="0">
            <a:spAutoFit/>
          </a:bodyPr>
          <a:lstStyle/>
          <a:p>
            <a:pPr marL="50800" marR="43180">
              <a:lnSpc>
                <a:spcPct val="102699"/>
              </a:lnSpc>
              <a:spcBef>
                <a:spcPts val="440"/>
              </a:spcBef>
            </a:pPr>
            <a:r>
              <a:rPr lang="en-US" sz="1100" i="1" dirty="0">
                <a:latin typeface="Arial"/>
                <a:cs typeface="Arial"/>
              </a:rPr>
              <a:t>OR Simply put, the number of tokens of t in the </a:t>
            </a:r>
            <a:r>
              <a:rPr sz="1100" b="1" spc="-25" dirty="0">
                <a:latin typeface="Tahoma"/>
                <a:cs typeface="Tahoma"/>
              </a:rPr>
              <a:t>training </a:t>
            </a:r>
            <a:r>
              <a:rPr sz="1100" b="1" spc="-45" dirty="0">
                <a:latin typeface="Tahoma"/>
                <a:cs typeface="Tahoma"/>
              </a:rPr>
              <a:t>documents </a:t>
            </a:r>
            <a:r>
              <a:rPr sz="1100" spc="-40" dirty="0">
                <a:latin typeface="Tahoma"/>
                <a:cs typeface="Tahoma"/>
              </a:rPr>
              <a:t>from </a:t>
            </a:r>
            <a:r>
              <a:rPr sz="1100" spc="-45" dirty="0">
                <a:latin typeface="Tahoma"/>
                <a:cs typeface="Tahoma"/>
              </a:rPr>
              <a:t>class </a:t>
            </a:r>
            <a:r>
              <a:rPr sz="1100" i="1" spc="-70" dirty="0">
                <a:latin typeface="Arial"/>
                <a:cs typeface="Arial"/>
              </a:rPr>
              <a:t>c</a:t>
            </a:r>
            <a:r>
              <a:rPr lang="en-US" sz="1100" i="1" spc="-70" dirty="0">
                <a:latin typeface="Arial"/>
                <a:cs typeface="Arial"/>
              </a:rPr>
              <a:t>,</a:t>
            </a:r>
            <a:r>
              <a:rPr sz="1100" i="1" spc="-70" dirty="0">
                <a:latin typeface="Arial"/>
                <a:cs typeface="Arial"/>
              </a:rPr>
              <a:t> </a:t>
            </a:r>
            <a:r>
              <a:rPr lang="en-US" sz="1100" i="1" spc="-40" dirty="0">
                <a:latin typeface="Tahoma"/>
                <a:cs typeface="Tahoma"/>
              </a:rPr>
              <a:t> </a:t>
            </a:r>
            <a:r>
              <a:rPr lang="en-US" sz="1100" spc="-40" dirty="0">
                <a:latin typeface="Tahoma"/>
                <a:cs typeface="Tahoma"/>
              </a:rPr>
              <a:t>counting </a:t>
            </a:r>
            <a:r>
              <a:rPr sz="1100" spc="-30" dirty="0">
                <a:latin typeface="Tahoma"/>
                <a:cs typeface="Tahoma"/>
              </a:rPr>
              <a:t>multiple</a:t>
            </a:r>
            <a:r>
              <a:rPr sz="1100" spc="110" dirty="0">
                <a:latin typeface="Tahoma"/>
                <a:cs typeface="Tahoma"/>
              </a:rPr>
              <a:t> </a:t>
            </a:r>
            <a:r>
              <a:rPr sz="1100" spc="-45" dirty="0">
                <a:latin typeface="Tahoma"/>
                <a:cs typeface="Tahoma"/>
              </a:rPr>
              <a:t>occurrences</a:t>
            </a:r>
            <a:r>
              <a:rPr lang="en-US" sz="1100" spc="-45" dirty="0">
                <a:latin typeface="Tahoma"/>
                <a:cs typeface="Tahoma"/>
              </a:rPr>
              <a:t>.</a:t>
            </a:r>
            <a:endParaRPr sz="1100" dirty="0">
              <a:latin typeface="Tahoma"/>
              <a:cs typeface="Tahoma"/>
            </a:endParaRPr>
          </a:p>
        </p:txBody>
      </p:sp>
    </p:spTree>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50" dirty="0"/>
              <a:t>To </a:t>
            </a:r>
            <a:r>
              <a:rPr spc="-60" dirty="0"/>
              <a:t>avoid </a:t>
            </a:r>
            <a:r>
              <a:rPr spc="-80" dirty="0"/>
              <a:t>zeros: </a:t>
            </a:r>
            <a:r>
              <a:rPr spc="-65" dirty="0"/>
              <a:t>Add-one</a:t>
            </a:r>
            <a:r>
              <a:rPr spc="20" dirty="0"/>
              <a:t> </a:t>
            </a:r>
            <a:r>
              <a:rPr spc="-50" dirty="0"/>
              <a:t>smoothing</a:t>
            </a:r>
          </a:p>
        </p:txBody>
      </p:sp>
      <p:sp>
        <p:nvSpPr>
          <p:cNvPr id="4" name="object 4"/>
          <p:cNvSpPr/>
          <p:nvPr/>
        </p:nvSpPr>
        <p:spPr>
          <a:xfrm>
            <a:off x="499854" y="1287100"/>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408" y="1206447"/>
            <a:ext cx="2245360" cy="191770"/>
          </a:xfrm>
          <a:prstGeom prst="rect">
            <a:avLst/>
          </a:prstGeom>
        </p:spPr>
        <p:txBody>
          <a:bodyPr vert="horz" wrap="square" lIns="0" tIns="11430" rIns="0" bIns="0" rtlCol="0">
            <a:spAutoFit/>
          </a:bodyPr>
          <a:lstStyle/>
          <a:p>
            <a:pPr marL="12700">
              <a:lnSpc>
                <a:spcPct val="100000"/>
              </a:lnSpc>
              <a:spcBef>
                <a:spcPts val="90"/>
              </a:spcBef>
            </a:pPr>
            <a:r>
              <a:rPr sz="1100" spc="-10" dirty="0">
                <a:latin typeface="Tahoma"/>
                <a:cs typeface="Tahoma"/>
              </a:rPr>
              <a:t>Add </a:t>
            </a:r>
            <a:r>
              <a:rPr sz="1100" spc="-70" dirty="0">
                <a:latin typeface="Tahoma"/>
                <a:cs typeface="Tahoma"/>
              </a:rPr>
              <a:t>one </a:t>
            </a:r>
            <a:r>
              <a:rPr sz="1100" spc="-15" dirty="0">
                <a:latin typeface="Tahoma"/>
                <a:cs typeface="Tahoma"/>
              </a:rPr>
              <a:t>to </a:t>
            </a:r>
            <a:r>
              <a:rPr sz="1100" spc="-60" dirty="0">
                <a:latin typeface="Tahoma"/>
                <a:cs typeface="Tahoma"/>
              </a:rPr>
              <a:t>each </a:t>
            </a:r>
            <a:r>
              <a:rPr sz="1100" spc="-35" dirty="0">
                <a:latin typeface="Tahoma"/>
                <a:cs typeface="Tahoma"/>
              </a:rPr>
              <a:t>count </a:t>
            </a:r>
            <a:r>
              <a:rPr sz="1100" spc="-15" dirty="0">
                <a:latin typeface="Tahoma"/>
                <a:cs typeface="Tahoma"/>
              </a:rPr>
              <a:t>to </a:t>
            </a:r>
            <a:r>
              <a:rPr sz="1100" spc="-40" dirty="0">
                <a:latin typeface="Tahoma"/>
                <a:cs typeface="Tahoma"/>
              </a:rPr>
              <a:t>avoid</a:t>
            </a:r>
            <a:r>
              <a:rPr sz="1100" spc="35" dirty="0">
                <a:latin typeface="Tahoma"/>
                <a:cs typeface="Tahoma"/>
              </a:rPr>
              <a:t> </a:t>
            </a:r>
            <a:r>
              <a:rPr sz="1100" spc="-60" dirty="0">
                <a:latin typeface="Tahoma"/>
                <a:cs typeface="Tahoma"/>
              </a:rPr>
              <a:t>zeros:</a:t>
            </a:r>
            <a:endParaRPr sz="1100">
              <a:latin typeface="Tahoma"/>
              <a:cs typeface="Tahoma"/>
            </a:endParaRPr>
          </a:p>
        </p:txBody>
      </p:sp>
      <p:sp>
        <p:nvSpPr>
          <p:cNvPr id="6" name="object 6"/>
          <p:cNvSpPr/>
          <p:nvPr/>
        </p:nvSpPr>
        <p:spPr>
          <a:xfrm>
            <a:off x="1620888" y="1664766"/>
            <a:ext cx="967740" cy="0"/>
          </a:xfrm>
          <a:custGeom>
            <a:avLst/>
            <a:gdLst/>
            <a:ahLst/>
            <a:cxnLst/>
            <a:rect l="l" t="t" r="r" b="b"/>
            <a:pathLst>
              <a:path w="967739">
                <a:moveTo>
                  <a:pt x="0" y="0"/>
                </a:moveTo>
                <a:lnTo>
                  <a:pt x="967435" y="0"/>
                </a:lnTo>
              </a:path>
            </a:pathLst>
          </a:custGeom>
          <a:ln w="5600">
            <a:solidFill>
              <a:srgbClr val="000000"/>
            </a:solidFill>
          </a:ln>
        </p:spPr>
        <p:txBody>
          <a:bodyPr wrap="square" lIns="0" tIns="0" rIns="0" bIns="0" rtlCol="0"/>
          <a:lstStyle/>
          <a:p>
            <a:endParaRPr/>
          </a:p>
        </p:txBody>
      </p:sp>
      <p:sp>
        <p:nvSpPr>
          <p:cNvPr id="7" name="object 7"/>
          <p:cNvSpPr txBox="1"/>
          <p:nvPr/>
        </p:nvSpPr>
        <p:spPr>
          <a:xfrm>
            <a:off x="1003398" y="1548206"/>
            <a:ext cx="802005" cy="191770"/>
          </a:xfrm>
          <a:prstGeom prst="rect">
            <a:avLst/>
          </a:prstGeom>
        </p:spPr>
        <p:txBody>
          <a:bodyPr vert="horz" wrap="square" lIns="0" tIns="11430" rIns="0" bIns="0" rtlCol="0">
            <a:spAutoFit/>
          </a:bodyPr>
          <a:lstStyle/>
          <a:p>
            <a:pPr marL="38100">
              <a:lnSpc>
                <a:spcPct val="100000"/>
              </a:lnSpc>
              <a:spcBef>
                <a:spcPts val="90"/>
              </a:spcBef>
            </a:pPr>
            <a:r>
              <a:rPr sz="1100" i="1" spc="-70" dirty="0">
                <a:latin typeface="Arial"/>
                <a:cs typeface="Arial"/>
              </a:rPr>
              <a:t>P</a:t>
            </a:r>
            <a:r>
              <a:rPr sz="1650" spc="-104" baseline="12626" dirty="0">
                <a:latin typeface="Tahoma"/>
                <a:cs typeface="Tahoma"/>
              </a:rPr>
              <a:t>ˆ</a:t>
            </a:r>
            <a:r>
              <a:rPr sz="1100" spc="-70" dirty="0">
                <a:latin typeface="Tahoma"/>
                <a:cs typeface="Tahoma"/>
              </a:rPr>
              <a:t>(</a:t>
            </a:r>
            <a:r>
              <a:rPr sz="1100" i="1" spc="-70" dirty="0">
                <a:latin typeface="Arial"/>
                <a:cs typeface="Arial"/>
              </a:rPr>
              <a:t>t</a:t>
            </a:r>
            <a:r>
              <a:rPr sz="1100" spc="-70" dirty="0">
                <a:latin typeface="Lucida Sans Unicode"/>
                <a:cs typeface="Lucida Sans Unicode"/>
              </a:rPr>
              <a:t>|</a:t>
            </a:r>
            <a:r>
              <a:rPr sz="1100" i="1" spc="-70" dirty="0">
                <a:latin typeface="Arial"/>
                <a:cs typeface="Arial"/>
              </a:rPr>
              <a:t>c</a:t>
            </a:r>
            <a:r>
              <a:rPr sz="1100" spc="-70" dirty="0">
                <a:latin typeface="Tahoma"/>
                <a:cs typeface="Tahoma"/>
              </a:rPr>
              <a:t>) </a:t>
            </a:r>
            <a:r>
              <a:rPr sz="1100" spc="45" dirty="0">
                <a:latin typeface="Tahoma"/>
                <a:cs typeface="Tahoma"/>
              </a:rPr>
              <a:t>=</a:t>
            </a:r>
            <a:r>
              <a:rPr sz="1100" spc="55" dirty="0">
                <a:latin typeface="Tahoma"/>
                <a:cs typeface="Tahoma"/>
              </a:rPr>
              <a:t> </a:t>
            </a:r>
            <a:r>
              <a:rPr lang="el-GR" sz="1650" spc="705" baseline="2525" dirty="0">
                <a:latin typeface="Arial"/>
                <a:cs typeface="Arial"/>
              </a:rPr>
              <a:t>Σ</a:t>
            </a:r>
            <a:endParaRPr sz="1650" baseline="2525" dirty="0">
              <a:latin typeface="Arial"/>
              <a:cs typeface="Arial"/>
            </a:endParaRPr>
          </a:p>
        </p:txBody>
      </p:sp>
      <p:sp>
        <p:nvSpPr>
          <p:cNvPr id="8" name="object 8"/>
          <p:cNvSpPr txBox="1"/>
          <p:nvPr/>
        </p:nvSpPr>
        <p:spPr>
          <a:xfrm>
            <a:off x="1837208" y="1454479"/>
            <a:ext cx="1746250" cy="191770"/>
          </a:xfrm>
          <a:prstGeom prst="rect">
            <a:avLst/>
          </a:prstGeom>
        </p:spPr>
        <p:txBody>
          <a:bodyPr vert="horz" wrap="square" lIns="0" tIns="11430" rIns="0" bIns="0" rtlCol="0">
            <a:spAutoFit/>
          </a:bodyPr>
          <a:lstStyle/>
          <a:p>
            <a:pPr marL="50800">
              <a:lnSpc>
                <a:spcPct val="100000"/>
              </a:lnSpc>
              <a:spcBef>
                <a:spcPts val="90"/>
              </a:spcBef>
              <a:tabLst>
                <a:tab pos="1261745" algn="l"/>
              </a:tabLst>
            </a:pPr>
            <a:r>
              <a:rPr sz="1100" i="1" dirty="0">
                <a:latin typeface="Arial"/>
                <a:cs typeface="Arial"/>
              </a:rPr>
              <a:t>T</a:t>
            </a:r>
            <a:r>
              <a:rPr sz="1200" i="1" baseline="-10416" dirty="0">
                <a:latin typeface="Verdana"/>
                <a:cs typeface="Verdana"/>
              </a:rPr>
              <a:t>ct</a:t>
            </a:r>
            <a:r>
              <a:rPr sz="1200" i="1" spc="97" baseline="-10416" dirty="0">
                <a:latin typeface="Verdana"/>
                <a:cs typeface="Verdana"/>
              </a:rPr>
              <a:t> </a:t>
            </a:r>
            <a:r>
              <a:rPr sz="1100" spc="45" dirty="0">
                <a:latin typeface="Tahoma"/>
                <a:cs typeface="Tahoma"/>
              </a:rPr>
              <a:t>+</a:t>
            </a:r>
            <a:r>
              <a:rPr sz="1100" spc="-100" dirty="0">
                <a:latin typeface="Tahoma"/>
                <a:cs typeface="Tahoma"/>
              </a:rPr>
              <a:t> </a:t>
            </a:r>
            <a:r>
              <a:rPr sz="1100" spc="-55" dirty="0">
                <a:latin typeface="Tahoma"/>
                <a:cs typeface="Tahoma"/>
              </a:rPr>
              <a:t>1	</a:t>
            </a:r>
            <a:r>
              <a:rPr sz="1100" i="1" dirty="0">
                <a:latin typeface="Arial"/>
                <a:cs typeface="Arial"/>
              </a:rPr>
              <a:t>T</a:t>
            </a:r>
            <a:r>
              <a:rPr sz="1200" i="1" baseline="-10416" dirty="0">
                <a:latin typeface="Verdana"/>
                <a:cs typeface="Verdana"/>
              </a:rPr>
              <a:t>ct </a:t>
            </a:r>
            <a:r>
              <a:rPr sz="1100" spc="45" dirty="0">
                <a:latin typeface="Tahoma"/>
                <a:cs typeface="Tahoma"/>
              </a:rPr>
              <a:t>+</a:t>
            </a:r>
            <a:r>
              <a:rPr sz="1100" spc="-90" dirty="0">
                <a:latin typeface="Tahoma"/>
                <a:cs typeface="Tahoma"/>
              </a:rPr>
              <a:t> </a:t>
            </a:r>
            <a:r>
              <a:rPr sz="1100" spc="-55" dirty="0">
                <a:latin typeface="Tahoma"/>
                <a:cs typeface="Tahoma"/>
              </a:rPr>
              <a:t>1</a:t>
            </a:r>
            <a:endParaRPr sz="1100">
              <a:latin typeface="Tahoma"/>
              <a:cs typeface="Tahoma"/>
            </a:endParaRPr>
          </a:p>
        </p:txBody>
      </p:sp>
      <p:sp>
        <p:nvSpPr>
          <p:cNvPr id="9" name="object 9"/>
          <p:cNvSpPr/>
          <p:nvPr/>
        </p:nvSpPr>
        <p:spPr>
          <a:xfrm>
            <a:off x="2803321" y="1664766"/>
            <a:ext cx="1025525" cy="0"/>
          </a:xfrm>
          <a:custGeom>
            <a:avLst/>
            <a:gdLst/>
            <a:ahLst/>
            <a:cxnLst/>
            <a:rect l="l" t="t" r="r" b="b"/>
            <a:pathLst>
              <a:path w="1025525">
                <a:moveTo>
                  <a:pt x="0" y="0"/>
                </a:moveTo>
                <a:lnTo>
                  <a:pt x="1025156" y="0"/>
                </a:lnTo>
              </a:path>
            </a:pathLst>
          </a:custGeom>
          <a:ln w="5600">
            <a:solidFill>
              <a:srgbClr val="000000"/>
            </a:solidFill>
          </a:ln>
        </p:spPr>
        <p:txBody>
          <a:bodyPr wrap="square" lIns="0" tIns="0" rIns="0" bIns="0" rtlCol="0"/>
          <a:lstStyle/>
          <a:p>
            <a:endParaRPr/>
          </a:p>
        </p:txBody>
      </p:sp>
      <p:sp>
        <p:nvSpPr>
          <p:cNvPr id="10" name="object 10"/>
          <p:cNvSpPr txBox="1"/>
          <p:nvPr/>
        </p:nvSpPr>
        <p:spPr>
          <a:xfrm>
            <a:off x="2629233" y="1548208"/>
            <a:ext cx="387350" cy="191770"/>
          </a:xfrm>
          <a:prstGeom prst="rect">
            <a:avLst/>
          </a:prstGeom>
        </p:spPr>
        <p:txBody>
          <a:bodyPr vert="horz" wrap="square" lIns="0" tIns="11430" rIns="0" bIns="0" rtlCol="0">
            <a:spAutoFit/>
          </a:bodyPr>
          <a:lstStyle/>
          <a:p>
            <a:pPr marL="12700">
              <a:lnSpc>
                <a:spcPct val="100000"/>
              </a:lnSpc>
              <a:spcBef>
                <a:spcPts val="90"/>
              </a:spcBef>
            </a:pPr>
            <a:r>
              <a:rPr sz="1100" spc="45" dirty="0">
                <a:latin typeface="Tahoma"/>
                <a:cs typeface="Tahoma"/>
              </a:rPr>
              <a:t>=</a:t>
            </a:r>
            <a:r>
              <a:rPr sz="1100" spc="409" dirty="0">
                <a:latin typeface="Tahoma"/>
                <a:cs typeface="Tahoma"/>
              </a:rPr>
              <a:t> </a:t>
            </a:r>
            <a:r>
              <a:rPr sz="1650" spc="705" baseline="2525" dirty="0">
                <a:latin typeface="Arial"/>
                <a:cs typeface="Arial"/>
              </a:rPr>
              <a:t>Σ</a:t>
            </a:r>
            <a:endParaRPr sz="1650" baseline="2525">
              <a:latin typeface="Arial"/>
              <a:cs typeface="Arial"/>
            </a:endParaRPr>
          </a:p>
        </p:txBody>
      </p:sp>
      <p:sp>
        <p:nvSpPr>
          <p:cNvPr id="11" name="object 11"/>
          <p:cNvSpPr txBox="1"/>
          <p:nvPr/>
        </p:nvSpPr>
        <p:spPr>
          <a:xfrm>
            <a:off x="1728976" y="1643191"/>
            <a:ext cx="2125980" cy="191770"/>
          </a:xfrm>
          <a:prstGeom prst="rect">
            <a:avLst/>
          </a:prstGeom>
        </p:spPr>
        <p:txBody>
          <a:bodyPr vert="horz" wrap="square" lIns="0" tIns="11430" rIns="0" bIns="0" rtlCol="0">
            <a:spAutoFit/>
          </a:bodyPr>
          <a:lstStyle/>
          <a:p>
            <a:pPr marL="38100">
              <a:lnSpc>
                <a:spcPct val="100000"/>
              </a:lnSpc>
              <a:spcBef>
                <a:spcPts val="90"/>
              </a:spcBef>
              <a:tabLst>
                <a:tab pos="1073785" algn="l"/>
                <a:tab pos="1273810" algn="l"/>
              </a:tabLst>
            </a:pPr>
            <a:r>
              <a:rPr sz="1200" i="1" spc="22" baseline="-20833" dirty="0">
                <a:latin typeface="Verdana"/>
                <a:cs typeface="Verdana"/>
              </a:rPr>
              <a:t>t</a:t>
            </a:r>
            <a:r>
              <a:rPr sz="900" spc="22" baseline="-9259" dirty="0">
                <a:latin typeface="Lucida Sans Unicode"/>
                <a:cs typeface="Lucida Sans Unicode"/>
              </a:rPr>
              <a:t>′</a:t>
            </a:r>
            <a:r>
              <a:rPr sz="1200" spc="22" baseline="-20833" dirty="0">
                <a:latin typeface="Lucida Sans Unicode"/>
                <a:cs typeface="Lucida Sans Unicode"/>
              </a:rPr>
              <a:t>∈</a:t>
            </a:r>
            <a:r>
              <a:rPr sz="1200" i="1" spc="22" baseline="-20833" dirty="0">
                <a:latin typeface="Verdana"/>
                <a:cs typeface="Verdana"/>
              </a:rPr>
              <a:t>V </a:t>
            </a:r>
            <a:r>
              <a:rPr sz="1100" spc="15" dirty="0">
                <a:latin typeface="Tahoma"/>
                <a:cs typeface="Tahoma"/>
              </a:rPr>
              <a:t>(</a:t>
            </a:r>
            <a:r>
              <a:rPr sz="1100" i="1" spc="15" dirty="0">
                <a:latin typeface="Arial"/>
                <a:cs typeface="Arial"/>
              </a:rPr>
              <a:t>T</a:t>
            </a:r>
            <a:r>
              <a:rPr sz="1200" i="1" spc="22" baseline="-13888" dirty="0">
                <a:latin typeface="Verdana"/>
                <a:cs typeface="Verdana"/>
              </a:rPr>
              <a:t>ct</a:t>
            </a:r>
            <a:r>
              <a:rPr sz="900" spc="22" baseline="4629" dirty="0">
                <a:latin typeface="Lucida Sans Unicode"/>
                <a:cs typeface="Lucida Sans Unicode"/>
              </a:rPr>
              <a:t>′</a:t>
            </a:r>
            <a:r>
              <a:rPr sz="900" spc="52" baseline="4629" dirty="0">
                <a:latin typeface="Lucida Sans Unicode"/>
                <a:cs typeface="Lucida Sans Unicode"/>
              </a:rPr>
              <a:t> </a:t>
            </a:r>
            <a:r>
              <a:rPr sz="1100" spc="45" dirty="0">
                <a:latin typeface="Tahoma"/>
                <a:cs typeface="Tahoma"/>
              </a:rPr>
              <a:t>+</a:t>
            </a:r>
            <a:r>
              <a:rPr sz="1100" spc="-100" dirty="0">
                <a:latin typeface="Tahoma"/>
                <a:cs typeface="Tahoma"/>
              </a:rPr>
              <a:t> </a:t>
            </a:r>
            <a:r>
              <a:rPr sz="1100" spc="-30" dirty="0">
                <a:latin typeface="Tahoma"/>
                <a:cs typeface="Tahoma"/>
              </a:rPr>
              <a:t>1)	</a:t>
            </a:r>
            <a:r>
              <a:rPr sz="1100" dirty="0">
                <a:latin typeface="Tahoma"/>
                <a:cs typeface="Tahoma"/>
              </a:rPr>
              <a:t>(	</a:t>
            </a:r>
            <a:r>
              <a:rPr sz="1200" i="1" spc="22" baseline="-20833" dirty="0">
                <a:latin typeface="Verdana"/>
                <a:cs typeface="Verdana"/>
              </a:rPr>
              <a:t>t</a:t>
            </a:r>
            <a:r>
              <a:rPr sz="900" spc="22" baseline="-9259" dirty="0">
                <a:latin typeface="Lucida Sans Unicode"/>
                <a:cs typeface="Lucida Sans Unicode"/>
              </a:rPr>
              <a:t>′</a:t>
            </a:r>
            <a:r>
              <a:rPr sz="1200" spc="22" baseline="-20833" dirty="0">
                <a:latin typeface="Lucida Sans Unicode"/>
                <a:cs typeface="Lucida Sans Unicode"/>
              </a:rPr>
              <a:t>∈</a:t>
            </a:r>
            <a:r>
              <a:rPr sz="1200" i="1" spc="22" baseline="-20833" dirty="0">
                <a:latin typeface="Verdana"/>
                <a:cs typeface="Verdana"/>
              </a:rPr>
              <a:t>V</a:t>
            </a:r>
            <a:r>
              <a:rPr sz="1200" i="1" spc="75" baseline="-20833" dirty="0">
                <a:latin typeface="Verdana"/>
                <a:cs typeface="Verdana"/>
              </a:rPr>
              <a:t> </a:t>
            </a:r>
            <a:r>
              <a:rPr sz="1100" i="1" spc="20" dirty="0">
                <a:latin typeface="Arial"/>
                <a:cs typeface="Arial"/>
              </a:rPr>
              <a:t>T</a:t>
            </a:r>
            <a:r>
              <a:rPr sz="1200" i="1" spc="30" baseline="-13888" dirty="0">
                <a:latin typeface="Verdana"/>
                <a:cs typeface="Verdana"/>
              </a:rPr>
              <a:t>ct</a:t>
            </a:r>
            <a:r>
              <a:rPr sz="900" spc="30" baseline="4629" dirty="0">
                <a:latin typeface="Lucida Sans Unicode"/>
                <a:cs typeface="Lucida Sans Unicode"/>
              </a:rPr>
              <a:t>′</a:t>
            </a:r>
            <a:r>
              <a:rPr sz="900" spc="-142" baseline="4629" dirty="0">
                <a:latin typeface="Lucida Sans Unicode"/>
                <a:cs typeface="Lucida Sans Unicode"/>
              </a:rPr>
              <a:t> </a:t>
            </a:r>
            <a:r>
              <a:rPr sz="1100" dirty="0">
                <a:latin typeface="Tahoma"/>
                <a:cs typeface="Tahoma"/>
              </a:rPr>
              <a:t>)</a:t>
            </a:r>
            <a:r>
              <a:rPr sz="1100" spc="-120" dirty="0">
                <a:latin typeface="Tahoma"/>
                <a:cs typeface="Tahoma"/>
              </a:rPr>
              <a:t> </a:t>
            </a:r>
            <a:r>
              <a:rPr sz="1100" spc="45" dirty="0">
                <a:latin typeface="Tahoma"/>
                <a:cs typeface="Tahoma"/>
              </a:rPr>
              <a:t>+</a:t>
            </a:r>
            <a:r>
              <a:rPr sz="1100" spc="-114" dirty="0">
                <a:latin typeface="Tahoma"/>
                <a:cs typeface="Tahoma"/>
              </a:rPr>
              <a:t> </a:t>
            </a:r>
            <a:r>
              <a:rPr sz="1100" i="1" spc="-10" dirty="0">
                <a:latin typeface="Arial"/>
                <a:cs typeface="Arial"/>
              </a:rPr>
              <a:t>B</a:t>
            </a:r>
            <a:endParaRPr sz="1100" dirty="0">
              <a:latin typeface="Arial"/>
              <a:cs typeface="Arial"/>
            </a:endParaRPr>
          </a:p>
        </p:txBody>
      </p:sp>
      <p:sp>
        <p:nvSpPr>
          <p:cNvPr id="12" name="object 12"/>
          <p:cNvSpPr/>
          <p:nvPr/>
        </p:nvSpPr>
        <p:spPr>
          <a:xfrm>
            <a:off x="499854" y="2026964"/>
            <a:ext cx="70032" cy="70053"/>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624408" y="1946311"/>
            <a:ext cx="3636645" cy="363855"/>
          </a:xfrm>
          <a:prstGeom prst="rect">
            <a:avLst/>
          </a:prstGeom>
        </p:spPr>
        <p:txBody>
          <a:bodyPr vert="horz" wrap="square" lIns="0" tIns="6985" rIns="0" bIns="0" rtlCol="0">
            <a:spAutoFit/>
          </a:bodyPr>
          <a:lstStyle/>
          <a:p>
            <a:pPr marL="12700" marR="5080">
              <a:lnSpc>
                <a:spcPct val="102600"/>
              </a:lnSpc>
              <a:spcBef>
                <a:spcPts val="55"/>
              </a:spcBef>
            </a:pPr>
            <a:r>
              <a:rPr sz="1100" b="1" i="1" spc="-10" dirty="0">
                <a:latin typeface="Arial"/>
                <a:cs typeface="Arial"/>
              </a:rPr>
              <a:t>B</a:t>
            </a:r>
            <a:r>
              <a:rPr sz="1100" i="1" spc="-10" dirty="0">
                <a:latin typeface="Arial"/>
                <a:cs typeface="Arial"/>
              </a:rPr>
              <a:t> </a:t>
            </a:r>
            <a:r>
              <a:rPr sz="1100" spc="-35" dirty="0">
                <a:latin typeface="Tahoma"/>
                <a:cs typeface="Tahoma"/>
              </a:rPr>
              <a:t>is </a:t>
            </a:r>
            <a:r>
              <a:rPr sz="1100" spc="-45" dirty="0">
                <a:latin typeface="Tahoma"/>
                <a:cs typeface="Tahoma"/>
              </a:rPr>
              <a:t>the </a:t>
            </a:r>
            <a:r>
              <a:rPr sz="1100" spc="-50" dirty="0">
                <a:latin typeface="Tahoma"/>
                <a:cs typeface="Tahoma"/>
              </a:rPr>
              <a:t>number </a:t>
            </a:r>
            <a:r>
              <a:rPr sz="1100" spc="-40" dirty="0">
                <a:latin typeface="Tahoma"/>
                <a:cs typeface="Tahoma"/>
              </a:rPr>
              <a:t>of different </a:t>
            </a:r>
            <a:r>
              <a:rPr sz="1100" spc="-70" dirty="0">
                <a:latin typeface="Tahoma"/>
                <a:cs typeface="Tahoma"/>
              </a:rPr>
              <a:t>words </a:t>
            </a:r>
            <a:r>
              <a:rPr sz="1100" spc="-15" dirty="0">
                <a:latin typeface="Tahoma"/>
                <a:cs typeface="Tahoma"/>
              </a:rPr>
              <a:t>(in </a:t>
            </a:r>
            <a:r>
              <a:rPr sz="1100" spc="-25" dirty="0">
                <a:latin typeface="Tahoma"/>
                <a:cs typeface="Tahoma"/>
              </a:rPr>
              <a:t>this </a:t>
            </a:r>
            <a:r>
              <a:rPr sz="1100" spc="-65" dirty="0">
                <a:latin typeface="Tahoma"/>
                <a:cs typeface="Tahoma"/>
              </a:rPr>
              <a:t>case </a:t>
            </a:r>
            <a:r>
              <a:rPr sz="1100" spc="-45" dirty="0">
                <a:latin typeface="Tahoma"/>
                <a:cs typeface="Tahoma"/>
              </a:rPr>
              <a:t>the size </a:t>
            </a:r>
            <a:r>
              <a:rPr sz="1100" spc="-40" dirty="0">
                <a:latin typeface="Tahoma"/>
                <a:cs typeface="Tahoma"/>
              </a:rPr>
              <a:t>of </a:t>
            </a:r>
            <a:r>
              <a:rPr sz="1100" spc="-45" dirty="0">
                <a:latin typeface="Tahoma"/>
                <a:cs typeface="Tahoma"/>
              </a:rPr>
              <a:t>the  vocabulary: </a:t>
            </a:r>
            <a:r>
              <a:rPr sz="1100" spc="-60" dirty="0">
                <a:latin typeface="Lucida Sans Unicode"/>
                <a:cs typeface="Lucida Sans Unicode"/>
              </a:rPr>
              <a:t>|</a:t>
            </a:r>
            <a:r>
              <a:rPr sz="1100" i="1" spc="-60" dirty="0">
                <a:latin typeface="Arial"/>
                <a:cs typeface="Arial"/>
              </a:rPr>
              <a:t>V </a:t>
            </a:r>
            <a:r>
              <a:rPr sz="1100" spc="-110" dirty="0">
                <a:latin typeface="Lucida Sans Unicode"/>
                <a:cs typeface="Lucida Sans Unicode"/>
              </a:rPr>
              <a:t>| </a:t>
            </a:r>
            <a:r>
              <a:rPr sz="1100" spc="45" dirty="0">
                <a:latin typeface="Tahoma"/>
                <a:cs typeface="Tahoma"/>
              </a:rPr>
              <a:t>=</a:t>
            </a:r>
            <a:r>
              <a:rPr sz="1100" spc="-170" dirty="0">
                <a:latin typeface="Tahoma"/>
                <a:cs typeface="Tahoma"/>
              </a:rPr>
              <a:t> </a:t>
            </a:r>
            <a:r>
              <a:rPr sz="1100" i="1" spc="60" dirty="0">
                <a:latin typeface="Arial"/>
                <a:cs typeface="Arial"/>
              </a:rPr>
              <a:t>M</a:t>
            </a:r>
            <a:r>
              <a:rPr sz="1100" spc="60" dirty="0">
                <a:latin typeface="Tahoma"/>
                <a:cs typeface="Tahoma"/>
              </a:rPr>
              <a:t>)</a:t>
            </a:r>
            <a:endParaRPr sz="1100" dirty="0">
              <a:latin typeface="Tahoma"/>
              <a:cs typeface="Tahoma"/>
            </a:endParaRPr>
          </a:p>
        </p:txBody>
      </p:sp>
      <p:sp>
        <p:nvSpPr>
          <p:cNvPr id="14" name="object 14"/>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5" name="object 15"/>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23 </a:t>
            </a:r>
            <a:r>
              <a:rPr spc="150" dirty="0"/>
              <a:t>/</a:t>
            </a:r>
            <a:r>
              <a:rPr spc="40" dirty="0"/>
              <a:t> </a:t>
            </a:r>
            <a:r>
              <a:rPr spc="-20" dirty="0"/>
              <a:t>48</a:t>
            </a:r>
          </a:p>
        </p:txBody>
      </p:sp>
      <p:pic>
        <p:nvPicPr>
          <p:cNvPr id="17" name="Picture 16">
            <a:extLst>
              <a:ext uri="{FF2B5EF4-FFF2-40B4-BE49-F238E27FC236}">
                <a16:creationId xmlns:a16="http://schemas.microsoft.com/office/drawing/2014/main" id="{FED1C40A-5CCF-8546-99CD-574D524D99A8}"/>
              </a:ext>
            </a:extLst>
          </p:cNvPr>
          <p:cNvPicPr>
            <a:picLocks noChangeAspect="1"/>
          </p:cNvPicPr>
          <p:nvPr/>
        </p:nvPicPr>
        <p:blipFill>
          <a:blip r:embed="rId4"/>
          <a:stretch>
            <a:fillRect/>
          </a:stretch>
        </p:blipFill>
        <p:spPr>
          <a:xfrm>
            <a:off x="0" y="3626931"/>
            <a:ext cx="4610100" cy="789525"/>
          </a:xfrm>
          <a:prstGeom prst="rect">
            <a:avLst/>
          </a:prstGeom>
        </p:spPr>
      </p:pic>
    </p:spTree>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Naive </a:t>
            </a:r>
            <a:r>
              <a:rPr spc="-95" dirty="0"/>
              <a:t>Bayes:</a:t>
            </a:r>
            <a:r>
              <a:rPr spc="55" dirty="0"/>
              <a:t> </a:t>
            </a:r>
            <a:r>
              <a:rPr spc="-80" dirty="0"/>
              <a:t>Summary</a:t>
            </a:r>
          </a:p>
        </p:txBody>
      </p:sp>
      <p:sp>
        <p:nvSpPr>
          <p:cNvPr id="4" name="object 4"/>
          <p:cNvSpPr/>
          <p:nvPr/>
        </p:nvSpPr>
        <p:spPr>
          <a:xfrm>
            <a:off x="499854" y="1349279"/>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731384"/>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2113489"/>
            <a:ext cx="70032" cy="7005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24408" y="1268627"/>
            <a:ext cx="3636645" cy="956310"/>
          </a:xfrm>
          <a:prstGeom prst="rect">
            <a:avLst/>
          </a:prstGeom>
        </p:spPr>
        <p:txBody>
          <a:bodyPr vert="horz" wrap="square" lIns="0" tIns="6985" rIns="0" bIns="0" rtlCol="0">
            <a:spAutoFit/>
          </a:bodyPr>
          <a:lstStyle/>
          <a:p>
            <a:pPr marL="12700" marR="360045">
              <a:lnSpc>
                <a:spcPct val="102600"/>
              </a:lnSpc>
              <a:spcBef>
                <a:spcPts val="55"/>
              </a:spcBef>
            </a:pPr>
            <a:r>
              <a:rPr sz="1100" spc="-25" dirty="0">
                <a:latin typeface="Tahoma"/>
                <a:cs typeface="Tahoma"/>
              </a:rPr>
              <a:t>Estimate </a:t>
            </a:r>
            <a:r>
              <a:rPr sz="1100" spc="-55" dirty="0">
                <a:latin typeface="Tahoma"/>
                <a:cs typeface="Tahoma"/>
              </a:rPr>
              <a:t>parameters </a:t>
            </a:r>
            <a:r>
              <a:rPr sz="1100" spc="-40" dirty="0">
                <a:latin typeface="Tahoma"/>
                <a:cs typeface="Tahoma"/>
              </a:rPr>
              <a:t>from </a:t>
            </a:r>
            <a:r>
              <a:rPr sz="1100" spc="-25" dirty="0">
                <a:latin typeface="Tahoma"/>
                <a:cs typeface="Tahoma"/>
              </a:rPr>
              <a:t>training </a:t>
            </a:r>
            <a:r>
              <a:rPr sz="1100" spc="-55" dirty="0">
                <a:latin typeface="Tahoma"/>
                <a:cs typeface="Tahoma"/>
              </a:rPr>
              <a:t>corpus </a:t>
            </a:r>
            <a:r>
              <a:rPr sz="1100" spc="-50" dirty="0">
                <a:latin typeface="Tahoma"/>
                <a:cs typeface="Tahoma"/>
              </a:rPr>
              <a:t>using </a:t>
            </a:r>
            <a:r>
              <a:rPr sz="1100" spc="-55" dirty="0">
                <a:latin typeface="Tahoma"/>
                <a:cs typeface="Tahoma"/>
              </a:rPr>
              <a:t>add-one  </a:t>
            </a:r>
            <a:r>
              <a:rPr sz="1100" spc="-40" dirty="0">
                <a:latin typeface="Tahoma"/>
                <a:cs typeface="Tahoma"/>
              </a:rPr>
              <a:t>smoothing</a:t>
            </a:r>
            <a:endParaRPr sz="1100">
              <a:latin typeface="Tahoma"/>
              <a:cs typeface="Tahoma"/>
            </a:endParaRPr>
          </a:p>
          <a:p>
            <a:pPr marL="12700" marR="5080">
              <a:lnSpc>
                <a:spcPct val="102600"/>
              </a:lnSpc>
              <a:spcBef>
                <a:spcPts val="300"/>
              </a:spcBef>
            </a:pPr>
            <a:r>
              <a:rPr sz="1100" spc="-35" dirty="0">
                <a:latin typeface="Tahoma"/>
                <a:cs typeface="Tahoma"/>
              </a:rPr>
              <a:t>For </a:t>
            </a:r>
            <a:r>
              <a:rPr sz="1100" spc="-55" dirty="0">
                <a:latin typeface="Tahoma"/>
                <a:cs typeface="Tahoma"/>
              </a:rPr>
              <a:t>a </a:t>
            </a:r>
            <a:r>
              <a:rPr sz="1100" spc="-75" dirty="0">
                <a:latin typeface="Tahoma"/>
                <a:cs typeface="Tahoma"/>
              </a:rPr>
              <a:t>new </a:t>
            </a:r>
            <a:r>
              <a:rPr sz="1100" spc="-40" dirty="0">
                <a:latin typeface="Tahoma"/>
                <a:cs typeface="Tahoma"/>
              </a:rPr>
              <a:t>document, </a:t>
            </a:r>
            <a:r>
              <a:rPr sz="1100" spc="-45" dirty="0">
                <a:latin typeface="Tahoma"/>
                <a:cs typeface="Tahoma"/>
              </a:rPr>
              <a:t>for </a:t>
            </a:r>
            <a:r>
              <a:rPr sz="1100" spc="-60" dirty="0">
                <a:latin typeface="Tahoma"/>
                <a:cs typeface="Tahoma"/>
              </a:rPr>
              <a:t>each </a:t>
            </a:r>
            <a:r>
              <a:rPr sz="1100" spc="-45" dirty="0">
                <a:latin typeface="Tahoma"/>
                <a:cs typeface="Tahoma"/>
              </a:rPr>
              <a:t>class, compute </a:t>
            </a:r>
            <a:r>
              <a:rPr sz="1100" spc="-65" dirty="0">
                <a:latin typeface="Tahoma"/>
                <a:cs typeface="Tahoma"/>
              </a:rPr>
              <a:t>sum </a:t>
            </a:r>
            <a:r>
              <a:rPr sz="1100" spc="-40" dirty="0">
                <a:latin typeface="Tahoma"/>
                <a:cs typeface="Tahoma"/>
              </a:rPr>
              <a:t>of </a:t>
            </a:r>
            <a:r>
              <a:rPr sz="1100" dirty="0">
                <a:latin typeface="Tahoma"/>
                <a:cs typeface="Tahoma"/>
              </a:rPr>
              <a:t>(i) </a:t>
            </a:r>
            <a:r>
              <a:rPr sz="1100" spc="-40" dirty="0">
                <a:latin typeface="Tahoma"/>
                <a:cs typeface="Tahoma"/>
              </a:rPr>
              <a:t>log of  </a:t>
            </a:r>
            <a:r>
              <a:rPr sz="1100" spc="-45" dirty="0">
                <a:latin typeface="Tahoma"/>
                <a:cs typeface="Tahoma"/>
              </a:rPr>
              <a:t>prior</a:t>
            </a:r>
            <a:r>
              <a:rPr sz="1100" spc="20" dirty="0">
                <a:latin typeface="Tahoma"/>
                <a:cs typeface="Tahoma"/>
              </a:rPr>
              <a:t> </a:t>
            </a:r>
            <a:r>
              <a:rPr sz="1100" spc="-50" dirty="0">
                <a:latin typeface="Tahoma"/>
                <a:cs typeface="Tahoma"/>
              </a:rPr>
              <a:t>and</a:t>
            </a:r>
            <a:r>
              <a:rPr sz="1100" spc="25" dirty="0">
                <a:latin typeface="Tahoma"/>
                <a:cs typeface="Tahoma"/>
              </a:rPr>
              <a:t> </a:t>
            </a:r>
            <a:r>
              <a:rPr sz="1100" spc="5" dirty="0">
                <a:latin typeface="Tahoma"/>
                <a:cs typeface="Tahoma"/>
              </a:rPr>
              <a:t>(ii)</a:t>
            </a:r>
            <a:r>
              <a:rPr sz="1100" spc="20" dirty="0">
                <a:latin typeface="Tahoma"/>
                <a:cs typeface="Tahoma"/>
              </a:rPr>
              <a:t> </a:t>
            </a:r>
            <a:r>
              <a:rPr sz="1100" spc="-50" dirty="0">
                <a:latin typeface="Tahoma"/>
                <a:cs typeface="Tahoma"/>
              </a:rPr>
              <a:t>logs</a:t>
            </a:r>
            <a:r>
              <a:rPr sz="1100" spc="20" dirty="0">
                <a:latin typeface="Tahoma"/>
                <a:cs typeface="Tahoma"/>
              </a:rPr>
              <a:t> </a:t>
            </a:r>
            <a:r>
              <a:rPr sz="1100" spc="-40" dirty="0">
                <a:latin typeface="Tahoma"/>
                <a:cs typeface="Tahoma"/>
              </a:rPr>
              <a:t>of</a:t>
            </a:r>
            <a:r>
              <a:rPr sz="1100" spc="25" dirty="0">
                <a:latin typeface="Tahoma"/>
                <a:cs typeface="Tahoma"/>
              </a:rPr>
              <a:t> </a:t>
            </a:r>
            <a:r>
              <a:rPr sz="1100" spc="-30" dirty="0">
                <a:latin typeface="Tahoma"/>
                <a:cs typeface="Tahoma"/>
              </a:rPr>
              <a:t>conditional</a:t>
            </a:r>
            <a:r>
              <a:rPr sz="1100" spc="20" dirty="0">
                <a:latin typeface="Tahoma"/>
                <a:cs typeface="Tahoma"/>
              </a:rPr>
              <a:t> </a:t>
            </a:r>
            <a:r>
              <a:rPr sz="1100" spc="-35" dirty="0">
                <a:latin typeface="Tahoma"/>
                <a:cs typeface="Tahoma"/>
              </a:rPr>
              <a:t>probabilities</a:t>
            </a:r>
            <a:r>
              <a:rPr sz="1100" spc="20" dirty="0">
                <a:latin typeface="Tahoma"/>
                <a:cs typeface="Tahoma"/>
              </a:rPr>
              <a:t> </a:t>
            </a:r>
            <a:r>
              <a:rPr sz="1100" spc="-40" dirty="0">
                <a:latin typeface="Tahoma"/>
                <a:cs typeface="Tahoma"/>
              </a:rPr>
              <a:t>of</a:t>
            </a:r>
            <a:r>
              <a:rPr sz="1100" spc="25" dirty="0">
                <a:latin typeface="Tahoma"/>
                <a:cs typeface="Tahoma"/>
              </a:rPr>
              <a:t> </a:t>
            </a:r>
            <a:r>
              <a:rPr sz="1100" spc="-45" dirty="0">
                <a:latin typeface="Tahoma"/>
                <a:cs typeface="Tahoma"/>
              </a:rPr>
              <a:t>the</a:t>
            </a:r>
            <a:r>
              <a:rPr sz="1100" spc="20" dirty="0">
                <a:latin typeface="Tahoma"/>
                <a:cs typeface="Tahoma"/>
              </a:rPr>
              <a:t> </a:t>
            </a:r>
            <a:r>
              <a:rPr sz="1100" spc="-45" dirty="0">
                <a:latin typeface="Tahoma"/>
                <a:cs typeface="Tahoma"/>
              </a:rPr>
              <a:t>terms</a:t>
            </a:r>
            <a:endParaRPr sz="1100">
              <a:latin typeface="Tahoma"/>
              <a:cs typeface="Tahoma"/>
            </a:endParaRPr>
          </a:p>
          <a:p>
            <a:pPr marL="12700">
              <a:lnSpc>
                <a:spcPct val="100000"/>
              </a:lnSpc>
              <a:spcBef>
                <a:spcPts val="335"/>
              </a:spcBef>
            </a:pPr>
            <a:r>
              <a:rPr sz="1100" spc="-35" dirty="0">
                <a:latin typeface="Tahoma"/>
                <a:cs typeface="Tahoma"/>
              </a:rPr>
              <a:t>Assign</a:t>
            </a:r>
            <a:r>
              <a:rPr sz="1100" spc="10" dirty="0">
                <a:latin typeface="Tahoma"/>
                <a:cs typeface="Tahoma"/>
              </a:rPr>
              <a:t> </a:t>
            </a:r>
            <a:r>
              <a:rPr sz="1100" spc="-40" dirty="0">
                <a:latin typeface="Tahoma"/>
                <a:cs typeface="Tahoma"/>
              </a:rPr>
              <a:t>document</a:t>
            </a:r>
            <a:r>
              <a:rPr sz="1100" spc="20" dirty="0">
                <a:latin typeface="Tahoma"/>
                <a:cs typeface="Tahoma"/>
              </a:rPr>
              <a:t> </a:t>
            </a:r>
            <a:r>
              <a:rPr sz="1100" spc="-15" dirty="0">
                <a:latin typeface="Tahoma"/>
                <a:cs typeface="Tahoma"/>
              </a:rPr>
              <a:t>to</a:t>
            </a:r>
            <a:r>
              <a:rPr sz="1100" spc="15" dirty="0">
                <a:latin typeface="Tahoma"/>
                <a:cs typeface="Tahoma"/>
              </a:rPr>
              <a:t> </a:t>
            </a:r>
            <a:r>
              <a:rPr sz="1100" spc="-45" dirty="0">
                <a:latin typeface="Tahoma"/>
                <a:cs typeface="Tahoma"/>
              </a:rPr>
              <a:t>the</a:t>
            </a:r>
            <a:r>
              <a:rPr sz="1100" spc="15" dirty="0">
                <a:latin typeface="Tahoma"/>
                <a:cs typeface="Tahoma"/>
              </a:rPr>
              <a:t> </a:t>
            </a:r>
            <a:r>
              <a:rPr sz="1100" spc="-45" dirty="0">
                <a:latin typeface="Tahoma"/>
                <a:cs typeface="Tahoma"/>
              </a:rPr>
              <a:t>class</a:t>
            </a:r>
            <a:r>
              <a:rPr sz="1100" spc="15" dirty="0">
                <a:latin typeface="Tahoma"/>
                <a:cs typeface="Tahoma"/>
              </a:rPr>
              <a:t> </a:t>
            </a:r>
            <a:r>
              <a:rPr sz="1100" spc="-25" dirty="0">
                <a:latin typeface="Tahoma"/>
                <a:cs typeface="Tahoma"/>
              </a:rPr>
              <a:t>with</a:t>
            </a:r>
            <a:r>
              <a:rPr sz="1100" spc="20" dirty="0">
                <a:latin typeface="Tahoma"/>
                <a:cs typeface="Tahoma"/>
              </a:rPr>
              <a:t> </a:t>
            </a:r>
            <a:r>
              <a:rPr sz="1100" spc="-45" dirty="0">
                <a:latin typeface="Tahoma"/>
                <a:cs typeface="Tahoma"/>
              </a:rPr>
              <a:t>the</a:t>
            </a:r>
            <a:r>
              <a:rPr sz="1100" spc="20" dirty="0">
                <a:latin typeface="Tahoma"/>
                <a:cs typeface="Tahoma"/>
              </a:rPr>
              <a:t> </a:t>
            </a:r>
            <a:r>
              <a:rPr sz="1100" spc="-45" dirty="0">
                <a:latin typeface="Tahoma"/>
                <a:cs typeface="Tahoma"/>
              </a:rPr>
              <a:t>largest</a:t>
            </a:r>
            <a:r>
              <a:rPr sz="1100" spc="20" dirty="0">
                <a:latin typeface="Tahoma"/>
                <a:cs typeface="Tahoma"/>
              </a:rPr>
              <a:t> </a:t>
            </a:r>
            <a:r>
              <a:rPr sz="1100" spc="-65" dirty="0">
                <a:latin typeface="Tahoma"/>
                <a:cs typeface="Tahoma"/>
              </a:rPr>
              <a:t>score</a:t>
            </a:r>
            <a:endParaRPr sz="1100">
              <a:latin typeface="Tahoma"/>
              <a:cs typeface="Tahoma"/>
            </a:endParaRPr>
          </a:p>
        </p:txBody>
      </p:sp>
      <p:sp>
        <p:nvSpPr>
          <p:cNvPr id="8" name="object 8"/>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9" name="object 9"/>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24 </a:t>
            </a:r>
            <a:r>
              <a:rPr spc="150" dirty="0"/>
              <a:t>/</a:t>
            </a:r>
            <a:r>
              <a:rPr spc="40" dirty="0"/>
              <a:t> </a:t>
            </a:r>
            <a:r>
              <a:rPr spc="-20" dirty="0"/>
              <a:t>48</a:t>
            </a:r>
          </a:p>
        </p:txBody>
      </p:sp>
    </p:spTree>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z="1400" spc="-70" dirty="0">
                <a:solidFill>
                  <a:srgbClr val="FFFFFF"/>
                </a:solidFill>
                <a:latin typeface="Arial"/>
                <a:cs typeface="Arial"/>
              </a:rPr>
              <a:t>Example:</a:t>
            </a:r>
            <a:r>
              <a:rPr sz="1400" spc="229" dirty="0">
                <a:solidFill>
                  <a:srgbClr val="FFFFFF"/>
                </a:solidFill>
                <a:latin typeface="Arial"/>
                <a:cs typeface="Arial"/>
              </a:rPr>
              <a:t> </a:t>
            </a:r>
            <a:r>
              <a:rPr sz="1400" spc="-25" dirty="0">
                <a:solidFill>
                  <a:srgbClr val="FFFFFF"/>
                </a:solidFill>
                <a:latin typeface="Arial"/>
                <a:cs typeface="Arial"/>
              </a:rPr>
              <a:t>Data</a:t>
            </a:r>
            <a:endParaRPr sz="1400">
              <a:latin typeface="Arial"/>
              <a:cs typeface="Arial"/>
            </a:endParaRPr>
          </a:p>
        </p:txBody>
      </p:sp>
      <p:graphicFrame>
        <p:nvGraphicFramePr>
          <p:cNvPr id="4" name="object 4"/>
          <p:cNvGraphicFramePr>
            <a:graphicFrameLocks noGrp="1"/>
          </p:cNvGraphicFramePr>
          <p:nvPr/>
        </p:nvGraphicFramePr>
        <p:xfrm>
          <a:off x="360045" y="647230"/>
          <a:ext cx="3931917" cy="886330"/>
        </p:xfrm>
        <a:graphic>
          <a:graphicData uri="http://schemas.openxmlformats.org/drawingml/2006/table">
            <a:tbl>
              <a:tblPr firstRow="1" bandRow="1">
                <a:tableStyleId>{2D5ABB26-0587-4C30-8999-92F81FD0307C}</a:tableStyleId>
              </a:tblPr>
              <a:tblGrid>
                <a:gridCol w="684530">
                  <a:extLst>
                    <a:ext uri="{9D8B030D-6E8A-4147-A177-3AD203B41FA5}">
                      <a16:colId xmlns:a16="http://schemas.microsoft.com/office/drawing/2014/main" val="20000"/>
                    </a:ext>
                  </a:extLst>
                </a:gridCol>
                <a:gridCol w="422275">
                  <a:extLst>
                    <a:ext uri="{9D8B030D-6E8A-4147-A177-3AD203B41FA5}">
                      <a16:colId xmlns:a16="http://schemas.microsoft.com/office/drawing/2014/main" val="20001"/>
                    </a:ext>
                  </a:extLst>
                </a:gridCol>
                <a:gridCol w="1623059">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269875">
                  <a:extLst>
                    <a:ext uri="{9D8B030D-6E8A-4147-A177-3AD203B41FA5}">
                      <a16:colId xmlns:a16="http://schemas.microsoft.com/office/drawing/2014/main" val="20004"/>
                    </a:ext>
                  </a:extLst>
                </a:gridCol>
                <a:gridCol w="135889">
                  <a:extLst>
                    <a:ext uri="{9D8B030D-6E8A-4147-A177-3AD203B41FA5}">
                      <a16:colId xmlns:a16="http://schemas.microsoft.com/office/drawing/2014/main" val="20005"/>
                    </a:ext>
                  </a:extLst>
                </a:gridCol>
                <a:gridCol w="421639">
                  <a:extLst>
                    <a:ext uri="{9D8B030D-6E8A-4147-A177-3AD203B41FA5}">
                      <a16:colId xmlns:a16="http://schemas.microsoft.com/office/drawing/2014/main" val="20006"/>
                    </a:ext>
                  </a:extLst>
                </a:gridCol>
              </a:tblGrid>
              <a:tr h="148412">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marL="64135">
                        <a:lnSpc>
                          <a:spcPts val="985"/>
                        </a:lnSpc>
                      </a:pPr>
                      <a:r>
                        <a:rPr sz="900" spc="-10" dirty="0">
                          <a:latin typeface="Tahoma"/>
                          <a:cs typeface="Tahoma"/>
                        </a:rPr>
                        <a:t>docID</a:t>
                      </a:r>
                      <a:endParaRPr sz="900">
                        <a:latin typeface="Tahoma"/>
                        <a:cs typeface="Tahoma"/>
                      </a:endParaRPr>
                    </a:p>
                  </a:txBody>
                  <a:tcPr marL="0" marR="0" marT="0" marB="0">
                    <a:lnL w="6350">
                      <a:solidFill>
                        <a:srgbClr val="000000"/>
                      </a:solidFill>
                      <a:prstDash val="solid"/>
                    </a:lnL>
                    <a:lnB w="6350">
                      <a:solidFill>
                        <a:srgbClr val="000000"/>
                      </a:solidFill>
                      <a:prstDash val="solid"/>
                    </a:lnB>
                  </a:tcPr>
                </a:tc>
                <a:tc>
                  <a:txBody>
                    <a:bodyPr/>
                    <a:lstStyle/>
                    <a:p>
                      <a:pPr marL="64135">
                        <a:lnSpc>
                          <a:spcPts val="985"/>
                        </a:lnSpc>
                      </a:pPr>
                      <a:r>
                        <a:rPr sz="900" spc="-40" dirty="0">
                          <a:latin typeface="Tahoma"/>
                          <a:cs typeface="Tahoma"/>
                        </a:rPr>
                        <a:t>words </a:t>
                      </a:r>
                      <a:r>
                        <a:rPr sz="900" spc="-5" dirty="0">
                          <a:latin typeface="Tahoma"/>
                          <a:cs typeface="Tahoma"/>
                        </a:rPr>
                        <a:t>in</a:t>
                      </a:r>
                      <a:r>
                        <a:rPr sz="900" spc="80" dirty="0">
                          <a:latin typeface="Tahoma"/>
                          <a:cs typeface="Tahoma"/>
                        </a:rPr>
                        <a:t> </a:t>
                      </a:r>
                      <a:r>
                        <a:rPr sz="900" spc="-15" dirty="0">
                          <a:latin typeface="Tahoma"/>
                          <a:cs typeface="Tahoma"/>
                        </a:rPr>
                        <a:t>document</a:t>
                      </a:r>
                      <a:endParaRPr sz="900">
                        <a:latin typeface="Tahoma"/>
                        <a:cs typeface="Tahoma"/>
                      </a:endParaRPr>
                    </a:p>
                  </a:txBody>
                  <a:tcPr marL="0" marR="0" marT="0" marB="0">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B w="6350">
                      <a:solidFill>
                        <a:srgbClr val="000000"/>
                      </a:solidFill>
                      <a:prstDash val="solid"/>
                    </a:lnB>
                  </a:tcPr>
                </a:tc>
                <a:tc>
                  <a:txBody>
                    <a:bodyPr/>
                    <a:lstStyle/>
                    <a:p>
                      <a:pPr marL="64135">
                        <a:lnSpc>
                          <a:spcPts val="985"/>
                        </a:lnSpc>
                      </a:pPr>
                      <a:r>
                        <a:rPr sz="900" spc="-5" dirty="0">
                          <a:latin typeface="Tahoma"/>
                          <a:cs typeface="Tahoma"/>
                        </a:rPr>
                        <a:t>in</a:t>
                      </a:r>
                      <a:r>
                        <a:rPr sz="900" spc="-35" dirty="0">
                          <a:latin typeface="Tahoma"/>
                          <a:cs typeface="Tahoma"/>
                        </a:rPr>
                        <a:t> </a:t>
                      </a:r>
                      <a:r>
                        <a:rPr sz="900" i="1" spc="-40" dirty="0">
                          <a:latin typeface="Arial"/>
                          <a:cs typeface="Arial"/>
                        </a:rPr>
                        <a:t>c</a:t>
                      </a:r>
                      <a:endParaRPr sz="900">
                        <a:latin typeface="Arial"/>
                        <a:cs typeface="Arial"/>
                      </a:endParaRPr>
                    </a:p>
                  </a:txBody>
                  <a:tcPr marL="0" marR="0" marT="0" marB="0">
                    <a:lnB w="6350">
                      <a:solidFill>
                        <a:srgbClr val="000000"/>
                      </a:solidFill>
                      <a:prstDash val="solid"/>
                    </a:lnB>
                  </a:tcPr>
                </a:tc>
                <a:tc>
                  <a:txBody>
                    <a:bodyPr/>
                    <a:lstStyle/>
                    <a:p>
                      <a:pPr marL="24130">
                        <a:lnSpc>
                          <a:spcPts val="985"/>
                        </a:lnSpc>
                      </a:pPr>
                      <a:r>
                        <a:rPr sz="900" dirty="0">
                          <a:latin typeface="Tahoma"/>
                          <a:cs typeface="Tahoma"/>
                        </a:rPr>
                        <a:t>=</a:t>
                      </a:r>
                      <a:endParaRPr sz="900">
                        <a:latin typeface="Tahoma"/>
                        <a:cs typeface="Tahoma"/>
                      </a:endParaRPr>
                    </a:p>
                  </a:txBody>
                  <a:tcPr marL="0" marR="0" marT="0" marB="0">
                    <a:lnB w="6350">
                      <a:solidFill>
                        <a:srgbClr val="000000"/>
                      </a:solidFill>
                      <a:prstDash val="solid"/>
                    </a:lnB>
                  </a:tcPr>
                </a:tc>
                <a:tc>
                  <a:txBody>
                    <a:bodyPr/>
                    <a:lstStyle/>
                    <a:p>
                      <a:pPr marL="19050">
                        <a:lnSpc>
                          <a:spcPts val="985"/>
                        </a:lnSpc>
                      </a:pPr>
                      <a:r>
                        <a:rPr sz="900" i="1" spc="-25" dirty="0">
                          <a:latin typeface="Arial"/>
                          <a:cs typeface="Arial"/>
                        </a:rPr>
                        <a:t>China</a:t>
                      </a:r>
                      <a:r>
                        <a:rPr sz="900" spc="-25" dirty="0">
                          <a:latin typeface="Tahoma"/>
                          <a:cs typeface="Tahoma"/>
                        </a:rPr>
                        <a:t>?</a:t>
                      </a:r>
                      <a:endParaRPr sz="900">
                        <a:latin typeface="Tahoma"/>
                        <a:cs typeface="Tahoma"/>
                      </a:endParaRPr>
                    </a:p>
                  </a:txBody>
                  <a:tcPr marL="0" marR="0" marT="0" marB="0">
                    <a:lnB w="6350">
                      <a:solidFill>
                        <a:srgbClr val="000000"/>
                      </a:solidFill>
                      <a:prstDash val="solid"/>
                    </a:lnB>
                  </a:tcPr>
                </a:tc>
                <a:extLst>
                  <a:ext uri="{0D108BD9-81ED-4DB2-BD59-A6C34878D82A}">
                    <a16:rowId xmlns:a16="http://schemas.microsoft.com/office/drawing/2014/main" val="10000"/>
                  </a:ext>
                </a:extLst>
              </a:tr>
              <a:tr h="148318">
                <a:tc>
                  <a:txBody>
                    <a:bodyPr/>
                    <a:lstStyle/>
                    <a:p>
                      <a:pPr marL="64135">
                        <a:lnSpc>
                          <a:spcPts val="1005"/>
                        </a:lnSpc>
                      </a:pPr>
                      <a:r>
                        <a:rPr sz="900" spc="-10" dirty="0">
                          <a:latin typeface="Tahoma"/>
                          <a:cs typeface="Tahoma"/>
                        </a:rPr>
                        <a:t>training</a:t>
                      </a:r>
                      <a:r>
                        <a:rPr sz="900" dirty="0">
                          <a:latin typeface="Tahoma"/>
                          <a:cs typeface="Tahoma"/>
                        </a:rPr>
                        <a:t> </a:t>
                      </a:r>
                      <a:r>
                        <a:rPr sz="900" spc="-30" dirty="0">
                          <a:latin typeface="Tahoma"/>
                          <a:cs typeface="Tahoma"/>
                        </a:rPr>
                        <a:t>set</a:t>
                      </a:r>
                      <a:endParaRPr sz="900">
                        <a:latin typeface="Tahoma"/>
                        <a:cs typeface="Tahoma"/>
                      </a:endParaRPr>
                    </a:p>
                  </a:txBody>
                  <a:tcPr marL="0" marR="0" marT="0" marB="0">
                    <a:lnR w="6350">
                      <a:solidFill>
                        <a:srgbClr val="000000"/>
                      </a:solidFill>
                      <a:prstDash val="solid"/>
                    </a:lnR>
                    <a:lnT w="6350">
                      <a:solidFill>
                        <a:srgbClr val="000000"/>
                      </a:solidFill>
                      <a:prstDash val="solid"/>
                    </a:lnT>
                  </a:tcPr>
                </a:tc>
                <a:tc>
                  <a:txBody>
                    <a:bodyPr/>
                    <a:lstStyle/>
                    <a:p>
                      <a:pPr marL="64135">
                        <a:lnSpc>
                          <a:spcPts val="1005"/>
                        </a:lnSpc>
                      </a:pPr>
                      <a:r>
                        <a:rPr sz="900" dirty="0">
                          <a:latin typeface="Tahoma"/>
                          <a:cs typeface="Tahoma"/>
                        </a:rPr>
                        <a:t>1</a:t>
                      </a:r>
                      <a:endParaRPr sz="900">
                        <a:latin typeface="Tahoma"/>
                        <a:cs typeface="Tahoma"/>
                      </a:endParaRPr>
                    </a:p>
                  </a:txBody>
                  <a:tcPr marL="0" marR="0" marT="0" marB="0">
                    <a:lnL w="6350">
                      <a:solidFill>
                        <a:srgbClr val="000000"/>
                      </a:solidFill>
                      <a:prstDash val="solid"/>
                    </a:lnL>
                    <a:lnT w="6350">
                      <a:solidFill>
                        <a:srgbClr val="000000"/>
                      </a:solidFill>
                      <a:prstDash val="solid"/>
                    </a:lnT>
                  </a:tcPr>
                </a:tc>
                <a:tc>
                  <a:txBody>
                    <a:bodyPr/>
                    <a:lstStyle/>
                    <a:p>
                      <a:pPr marL="64135">
                        <a:lnSpc>
                          <a:spcPts val="1005"/>
                        </a:lnSpc>
                      </a:pPr>
                      <a:r>
                        <a:rPr sz="900" spc="-25" dirty="0">
                          <a:latin typeface="Tahoma"/>
                          <a:cs typeface="Tahoma"/>
                        </a:rPr>
                        <a:t>Chinese </a:t>
                      </a:r>
                      <a:r>
                        <a:rPr sz="900" spc="-5" dirty="0">
                          <a:latin typeface="Tahoma"/>
                          <a:cs typeface="Tahoma"/>
                        </a:rPr>
                        <a:t>Beijing</a:t>
                      </a:r>
                      <a:r>
                        <a:rPr sz="900" spc="70" dirty="0">
                          <a:latin typeface="Tahoma"/>
                          <a:cs typeface="Tahoma"/>
                        </a:rPr>
                        <a:t> </a:t>
                      </a:r>
                      <a:r>
                        <a:rPr sz="900" spc="-25" dirty="0">
                          <a:latin typeface="Tahoma"/>
                          <a:cs typeface="Tahoma"/>
                        </a:rPr>
                        <a:t>Chinese</a:t>
                      </a:r>
                      <a:endParaRPr sz="900">
                        <a:latin typeface="Tahoma"/>
                        <a:cs typeface="Tahoma"/>
                      </a:endParaRPr>
                    </a:p>
                  </a:txBody>
                  <a:tcPr marL="0" marR="0" marT="0" marB="0">
                    <a:lnT w="6350">
                      <a:solidFill>
                        <a:srgbClr val="000000"/>
                      </a:solidFill>
                      <a:prstDash val="solid"/>
                    </a:lnT>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64135">
                        <a:lnSpc>
                          <a:spcPts val="1005"/>
                        </a:lnSpc>
                      </a:pPr>
                      <a:r>
                        <a:rPr sz="900" spc="-55" dirty="0">
                          <a:latin typeface="Tahoma"/>
                          <a:cs typeface="Tahoma"/>
                        </a:rPr>
                        <a:t>yes</a:t>
                      </a:r>
                      <a:endParaRPr sz="900">
                        <a:latin typeface="Tahoma"/>
                        <a:cs typeface="Tahoma"/>
                      </a:endParaRPr>
                    </a:p>
                  </a:txBody>
                  <a:tcPr marL="0" marR="0" marT="0" marB="0">
                    <a:lnT w="6350">
                      <a:solidFill>
                        <a:srgbClr val="000000"/>
                      </a:solidFill>
                      <a:prstDash val="solid"/>
                    </a:lnT>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46278">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tcPr>
                </a:tc>
                <a:tc>
                  <a:txBody>
                    <a:bodyPr/>
                    <a:lstStyle/>
                    <a:p>
                      <a:pPr marL="64135">
                        <a:lnSpc>
                          <a:spcPts val="990"/>
                        </a:lnSpc>
                      </a:pPr>
                      <a:r>
                        <a:rPr sz="900" dirty="0">
                          <a:latin typeface="Tahoma"/>
                          <a:cs typeface="Tahoma"/>
                        </a:rPr>
                        <a:t>2</a:t>
                      </a:r>
                      <a:endParaRPr sz="900">
                        <a:latin typeface="Tahoma"/>
                        <a:cs typeface="Tahoma"/>
                      </a:endParaRPr>
                    </a:p>
                  </a:txBody>
                  <a:tcPr marL="0" marR="0" marT="0" marB="0">
                    <a:lnL w="6350">
                      <a:solidFill>
                        <a:srgbClr val="000000"/>
                      </a:solidFill>
                      <a:prstDash val="solid"/>
                    </a:lnL>
                  </a:tcPr>
                </a:tc>
                <a:tc>
                  <a:txBody>
                    <a:bodyPr/>
                    <a:lstStyle/>
                    <a:p>
                      <a:pPr marL="64135">
                        <a:lnSpc>
                          <a:spcPts val="990"/>
                        </a:lnSpc>
                      </a:pPr>
                      <a:r>
                        <a:rPr sz="900" spc="-25" dirty="0">
                          <a:latin typeface="Tahoma"/>
                          <a:cs typeface="Tahoma"/>
                        </a:rPr>
                        <a:t>Chinese Chinese</a:t>
                      </a:r>
                      <a:r>
                        <a:rPr sz="900" spc="65" dirty="0">
                          <a:latin typeface="Tahoma"/>
                          <a:cs typeface="Tahoma"/>
                        </a:rPr>
                        <a:t> </a:t>
                      </a:r>
                      <a:r>
                        <a:rPr sz="900" spc="-20" dirty="0">
                          <a:latin typeface="Tahoma"/>
                          <a:cs typeface="Tahoma"/>
                        </a:rPr>
                        <a:t>Shanghai</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769">
                        <a:lnSpc>
                          <a:spcPts val="990"/>
                        </a:lnSpc>
                      </a:pPr>
                      <a:r>
                        <a:rPr sz="900" spc="-55" dirty="0">
                          <a:latin typeface="Tahoma"/>
                          <a:cs typeface="Tahoma"/>
                        </a:rPr>
                        <a:t>yes</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46278">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tcPr>
                </a:tc>
                <a:tc>
                  <a:txBody>
                    <a:bodyPr/>
                    <a:lstStyle/>
                    <a:p>
                      <a:pPr marL="64135">
                        <a:lnSpc>
                          <a:spcPts val="990"/>
                        </a:lnSpc>
                      </a:pPr>
                      <a:r>
                        <a:rPr sz="900" dirty="0">
                          <a:latin typeface="Tahoma"/>
                          <a:cs typeface="Tahoma"/>
                        </a:rPr>
                        <a:t>3</a:t>
                      </a:r>
                      <a:endParaRPr sz="900">
                        <a:latin typeface="Tahoma"/>
                        <a:cs typeface="Tahoma"/>
                      </a:endParaRPr>
                    </a:p>
                  </a:txBody>
                  <a:tcPr marL="0" marR="0" marT="0" marB="0">
                    <a:lnL w="6350">
                      <a:solidFill>
                        <a:srgbClr val="000000"/>
                      </a:solidFill>
                      <a:prstDash val="solid"/>
                    </a:lnL>
                  </a:tcPr>
                </a:tc>
                <a:tc>
                  <a:txBody>
                    <a:bodyPr/>
                    <a:lstStyle/>
                    <a:p>
                      <a:pPr marL="64135">
                        <a:lnSpc>
                          <a:spcPts val="990"/>
                        </a:lnSpc>
                      </a:pPr>
                      <a:r>
                        <a:rPr sz="900" spc="-25" dirty="0">
                          <a:latin typeface="Tahoma"/>
                          <a:cs typeface="Tahoma"/>
                        </a:rPr>
                        <a:t>Chinese</a:t>
                      </a:r>
                      <a:r>
                        <a:rPr sz="900" spc="20" dirty="0">
                          <a:latin typeface="Tahoma"/>
                          <a:cs typeface="Tahoma"/>
                        </a:rPr>
                        <a:t> </a:t>
                      </a:r>
                      <a:r>
                        <a:rPr sz="900" spc="5" dirty="0">
                          <a:latin typeface="Tahoma"/>
                          <a:cs typeface="Tahoma"/>
                        </a:rPr>
                        <a:t>Macao</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135">
                        <a:lnSpc>
                          <a:spcPts val="990"/>
                        </a:lnSpc>
                      </a:pPr>
                      <a:r>
                        <a:rPr sz="900" spc="-55" dirty="0">
                          <a:latin typeface="Tahoma"/>
                          <a:cs typeface="Tahoma"/>
                        </a:rPr>
                        <a:t>yes</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48531">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marL="64135">
                        <a:lnSpc>
                          <a:spcPts val="990"/>
                        </a:lnSpc>
                      </a:pPr>
                      <a:r>
                        <a:rPr sz="900" dirty="0">
                          <a:latin typeface="Tahoma"/>
                          <a:cs typeface="Tahoma"/>
                        </a:rPr>
                        <a:t>4</a:t>
                      </a:r>
                      <a:endParaRPr sz="900">
                        <a:latin typeface="Tahoma"/>
                        <a:cs typeface="Tahoma"/>
                      </a:endParaRPr>
                    </a:p>
                  </a:txBody>
                  <a:tcPr marL="0" marR="0" marT="0" marB="0">
                    <a:lnL w="6350">
                      <a:solidFill>
                        <a:srgbClr val="000000"/>
                      </a:solidFill>
                      <a:prstDash val="solid"/>
                    </a:lnL>
                    <a:lnB w="6350">
                      <a:solidFill>
                        <a:srgbClr val="000000"/>
                      </a:solidFill>
                      <a:prstDash val="solid"/>
                    </a:lnB>
                  </a:tcPr>
                </a:tc>
                <a:tc>
                  <a:txBody>
                    <a:bodyPr/>
                    <a:lstStyle/>
                    <a:p>
                      <a:pPr marL="64135">
                        <a:lnSpc>
                          <a:spcPts val="990"/>
                        </a:lnSpc>
                      </a:pPr>
                      <a:r>
                        <a:rPr sz="900" spc="-15" dirty="0">
                          <a:latin typeface="Tahoma"/>
                          <a:cs typeface="Tahoma"/>
                        </a:rPr>
                        <a:t>Tokyo </a:t>
                      </a:r>
                      <a:r>
                        <a:rPr sz="900" spc="-10" dirty="0">
                          <a:latin typeface="Tahoma"/>
                          <a:cs typeface="Tahoma"/>
                        </a:rPr>
                        <a:t>Japan</a:t>
                      </a:r>
                      <a:r>
                        <a:rPr sz="900" spc="60" dirty="0">
                          <a:latin typeface="Tahoma"/>
                          <a:cs typeface="Tahoma"/>
                        </a:rPr>
                        <a:t> </a:t>
                      </a:r>
                      <a:r>
                        <a:rPr sz="900" spc="-25" dirty="0">
                          <a:latin typeface="Tahoma"/>
                          <a:cs typeface="Tahoma"/>
                        </a:rPr>
                        <a:t>Chinese</a:t>
                      </a:r>
                      <a:endParaRPr sz="900">
                        <a:latin typeface="Tahoma"/>
                        <a:cs typeface="Tahoma"/>
                      </a:endParaRPr>
                    </a:p>
                  </a:txBody>
                  <a:tcPr marL="0" marR="0" marT="0" marB="0">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769">
                        <a:lnSpc>
                          <a:spcPts val="990"/>
                        </a:lnSpc>
                      </a:pPr>
                      <a:r>
                        <a:rPr sz="900" spc="-25" dirty="0">
                          <a:latin typeface="Tahoma"/>
                          <a:cs typeface="Tahoma"/>
                        </a:rPr>
                        <a:t>no</a:t>
                      </a:r>
                      <a:endParaRPr sz="900">
                        <a:latin typeface="Tahoma"/>
                        <a:cs typeface="Tahoma"/>
                      </a:endParaRPr>
                    </a:p>
                  </a:txBody>
                  <a:tcPr marL="0" marR="0" marT="0" marB="0">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48513">
                <a:tc>
                  <a:txBody>
                    <a:bodyPr/>
                    <a:lstStyle/>
                    <a:p>
                      <a:pPr marL="64135">
                        <a:lnSpc>
                          <a:spcPts val="1005"/>
                        </a:lnSpc>
                      </a:pPr>
                      <a:r>
                        <a:rPr sz="900" spc="-15" dirty="0">
                          <a:latin typeface="Tahoma"/>
                          <a:cs typeface="Tahoma"/>
                        </a:rPr>
                        <a:t>test</a:t>
                      </a:r>
                      <a:r>
                        <a:rPr sz="900" spc="15" dirty="0">
                          <a:latin typeface="Tahoma"/>
                          <a:cs typeface="Tahoma"/>
                        </a:rPr>
                        <a:t> </a:t>
                      </a:r>
                      <a:r>
                        <a:rPr sz="900" spc="-30" dirty="0">
                          <a:latin typeface="Tahoma"/>
                          <a:cs typeface="Tahoma"/>
                        </a:rPr>
                        <a:t>set</a:t>
                      </a:r>
                      <a:endParaRPr sz="900">
                        <a:latin typeface="Tahoma"/>
                        <a:cs typeface="Tahoma"/>
                      </a:endParaRPr>
                    </a:p>
                  </a:txBody>
                  <a:tcPr marL="0" marR="0" marT="0" marB="0">
                    <a:lnR w="6350">
                      <a:solidFill>
                        <a:srgbClr val="000000"/>
                      </a:solidFill>
                      <a:prstDash val="solid"/>
                    </a:lnR>
                    <a:lnT w="6350">
                      <a:solidFill>
                        <a:srgbClr val="000000"/>
                      </a:solidFill>
                      <a:prstDash val="solid"/>
                    </a:lnT>
                  </a:tcPr>
                </a:tc>
                <a:tc>
                  <a:txBody>
                    <a:bodyPr/>
                    <a:lstStyle/>
                    <a:p>
                      <a:pPr marL="64135">
                        <a:lnSpc>
                          <a:spcPts val="1005"/>
                        </a:lnSpc>
                      </a:pPr>
                      <a:r>
                        <a:rPr sz="900" dirty="0">
                          <a:latin typeface="Tahoma"/>
                          <a:cs typeface="Tahoma"/>
                        </a:rPr>
                        <a:t>5</a:t>
                      </a:r>
                      <a:endParaRPr sz="900">
                        <a:latin typeface="Tahoma"/>
                        <a:cs typeface="Tahoma"/>
                      </a:endParaRPr>
                    </a:p>
                  </a:txBody>
                  <a:tcPr marL="0" marR="0" marT="0" marB="0">
                    <a:lnL w="6350">
                      <a:solidFill>
                        <a:srgbClr val="000000"/>
                      </a:solidFill>
                      <a:prstDash val="solid"/>
                    </a:lnL>
                    <a:lnT w="6350">
                      <a:solidFill>
                        <a:srgbClr val="000000"/>
                      </a:solidFill>
                      <a:prstDash val="solid"/>
                    </a:lnT>
                  </a:tcPr>
                </a:tc>
                <a:tc>
                  <a:txBody>
                    <a:bodyPr/>
                    <a:lstStyle/>
                    <a:p>
                      <a:pPr marL="64135">
                        <a:lnSpc>
                          <a:spcPts val="1005"/>
                        </a:lnSpc>
                      </a:pPr>
                      <a:r>
                        <a:rPr sz="900" spc="-25" dirty="0">
                          <a:latin typeface="Tahoma"/>
                          <a:cs typeface="Tahoma"/>
                        </a:rPr>
                        <a:t>Chinese Chinese Chinese</a:t>
                      </a:r>
                      <a:r>
                        <a:rPr sz="900" spc="105" dirty="0">
                          <a:latin typeface="Tahoma"/>
                          <a:cs typeface="Tahoma"/>
                        </a:rPr>
                        <a:t> </a:t>
                      </a:r>
                      <a:r>
                        <a:rPr sz="900" spc="-15" dirty="0">
                          <a:latin typeface="Tahoma"/>
                          <a:cs typeface="Tahoma"/>
                        </a:rPr>
                        <a:t>Tokyo</a:t>
                      </a:r>
                      <a:endParaRPr sz="900">
                        <a:latin typeface="Tahoma"/>
                        <a:cs typeface="Tahoma"/>
                      </a:endParaRPr>
                    </a:p>
                  </a:txBody>
                  <a:tcPr marL="0" marR="0" marT="0" marB="0">
                    <a:lnT w="6350">
                      <a:solidFill>
                        <a:srgbClr val="000000"/>
                      </a:solidFill>
                      <a:prstDash val="solid"/>
                    </a:lnT>
                  </a:tcPr>
                </a:tc>
                <a:tc>
                  <a:txBody>
                    <a:bodyPr/>
                    <a:lstStyle/>
                    <a:p>
                      <a:pPr marL="19050">
                        <a:lnSpc>
                          <a:spcPts val="1005"/>
                        </a:lnSpc>
                      </a:pPr>
                      <a:r>
                        <a:rPr sz="900" spc="-10" dirty="0">
                          <a:latin typeface="Tahoma"/>
                          <a:cs typeface="Tahoma"/>
                        </a:rPr>
                        <a:t>Japan</a:t>
                      </a:r>
                      <a:endParaRPr sz="900">
                        <a:latin typeface="Tahoma"/>
                        <a:cs typeface="Tahoma"/>
                      </a:endParaRPr>
                    </a:p>
                  </a:txBody>
                  <a:tcPr marL="0" marR="0" marT="0" marB="0">
                    <a:lnT w="6350">
                      <a:solidFill>
                        <a:srgbClr val="000000"/>
                      </a:solidFill>
                      <a:prstDash val="solid"/>
                    </a:lnT>
                  </a:tcPr>
                </a:tc>
                <a:tc>
                  <a:txBody>
                    <a:bodyPr/>
                    <a:lstStyle/>
                    <a:p>
                      <a:pPr marL="64135">
                        <a:lnSpc>
                          <a:spcPts val="1005"/>
                        </a:lnSpc>
                      </a:pPr>
                      <a:r>
                        <a:rPr sz="900" dirty="0">
                          <a:latin typeface="Tahoma"/>
                          <a:cs typeface="Tahoma"/>
                        </a:rPr>
                        <a:t>?</a:t>
                      </a:r>
                      <a:endParaRPr sz="900">
                        <a:latin typeface="Tahoma"/>
                        <a:cs typeface="Tahoma"/>
                      </a:endParaRPr>
                    </a:p>
                  </a:txBody>
                  <a:tcPr marL="0" marR="0" marT="0" marB="0">
                    <a:lnT w="6350">
                      <a:solidFill>
                        <a:srgbClr val="000000"/>
                      </a:solidFill>
                      <a:prstDash val="solid"/>
                    </a:lnT>
                  </a:tcPr>
                </a:tc>
                <a:tc>
                  <a:txBody>
                    <a:bodyPr/>
                    <a:lstStyle/>
                    <a:p>
                      <a:pPr>
                        <a:lnSpc>
                          <a:spcPct val="100000"/>
                        </a:lnSpc>
                      </a:pPr>
                      <a:endParaRPr sz="800">
                        <a:latin typeface="Times New Roman"/>
                        <a:cs typeface="Times New Roman"/>
                      </a:endParaRPr>
                    </a:p>
                  </a:txBody>
                  <a:tcPr marL="0" marR="0" marT="0" marB="0">
                    <a:lnT w="6350">
                      <a:solidFill>
                        <a:srgbClr val="000000"/>
                      </a:solidFill>
                      <a:prstDash val="solid"/>
                    </a:lnT>
                  </a:tcPr>
                </a:tc>
                <a:tc>
                  <a:txBody>
                    <a:bodyPr/>
                    <a:lstStyle/>
                    <a:p>
                      <a:pPr>
                        <a:lnSpc>
                          <a:spcPct val="100000"/>
                        </a:lnSpc>
                      </a:pPr>
                      <a:endParaRPr sz="800" dirty="0">
                        <a:latin typeface="Times New Roman"/>
                        <a:cs typeface="Times New Roman"/>
                      </a:endParaRPr>
                    </a:p>
                  </a:txBody>
                  <a:tcPr marL="0" marR="0" marT="0" marB="0">
                    <a:lnT w="6350">
                      <a:solidFill>
                        <a:srgbClr val="000000"/>
                      </a:solidFill>
                      <a:prstDash val="solid"/>
                    </a:lnT>
                  </a:tcPr>
                </a:tc>
                <a:extLst>
                  <a:ext uri="{0D108BD9-81ED-4DB2-BD59-A6C34878D82A}">
                    <a16:rowId xmlns:a16="http://schemas.microsoft.com/office/drawing/2014/main" val="10005"/>
                  </a:ext>
                </a:extLst>
              </a:tr>
            </a:tbl>
          </a:graphicData>
        </a:graphic>
      </p:graphicFrame>
      <p:sp>
        <p:nvSpPr>
          <p:cNvPr id="5" name="object 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6" name="object 6"/>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27 </a:t>
            </a:r>
            <a:r>
              <a:rPr spc="150" dirty="0"/>
              <a:t>/</a:t>
            </a:r>
            <a:r>
              <a:rPr spc="40" dirty="0"/>
              <a:t> </a:t>
            </a:r>
            <a:r>
              <a:rPr spc="-20" dirty="0"/>
              <a:t>48</a:t>
            </a:r>
          </a:p>
        </p:txBody>
      </p:sp>
    </p:spTree>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Example: </a:t>
            </a:r>
            <a:r>
              <a:rPr spc="-65" dirty="0"/>
              <a:t>Parameter</a:t>
            </a:r>
            <a:r>
              <a:rPr spc="55" dirty="0"/>
              <a:t> </a:t>
            </a:r>
            <a:r>
              <a:rPr spc="-65" dirty="0"/>
              <a:t>estimates</a:t>
            </a:r>
          </a:p>
        </p:txBody>
      </p:sp>
      <p:sp>
        <p:nvSpPr>
          <p:cNvPr id="4" name="object 4"/>
          <p:cNvSpPr/>
          <p:nvPr/>
        </p:nvSpPr>
        <p:spPr>
          <a:xfrm>
            <a:off x="1924240" y="921816"/>
            <a:ext cx="73660" cy="0"/>
          </a:xfrm>
          <a:custGeom>
            <a:avLst/>
            <a:gdLst/>
            <a:ahLst/>
            <a:cxnLst/>
            <a:rect l="l" t="t" r="r" b="b"/>
            <a:pathLst>
              <a:path w="73660">
                <a:moveTo>
                  <a:pt x="0" y="0"/>
                </a:moveTo>
                <a:lnTo>
                  <a:pt x="73152" y="0"/>
                </a:lnTo>
              </a:path>
            </a:pathLst>
          </a:custGeom>
          <a:ln w="5600">
            <a:solidFill>
              <a:srgbClr val="000000"/>
            </a:solidFill>
          </a:ln>
        </p:spPr>
        <p:txBody>
          <a:bodyPr wrap="square" lIns="0" tIns="0" rIns="0" bIns="0" rtlCol="0"/>
          <a:lstStyle/>
          <a:p>
            <a:endParaRPr/>
          </a:p>
        </p:txBody>
      </p:sp>
      <p:sp>
        <p:nvSpPr>
          <p:cNvPr id="5" name="object 5"/>
          <p:cNvSpPr txBox="1"/>
          <p:nvPr/>
        </p:nvSpPr>
        <p:spPr>
          <a:xfrm>
            <a:off x="184167" y="854365"/>
            <a:ext cx="2160270" cy="363855"/>
          </a:xfrm>
          <a:prstGeom prst="rect">
            <a:avLst/>
          </a:prstGeom>
        </p:spPr>
        <p:txBody>
          <a:bodyPr vert="horz" wrap="square" lIns="0" tIns="6985" rIns="0" bIns="0" rtlCol="0">
            <a:spAutoFit/>
          </a:bodyPr>
          <a:lstStyle/>
          <a:p>
            <a:pPr marL="38100" marR="30480">
              <a:lnSpc>
                <a:spcPct val="102600"/>
              </a:lnSpc>
              <a:spcBef>
                <a:spcPts val="55"/>
              </a:spcBef>
            </a:pPr>
            <a:r>
              <a:rPr sz="1100" spc="-30" dirty="0">
                <a:latin typeface="Tahoma"/>
                <a:cs typeface="Tahoma"/>
              </a:rPr>
              <a:t>Priors: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45" dirty="0">
                <a:latin typeface="Tahoma"/>
                <a:cs typeface="Tahoma"/>
              </a:rPr>
              <a:t>= </a:t>
            </a:r>
            <a:r>
              <a:rPr sz="1100" spc="-55" dirty="0">
                <a:latin typeface="Tahoma"/>
                <a:cs typeface="Tahoma"/>
              </a:rPr>
              <a:t>3</a:t>
            </a:r>
            <a:r>
              <a:rPr sz="1100" spc="-55" dirty="0">
                <a:latin typeface="Lucida Sans Unicode"/>
                <a:cs typeface="Lucida Sans Unicode"/>
              </a:rPr>
              <a:t>/</a:t>
            </a:r>
            <a:r>
              <a:rPr sz="1100" spc="-55" dirty="0">
                <a:latin typeface="Tahoma"/>
                <a:cs typeface="Tahoma"/>
              </a:rPr>
              <a:t>4 </a:t>
            </a:r>
            <a:r>
              <a:rPr sz="1100" spc="-50" dirty="0">
                <a:latin typeface="Tahoma"/>
                <a:cs typeface="Tahoma"/>
              </a:rPr>
              <a:t>and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45" dirty="0">
                <a:latin typeface="Tahoma"/>
                <a:cs typeface="Tahoma"/>
              </a:rPr>
              <a:t>= </a:t>
            </a:r>
            <a:r>
              <a:rPr sz="1100" spc="-55" dirty="0">
                <a:latin typeface="Tahoma"/>
                <a:cs typeface="Tahoma"/>
              </a:rPr>
              <a:t>1</a:t>
            </a:r>
            <a:r>
              <a:rPr sz="1100" spc="-55" dirty="0">
                <a:latin typeface="Lucida Sans Unicode"/>
                <a:cs typeface="Lucida Sans Unicode"/>
              </a:rPr>
              <a:t>/</a:t>
            </a:r>
            <a:r>
              <a:rPr sz="1100" spc="-55" dirty="0">
                <a:latin typeface="Tahoma"/>
                <a:cs typeface="Tahoma"/>
              </a:rPr>
              <a:t>4  </a:t>
            </a:r>
            <a:r>
              <a:rPr sz="1100" spc="-25" dirty="0">
                <a:latin typeface="Tahoma"/>
                <a:cs typeface="Tahoma"/>
              </a:rPr>
              <a:t>Conditional</a:t>
            </a:r>
            <a:r>
              <a:rPr sz="1100" spc="20" dirty="0">
                <a:latin typeface="Tahoma"/>
                <a:cs typeface="Tahoma"/>
              </a:rPr>
              <a:t> </a:t>
            </a:r>
            <a:r>
              <a:rPr sz="1100" spc="-40" dirty="0">
                <a:latin typeface="Tahoma"/>
                <a:cs typeface="Tahoma"/>
              </a:rPr>
              <a:t>probabilities:</a:t>
            </a:r>
            <a:endParaRPr sz="1100" dirty="0">
              <a:latin typeface="Tahoma"/>
              <a:cs typeface="Tahoma"/>
            </a:endParaRPr>
          </a:p>
        </p:txBody>
      </p:sp>
      <p:sp>
        <p:nvSpPr>
          <p:cNvPr id="6" name="object 6"/>
          <p:cNvSpPr/>
          <p:nvPr/>
        </p:nvSpPr>
        <p:spPr>
          <a:xfrm>
            <a:off x="1960702" y="1825231"/>
            <a:ext cx="73660" cy="0"/>
          </a:xfrm>
          <a:custGeom>
            <a:avLst/>
            <a:gdLst/>
            <a:ahLst/>
            <a:cxnLst/>
            <a:rect l="l" t="t" r="r" b="b"/>
            <a:pathLst>
              <a:path w="73660">
                <a:moveTo>
                  <a:pt x="0" y="0"/>
                </a:moveTo>
                <a:lnTo>
                  <a:pt x="73152" y="0"/>
                </a:lnTo>
              </a:path>
            </a:pathLst>
          </a:custGeom>
          <a:ln w="5600">
            <a:solidFill>
              <a:srgbClr val="000000"/>
            </a:solidFill>
          </a:ln>
        </p:spPr>
        <p:txBody>
          <a:bodyPr wrap="square" lIns="0" tIns="0" rIns="0" bIns="0" rtlCol="0"/>
          <a:lstStyle/>
          <a:p>
            <a:endParaRPr/>
          </a:p>
        </p:txBody>
      </p:sp>
      <p:sp>
        <p:nvSpPr>
          <p:cNvPr id="7" name="object 7"/>
          <p:cNvSpPr/>
          <p:nvPr/>
        </p:nvSpPr>
        <p:spPr>
          <a:xfrm>
            <a:off x="1055102" y="2035213"/>
            <a:ext cx="73660" cy="0"/>
          </a:xfrm>
          <a:custGeom>
            <a:avLst/>
            <a:gdLst/>
            <a:ahLst/>
            <a:cxnLst/>
            <a:rect l="l" t="t" r="r" b="b"/>
            <a:pathLst>
              <a:path w="73659">
                <a:moveTo>
                  <a:pt x="0" y="0"/>
                </a:moveTo>
                <a:lnTo>
                  <a:pt x="73154" y="0"/>
                </a:lnTo>
              </a:path>
            </a:pathLst>
          </a:custGeom>
          <a:ln w="5600">
            <a:solidFill>
              <a:srgbClr val="000000"/>
            </a:solidFill>
          </a:ln>
        </p:spPr>
        <p:txBody>
          <a:bodyPr wrap="square" lIns="0" tIns="0" rIns="0" bIns="0" rtlCol="0"/>
          <a:lstStyle/>
          <a:p>
            <a:endParaRPr/>
          </a:p>
        </p:txBody>
      </p:sp>
      <p:sp>
        <p:nvSpPr>
          <p:cNvPr id="8" name="object 8"/>
          <p:cNvSpPr/>
          <p:nvPr/>
        </p:nvSpPr>
        <p:spPr>
          <a:xfrm>
            <a:off x="1960702" y="2035213"/>
            <a:ext cx="73660" cy="0"/>
          </a:xfrm>
          <a:custGeom>
            <a:avLst/>
            <a:gdLst/>
            <a:ahLst/>
            <a:cxnLst/>
            <a:rect l="l" t="t" r="r" b="b"/>
            <a:pathLst>
              <a:path w="73660">
                <a:moveTo>
                  <a:pt x="0" y="0"/>
                </a:moveTo>
                <a:lnTo>
                  <a:pt x="73152" y="0"/>
                </a:lnTo>
              </a:path>
            </a:pathLst>
          </a:custGeom>
          <a:ln w="5600">
            <a:solidFill>
              <a:srgbClr val="000000"/>
            </a:solidFill>
          </a:ln>
        </p:spPr>
        <p:txBody>
          <a:bodyPr wrap="square" lIns="0" tIns="0" rIns="0" bIns="0" rtlCol="0"/>
          <a:lstStyle/>
          <a:p>
            <a:endParaRPr/>
          </a:p>
        </p:txBody>
      </p:sp>
      <p:sp>
        <p:nvSpPr>
          <p:cNvPr id="9" name="object 9"/>
          <p:cNvSpPr txBox="1"/>
          <p:nvPr/>
        </p:nvSpPr>
        <p:spPr>
          <a:xfrm>
            <a:off x="366517" y="1390650"/>
            <a:ext cx="1759585" cy="865505"/>
          </a:xfrm>
          <a:prstGeom prst="rect">
            <a:avLst/>
          </a:prstGeom>
        </p:spPr>
        <p:txBody>
          <a:bodyPr vert="horz" wrap="square" lIns="0" tIns="55244" rIns="0" bIns="0" rtlCol="0">
            <a:spAutoFit/>
          </a:bodyPr>
          <a:lstStyle/>
          <a:p>
            <a:pPr marR="30480" algn="r">
              <a:lnSpc>
                <a:spcPct val="100000"/>
              </a:lnSpc>
              <a:spcBef>
                <a:spcPts val="434"/>
              </a:spcBef>
            </a:pPr>
            <a:r>
              <a:rPr sz="1100" i="1" spc="-615" dirty="0">
                <a:latin typeface="Arial"/>
                <a:cs typeface="Arial"/>
              </a:rPr>
              <a:t>P</a:t>
            </a:r>
            <a:r>
              <a:rPr sz="1650" spc="97" baseline="12626" dirty="0">
                <a:latin typeface="Tahoma"/>
                <a:cs typeface="Tahoma"/>
              </a:rPr>
              <a:t>ˆ</a:t>
            </a:r>
            <a:r>
              <a:rPr sz="1100" dirty="0">
                <a:latin typeface="Tahoma"/>
                <a:cs typeface="Tahoma"/>
              </a:rPr>
              <a:t>(</a:t>
            </a:r>
            <a:r>
              <a:rPr sz="1100" spc="165" dirty="0">
                <a:latin typeface="PMingLiU"/>
                <a:cs typeface="PMingLiU"/>
              </a:rPr>
              <a:t>C</a:t>
            </a:r>
            <a:r>
              <a:rPr sz="1100" spc="145" dirty="0">
                <a:latin typeface="PMingLiU"/>
                <a:cs typeface="PMingLiU"/>
              </a:rPr>
              <a:t>h</a:t>
            </a:r>
            <a:r>
              <a:rPr sz="1100" spc="40" dirty="0">
                <a:latin typeface="PMingLiU"/>
                <a:cs typeface="PMingLiU"/>
              </a:rPr>
              <a:t>i</a:t>
            </a:r>
            <a:r>
              <a:rPr sz="1100" spc="145" dirty="0">
                <a:latin typeface="PMingLiU"/>
                <a:cs typeface="PMingLiU"/>
              </a:rPr>
              <a:t>ne</a:t>
            </a:r>
            <a:r>
              <a:rPr sz="1100" spc="95" dirty="0">
                <a:latin typeface="PMingLiU"/>
                <a:cs typeface="PMingLiU"/>
              </a:rPr>
              <a:t>s</a:t>
            </a:r>
            <a:r>
              <a:rPr sz="1100" spc="145" dirty="0">
                <a:latin typeface="PMingLiU"/>
                <a:cs typeface="PMingLiU"/>
              </a:rPr>
              <a:t>e</a:t>
            </a:r>
            <a:r>
              <a:rPr sz="1100" spc="-110" dirty="0">
                <a:latin typeface="Lucida Sans Unicode"/>
                <a:cs typeface="Lucida Sans Unicode"/>
              </a:rPr>
              <a:t>|</a:t>
            </a:r>
            <a:r>
              <a:rPr sz="1100" i="1" spc="20" dirty="0">
                <a:latin typeface="Arial"/>
                <a:cs typeface="Arial"/>
              </a:rPr>
              <a:t>c</a:t>
            </a:r>
            <a:r>
              <a:rPr sz="1100" dirty="0">
                <a:latin typeface="Tahoma"/>
                <a:cs typeface="Tahoma"/>
              </a:rPr>
              <a:t>)</a:t>
            </a:r>
          </a:p>
          <a:p>
            <a:pPr marR="30480" algn="r">
              <a:lnSpc>
                <a:spcPct val="100000"/>
              </a:lnSpc>
              <a:spcBef>
                <a:spcPts val="330"/>
              </a:spcBef>
            </a:pPr>
            <a:r>
              <a:rPr sz="1100" i="1" spc="20" dirty="0">
                <a:latin typeface="Arial"/>
                <a:cs typeface="Arial"/>
              </a:rPr>
              <a:t>P</a:t>
            </a:r>
            <a:r>
              <a:rPr sz="1650" spc="30" baseline="12626" dirty="0">
                <a:latin typeface="Tahoma"/>
                <a:cs typeface="Tahoma"/>
              </a:rPr>
              <a:t>ˆ</a:t>
            </a:r>
            <a:r>
              <a:rPr sz="1100" spc="20" dirty="0">
                <a:latin typeface="Tahoma"/>
                <a:cs typeface="Tahoma"/>
              </a:rPr>
              <a:t>(</a:t>
            </a:r>
            <a:r>
              <a:rPr sz="1100" spc="20" dirty="0">
                <a:latin typeface="PMingLiU"/>
                <a:cs typeface="PMingLiU"/>
              </a:rPr>
              <a:t>Tokyo</a:t>
            </a:r>
            <a:r>
              <a:rPr sz="1100" spc="20" dirty="0">
                <a:latin typeface="Lucida Sans Unicode"/>
                <a:cs typeface="Lucida Sans Unicode"/>
              </a:rPr>
              <a:t>|</a:t>
            </a:r>
            <a:r>
              <a:rPr sz="1100" i="1" spc="20" dirty="0">
                <a:latin typeface="Arial"/>
                <a:cs typeface="Arial"/>
              </a:rPr>
              <a:t>c</a:t>
            </a:r>
            <a:r>
              <a:rPr sz="1100" spc="20" dirty="0">
                <a:latin typeface="Tahoma"/>
                <a:cs typeface="Tahoma"/>
              </a:rPr>
              <a:t>) </a:t>
            </a:r>
            <a:r>
              <a:rPr sz="1100" spc="45" dirty="0">
                <a:latin typeface="Tahoma"/>
                <a:cs typeface="Tahoma"/>
              </a:rPr>
              <a:t>=</a:t>
            </a:r>
            <a:r>
              <a:rPr sz="1100" spc="-100" dirty="0">
                <a:latin typeface="Tahoma"/>
                <a:cs typeface="Tahoma"/>
              </a:rPr>
              <a:t> </a:t>
            </a:r>
            <a:r>
              <a:rPr sz="1100" i="1" spc="10" dirty="0">
                <a:latin typeface="Arial"/>
                <a:cs typeface="Arial"/>
              </a:rPr>
              <a:t>P</a:t>
            </a:r>
            <a:r>
              <a:rPr sz="1650" spc="15" baseline="12626" dirty="0">
                <a:latin typeface="Tahoma"/>
                <a:cs typeface="Tahoma"/>
              </a:rPr>
              <a:t>ˆ</a:t>
            </a:r>
            <a:r>
              <a:rPr sz="1100" spc="10" dirty="0">
                <a:latin typeface="Tahoma"/>
                <a:cs typeface="Tahoma"/>
              </a:rPr>
              <a:t>(</a:t>
            </a:r>
            <a:r>
              <a:rPr sz="1100" spc="10" dirty="0">
                <a:latin typeface="PMingLiU"/>
                <a:cs typeface="PMingLiU"/>
              </a:rPr>
              <a:t>Japan</a:t>
            </a:r>
            <a:r>
              <a:rPr sz="1100" spc="10" dirty="0">
                <a:latin typeface="Lucida Sans Unicode"/>
                <a:cs typeface="Lucida Sans Unicode"/>
              </a:rPr>
              <a:t>|</a:t>
            </a:r>
            <a:r>
              <a:rPr sz="1100" i="1" spc="10" dirty="0">
                <a:latin typeface="Arial"/>
                <a:cs typeface="Arial"/>
              </a:rPr>
              <a:t>c</a:t>
            </a:r>
            <a:r>
              <a:rPr sz="1100" spc="10" dirty="0">
                <a:latin typeface="Tahoma"/>
                <a:cs typeface="Tahoma"/>
              </a:rPr>
              <a:t>)</a:t>
            </a:r>
            <a:endParaRPr sz="1100" dirty="0">
              <a:latin typeface="Tahoma"/>
              <a:cs typeface="Tahoma"/>
            </a:endParaRPr>
          </a:p>
          <a:p>
            <a:pPr marR="30480" algn="r">
              <a:lnSpc>
                <a:spcPct val="100000"/>
              </a:lnSpc>
              <a:spcBef>
                <a:spcPts val="335"/>
              </a:spcBef>
            </a:pPr>
            <a:r>
              <a:rPr sz="1100" i="1" spc="-615" dirty="0">
                <a:latin typeface="Arial"/>
                <a:cs typeface="Arial"/>
              </a:rPr>
              <a:t>P</a:t>
            </a:r>
            <a:r>
              <a:rPr sz="1650" spc="97" baseline="12626" dirty="0">
                <a:latin typeface="Tahoma"/>
                <a:cs typeface="Tahoma"/>
              </a:rPr>
              <a:t>ˆ</a:t>
            </a:r>
            <a:r>
              <a:rPr sz="1100" dirty="0">
                <a:latin typeface="Tahoma"/>
                <a:cs typeface="Tahoma"/>
              </a:rPr>
              <a:t>(</a:t>
            </a:r>
            <a:r>
              <a:rPr sz="1100" spc="165" dirty="0">
                <a:latin typeface="PMingLiU"/>
                <a:cs typeface="PMingLiU"/>
              </a:rPr>
              <a:t>C</a:t>
            </a:r>
            <a:r>
              <a:rPr sz="1100" spc="145" dirty="0">
                <a:latin typeface="PMingLiU"/>
                <a:cs typeface="PMingLiU"/>
              </a:rPr>
              <a:t>h</a:t>
            </a:r>
            <a:r>
              <a:rPr sz="1100" spc="40" dirty="0">
                <a:latin typeface="PMingLiU"/>
                <a:cs typeface="PMingLiU"/>
              </a:rPr>
              <a:t>i</a:t>
            </a:r>
            <a:r>
              <a:rPr sz="1100" spc="145" dirty="0">
                <a:latin typeface="PMingLiU"/>
                <a:cs typeface="PMingLiU"/>
              </a:rPr>
              <a:t>ne</a:t>
            </a:r>
            <a:r>
              <a:rPr sz="1100" spc="95" dirty="0">
                <a:latin typeface="PMingLiU"/>
                <a:cs typeface="PMingLiU"/>
              </a:rPr>
              <a:t>s</a:t>
            </a:r>
            <a:r>
              <a:rPr sz="1100" spc="145" dirty="0">
                <a:latin typeface="PMingLiU"/>
                <a:cs typeface="PMingLiU"/>
              </a:rPr>
              <a:t>e</a:t>
            </a:r>
            <a:r>
              <a:rPr sz="1100" spc="-110" dirty="0">
                <a:latin typeface="Lucida Sans Unicode"/>
                <a:cs typeface="Lucida Sans Unicode"/>
              </a:rPr>
              <a:t>|</a:t>
            </a:r>
            <a:r>
              <a:rPr sz="1100" i="1" spc="20" dirty="0">
                <a:latin typeface="Arial"/>
                <a:cs typeface="Arial"/>
              </a:rPr>
              <a:t>c</a:t>
            </a:r>
            <a:r>
              <a:rPr sz="1100" dirty="0">
                <a:latin typeface="Tahoma"/>
                <a:cs typeface="Tahoma"/>
              </a:rPr>
              <a:t>)</a:t>
            </a:r>
          </a:p>
          <a:p>
            <a:pPr marR="30480" algn="r">
              <a:lnSpc>
                <a:spcPct val="100000"/>
              </a:lnSpc>
              <a:spcBef>
                <a:spcPts val="335"/>
              </a:spcBef>
            </a:pPr>
            <a:r>
              <a:rPr sz="1100" i="1" spc="20" dirty="0">
                <a:latin typeface="Arial"/>
                <a:cs typeface="Arial"/>
              </a:rPr>
              <a:t>P</a:t>
            </a:r>
            <a:r>
              <a:rPr sz="1650" spc="30" baseline="12626" dirty="0">
                <a:latin typeface="Tahoma"/>
                <a:cs typeface="Tahoma"/>
              </a:rPr>
              <a:t>ˆ</a:t>
            </a:r>
            <a:r>
              <a:rPr sz="1100" spc="20" dirty="0">
                <a:latin typeface="Tahoma"/>
                <a:cs typeface="Tahoma"/>
              </a:rPr>
              <a:t>(</a:t>
            </a:r>
            <a:r>
              <a:rPr sz="1100" spc="20" dirty="0">
                <a:latin typeface="PMingLiU"/>
                <a:cs typeface="PMingLiU"/>
              </a:rPr>
              <a:t>Tokyo</a:t>
            </a:r>
            <a:r>
              <a:rPr sz="1100" spc="20" dirty="0">
                <a:latin typeface="Lucida Sans Unicode"/>
                <a:cs typeface="Lucida Sans Unicode"/>
              </a:rPr>
              <a:t>|</a:t>
            </a:r>
            <a:r>
              <a:rPr sz="1100" i="1" spc="20" dirty="0">
                <a:latin typeface="Arial"/>
                <a:cs typeface="Arial"/>
              </a:rPr>
              <a:t>c</a:t>
            </a:r>
            <a:r>
              <a:rPr sz="1100" spc="20" dirty="0">
                <a:latin typeface="Tahoma"/>
                <a:cs typeface="Tahoma"/>
              </a:rPr>
              <a:t>) </a:t>
            </a:r>
            <a:r>
              <a:rPr sz="1100" spc="45" dirty="0">
                <a:latin typeface="Tahoma"/>
                <a:cs typeface="Tahoma"/>
              </a:rPr>
              <a:t>=</a:t>
            </a:r>
            <a:r>
              <a:rPr sz="1100" spc="-95" dirty="0">
                <a:latin typeface="Tahoma"/>
                <a:cs typeface="Tahoma"/>
              </a:rPr>
              <a:t> </a:t>
            </a:r>
            <a:r>
              <a:rPr sz="1100" i="1" spc="10" dirty="0">
                <a:latin typeface="Arial"/>
                <a:cs typeface="Arial"/>
              </a:rPr>
              <a:t>P</a:t>
            </a:r>
            <a:r>
              <a:rPr sz="1650" spc="15" baseline="12626" dirty="0">
                <a:latin typeface="Tahoma"/>
                <a:cs typeface="Tahoma"/>
              </a:rPr>
              <a:t>ˆ</a:t>
            </a:r>
            <a:r>
              <a:rPr sz="1100" spc="10" dirty="0">
                <a:latin typeface="Tahoma"/>
                <a:cs typeface="Tahoma"/>
              </a:rPr>
              <a:t>(</a:t>
            </a:r>
            <a:r>
              <a:rPr sz="1100" spc="10" dirty="0">
                <a:latin typeface="PMingLiU"/>
                <a:cs typeface="PMingLiU"/>
              </a:rPr>
              <a:t>Japan</a:t>
            </a:r>
            <a:r>
              <a:rPr sz="1100" spc="10" dirty="0">
                <a:latin typeface="Lucida Sans Unicode"/>
                <a:cs typeface="Lucida Sans Unicode"/>
              </a:rPr>
              <a:t>|</a:t>
            </a:r>
            <a:r>
              <a:rPr sz="1100" i="1" spc="10" dirty="0">
                <a:latin typeface="Arial"/>
                <a:cs typeface="Arial"/>
              </a:rPr>
              <a:t>c</a:t>
            </a:r>
            <a:r>
              <a:rPr sz="1100" spc="10" dirty="0">
                <a:latin typeface="Tahoma"/>
                <a:cs typeface="Tahoma"/>
              </a:rPr>
              <a:t>)</a:t>
            </a:r>
            <a:endParaRPr sz="1100" dirty="0">
              <a:latin typeface="Tahoma"/>
              <a:cs typeface="Tahoma"/>
            </a:endParaRPr>
          </a:p>
        </p:txBody>
      </p:sp>
      <p:sp>
        <p:nvSpPr>
          <p:cNvPr id="11" name="object 11"/>
          <p:cNvSpPr/>
          <p:nvPr/>
        </p:nvSpPr>
        <p:spPr>
          <a:xfrm>
            <a:off x="1175801" y="2559446"/>
            <a:ext cx="62865" cy="0"/>
          </a:xfrm>
          <a:custGeom>
            <a:avLst/>
            <a:gdLst/>
            <a:ahLst/>
            <a:cxnLst/>
            <a:rect l="l" t="t" r="r" b="b"/>
            <a:pathLst>
              <a:path w="62865">
                <a:moveTo>
                  <a:pt x="0" y="0"/>
                </a:moveTo>
                <a:lnTo>
                  <a:pt x="62523" y="0"/>
                </a:lnTo>
              </a:path>
            </a:pathLst>
          </a:custGeom>
          <a:ln w="4572">
            <a:solidFill>
              <a:srgbClr val="000000"/>
            </a:solidFill>
          </a:ln>
        </p:spPr>
        <p:txBody>
          <a:bodyPr wrap="square" lIns="0" tIns="0" rIns="0" bIns="0" rtlCol="0"/>
          <a:lstStyle/>
          <a:p>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28 </a:t>
            </a:r>
            <a:r>
              <a:rPr spc="150" dirty="0"/>
              <a:t>/</a:t>
            </a:r>
            <a:r>
              <a:rPr spc="40" dirty="0"/>
              <a:t> </a:t>
            </a:r>
            <a:r>
              <a:rPr spc="-20" dirty="0"/>
              <a:t>48</a:t>
            </a:r>
          </a:p>
        </p:txBody>
      </p:sp>
      <p:graphicFrame>
        <p:nvGraphicFramePr>
          <p:cNvPr id="16" name="object 4">
            <a:extLst>
              <a:ext uri="{FF2B5EF4-FFF2-40B4-BE49-F238E27FC236}">
                <a16:creationId xmlns:a16="http://schemas.microsoft.com/office/drawing/2014/main" id="{1C233E30-E21E-0240-B01D-46768181818E}"/>
              </a:ext>
            </a:extLst>
          </p:cNvPr>
          <p:cNvGraphicFramePr>
            <a:graphicFrameLocks noGrp="1"/>
          </p:cNvGraphicFramePr>
          <p:nvPr>
            <p:extLst>
              <p:ext uri="{D42A27DB-BD31-4B8C-83A1-F6EECF244321}">
                <p14:modId xmlns:p14="http://schemas.microsoft.com/office/powerpoint/2010/main" val="2946087906"/>
              </p:ext>
            </p:extLst>
          </p:nvPr>
        </p:nvGraphicFramePr>
        <p:xfrm>
          <a:off x="366517" y="3535143"/>
          <a:ext cx="3931917" cy="886330"/>
        </p:xfrm>
        <a:graphic>
          <a:graphicData uri="http://schemas.openxmlformats.org/drawingml/2006/table">
            <a:tbl>
              <a:tblPr firstRow="1" bandRow="1">
                <a:tableStyleId>{2D5ABB26-0587-4C30-8999-92F81FD0307C}</a:tableStyleId>
              </a:tblPr>
              <a:tblGrid>
                <a:gridCol w="684530">
                  <a:extLst>
                    <a:ext uri="{9D8B030D-6E8A-4147-A177-3AD203B41FA5}">
                      <a16:colId xmlns:a16="http://schemas.microsoft.com/office/drawing/2014/main" val="20000"/>
                    </a:ext>
                  </a:extLst>
                </a:gridCol>
                <a:gridCol w="422275">
                  <a:extLst>
                    <a:ext uri="{9D8B030D-6E8A-4147-A177-3AD203B41FA5}">
                      <a16:colId xmlns:a16="http://schemas.microsoft.com/office/drawing/2014/main" val="20001"/>
                    </a:ext>
                  </a:extLst>
                </a:gridCol>
                <a:gridCol w="1623059">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269875">
                  <a:extLst>
                    <a:ext uri="{9D8B030D-6E8A-4147-A177-3AD203B41FA5}">
                      <a16:colId xmlns:a16="http://schemas.microsoft.com/office/drawing/2014/main" val="20004"/>
                    </a:ext>
                  </a:extLst>
                </a:gridCol>
                <a:gridCol w="135889">
                  <a:extLst>
                    <a:ext uri="{9D8B030D-6E8A-4147-A177-3AD203B41FA5}">
                      <a16:colId xmlns:a16="http://schemas.microsoft.com/office/drawing/2014/main" val="20005"/>
                    </a:ext>
                  </a:extLst>
                </a:gridCol>
                <a:gridCol w="421639">
                  <a:extLst>
                    <a:ext uri="{9D8B030D-6E8A-4147-A177-3AD203B41FA5}">
                      <a16:colId xmlns:a16="http://schemas.microsoft.com/office/drawing/2014/main" val="20006"/>
                    </a:ext>
                  </a:extLst>
                </a:gridCol>
              </a:tblGrid>
              <a:tr h="148412">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marL="64135">
                        <a:lnSpc>
                          <a:spcPts val="985"/>
                        </a:lnSpc>
                      </a:pPr>
                      <a:r>
                        <a:rPr sz="900" spc="-10" dirty="0">
                          <a:latin typeface="Tahoma"/>
                          <a:cs typeface="Tahoma"/>
                        </a:rPr>
                        <a:t>docID</a:t>
                      </a:r>
                      <a:endParaRPr sz="900">
                        <a:latin typeface="Tahoma"/>
                        <a:cs typeface="Tahoma"/>
                      </a:endParaRPr>
                    </a:p>
                  </a:txBody>
                  <a:tcPr marL="0" marR="0" marT="0" marB="0">
                    <a:lnL w="6350">
                      <a:solidFill>
                        <a:srgbClr val="000000"/>
                      </a:solidFill>
                      <a:prstDash val="solid"/>
                    </a:lnL>
                    <a:lnB w="6350">
                      <a:solidFill>
                        <a:srgbClr val="000000"/>
                      </a:solidFill>
                      <a:prstDash val="solid"/>
                    </a:lnB>
                  </a:tcPr>
                </a:tc>
                <a:tc>
                  <a:txBody>
                    <a:bodyPr/>
                    <a:lstStyle/>
                    <a:p>
                      <a:pPr marL="64135">
                        <a:lnSpc>
                          <a:spcPts val="985"/>
                        </a:lnSpc>
                      </a:pPr>
                      <a:r>
                        <a:rPr sz="900" spc="-40" dirty="0">
                          <a:latin typeface="Tahoma"/>
                          <a:cs typeface="Tahoma"/>
                        </a:rPr>
                        <a:t>words </a:t>
                      </a:r>
                      <a:r>
                        <a:rPr sz="900" spc="-5" dirty="0">
                          <a:latin typeface="Tahoma"/>
                          <a:cs typeface="Tahoma"/>
                        </a:rPr>
                        <a:t>in</a:t>
                      </a:r>
                      <a:r>
                        <a:rPr sz="900" spc="80" dirty="0">
                          <a:latin typeface="Tahoma"/>
                          <a:cs typeface="Tahoma"/>
                        </a:rPr>
                        <a:t> </a:t>
                      </a:r>
                      <a:r>
                        <a:rPr sz="900" spc="-15" dirty="0">
                          <a:latin typeface="Tahoma"/>
                          <a:cs typeface="Tahoma"/>
                        </a:rPr>
                        <a:t>document</a:t>
                      </a:r>
                      <a:endParaRPr sz="900">
                        <a:latin typeface="Tahoma"/>
                        <a:cs typeface="Tahoma"/>
                      </a:endParaRPr>
                    </a:p>
                  </a:txBody>
                  <a:tcPr marL="0" marR="0" marT="0" marB="0">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B w="6350">
                      <a:solidFill>
                        <a:srgbClr val="000000"/>
                      </a:solidFill>
                      <a:prstDash val="solid"/>
                    </a:lnB>
                  </a:tcPr>
                </a:tc>
                <a:tc>
                  <a:txBody>
                    <a:bodyPr/>
                    <a:lstStyle/>
                    <a:p>
                      <a:pPr marL="64135">
                        <a:lnSpc>
                          <a:spcPts val="985"/>
                        </a:lnSpc>
                      </a:pPr>
                      <a:r>
                        <a:rPr sz="900" spc="-5" dirty="0">
                          <a:latin typeface="Tahoma"/>
                          <a:cs typeface="Tahoma"/>
                        </a:rPr>
                        <a:t>in</a:t>
                      </a:r>
                      <a:r>
                        <a:rPr sz="900" spc="-35" dirty="0">
                          <a:latin typeface="Tahoma"/>
                          <a:cs typeface="Tahoma"/>
                        </a:rPr>
                        <a:t> </a:t>
                      </a:r>
                      <a:r>
                        <a:rPr sz="900" i="1" spc="-40" dirty="0">
                          <a:latin typeface="Arial"/>
                          <a:cs typeface="Arial"/>
                        </a:rPr>
                        <a:t>c</a:t>
                      </a:r>
                      <a:endParaRPr sz="900">
                        <a:latin typeface="Arial"/>
                        <a:cs typeface="Arial"/>
                      </a:endParaRPr>
                    </a:p>
                  </a:txBody>
                  <a:tcPr marL="0" marR="0" marT="0" marB="0">
                    <a:lnB w="6350">
                      <a:solidFill>
                        <a:srgbClr val="000000"/>
                      </a:solidFill>
                      <a:prstDash val="solid"/>
                    </a:lnB>
                  </a:tcPr>
                </a:tc>
                <a:tc>
                  <a:txBody>
                    <a:bodyPr/>
                    <a:lstStyle/>
                    <a:p>
                      <a:pPr marL="24130">
                        <a:lnSpc>
                          <a:spcPts val="985"/>
                        </a:lnSpc>
                      </a:pPr>
                      <a:r>
                        <a:rPr sz="900" dirty="0">
                          <a:latin typeface="Tahoma"/>
                          <a:cs typeface="Tahoma"/>
                        </a:rPr>
                        <a:t>=</a:t>
                      </a:r>
                      <a:endParaRPr sz="900">
                        <a:latin typeface="Tahoma"/>
                        <a:cs typeface="Tahoma"/>
                      </a:endParaRPr>
                    </a:p>
                  </a:txBody>
                  <a:tcPr marL="0" marR="0" marT="0" marB="0">
                    <a:lnB w="6350">
                      <a:solidFill>
                        <a:srgbClr val="000000"/>
                      </a:solidFill>
                      <a:prstDash val="solid"/>
                    </a:lnB>
                  </a:tcPr>
                </a:tc>
                <a:tc>
                  <a:txBody>
                    <a:bodyPr/>
                    <a:lstStyle/>
                    <a:p>
                      <a:pPr marL="19050">
                        <a:lnSpc>
                          <a:spcPts val="985"/>
                        </a:lnSpc>
                      </a:pPr>
                      <a:r>
                        <a:rPr sz="900" i="1" spc="-25" dirty="0">
                          <a:latin typeface="Arial"/>
                          <a:cs typeface="Arial"/>
                        </a:rPr>
                        <a:t>China</a:t>
                      </a:r>
                      <a:r>
                        <a:rPr sz="900" spc="-25" dirty="0">
                          <a:latin typeface="Tahoma"/>
                          <a:cs typeface="Tahoma"/>
                        </a:rPr>
                        <a:t>?</a:t>
                      </a:r>
                      <a:endParaRPr sz="900">
                        <a:latin typeface="Tahoma"/>
                        <a:cs typeface="Tahoma"/>
                      </a:endParaRPr>
                    </a:p>
                  </a:txBody>
                  <a:tcPr marL="0" marR="0" marT="0" marB="0">
                    <a:lnB w="6350">
                      <a:solidFill>
                        <a:srgbClr val="000000"/>
                      </a:solidFill>
                      <a:prstDash val="solid"/>
                    </a:lnB>
                  </a:tcPr>
                </a:tc>
                <a:extLst>
                  <a:ext uri="{0D108BD9-81ED-4DB2-BD59-A6C34878D82A}">
                    <a16:rowId xmlns:a16="http://schemas.microsoft.com/office/drawing/2014/main" val="10000"/>
                  </a:ext>
                </a:extLst>
              </a:tr>
              <a:tr h="148318">
                <a:tc>
                  <a:txBody>
                    <a:bodyPr/>
                    <a:lstStyle/>
                    <a:p>
                      <a:pPr marL="64135">
                        <a:lnSpc>
                          <a:spcPts val="1005"/>
                        </a:lnSpc>
                      </a:pPr>
                      <a:r>
                        <a:rPr sz="900" spc="-10" dirty="0">
                          <a:latin typeface="Tahoma"/>
                          <a:cs typeface="Tahoma"/>
                        </a:rPr>
                        <a:t>training</a:t>
                      </a:r>
                      <a:r>
                        <a:rPr sz="900" dirty="0">
                          <a:latin typeface="Tahoma"/>
                          <a:cs typeface="Tahoma"/>
                        </a:rPr>
                        <a:t> </a:t>
                      </a:r>
                      <a:r>
                        <a:rPr sz="900" spc="-30" dirty="0">
                          <a:latin typeface="Tahoma"/>
                          <a:cs typeface="Tahoma"/>
                        </a:rPr>
                        <a:t>set</a:t>
                      </a:r>
                      <a:endParaRPr sz="900">
                        <a:latin typeface="Tahoma"/>
                        <a:cs typeface="Tahoma"/>
                      </a:endParaRPr>
                    </a:p>
                  </a:txBody>
                  <a:tcPr marL="0" marR="0" marT="0" marB="0">
                    <a:lnR w="6350">
                      <a:solidFill>
                        <a:srgbClr val="000000"/>
                      </a:solidFill>
                      <a:prstDash val="solid"/>
                    </a:lnR>
                    <a:lnT w="6350">
                      <a:solidFill>
                        <a:srgbClr val="000000"/>
                      </a:solidFill>
                      <a:prstDash val="solid"/>
                    </a:lnT>
                  </a:tcPr>
                </a:tc>
                <a:tc>
                  <a:txBody>
                    <a:bodyPr/>
                    <a:lstStyle/>
                    <a:p>
                      <a:pPr marL="64135">
                        <a:lnSpc>
                          <a:spcPts val="1005"/>
                        </a:lnSpc>
                      </a:pPr>
                      <a:r>
                        <a:rPr sz="900" dirty="0">
                          <a:latin typeface="Tahoma"/>
                          <a:cs typeface="Tahoma"/>
                        </a:rPr>
                        <a:t>1</a:t>
                      </a:r>
                      <a:endParaRPr sz="900">
                        <a:latin typeface="Tahoma"/>
                        <a:cs typeface="Tahoma"/>
                      </a:endParaRPr>
                    </a:p>
                  </a:txBody>
                  <a:tcPr marL="0" marR="0" marT="0" marB="0">
                    <a:lnL w="6350">
                      <a:solidFill>
                        <a:srgbClr val="000000"/>
                      </a:solidFill>
                      <a:prstDash val="solid"/>
                    </a:lnL>
                    <a:lnT w="6350">
                      <a:solidFill>
                        <a:srgbClr val="000000"/>
                      </a:solidFill>
                      <a:prstDash val="solid"/>
                    </a:lnT>
                  </a:tcPr>
                </a:tc>
                <a:tc>
                  <a:txBody>
                    <a:bodyPr/>
                    <a:lstStyle/>
                    <a:p>
                      <a:pPr marL="64135">
                        <a:lnSpc>
                          <a:spcPts val="1005"/>
                        </a:lnSpc>
                      </a:pPr>
                      <a:r>
                        <a:rPr sz="900" spc="-25" dirty="0">
                          <a:latin typeface="Tahoma"/>
                          <a:cs typeface="Tahoma"/>
                        </a:rPr>
                        <a:t>Chinese </a:t>
                      </a:r>
                      <a:r>
                        <a:rPr sz="900" spc="-5" dirty="0">
                          <a:latin typeface="Tahoma"/>
                          <a:cs typeface="Tahoma"/>
                        </a:rPr>
                        <a:t>Beijing</a:t>
                      </a:r>
                      <a:r>
                        <a:rPr sz="900" spc="70" dirty="0">
                          <a:latin typeface="Tahoma"/>
                          <a:cs typeface="Tahoma"/>
                        </a:rPr>
                        <a:t> </a:t>
                      </a:r>
                      <a:r>
                        <a:rPr sz="900" spc="-25" dirty="0">
                          <a:latin typeface="Tahoma"/>
                          <a:cs typeface="Tahoma"/>
                        </a:rPr>
                        <a:t>Chinese</a:t>
                      </a:r>
                      <a:endParaRPr sz="900">
                        <a:latin typeface="Tahoma"/>
                        <a:cs typeface="Tahoma"/>
                      </a:endParaRPr>
                    </a:p>
                  </a:txBody>
                  <a:tcPr marL="0" marR="0" marT="0" marB="0">
                    <a:lnT w="6350">
                      <a:solidFill>
                        <a:srgbClr val="000000"/>
                      </a:solidFill>
                      <a:prstDash val="solid"/>
                    </a:lnT>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64135">
                        <a:lnSpc>
                          <a:spcPts val="1005"/>
                        </a:lnSpc>
                      </a:pPr>
                      <a:r>
                        <a:rPr sz="900" spc="-55" dirty="0">
                          <a:latin typeface="Tahoma"/>
                          <a:cs typeface="Tahoma"/>
                        </a:rPr>
                        <a:t>yes</a:t>
                      </a:r>
                      <a:endParaRPr sz="900">
                        <a:latin typeface="Tahoma"/>
                        <a:cs typeface="Tahoma"/>
                      </a:endParaRPr>
                    </a:p>
                  </a:txBody>
                  <a:tcPr marL="0" marR="0" marT="0" marB="0">
                    <a:lnT w="6350">
                      <a:solidFill>
                        <a:srgbClr val="000000"/>
                      </a:solidFill>
                      <a:prstDash val="solid"/>
                    </a:lnT>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46278">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tcPr>
                </a:tc>
                <a:tc>
                  <a:txBody>
                    <a:bodyPr/>
                    <a:lstStyle/>
                    <a:p>
                      <a:pPr marL="64135">
                        <a:lnSpc>
                          <a:spcPts val="990"/>
                        </a:lnSpc>
                      </a:pPr>
                      <a:r>
                        <a:rPr sz="900" dirty="0">
                          <a:latin typeface="Tahoma"/>
                          <a:cs typeface="Tahoma"/>
                        </a:rPr>
                        <a:t>2</a:t>
                      </a:r>
                      <a:endParaRPr sz="900">
                        <a:latin typeface="Tahoma"/>
                        <a:cs typeface="Tahoma"/>
                      </a:endParaRPr>
                    </a:p>
                  </a:txBody>
                  <a:tcPr marL="0" marR="0" marT="0" marB="0">
                    <a:lnL w="6350">
                      <a:solidFill>
                        <a:srgbClr val="000000"/>
                      </a:solidFill>
                      <a:prstDash val="solid"/>
                    </a:lnL>
                  </a:tcPr>
                </a:tc>
                <a:tc>
                  <a:txBody>
                    <a:bodyPr/>
                    <a:lstStyle/>
                    <a:p>
                      <a:pPr marL="64135">
                        <a:lnSpc>
                          <a:spcPts val="990"/>
                        </a:lnSpc>
                      </a:pPr>
                      <a:r>
                        <a:rPr sz="900" spc="-25" dirty="0">
                          <a:latin typeface="Tahoma"/>
                          <a:cs typeface="Tahoma"/>
                        </a:rPr>
                        <a:t>Chinese Chinese</a:t>
                      </a:r>
                      <a:r>
                        <a:rPr sz="900" spc="65" dirty="0">
                          <a:latin typeface="Tahoma"/>
                          <a:cs typeface="Tahoma"/>
                        </a:rPr>
                        <a:t> </a:t>
                      </a:r>
                      <a:r>
                        <a:rPr sz="900" spc="-20" dirty="0">
                          <a:latin typeface="Tahoma"/>
                          <a:cs typeface="Tahoma"/>
                        </a:rPr>
                        <a:t>Shanghai</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769">
                        <a:lnSpc>
                          <a:spcPts val="990"/>
                        </a:lnSpc>
                      </a:pPr>
                      <a:r>
                        <a:rPr sz="900" spc="-55" dirty="0">
                          <a:latin typeface="Tahoma"/>
                          <a:cs typeface="Tahoma"/>
                        </a:rPr>
                        <a:t>yes</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46278">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tcPr>
                </a:tc>
                <a:tc>
                  <a:txBody>
                    <a:bodyPr/>
                    <a:lstStyle/>
                    <a:p>
                      <a:pPr marL="64135">
                        <a:lnSpc>
                          <a:spcPts val="990"/>
                        </a:lnSpc>
                      </a:pPr>
                      <a:r>
                        <a:rPr sz="900" dirty="0">
                          <a:latin typeface="Tahoma"/>
                          <a:cs typeface="Tahoma"/>
                        </a:rPr>
                        <a:t>3</a:t>
                      </a:r>
                      <a:endParaRPr sz="900">
                        <a:latin typeface="Tahoma"/>
                        <a:cs typeface="Tahoma"/>
                      </a:endParaRPr>
                    </a:p>
                  </a:txBody>
                  <a:tcPr marL="0" marR="0" marT="0" marB="0">
                    <a:lnL w="6350">
                      <a:solidFill>
                        <a:srgbClr val="000000"/>
                      </a:solidFill>
                      <a:prstDash val="solid"/>
                    </a:lnL>
                  </a:tcPr>
                </a:tc>
                <a:tc>
                  <a:txBody>
                    <a:bodyPr/>
                    <a:lstStyle/>
                    <a:p>
                      <a:pPr marL="64135">
                        <a:lnSpc>
                          <a:spcPts val="990"/>
                        </a:lnSpc>
                      </a:pPr>
                      <a:r>
                        <a:rPr sz="900" spc="-25" dirty="0">
                          <a:latin typeface="Tahoma"/>
                          <a:cs typeface="Tahoma"/>
                        </a:rPr>
                        <a:t>Chinese</a:t>
                      </a:r>
                      <a:r>
                        <a:rPr sz="900" spc="20" dirty="0">
                          <a:latin typeface="Tahoma"/>
                          <a:cs typeface="Tahoma"/>
                        </a:rPr>
                        <a:t> </a:t>
                      </a:r>
                      <a:r>
                        <a:rPr sz="900" spc="5" dirty="0">
                          <a:latin typeface="Tahoma"/>
                          <a:cs typeface="Tahoma"/>
                        </a:rPr>
                        <a:t>Macao</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135">
                        <a:lnSpc>
                          <a:spcPts val="990"/>
                        </a:lnSpc>
                      </a:pPr>
                      <a:r>
                        <a:rPr sz="900" spc="-55" dirty="0">
                          <a:latin typeface="Tahoma"/>
                          <a:cs typeface="Tahoma"/>
                        </a:rPr>
                        <a:t>yes</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48531">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marL="64135">
                        <a:lnSpc>
                          <a:spcPts val="990"/>
                        </a:lnSpc>
                      </a:pPr>
                      <a:r>
                        <a:rPr sz="900" dirty="0">
                          <a:latin typeface="Tahoma"/>
                          <a:cs typeface="Tahoma"/>
                        </a:rPr>
                        <a:t>4</a:t>
                      </a:r>
                      <a:endParaRPr sz="900">
                        <a:latin typeface="Tahoma"/>
                        <a:cs typeface="Tahoma"/>
                      </a:endParaRPr>
                    </a:p>
                  </a:txBody>
                  <a:tcPr marL="0" marR="0" marT="0" marB="0">
                    <a:lnL w="6350">
                      <a:solidFill>
                        <a:srgbClr val="000000"/>
                      </a:solidFill>
                      <a:prstDash val="solid"/>
                    </a:lnL>
                    <a:lnB w="6350">
                      <a:solidFill>
                        <a:srgbClr val="000000"/>
                      </a:solidFill>
                      <a:prstDash val="solid"/>
                    </a:lnB>
                  </a:tcPr>
                </a:tc>
                <a:tc>
                  <a:txBody>
                    <a:bodyPr/>
                    <a:lstStyle/>
                    <a:p>
                      <a:pPr marL="64135">
                        <a:lnSpc>
                          <a:spcPts val="990"/>
                        </a:lnSpc>
                      </a:pPr>
                      <a:r>
                        <a:rPr sz="900" spc="-15" dirty="0">
                          <a:latin typeface="Tahoma"/>
                          <a:cs typeface="Tahoma"/>
                        </a:rPr>
                        <a:t>Tokyo </a:t>
                      </a:r>
                      <a:r>
                        <a:rPr sz="900" spc="-10" dirty="0">
                          <a:latin typeface="Tahoma"/>
                          <a:cs typeface="Tahoma"/>
                        </a:rPr>
                        <a:t>Japan</a:t>
                      </a:r>
                      <a:r>
                        <a:rPr sz="900" spc="60" dirty="0">
                          <a:latin typeface="Tahoma"/>
                          <a:cs typeface="Tahoma"/>
                        </a:rPr>
                        <a:t> </a:t>
                      </a:r>
                      <a:r>
                        <a:rPr sz="900" spc="-25" dirty="0">
                          <a:latin typeface="Tahoma"/>
                          <a:cs typeface="Tahoma"/>
                        </a:rPr>
                        <a:t>Chinese</a:t>
                      </a:r>
                      <a:endParaRPr sz="900">
                        <a:latin typeface="Tahoma"/>
                        <a:cs typeface="Tahoma"/>
                      </a:endParaRPr>
                    </a:p>
                  </a:txBody>
                  <a:tcPr marL="0" marR="0" marT="0" marB="0">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769">
                        <a:lnSpc>
                          <a:spcPts val="990"/>
                        </a:lnSpc>
                      </a:pPr>
                      <a:r>
                        <a:rPr sz="900" spc="-25" dirty="0">
                          <a:latin typeface="Tahoma"/>
                          <a:cs typeface="Tahoma"/>
                        </a:rPr>
                        <a:t>no</a:t>
                      </a:r>
                      <a:endParaRPr sz="900">
                        <a:latin typeface="Tahoma"/>
                        <a:cs typeface="Tahoma"/>
                      </a:endParaRPr>
                    </a:p>
                  </a:txBody>
                  <a:tcPr marL="0" marR="0" marT="0" marB="0">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48513">
                <a:tc>
                  <a:txBody>
                    <a:bodyPr/>
                    <a:lstStyle/>
                    <a:p>
                      <a:pPr marL="64135">
                        <a:lnSpc>
                          <a:spcPts val="1005"/>
                        </a:lnSpc>
                      </a:pPr>
                      <a:r>
                        <a:rPr sz="900" spc="-15" dirty="0">
                          <a:latin typeface="Tahoma"/>
                          <a:cs typeface="Tahoma"/>
                        </a:rPr>
                        <a:t>test</a:t>
                      </a:r>
                      <a:r>
                        <a:rPr sz="900" spc="15" dirty="0">
                          <a:latin typeface="Tahoma"/>
                          <a:cs typeface="Tahoma"/>
                        </a:rPr>
                        <a:t> </a:t>
                      </a:r>
                      <a:r>
                        <a:rPr sz="900" spc="-30" dirty="0">
                          <a:latin typeface="Tahoma"/>
                          <a:cs typeface="Tahoma"/>
                        </a:rPr>
                        <a:t>set</a:t>
                      </a:r>
                      <a:endParaRPr sz="900">
                        <a:latin typeface="Tahoma"/>
                        <a:cs typeface="Tahoma"/>
                      </a:endParaRPr>
                    </a:p>
                  </a:txBody>
                  <a:tcPr marL="0" marR="0" marT="0" marB="0">
                    <a:lnR w="6350">
                      <a:solidFill>
                        <a:srgbClr val="000000"/>
                      </a:solidFill>
                      <a:prstDash val="solid"/>
                    </a:lnR>
                    <a:lnT w="6350">
                      <a:solidFill>
                        <a:srgbClr val="000000"/>
                      </a:solidFill>
                      <a:prstDash val="solid"/>
                    </a:lnT>
                  </a:tcPr>
                </a:tc>
                <a:tc>
                  <a:txBody>
                    <a:bodyPr/>
                    <a:lstStyle/>
                    <a:p>
                      <a:pPr marL="64135">
                        <a:lnSpc>
                          <a:spcPts val="1005"/>
                        </a:lnSpc>
                      </a:pPr>
                      <a:r>
                        <a:rPr sz="900" dirty="0">
                          <a:latin typeface="Tahoma"/>
                          <a:cs typeface="Tahoma"/>
                        </a:rPr>
                        <a:t>5</a:t>
                      </a:r>
                      <a:endParaRPr sz="900">
                        <a:latin typeface="Tahoma"/>
                        <a:cs typeface="Tahoma"/>
                      </a:endParaRPr>
                    </a:p>
                  </a:txBody>
                  <a:tcPr marL="0" marR="0" marT="0" marB="0">
                    <a:lnL w="6350">
                      <a:solidFill>
                        <a:srgbClr val="000000"/>
                      </a:solidFill>
                      <a:prstDash val="solid"/>
                    </a:lnL>
                    <a:lnT w="6350">
                      <a:solidFill>
                        <a:srgbClr val="000000"/>
                      </a:solidFill>
                      <a:prstDash val="solid"/>
                    </a:lnT>
                  </a:tcPr>
                </a:tc>
                <a:tc>
                  <a:txBody>
                    <a:bodyPr/>
                    <a:lstStyle/>
                    <a:p>
                      <a:pPr marL="64135">
                        <a:lnSpc>
                          <a:spcPts val="1005"/>
                        </a:lnSpc>
                      </a:pPr>
                      <a:r>
                        <a:rPr sz="900" spc="-25" dirty="0">
                          <a:latin typeface="Tahoma"/>
                          <a:cs typeface="Tahoma"/>
                        </a:rPr>
                        <a:t>Chinese Chinese Chinese</a:t>
                      </a:r>
                      <a:r>
                        <a:rPr sz="900" spc="105" dirty="0">
                          <a:latin typeface="Tahoma"/>
                          <a:cs typeface="Tahoma"/>
                        </a:rPr>
                        <a:t> </a:t>
                      </a:r>
                      <a:r>
                        <a:rPr sz="900" spc="-15" dirty="0">
                          <a:latin typeface="Tahoma"/>
                          <a:cs typeface="Tahoma"/>
                        </a:rPr>
                        <a:t>Tokyo</a:t>
                      </a:r>
                      <a:endParaRPr sz="900">
                        <a:latin typeface="Tahoma"/>
                        <a:cs typeface="Tahoma"/>
                      </a:endParaRPr>
                    </a:p>
                  </a:txBody>
                  <a:tcPr marL="0" marR="0" marT="0" marB="0">
                    <a:lnT w="6350">
                      <a:solidFill>
                        <a:srgbClr val="000000"/>
                      </a:solidFill>
                      <a:prstDash val="solid"/>
                    </a:lnT>
                  </a:tcPr>
                </a:tc>
                <a:tc>
                  <a:txBody>
                    <a:bodyPr/>
                    <a:lstStyle/>
                    <a:p>
                      <a:pPr marL="19050">
                        <a:lnSpc>
                          <a:spcPts val="1005"/>
                        </a:lnSpc>
                      </a:pPr>
                      <a:r>
                        <a:rPr sz="900" spc="-10" dirty="0">
                          <a:latin typeface="Tahoma"/>
                          <a:cs typeface="Tahoma"/>
                        </a:rPr>
                        <a:t>Japan</a:t>
                      </a:r>
                      <a:endParaRPr sz="900">
                        <a:latin typeface="Tahoma"/>
                        <a:cs typeface="Tahoma"/>
                      </a:endParaRPr>
                    </a:p>
                  </a:txBody>
                  <a:tcPr marL="0" marR="0" marT="0" marB="0">
                    <a:lnT w="6350">
                      <a:solidFill>
                        <a:srgbClr val="000000"/>
                      </a:solidFill>
                      <a:prstDash val="solid"/>
                    </a:lnT>
                  </a:tcPr>
                </a:tc>
                <a:tc>
                  <a:txBody>
                    <a:bodyPr/>
                    <a:lstStyle/>
                    <a:p>
                      <a:pPr marL="64135">
                        <a:lnSpc>
                          <a:spcPts val="1005"/>
                        </a:lnSpc>
                      </a:pPr>
                      <a:r>
                        <a:rPr sz="900" dirty="0">
                          <a:latin typeface="Tahoma"/>
                          <a:cs typeface="Tahoma"/>
                        </a:rPr>
                        <a:t>?</a:t>
                      </a:r>
                      <a:endParaRPr sz="900">
                        <a:latin typeface="Tahoma"/>
                        <a:cs typeface="Tahoma"/>
                      </a:endParaRPr>
                    </a:p>
                  </a:txBody>
                  <a:tcPr marL="0" marR="0" marT="0" marB="0">
                    <a:lnT w="6350">
                      <a:solidFill>
                        <a:srgbClr val="000000"/>
                      </a:solidFill>
                      <a:prstDash val="solid"/>
                    </a:lnT>
                  </a:tcPr>
                </a:tc>
                <a:tc>
                  <a:txBody>
                    <a:bodyPr/>
                    <a:lstStyle/>
                    <a:p>
                      <a:pPr>
                        <a:lnSpc>
                          <a:spcPct val="100000"/>
                        </a:lnSpc>
                      </a:pPr>
                      <a:endParaRPr sz="800">
                        <a:latin typeface="Times New Roman"/>
                        <a:cs typeface="Times New Roman"/>
                      </a:endParaRPr>
                    </a:p>
                  </a:txBody>
                  <a:tcPr marL="0" marR="0" marT="0" marB="0">
                    <a:lnT w="6350">
                      <a:solidFill>
                        <a:srgbClr val="000000"/>
                      </a:solidFill>
                      <a:prstDash val="solid"/>
                    </a:lnT>
                  </a:tcPr>
                </a:tc>
                <a:tc>
                  <a:txBody>
                    <a:bodyPr/>
                    <a:lstStyle/>
                    <a:p>
                      <a:pPr>
                        <a:lnSpc>
                          <a:spcPct val="100000"/>
                        </a:lnSpc>
                      </a:pPr>
                      <a:endParaRPr sz="800" dirty="0">
                        <a:latin typeface="Times New Roman"/>
                        <a:cs typeface="Times New Roman"/>
                      </a:endParaRPr>
                    </a:p>
                  </a:txBody>
                  <a:tcPr marL="0" marR="0" marT="0" marB="0">
                    <a:lnT w="6350">
                      <a:solidFill>
                        <a:srgbClr val="000000"/>
                      </a:solidFill>
                      <a:prstDash val="solid"/>
                    </a:lnT>
                  </a:tcPr>
                </a:tc>
                <a:extLst>
                  <a:ext uri="{0D108BD9-81ED-4DB2-BD59-A6C34878D82A}">
                    <a16:rowId xmlns:a16="http://schemas.microsoft.com/office/drawing/2014/main" val="10005"/>
                  </a:ext>
                </a:extLst>
              </a:tr>
            </a:tbl>
          </a:graphicData>
        </a:graphic>
      </p:graphicFrame>
      <p:pic>
        <p:nvPicPr>
          <p:cNvPr id="17" name="Picture 16">
            <a:extLst>
              <a:ext uri="{FF2B5EF4-FFF2-40B4-BE49-F238E27FC236}">
                <a16:creationId xmlns:a16="http://schemas.microsoft.com/office/drawing/2014/main" id="{B6F14F49-AAF9-9F43-8F0D-08F026DBC60A}"/>
              </a:ext>
            </a:extLst>
          </p:cNvPr>
          <p:cNvPicPr>
            <a:picLocks noChangeAspect="1"/>
          </p:cNvPicPr>
          <p:nvPr/>
        </p:nvPicPr>
        <p:blipFill>
          <a:blip r:embed="rId2"/>
          <a:stretch>
            <a:fillRect/>
          </a:stretch>
        </p:blipFill>
        <p:spPr>
          <a:xfrm>
            <a:off x="2344437" y="484288"/>
            <a:ext cx="966469" cy="460758"/>
          </a:xfrm>
          <a:prstGeom prst="rect">
            <a:avLst/>
          </a:prstGeom>
        </p:spPr>
      </p:pic>
      <p:pic>
        <p:nvPicPr>
          <p:cNvPr id="21" name="Picture 20">
            <a:extLst>
              <a:ext uri="{FF2B5EF4-FFF2-40B4-BE49-F238E27FC236}">
                <a16:creationId xmlns:a16="http://schemas.microsoft.com/office/drawing/2014/main" id="{8CCA5B46-793C-A742-A30F-0B3C422E8C63}"/>
              </a:ext>
            </a:extLst>
          </p:cNvPr>
          <p:cNvPicPr>
            <a:picLocks noChangeAspect="1"/>
          </p:cNvPicPr>
          <p:nvPr/>
        </p:nvPicPr>
        <p:blipFill>
          <a:blip r:embed="rId3"/>
          <a:stretch>
            <a:fillRect/>
          </a:stretch>
        </p:blipFill>
        <p:spPr>
          <a:xfrm>
            <a:off x="2194197" y="994903"/>
            <a:ext cx="2208705" cy="350521"/>
          </a:xfrm>
          <a:prstGeom prst="rect">
            <a:avLst/>
          </a:prstGeom>
        </p:spPr>
      </p:pic>
      <p:sp>
        <p:nvSpPr>
          <p:cNvPr id="22" name="Rectangle 21">
            <a:extLst>
              <a:ext uri="{FF2B5EF4-FFF2-40B4-BE49-F238E27FC236}">
                <a16:creationId xmlns:a16="http://schemas.microsoft.com/office/drawing/2014/main" id="{51EB03BA-F2A1-AE4C-B4AB-258FE69DD572}"/>
              </a:ext>
            </a:extLst>
          </p:cNvPr>
          <p:cNvSpPr/>
          <p:nvPr/>
        </p:nvSpPr>
        <p:spPr>
          <a:xfrm>
            <a:off x="2152649" y="1455661"/>
            <a:ext cx="191787" cy="132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
        <p:nvSpPr>
          <p:cNvPr id="23" name="Rectangle 22">
            <a:extLst>
              <a:ext uri="{FF2B5EF4-FFF2-40B4-BE49-F238E27FC236}">
                <a16:creationId xmlns:a16="http://schemas.microsoft.com/office/drawing/2014/main" id="{8C51B800-8DE5-A04A-99EE-310D5D26AD79}"/>
              </a:ext>
            </a:extLst>
          </p:cNvPr>
          <p:cNvSpPr/>
          <p:nvPr/>
        </p:nvSpPr>
        <p:spPr>
          <a:xfrm>
            <a:off x="2152650" y="1695450"/>
            <a:ext cx="191787" cy="132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
        <p:nvSpPr>
          <p:cNvPr id="24" name="Rectangle 23">
            <a:extLst>
              <a:ext uri="{FF2B5EF4-FFF2-40B4-BE49-F238E27FC236}">
                <a16:creationId xmlns:a16="http://schemas.microsoft.com/office/drawing/2014/main" id="{93507AB0-88DD-EC42-B61D-56DF89322E48}"/>
              </a:ext>
            </a:extLst>
          </p:cNvPr>
          <p:cNvSpPr/>
          <p:nvPr/>
        </p:nvSpPr>
        <p:spPr>
          <a:xfrm>
            <a:off x="2152650" y="1867614"/>
            <a:ext cx="191787" cy="132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
        <p:nvSpPr>
          <p:cNvPr id="25" name="Rectangle 24">
            <a:extLst>
              <a:ext uri="{FF2B5EF4-FFF2-40B4-BE49-F238E27FC236}">
                <a16:creationId xmlns:a16="http://schemas.microsoft.com/office/drawing/2014/main" id="{BD6064BD-C9FE-E848-9DD8-D99E20CE8B0E}"/>
              </a:ext>
            </a:extLst>
          </p:cNvPr>
          <p:cNvSpPr/>
          <p:nvPr/>
        </p:nvSpPr>
        <p:spPr>
          <a:xfrm>
            <a:off x="2141511" y="2101543"/>
            <a:ext cx="191787" cy="132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Tree>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Example: </a:t>
            </a:r>
            <a:r>
              <a:rPr spc="-65" dirty="0"/>
              <a:t>Parameter</a:t>
            </a:r>
            <a:r>
              <a:rPr spc="55" dirty="0"/>
              <a:t> </a:t>
            </a:r>
            <a:r>
              <a:rPr spc="-65" dirty="0"/>
              <a:t>estimates</a:t>
            </a:r>
          </a:p>
        </p:txBody>
      </p:sp>
      <p:sp>
        <p:nvSpPr>
          <p:cNvPr id="4" name="object 4"/>
          <p:cNvSpPr/>
          <p:nvPr/>
        </p:nvSpPr>
        <p:spPr>
          <a:xfrm>
            <a:off x="1924240" y="921816"/>
            <a:ext cx="73660" cy="0"/>
          </a:xfrm>
          <a:custGeom>
            <a:avLst/>
            <a:gdLst/>
            <a:ahLst/>
            <a:cxnLst/>
            <a:rect l="l" t="t" r="r" b="b"/>
            <a:pathLst>
              <a:path w="73660">
                <a:moveTo>
                  <a:pt x="0" y="0"/>
                </a:moveTo>
                <a:lnTo>
                  <a:pt x="73152" y="0"/>
                </a:lnTo>
              </a:path>
            </a:pathLst>
          </a:custGeom>
          <a:ln w="5600">
            <a:solidFill>
              <a:srgbClr val="000000"/>
            </a:solidFill>
          </a:ln>
        </p:spPr>
        <p:txBody>
          <a:bodyPr wrap="square" lIns="0" tIns="0" rIns="0" bIns="0" rtlCol="0"/>
          <a:lstStyle/>
          <a:p>
            <a:endParaRPr/>
          </a:p>
        </p:txBody>
      </p:sp>
      <p:sp>
        <p:nvSpPr>
          <p:cNvPr id="5" name="object 5"/>
          <p:cNvSpPr txBox="1"/>
          <p:nvPr/>
        </p:nvSpPr>
        <p:spPr>
          <a:xfrm>
            <a:off x="321942" y="851546"/>
            <a:ext cx="2160270" cy="363855"/>
          </a:xfrm>
          <a:prstGeom prst="rect">
            <a:avLst/>
          </a:prstGeom>
        </p:spPr>
        <p:txBody>
          <a:bodyPr vert="horz" wrap="square" lIns="0" tIns="6985" rIns="0" bIns="0" rtlCol="0">
            <a:spAutoFit/>
          </a:bodyPr>
          <a:lstStyle/>
          <a:p>
            <a:pPr marL="38100" marR="30480">
              <a:lnSpc>
                <a:spcPct val="102600"/>
              </a:lnSpc>
              <a:spcBef>
                <a:spcPts val="55"/>
              </a:spcBef>
            </a:pPr>
            <a:r>
              <a:rPr sz="1100" spc="-30" dirty="0">
                <a:latin typeface="Tahoma"/>
                <a:cs typeface="Tahoma"/>
              </a:rPr>
              <a:t>Priors: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45" dirty="0">
                <a:latin typeface="Tahoma"/>
                <a:cs typeface="Tahoma"/>
              </a:rPr>
              <a:t>= </a:t>
            </a:r>
            <a:r>
              <a:rPr sz="1100" spc="-55" dirty="0">
                <a:latin typeface="Tahoma"/>
                <a:cs typeface="Tahoma"/>
              </a:rPr>
              <a:t>3</a:t>
            </a:r>
            <a:r>
              <a:rPr sz="1100" spc="-55" dirty="0">
                <a:latin typeface="Lucida Sans Unicode"/>
                <a:cs typeface="Lucida Sans Unicode"/>
              </a:rPr>
              <a:t>/</a:t>
            </a:r>
            <a:r>
              <a:rPr sz="1100" spc="-55" dirty="0">
                <a:latin typeface="Tahoma"/>
                <a:cs typeface="Tahoma"/>
              </a:rPr>
              <a:t>4 </a:t>
            </a:r>
            <a:r>
              <a:rPr sz="1100" spc="-50" dirty="0">
                <a:latin typeface="Tahoma"/>
                <a:cs typeface="Tahoma"/>
              </a:rPr>
              <a:t>and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 </a:t>
            </a:r>
            <a:r>
              <a:rPr sz="1100" spc="45" dirty="0">
                <a:latin typeface="Tahoma"/>
                <a:cs typeface="Tahoma"/>
              </a:rPr>
              <a:t>= </a:t>
            </a:r>
            <a:r>
              <a:rPr sz="1100" spc="-55" dirty="0">
                <a:latin typeface="Tahoma"/>
                <a:cs typeface="Tahoma"/>
              </a:rPr>
              <a:t>1</a:t>
            </a:r>
            <a:r>
              <a:rPr sz="1100" spc="-55" dirty="0">
                <a:latin typeface="Lucida Sans Unicode"/>
                <a:cs typeface="Lucida Sans Unicode"/>
              </a:rPr>
              <a:t>/</a:t>
            </a:r>
            <a:r>
              <a:rPr sz="1100" spc="-55" dirty="0">
                <a:latin typeface="Tahoma"/>
                <a:cs typeface="Tahoma"/>
              </a:rPr>
              <a:t>4  </a:t>
            </a:r>
            <a:r>
              <a:rPr sz="1100" spc="-25" dirty="0">
                <a:latin typeface="Tahoma"/>
                <a:cs typeface="Tahoma"/>
              </a:rPr>
              <a:t>Conditional</a:t>
            </a:r>
            <a:r>
              <a:rPr sz="1100" spc="20" dirty="0">
                <a:latin typeface="Tahoma"/>
                <a:cs typeface="Tahoma"/>
              </a:rPr>
              <a:t> </a:t>
            </a:r>
            <a:r>
              <a:rPr sz="1100" spc="-40" dirty="0">
                <a:latin typeface="Tahoma"/>
                <a:cs typeface="Tahoma"/>
              </a:rPr>
              <a:t>probabilities:</a:t>
            </a:r>
            <a:endParaRPr sz="1100">
              <a:latin typeface="Tahoma"/>
              <a:cs typeface="Tahoma"/>
            </a:endParaRPr>
          </a:p>
        </p:txBody>
      </p:sp>
      <p:sp>
        <p:nvSpPr>
          <p:cNvPr id="6" name="object 6"/>
          <p:cNvSpPr/>
          <p:nvPr/>
        </p:nvSpPr>
        <p:spPr>
          <a:xfrm>
            <a:off x="1960702" y="1825231"/>
            <a:ext cx="73660" cy="0"/>
          </a:xfrm>
          <a:custGeom>
            <a:avLst/>
            <a:gdLst/>
            <a:ahLst/>
            <a:cxnLst/>
            <a:rect l="l" t="t" r="r" b="b"/>
            <a:pathLst>
              <a:path w="73660">
                <a:moveTo>
                  <a:pt x="0" y="0"/>
                </a:moveTo>
                <a:lnTo>
                  <a:pt x="73152" y="0"/>
                </a:lnTo>
              </a:path>
            </a:pathLst>
          </a:custGeom>
          <a:ln w="5600">
            <a:solidFill>
              <a:srgbClr val="000000"/>
            </a:solidFill>
          </a:ln>
        </p:spPr>
        <p:txBody>
          <a:bodyPr wrap="square" lIns="0" tIns="0" rIns="0" bIns="0" rtlCol="0"/>
          <a:lstStyle/>
          <a:p>
            <a:endParaRPr/>
          </a:p>
        </p:txBody>
      </p:sp>
      <p:sp>
        <p:nvSpPr>
          <p:cNvPr id="7" name="object 7"/>
          <p:cNvSpPr/>
          <p:nvPr/>
        </p:nvSpPr>
        <p:spPr>
          <a:xfrm>
            <a:off x="1055102" y="2035213"/>
            <a:ext cx="73660" cy="0"/>
          </a:xfrm>
          <a:custGeom>
            <a:avLst/>
            <a:gdLst/>
            <a:ahLst/>
            <a:cxnLst/>
            <a:rect l="l" t="t" r="r" b="b"/>
            <a:pathLst>
              <a:path w="73659">
                <a:moveTo>
                  <a:pt x="0" y="0"/>
                </a:moveTo>
                <a:lnTo>
                  <a:pt x="73154" y="0"/>
                </a:lnTo>
              </a:path>
            </a:pathLst>
          </a:custGeom>
          <a:ln w="5600">
            <a:solidFill>
              <a:srgbClr val="000000"/>
            </a:solidFill>
          </a:ln>
        </p:spPr>
        <p:txBody>
          <a:bodyPr wrap="square" lIns="0" tIns="0" rIns="0" bIns="0" rtlCol="0"/>
          <a:lstStyle/>
          <a:p>
            <a:endParaRPr/>
          </a:p>
        </p:txBody>
      </p:sp>
      <p:sp>
        <p:nvSpPr>
          <p:cNvPr id="8" name="object 8"/>
          <p:cNvSpPr/>
          <p:nvPr/>
        </p:nvSpPr>
        <p:spPr>
          <a:xfrm>
            <a:off x="1960702" y="2035213"/>
            <a:ext cx="73660" cy="0"/>
          </a:xfrm>
          <a:custGeom>
            <a:avLst/>
            <a:gdLst/>
            <a:ahLst/>
            <a:cxnLst/>
            <a:rect l="l" t="t" r="r" b="b"/>
            <a:pathLst>
              <a:path w="73660">
                <a:moveTo>
                  <a:pt x="0" y="0"/>
                </a:moveTo>
                <a:lnTo>
                  <a:pt x="73152" y="0"/>
                </a:lnTo>
              </a:path>
            </a:pathLst>
          </a:custGeom>
          <a:ln w="5600">
            <a:solidFill>
              <a:srgbClr val="000000"/>
            </a:solidFill>
          </a:ln>
        </p:spPr>
        <p:txBody>
          <a:bodyPr wrap="square" lIns="0" tIns="0" rIns="0" bIns="0" rtlCol="0"/>
          <a:lstStyle/>
          <a:p>
            <a:endParaRPr/>
          </a:p>
        </p:txBody>
      </p:sp>
      <p:sp>
        <p:nvSpPr>
          <p:cNvPr id="9" name="object 9"/>
          <p:cNvSpPr txBox="1"/>
          <p:nvPr/>
        </p:nvSpPr>
        <p:spPr>
          <a:xfrm>
            <a:off x="366517" y="1291208"/>
            <a:ext cx="1759585" cy="865505"/>
          </a:xfrm>
          <a:prstGeom prst="rect">
            <a:avLst/>
          </a:prstGeom>
        </p:spPr>
        <p:txBody>
          <a:bodyPr vert="horz" wrap="square" lIns="0" tIns="55244" rIns="0" bIns="0" rtlCol="0">
            <a:spAutoFit/>
          </a:bodyPr>
          <a:lstStyle/>
          <a:p>
            <a:pPr marR="30480" algn="r">
              <a:lnSpc>
                <a:spcPct val="100000"/>
              </a:lnSpc>
              <a:spcBef>
                <a:spcPts val="434"/>
              </a:spcBef>
            </a:pPr>
            <a:r>
              <a:rPr sz="1100" i="1" spc="-615" dirty="0">
                <a:latin typeface="Arial"/>
                <a:cs typeface="Arial"/>
              </a:rPr>
              <a:t>P</a:t>
            </a:r>
            <a:r>
              <a:rPr sz="1650" spc="97" baseline="12626" dirty="0">
                <a:latin typeface="Tahoma"/>
                <a:cs typeface="Tahoma"/>
              </a:rPr>
              <a:t>ˆ</a:t>
            </a:r>
            <a:r>
              <a:rPr sz="1100" dirty="0">
                <a:latin typeface="Tahoma"/>
                <a:cs typeface="Tahoma"/>
              </a:rPr>
              <a:t>(</a:t>
            </a:r>
            <a:r>
              <a:rPr sz="1100" spc="165" dirty="0">
                <a:latin typeface="PMingLiU"/>
                <a:cs typeface="PMingLiU"/>
              </a:rPr>
              <a:t>C</a:t>
            </a:r>
            <a:r>
              <a:rPr sz="1100" spc="145" dirty="0">
                <a:latin typeface="PMingLiU"/>
                <a:cs typeface="PMingLiU"/>
              </a:rPr>
              <a:t>h</a:t>
            </a:r>
            <a:r>
              <a:rPr sz="1100" spc="40" dirty="0">
                <a:latin typeface="PMingLiU"/>
                <a:cs typeface="PMingLiU"/>
              </a:rPr>
              <a:t>i</a:t>
            </a:r>
            <a:r>
              <a:rPr sz="1100" spc="145" dirty="0">
                <a:latin typeface="PMingLiU"/>
                <a:cs typeface="PMingLiU"/>
              </a:rPr>
              <a:t>ne</a:t>
            </a:r>
            <a:r>
              <a:rPr sz="1100" spc="95" dirty="0">
                <a:latin typeface="PMingLiU"/>
                <a:cs typeface="PMingLiU"/>
              </a:rPr>
              <a:t>s</a:t>
            </a:r>
            <a:r>
              <a:rPr sz="1100" spc="145" dirty="0">
                <a:latin typeface="PMingLiU"/>
                <a:cs typeface="PMingLiU"/>
              </a:rPr>
              <a:t>e</a:t>
            </a:r>
            <a:r>
              <a:rPr sz="1100" spc="-110" dirty="0">
                <a:latin typeface="Lucida Sans Unicode"/>
                <a:cs typeface="Lucida Sans Unicode"/>
              </a:rPr>
              <a:t>|</a:t>
            </a:r>
            <a:r>
              <a:rPr sz="1100" i="1" spc="20" dirty="0">
                <a:latin typeface="Arial"/>
                <a:cs typeface="Arial"/>
              </a:rPr>
              <a:t>c</a:t>
            </a:r>
            <a:r>
              <a:rPr sz="1100" dirty="0">
                <a:latin typeface="Tahoma"/>
                <a:cs typeface="Tahoma"/>
              </a:rPr>
              <a:t>)</a:t>
            </a:r>
          </a:p>
          <a:p>
            <a:pPr marR="30480" algn="r">
              <a:lnSpc>
                <a:spcPct val="100000"/>
              </a:lnSpc>
              <a:spcBef>
                <a:spcPts val="330"/>
              </a:spcBef>
            </a:pPr>
            <a:r>
              <a:rPr sz="1100" i="1" spc="20" dirty="0">
                <a:latin typeface="Arial"/>
                <a:cs typeface="Arial"/>
              </a:rPr>
              <a:t>P</a:t>
            </a:r>
            <a:r>
              <a:rPr sz="1650" spc="30" baseline="12626" dirty="0">
                <a:latin typeface="Tahoma"/>
                <a:cs typeface="Tahoma"/>
              </a:rPr>
              <a:t>ˆ</a:t>
            </a:r>
            <a:r>
              <a:rPr sz="1100" spc="20" dirty="0">
                <a:latin typeface="Tahoma"/>
                <a:cs typeface="Tahoma"/>
              </a:rPr>
              <a:t>(</a:t>
            </a:r>
            <a:r>
              <a:rPr sz="1100" spc="20" dirty="0">
                <a:latin typeface="PMingLiU"/>
                <a:cs typeface="PMingLiU"/>
              </a:rPr>
              <a:t>Tokyo</a:t>
            </a:r>
            <a:r>
              <a:rPr sz="1100" spc="20" dirty="0">
                <a:latin typeface="Lucida Sans Unicode"/>
                <a:cs typeface="Lucida Sans Unicode"/>
              </a:rPr>
              <a:t>|</a:t>
            </a:r>
            <a:r>
              <a:rPr sz="1100" i="1" spc="20" dirty="0">
                <a:latin typeface="Arial"/>
                <a:cs typeface="Arial"/>
              </a:rPr>
              <a:t>c</a:t>
            </a:r>
            <a:r>
              <a:rPr sz="1100" spc="20" dirty="0">
                <a:latin typeface="Tahoma"/>
                <a:cs typeface="Tahoma"/>
              </a:rPr>
              <a:t>) </a:t>
            </a:r>
            <a:r>
              <a:rPr sz="1100" spc="45" dirty="0">
                <a:latin typeface="Tahoma"/>
                <a:cs typeface="Tahoma"/>
              </a:rPr>
              <a:t>=</a:t>
            </a:r>
            <a:r>
              <a:rPr sz="1100" spc="-100" dirty="0">
                <a:latin typeface="Tahoma"/>
                <a:cs typeface="Tahoma"/>
              </a:rPr>
              <a:t> </a:t>
            </a:r>
            <a:r>
              <a:rPr sz="1100" i="1" spc="10" dirty="0">
                <a:latin typeface="Arial"/>
                <a:cs typeface="Arial"/>
              </a:rPr>
              <a:t>P</a:t>
            </a:r>
            <a:r>
              <a:rPr sz="1650" spc="15" baseline="12626" dirty="0">
                <a:latin typeface="Tahoma"/>
                <a:cs typeface="Tahoma"/>
              </a:rPr>
              <a:t>ˆ</a:t>
            </a:r>
            <a:r>
              <a:rPr sz="1100" spc="10" dirty="0">
                <a:latin typeface="Tahoma"/>
                <a:cs typeface="Tahoma"/>
              </a:rPr>
              <a:t>(</a:t>
            </a:r>
            <a:r>
              <a:rPr sz="1100" spc="10" dirty="0">
                <a:latin typeface="PMingLiU"/>
                <a:cs typeface="PMingLiU"/>
              </a:rPr>
              <a:t>Japan</a:t>
            </a:r>
            <a:r>
              <a:rPr sz="1100" spc="10" dirty="0">
                <a:latin typeface="Lucida Sans Unicode"/>
                <a:cs typeface="Lucida Sans Unicode"/>
              </a:rPr>
              <a:t>|</a:t>
            </a:r>
            <a:r>
              <a:rPr sz="1100" i="1" spc="10" dirty="0">
                <a:latin typeface="Arial"/>
                <a:cs typeface="Arial"/>
              </a:rPr>
              <a:t>c</a:t>
            </a:r>
            <a:r>
              <a:rPr sz="1100" spc="10" dirty="0">
                <a:latin typeface="Tahoma"/>
                <a:cs typeface="Tahoma"/>
              </a:rPr>
              <a:t>)</a:t>
            </a:r>
            <a:endParaRPr sz="1100" dirty="0">
              <a:latin typeface="Tahoma"/>
              <a:cs typeface="Tahoma"/>
            </a:endParaRPr>
          </a:p>
          <a:p>
            <a:pPr marR="30480" algn="r">
              <a:lnSpc>
                <a:spcPct val="100000"/>
              </a:lnSpc>
              <a:spcBef>
                <a:spcPts val="335"/>
              </a:spcBef>
            </a:pPr>
            <a:r>
              <a:rPr sz="1100" i="1" spc="-615" dirty="0">
                <a:latin typeface="Arial"/>
                <a:cs typeface="Arial"/>
              </a:rPr>
              <a:t>P</a:t>
            </a:r>
            <a:r>
              <a:rPr sz="1650" spc="97" baseline="12626" dirty="0">
                <a:latin typeface="Tahoma"/>
                <a:cs typeface="Tahoma"/>
              </a:rPr>
              <a:t>ˆ</a:t>
            </a:r>
            <a:r>
              <a:rPr sz="1100" dirty="0">
                <a:latin typeface="Tahoma"/>
                <a:cs typeface="Tahoma"/>
              </a:rPr>
              <a:t>(</a:t>
            </a:r>
            <a:r>
              <a:rPr sz="1100" spc="165" dirty="0">
                <a:latin typeface="PMingLiU"/>
                <a:cs typeface="PMingLiU"/>
              </a:rPr>
              <a:t>C</a:t>
            </a:r>
            <a:r>
              <a:rPr sz="1100" spc="145" dirty="0">
                <a:latin typeface="PMingLiU"/>
                <a:cs typeface="PMingLiU"/>
              </a:rPr>
              <a:t>h</a:t>
            </a:r>
            <a:r>
              <a:rPr sz="1100" spc="40" dirty="0">
                <a:latin typeface="PMingLiU"/>
                <a:cs typeface="PMingLiU"/>
              </a:rPr>
              <a:t>i</a:t>
            </a:r>
            <a:r>
              <a:rPr sz="1100" spc="145" dirty="0">
                <a:latin typeface="PMingLiU"/>
                <a:cs typeface="PMingLiU"/>
              </a:rPr>
              <a:t>ne</a:t>
            </a:r>
            <a:r>
              <a:rPr sz="1100" spc="95" dirty="0">
                <a:latin typeface="PMingLiU"/>
                <a:cs typeface="PMingLiU"/>
              </a:rPr>
              <a:t>s</a:t>
            </a:r>
            <a:r>
              <a:rPr sz="1100" spc="145" dirty="0">
                <a:latin typeface="PMingLiU"/>
                <a:cs typeface="PMingLiU"/>
              </a:rPr>
              <a:t>e</a:t>
            </a:r>
            <a:r>
              <a:rPr sz="1100" spc="-110" dirty="0">
                <a:latin typeface="Lucida Sans Unicode"/>
                <a:cs typeface="Lucida Sans Unicode"/>
              </a:rPr>
              <a:t>|</a:t>
            </a:r>
            <a:r>
              <a:rPr sz="1100" i="1" spc="20" dirty="0">
                <a:latin typeface="Arial"/>
                <a:cs typeface="Arial"/>
              </a:rPr>
              <a:t>c</a:t>
            </a:r>
            <a:r>
              <a:rPr sz="1100" dirty="0">
                <a:latin typeface="Tahoma"/>
                <a:cs typeface="Tahoma"/>
              </a:rPr>
              <a:t>)</a:t>
            </a:r>
          </a:p>
          <a:p>
            <a:pPr marR="30480" algn="r">
              <a:lnSpc>
                <a:spcPct val="100000"/>
              </a:lnSpc>
              <a:spcBef>
                <a:spcPts val="335"/>
              </a:spcBef>
            </a:pPr>
            <a:r>
              <a:rPr sz="1100" i="1" spc="20" dirty="0">
                <a:latin typeface="Arial"/>
                <a:cs typeface="Arial"/>
              </a:rPr>
              <a:t>P</a:t>
            </a:r>
            <a:r>
              <a:rPr sz="1650" spc="30" baseline="12626" dirty="0">
                <a:latin typeface="Tahoma"/>
                <a:cs typeface="Tahoma"/>
              </a:rPr>
              <a:t>ˆ</a:t>
            </a:r>
            <a:r>
              <a:rPr sz="1100" spc="20" dirty="0">
                <a:latin typeface="Tahoma"/>
                <a:cs typeface="Tahoma"/>
              </a:rPr>
              <a:t>(</a:t>
            </a:r>
            <a:r>
              <a:rPr sz="1100" spc="20" dirty="0">
                <a:latin typeface="PMingLiU"/>
                <a:cs typeface="PMingLiU"/>
              </a:rPr>
              <a:t>Tokyo</a:t>
            </a:r>
            <a:r>
              <a:rPr sz="1100" spc="20" dirty="0">
                <a:latin typeface="Lucida Sans Unicode"/>
                <a:cs typeface="Lucida Sans Unicode"/>
              </a:rPr>
              <a:t>|</a:t>
            </a:r>
            <a:r>
              <a:rPr sz="1100" i="1" spc="20" dirty="0">
                <a:latin typeface="Arial"/>
                <a:cs typeface="Arial"/>
              </a:rPr>
              <a:t>c</a:t>
            </a:r>
            <a:r>
              <a:rPr sz="1100" spc="20" dirty="0">
                <a:latin typeface="Tahoma"/>
                <a:cs typeface="Tahoma"/>
              </a:rPr>
              <a:t>) </a:t>
            </a:r>
            <a:r>
              <a:rPr sz="1100" spc="45" dirty="0">
                <a:latin typeface="Tahoma"/>
                <a:cs typeface="Tahoma"/>
              </a:rPr>
              <a:t>=</a:t>
            </a:r>
            <a:r>
              <a:rPr sz="1100" spc="-95" dirty="0">
                <a:latin typeface="Tahoma"/>
                <a:cs typeface="Tahoma"/>
              </a:rPr>
              <a:t> </a:t>
            </a:r>
            <a:r>
              <a:rPr sz="1100" i="1" spc="10" dirty="0">
                <a:latin typeface="Arial"/>
                <a:cs typeface="Arial"/>
              </a:rPr>
              <a:t>P</a:t>
            </a:r>
            <a:r>
              <a:rPr sz="1650" spc="15" baseline="12626" dirty="0">
                <a:latin typeface="Tahoma"/>
                <a:cs typeface="Tahoma"/>
              </a:rPr>
              <a:t>ˆ</a:t>
            </a:r>
            <a:r>
              <a:rPr sz="1100" spc="10" dirty="0">
                <a:latin typeface="Tahoma"/>
                <a:cs typeface="Tahoma"/>
              </a:rPr>
              <a:t>(</a:t>
            </a:r>
            <a:r>
              <a:rPr sz="1100" spc="10" dirty="0">
                <a:latin typeface="PMingLiU"/>
                <a:cs typeface="PMingLiU"/>
              </a:rPr>
              <a:t>Japan</a:t>
            </a:r>
            <a:r>
              <a:rPr sz="1100" spc="10" dirty="0">
                <a:latin typeface="Lucida Sans Unicode"/>
                <a:cs typeface="Lucida Sans Unicode"/>
              </a:rPr>
              <a:t>|</a:t>
            </a:r>
            <a:r>
              <a:rPr sz="1100" i="1" spc="10" dirty="0">
                <a:latin typeface="Arial"/>
                <a:cs typeface="Arial"/>
              </a:rPr>
              <a:t>c</a:t>
            </a:r>
            <a:r>
              <a:rPr sz="1100" spc="10" dirty="0">
                <a:latin typeface="Tahoma"/>
                <a:cs typeface="Tahoma"/>
              </a:rPr>
              <a:t>)</a:t>
            </a:r>
            <a:endParaRPr sz="1100" dirty="0">
              <a:latin typeface="Tahoma"/>
              <a:cs typeface="Tahoma"/>
            </a:endParaRPr>
          </a:p>
        </p:txBody>
      </p:sp>
      <p:sp>
        <p:nvSpPr>
          <p:cNvPr id="10" name="object 10"/>
          <p:cNvSpPr txBox="1"/>
          <p:nvPr/>
        </p:nvSpPr>
        <p:spPr>
          <a:xfrm>
            <a:off x="2201416" y="1291208"/>
            <a:ext cx="2014855" cy="865505"/>
          </a:xfrm>
          <a:prstGeom prst="rect">
            <a:avLst/>
          </a:prstGeom>
        </p:spPr>
        <p:txBody>
          <a:bodyPr vert="horz" wrap="square" lIns="0" tIns="55244" rIns="0" bIns="0" rtlCol="0">
            <a:spAutoFit/>
          </a:bodyPr>
          <a:lstStyle/>
          <a:p>
            <a:pPr marL="12700">
              <a:lnSpc>
                <a:spcPct val="100000"/>
              </a:lnSpc>
              <a:spcBef>
                <a:spcPts val="434"/>
              </a:spcBef>
            </a:pPr>
            <a:r>
              <a:rPr sz="1100" spc="45" dirty="0">
                <a:latin typeface="Tahoma"/>
                <a:cs typeface="Tahoma"/>
              </a:rPr>
              <a:t>=</a:t>
            </a:r>
            <a:r>
              <a:rPr sz="1100" spc="10" dirty="0">
                <a:latin typeface="Tahoma"/>
                <a:cs typeface="Tahoma"/>
              </a:rPr>
              <a:t> </a:t>
            </a:r>
            <a:r>
              <a:rPr sz="1100" spc="-30" dirty="0">
                <a:latin typeface="Tahoma"/>
                <a:cs typeface="Tahoma"/>
              </a:rPr>
              <a:t>(5 </a:t>
            </a:r>
            <a:r>
              <a:rPr sz="1100" spc="45" dirty="0">
                <a:latin typeface="Tahoma"/>
                <a:cs typeface="Tahoma"/>
              </a:rPr>
              <a:t>+ </a:t>
            </a:r>
            <a:r>
              <a:rPr sz="1100" spc="-35" dirty="0">
                <a:latin typeface="Tahoma"/>
                <a:cs typeface="Tahoma"/>
              </a:rPr>
              <a:t>1)</a:t>
            </a:r>
            <a:r>
              <a:rPr sz="1100" spc="-35" dirty="0">
                <a:latin typeface="Lucida Sans Unicode"/>
                <a:cs typeface="Lucida Sans Unicode"/>
              </a:rPr>
              <a:t>/</a:t>
            </a:r>
            <a:r>
              <a:rPr sz="1100" spc="-35" dirty="0">
                <a:latin typeface="Tahoma"/>
                <a:cs typeface="Tahoma"/>
              </a:rPr>
              <a:t>(8 </a:t>
            </a:r>
            <a:r>
              <a:rPr sz="1100" spc="45" dirty="0">
                <a:latin typeface="Tahoma"/>
                <a:cs typeface="Tahoma"/>
              </a:rPr>
              <a:t>+ </a:t>
            </a:r>
            <a:r>
              <a:rPr sz="1100" spc="-30" dirty="0">
                <a:latin typeface="Tahoma"/>
                <a:cs typeface="Tahoma"/>
              </a:rPr>
              <a:t>6) </a:t>
            </a:r>
            <a:r>
              <a:rPr sz="1100" spc="45" dirty="0">
                <a:latin typeface="Tahoma"/>
                <a:cs typeface="Tahoma"/>
              </a:rPr>
              <a:t>= </a:t>
            </a:r>
            <a:r>
              <a:rPr sz="1100" spc="-55" dirty="0">
                <a:latin typeface="Tahoma"/>
                <a:cs typeface="Tahoma"/>
              </a:rPr>
              <a:t>6</a:t>
            </a:r>
            <a:r>
              <a:rPr sz="1100" spc="-55" dirty="0">
                <a:latin typeface="Lucida Sans Unicode"/>
                <a:cs typeface="Lucida Sans Unicode"/>
              </a:rPr>
              <a:t>/</a:t>
            </a:r>
            <a:r>
              <a:rPr sz="1100" spc="-55" dirty="0">
                <a:latin typeface="Tahoma"/>
                <a:cs typeface="Tahoma"/>
              </a:rPr>
              <a:t>14 </a:t>
            </a:r>
            <a:r>
              <a:rPr sz="1100" spc="45" dirty="0">
                <a:latin typeface="Tahoma"/>
                <a:cs typeface="Tahoma"/>
              </a:rPr>
              <a:t>= </a:t>
            </a:r>
            <a:r>
              <a:rPr sz="1100" spc="-55" dirty="0">
                <a:latin typeface="Tahoma"/>
                <a:cs typeface="Tahoma"/>
              </a:rPr>
              <a:t>3</a:t>
            </a:r>
            <a:r>
              <a:rPr sz="1100" spc="-55" dirty="0">
                <a:latin typeface="Lucida Sans Unicode"/>
                <a:cs typeface="Lucida Sans Unicode"/>
              </a:rPr>
              <a:t>/</a:t>
            </a:r>
            <a:r>
              <a:rPr sz="1100" spc="-55" dirty="0">
                <a:latin typeface="Tahoma"/>
                <a:cs typeface="Tahoma"/>
              </a:rPr>
              <a:t>7</a:t>
            </a:r>
            <a:endParaRPr sz="1100" dirty="0">
              <a:latin typeface="Tahoma"/>
              <a:cs typeface="Tahoma"/>
            </a:endParaRPr>
          </a:p>
          <a:p>
            <a:pPr marL="12700">
              <a:lnSpc>
                <a:spcPct val="100000"/>
              </a:lnSpc>
              <a:spcBef>
                <a:spcPts val="330"/>
              </a:spcBef>
            </a:pPr>
            <a:r>
              <a:rPr sz="1100" spc="45" dirty="0">
                <a:latin typeface="Tahoma"/>
                <a:cs typeface="Tahoma"/>
              </a:rPr>
              <a:t>=</a:t>
            </a:r>
            <a:r>
              <a:rPr sz="1100" spc="95" dirty="0">
                <a:latin typeface="Tahoma"/>
                <a:cs typeface="Tahoma"/>
              </a:rPr>
              <a:t> </a:t>
            </a:r>
            <a:r>
              <a:rPr sz="1100" spc="-30" dirty="0">
                <a:latin typeface="Tahoma"/>
                <a:cs typeface="Tahoma"/>
              </a:rPr>
              <a:t>(0 </a:t>
            </a:r>
            <a:r>
              <a:rPr sz="1100" spc="45" dirty="0">
                <a:latin typeface="Tahoma"/>
                <a:cs typeface="Tahoma"/>
              </a:rPr>
              <a:t>+ </a:t>
            </a:r>
            <a:r>
              <a:rPr sz="1100" spc="-35" dirty="0">
                <a:latin typeface="Tahoma"/>
                <a:cs typeface="Tahoma"/>
              </a:rPr>
              <a:t>1)</a:t>
            </a:r>
            <a:r>
              <a:rPr sz="1100" spc="-35" dirty="0">
                <a:latin typeface="Lucida Sans Unicode"/>
                <a:cs typeface="Lucida Sans Unicode"/>
              </a:rPr>
              <a:t>/</a:t>
            </a:r>
            <a:r>
              <a:rPr sz="1100" spc="-35" dirty="0">
                <a:latin typeface="Tahoma"/>
                <a:cs typeface="Tahoma"/>
              </a:rPr>
              <a:t>(8 </a:t>
            </a:r>
            <a:r>
              <a:rPr sz="1100" spc="45" dirty="0">
                <a:latin typeface="Tahoma"/>
                <a:cs typeface="Tahoma"/>
              </a:rPr>
              <a:t>+ </a:t>
            </a:r>
            <a:r>
              <a:rPr sz="1100" spc="-30" dirty="0">
                <a:latin typeface="Tahoma"/>
                <a:cs typeface="Tahoma"/>
              </a:rPr>
              <a:t>6) </a:t>
            </a:r>
            <a:r>
              <a:rPr sz="1100" spc="45" dirty="0">
                <a:latin typeface="Tahoma"/>
                <a:cs typeface="Tahoma"/>
              </a:rPr>
              <a:t>= </a:t>
            </a:r>
            <a:r>
              <a:rPr sz="1100" spc="-55" dirty="0">
                <a:latin typeface="Tahoma"/>
                <a:cs typeface="Tahoma"/>
              </a:rPr>
              <a:t>1</a:t>
            </a:r>
            <a:r>
              <a:rPr sz="1100" spc="-55" dirty="0">
                <a:latin typeface="Lucida Sans Unicode"/>
                <a:cs typeface="Lucida Sans Unicode"/>
              </a:rPr>
              <a:t>/</a:t>
            </a:r>
            <a:r>
              <a:rPr sz="1100" spc="-55" dirty="0">
                <a:latin typeface="Tahoma"/>
                <a:cs typeface="Tahoma"/>
              </a:rPr>
              <a:t>14</a:t>
            </a:r>
            <a:endParaRPr sz="1100" dirty="0">
              <a:latin typeface="Tahoma"/>
              <a:cs typeface="Tahoma"/>
            </a:endParaRPr>
          </a:p>
          <a:p>
            <a:pPr marL="12700">
              <a:lnSpc>
                <a:spcPct val="100000"/>
              </a:lnSpc>
              <a:spcBef>
                <a:spcPts val="335"/>
              </a:spcBef>
            </a:pPr>
            <a:r>
              <a:rPr sz="1100" spc="45" dirty="0">
                <a:latin typeface="Tahoma"/>
                <a:cs typeface="Tahoma"/>
              </a:rPr>
              <a:t>=</a:t>
            </a:r>
            <a:r>
              <a:rPr sz="1100" spc="70" dirty="0">
                <a:latin typeface="Tahoma"/>
                <a:cs typeface="Tahoma"/>
              </a:rPr>
              <a:t> </a:t>
            </a:r>
            <a:r>
              <a:rPr sz="1100" spc="-30" dirty="0">
                <a:latin typeface="Tahoma"/>
                <a:cs typeface="Tahoma"/>
              </a:rPr>
              <a:t>(1 </a:t>
            </a:r>
            <a:r>
              <a:rPr sz="1100" spc="45" dirty="0">
                <a:latin typeface="Tahoma"/>
                <a:cs typeface="Tahoma"/>
              </a:rPr>
              <a:t>+ </a:t>
            </a:r>
            <a:r>
              <a:rPr sz="1100" spc="-35" dirty="0">
                <a:latin typeface="Tahoma"/>
                <a:cs typeface="Tahoma"/>
              </a:rPr>
              <a:t>1)</a:t>
            </a:r>
            <a:r>
              <a:rPr sz="1100" spc="-35" dirty="0">
                <a:latin typeface="Lucida Sans Unicode"/>
                <a:cs typeface="Lucida Sans Unicode"/>
              </a:rPr>
              <a:t>/</a:t>
            </a:r>
            <a:r>
              <a:rPr sz="1100" spc="-35" dirty="0">
                <a:latin typeface="Tahoma"/>
                <a:cs typeface="Tahoma"/>
              </a:rPr>
              <a:t>(3 </a:t>
            </a:r>
            <a:r>
              <a:rPr sz="1100" spc="45" dirty="0">
                <a:latin typeface="Tahoma"/>
                <a:cs typeface="Tahoma"/>
              </a:rPr>
              <a:t>+ </a:t>
            </a:r>
            <a:r>
              <a:rPr sz="1100" spc="-30" dirty="0">
                <a:latin typeface="Tahoma"/>
                <a:cs typeface="Tahoma"/>
              </a:rPr>
              <a:t>6) </a:t>
            </a:r>
            <a:r>
              <a:rPr sz="1100" spc="45" dirty="0">
                <a:latin typeface="Tahoma"/>
                <a:cs typeface="Tahoma"/>
              </a:rPr>
              <a:t>= </a:t>
            </a:r>
            <a:r>
              <a:rPr sz="1100" spc="-55" dirty="0">
                <a:latin typeface="Tahoma"/>
                <a:cs typeface="Tahoma"/>
              </a:rPr>
              <a:t>2</a:t>
            </a:r>
            <a:r>
              <a:rPr sz="1100" spc="-55" dirty="0">
                <a:latin typeface="Lucida Sans Unicode"/>
                <a:cs typeface="Lucida Sans Unicode"/>
              </a:rPr>
              <a:t>/</a:t>
            </a:r>
            <a:r>
              <a:rPr sz="1100" spc="-55" dirty="0">
                <a:latin typeface="Tahoma"/>
                <a:cs typeface="Tahoma"/>
              </a:rPr>
              <a:t>9</a:t>
            </a:r>
            <a:endParaRPr sz="1100" dirty="0">
              <a:latin typeface="Tahoma"/>
              <a:cs typeface="Tahoma"/>
            </a:endParaRPr>
          </a:p>
          <a:p>
            <a:pPr marL="12700">
              <a:lnSpc>
                <a:spcPct val="100000"/>
              </a:lnSpc>
              <a:spcBef>
                <a:spcPts val="335"/>
              </a:spcBef>
            </a:pPr>
            <a:r>
              <a:rPr sz="1100" spc="45" dirty="0">
                <a:latin typeface="Tahoma"/>
                <a:cs typeface="Tahoma"/>
              </a:rPr>
              <a:t>=</a:t>
            </a:r>
            <a:r>
              <a:rPr sz="1100" spc="70" dirty="0">
                <a:latin typeface="Tahoma"/>
                <a:cs typeface="Tahoma"/>
              </a:rPr>
              <a:t> </a:t>
            </a:r>
            <a:r>
              <a:rPr sz="1100" spc="-30" dirty="0">
                <a:latin typeface="Tahoma"/>
                <a:cs typeface="Tahoma"/>
              </a:rPr>
              <a:t>(1 </a:t>
            </a:r>
            <a:r>
              <a:rPr sz="1100" spc="45" dirty="0">
                <a:latin typeface="Tahoma"/>
                <a:cs typeface="Tahoma"/>
              </a:rPr>
              <a:t>+ </a:t>
            </a:r>
            <a:r>
              <a:rPr sz="1100" spc="-35" dirty="0">
                <a:latin typeface="Tahoma"/>
                <a:cs typeface="Tahoma"/>
              </a:rPr>
              <a:t>1)</a:t>
            </a:r>
            <a:r>
              <a:rPr sz="1100" spc="-35" dirty="0">
                <a:latin typeface="Lucida Sans Unicode"/>
                <a:cs typeface="Lucida Sans Unicode"/>
              </a:rPr>
              <a:t>/</a:t>
            </a:r>
            <a:r>
              <a:rPr sz="1100" spc="-35" dirty="0">
                <a:latin typeface="Tahoma"/>
                <a:cs typeface="Tahoma"/>
              </a:rPr>
              <a:t>(3 </a:t>
            </a:r>
            <a:r>
              <a:rPr sz="1100" spc="45" dirty="0">
                <a:latin typeface="Tahoma"/>
                <a:cs typeface="Tahoma"/>
              </a:rPr>
              <a:t>+ </a:t>
            </a:r>
            <a:r>
              <a:rPr sz="1100" spc="-30" dirty="0">
                <a:latin typeface="Tahoma"/>
                <a:cs typeface="Tahoma"/>
              </a:rPr>
              <a:t>6) </a:t>
            </a:r>
            <a:r>
              <a:rPr sz="1100" spc="45" dirty="0">
                <a:latin typeface="Tahoma"/>
                <a:cs typeface="Tahoma"/>
              </a:rPr>
              <a:t>= </a:t>
            </a:r>
            <a:r>
              <a:rPr sz="1100" spc="-55" dirty="0">
                <a:latin typeface="Tahoma"/>
                <a:cs typeface="Tahoma"/>
              </a:rPr>
              <a:t>2</a:t>
            </a:r>
            <a:r>
              <a:rPr sz="1100" spc="-55" dirty="0">
                <a:latin typeface="Lucida Sans Unicode"/>
                <a:cs typeface="Lucida Sans Unicode"/>
              </a:rPr>
              <a:t>/</a:t>
            </a:r>
            <a:r>
              <a:rPr sz="1100" spc="-55" dirty="0">
                <a:latin typeface="Tahoma"/>
                <a:cs typeface="Tahoma"/>
              </a:rPr>
              <a:t>9</a:t>
            </a:r>
            <a:endParaRPr sz="1100" dirty="0">
              <a:latin typeface="Tahoma"/>
              <a:cs typeface="Tahoma"/>
            </a:endParaRPr>
          </a:p>
        </p:txBody>
      </p:sp>
      <p:sp>
        <p:nvSpPr>
          <p:cNvPr id="11" name="object 11"/>
          <p:cNvSpPr/>
          <p:nvPr/>
        </p:nvSpPr>
        <p:spPr>
          <a:xfrm>
            <a:off x="1175801" y="2559446"/>
            <a:ext cx="62865" cy="0"/>
          </a:xfrm>
          <a:custGeom>
            <a:avLst/>
            <a:gdLst/>
            <a:ahLst/>
            <a:cxnLst/>
            <a:rect l="l" t="t" r="r" b="b"/>
            <a:pathLst>
              <a:path w="62865">
                <a:moveTo>
                  <a:pt x="0" y="0"/>
                </a:moveTo>
                <a:lnTo>
                  <a:pt x="62523" y="0"/>
                </a:lnTo>
              </a:path>
            </a:pathLst>
          </a:custGeom>
          <a:ln w="4572">
            <a:solidFill>
              <a:srgbClr val="000000"/>
            </a:solidFill>
          </a:ln>
        </p:spPr>
        <p:txBody>
          <a:bodyPr wrap="square" lIns="0" tIns="0" rIns="0" bIns="0" rtlCol="0"/>
          <a:lstStyle/>
          <a:p>
            <a:endParaRPr/>
          </a:p>
        </p:txBody>
      </p:sp>
      <p:sp>
        <p:nvSpPr>
          <p:cNvPr id="12" name="object 12"/>
          <p:cNvSpPr txBox="1"/>
          <p:nvPr/>
        </p:nvSpPr>
        <p:spPr>
          <a:xfrm>
            <a:off x="321945" y="2276181"/>
            <a:ext cx="3959860" cy="535940"/>
          </a:xfrm>
          <a:prstGeom prst="rect">
            <a:avLst/>
          </a:prstGeom>
        </p:spPr>
        <p:txBody>
          <a:bodyPr vert="horz" wrap="square" lIns="0" tIns="6985" rIns="0" bIns="0" rtlCol="0">
            <a:spAutoFit/>
          </a:bodyPr>
          <a:lstStyle/>
          <a:p>
            <a:pPr marL="38100" marR="30480">
              <a:lnSpc>
                <a:spcPct val="102600"/>
              </a:lnSpc>
              <a:spcBef>
                <a:spcPts val="55"/>
              </a:spcBef>
            </a:pPr>
            <a:r>
              <a:rPr sz="1100" spc="-20" dirty="0">
                <a:latin typeface="Tahoma"/>
                <a:cs typeface="Tahoma"/>
              </a:rPr>
              <a:t>The </a:t>
            </a:r>
            <a:r>
              <a:rPr sz="1100" spc="-50" dirty="0">
                <a:latin typeface="Tahoma"/>
                <a:cs typeface="Tahoma"/>
              </a:rPr>
              <a:t>denominators </a:t>
            </a:r>
            <a:r>
              <a:rPr sz="1100" spc="-70" dirty="0">
                <a:latin typeface="Tahoma"/>
                <a:cs typeface="Tahoma"/>
              </a:rPr>
              <a:t>are </a:t>
            </a:r>
            <a:r>
              <a:rPr sz="1100" spc="-30" dirty="0">
                <a:latin typeface="Tahoma"/>
                <a:cs typeface="Tahoma"/>
              </a:rPr>
              <a:t>(8 </a:t>
            </a:r>
            <a:r>
              <a:rPr sz="1100" spc="45" dirty="0">
                <a:latin typeface="Tahoma"/>
                <a:cs typeface="Tahoma"/>
              </a:rPr>
              <a:t>+ </a:t>
            </a:r>
            <a:r>
              <a:rPr sz="1100" spc="-30" dirty="0">
                <a:latin typeface="Tahoma"/>
                <a:cs typeface="Tahoma"/>
              </a:rPr>
              <a:t>6) </a:t>
            </a:r>
            <a:r>
              <a:rPr sz="1100" spc="-50" dirty="0">
                <a:latin typeface="Tahoma"/>
                <a:cs typeface="Tahoma"/>
              </a:rPr>
              <a:t>and </a:t>
            </a:r>
            <a:r>
              <a:rPr sz="1100" spc="-30" dirty="0">
                <a:latin typeface="Tahoma"/>
                <a:cs typeface="Tahoma"/>
              </a:rPr>
              <a:t>(3 </a:t>
            </a:r>
            <a:r>
              <a:rPr sz="1100" spc="45" dirty="0">
                <a:latin typeface="Tahoma"/>
                <a:cs typeface="Tahoma"/>
              </a:rPr>
              <a:t>+ </a:t>
            </a:r>
            <a:r>
              <a:rPr sz="1100" spc="-30" dirty="0">
                <a:latin typeface="Tahoma"/>
                <a:cs typeface="Tahoma"/>
              </a:rPr>
              <a:t>6) </a:t>
            </a:r>
            <a:r>
              <a:rPr sz="1100" spc="-60" dirty="0">
                <a:latin typeface="Tahoma"/>
                <a:cs typeface="Tahoma"/>
              </a:rPr>
              <a:t>because </a:t>
            </a:r>
            <a:r>
              <a:rPr sz="1100" spc="-45" dirty="0">
                <a:latin typeface="Tahoma"/>
                <a:cs typeface="Tahoma"/>
              </a:rPr>
              <a:t>the lengths </a:t>
            </a:r>
            <a:r>
              <a:rPr sz="1100" spc="-40" dirty="0">
                <a:latin typeface="Tahoma"/>
                <a:cs typeface="Tahoma"/>
              </a:rPr>
              <a:t>of  </a:t>
            </a:r>
            <a:r>
              <a:rPr sz="1100" i="1" spc="-10" dirty="0">
                <a:latin typeface="Arial"/>
                <a:cs typeface="Arial"/>
              </a:rPr>
              <a:t>text</a:t>
            </a:r>
            <a:r>
              <a:rPr sz="1200" i="1" spc="-15" baseline="-10416" dirty="0">
                <a:latin typeface="Verdana"/>
                <a:cs typeface="Verdana"/>
              </a:rPr>
              <a:t>c </a:t>
            </a:r>
            <a:r>
              <a:rPr sz="1100" spc="-50" dirty="0">
                <a:latin typeface="Tahoma"/>
                <a:cs typeface="Tahoma"/>
              </a:rPr>
              <a:t>and </a:t>
            </a:r>
            <a:r>
              <a:rPr sz="1100" i="1" spc="-10" dirty="0">
                <a:latin typeface="Arial"/>
                <a:cs typeface="Arial"/>
              </a:rPr>
              <a:t>text</a:t>
            </a:r>
            <a:r>
              <a:rPr sz="1200" i="1" spc="-15" baseline="-10416" dirty="0">
                <a:latin typeface="Verdana"/>
                <a:cs typeface="Verdana"/>
              </a:rPr>
              <a:t>c </a:t>
            </a:r>
            <a:r>
              <a:rPr sz="1100" spc="-70" dirty="0">
                <a:latin typeface="Tahoma"/>
                <a:cs typeface="Tahoma"/>
              </a:rPr>
              <a:t>are </a:t>
            </a:r>
            <a:r>
              <a:rPr sz="1100" spc="-55" dirty="0">
                <a:latin typeface="Tahoma"/>
                <a:cs typeface="Tahoma"/>
              </a:rPr>
              <a:t>8 </a:t>
            </a:r>
            <a:r>
              <a:rPr sz="1100" spc="-50" dirty="0">
                <a:latin typeface="Tahoma"/>
                <a:cs typeface="Tahoma"/>
              </a:rPr>
              <a:t>and 3, respectively, and </a:t>
            </a:r>
            <a:r>
              <a:rPr sz="1100" spc="-60" dirty="0">
                <a:latin typeface="Tahoma"/>
                <a:cs typeface="Tahoma"/>
              </a:rPr>
              <a:t>because </a:t>
            </a:r>
            <a:r>
              <a:rPr sz="1100" spc="-45" dirty="0">
                <a:latin typeface="Tahoma"/>
                <a:cs typeface="Tahoma"/>
              </a:rPr>
              <a:t>the </a:t>
            </a:r>
            <a:r>
              <a:rPr sz="1100" spc="-35" dirty="0">
                <a:latin typeface="Tahoma"/>
                <a:cs typeface="Tahoma"/>
              </a:rPr>
              <a:t>constant  </a:t>
            </a:r>
            <a:r>
              <a:rPr sz="1100" i="1" spc="-10" dirty="0">
                <a:latin typeface="Arial"/>
                <a:cs typeface="Arial"/>
              </a:rPr>
              <a:t>B </a:t>
            </a:r>
            <a:r>
              <a:rPr sz="1100" spc="-35" dirty="0">
                <a:latin typeface="Tahoma"/>
                <a:cs typeface="Tahoma"/>
              </a:rPr>
              <a:t>is </a:t>
            </a:r>
            <a:r>
              <a:rPr sz="1100" spc="-55" dirty="0">
                <a:latin typeface="Tahoma"/>
                <a:cs typeface="Tahoma"/>
              </a:rPr>
              <a:t>6 </a:t>
            </a:r>
            <a:r>
              <a:rPr sz="1100" spc="-65" dirty="0">
                <a:latin typeface="Tahoma"/>
                <a:cs typeface="Tahoma"/>
              </a:rPr>
              <a:t>as </a:t>
            </a:r>
            <a:r>
              <a:rPr sz="1100" spc="-45" dirty="0">
                <a:latin typeface="Tahoma"/>
                <a:cs typeface="Tahoma"/>
              </a:rPr>
              <a:t>the </a:t>
            </a:r>
            <a:r>
              <a:rPr sz="1100" spc="-40" dirty="0">
                <a:latin typeface="Tahoma"/>
                <a:cs typeface="Tahoma"/>
              </a:rPr>
              <a:t>vocabulary consists of six</a:t>
            </a:r>
            <a:r>
              <a:rPr sz="1100" spc="40" dirty="0">
                <a:latin typeface="Tahoma"/>
                <a:cs typeface="Tahoma"/>
              </a:rPr>
              <a:t> </a:t>
            </a:r>
            <a:r>
              <a:rPr sz="1100" spc="-45" dirty="0">
                <a:latin typeface="Tahoma"/>
                <a:cs typeface="Tahoma"/>
              </a:rPr>
              <a:t>terms.</a:t>
            </a:r>
            <a:endParaRPr sz="1100">
              <a:latin typeface="Tahoma"/>
              <a:cs typeface="Tahoma"/>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28 </a:t>
            </a:r>
            <a:r>
              <a:rPr spc="150" dirty="0"/>
              <a:t>/</a:t>
            </a:r>
            <a:r>
              <a:rPr spc="40" dirty="0"/>
              <a:t> </a:t>
            </a:r>
            <a:r>
              <a:rPr spc="-20" dirty="0"/>
              <a:t>48</a:t>
            </a:r>
          </a:p>
        </p:txBody>
      </p:sp>
      <p:graphicFrame>
        <p:nvGraphicFramePr>
          <p:cNvPr id="18" name="object 4">
            <a:extLst>
              <a:ext uri="{FF2B5EF4-FFF2-40B4-BE49-F238E27FC236}">
                <a16:creationId xmlns:a16="http://schemas.microsoft.com/office/drawing/2014/main" id="{1EE06898-6EDC-2C42-B51F-7D4ECD04FCB1}"/>
              </a:ext>
            </a:extLst>
          </p:cNvPr>
          <p:cNvGraphicFramePr>
            <a:graphicFrameLocks noGrp="1"/>
          </p:cNvGraphicFramePr>
          <p:nvPr>
            <p:extLst>
              <p:ext uri="{D42A27DB-BD31-4B8C-83A1-F6EECF244321}">
                <p14:modId xmlns:p14="http://schemas.microsoft.com/office/powerpoint/2010/main" val="3673775442"/>
              </p:ext>
            </p:extLst>
          </p:nvPr>
        </p:nvGraphicFramePr>
        <p:xfrm>
          <a:off x="366517" y="3535143"/>
          <a:ext cx="3931917" cy="886330"/>
        </p:xfrm>
        <a:graphic>
          <a:graphicData uri="http://schemas.openxmlformats.org/drawingml/2006/table">
            <a:tbl>
              <a:tblPr firstRow="1" bandRow="1">
                <a:tableStyleId>{2D5ABB26-0587-4C30-8999-92F81FD0307C}</a:tableStyleId>
              </a:tblPr>
              <a:tblGrid>
                <a:gridCol w="684530">
                  <a:extLst>
                    <a:ext uri="{9D8B030D-6E8A-4147-A177-3AD203B41FA5}">
                      <a16:colId xmlns:a16="http://schemas.microsoft.com/office/drawing/2014/main" val="20000"/>
                    </a:ext>
                  </a:extLst>
                </a:gridCol>
                <a:gridCol w="422275">
                  <a:extLst>
                    <a:ext uri="{9D8B030D-6E8A-4147-A177-3AD203B41FA5}">
                      <a16:colId xmlns:a16="http://schemas.microsoft.com/office/drawing/2014/main" val="20001"/>
                    </a:ext>
                  </a:extLst>
                </a:gridCol>
                <a:gridCol w="1623059">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269875">
                  <a:extLst>
                    <a:ext uri="{9D8B030D-6E8A-4147-A177-3AD203B41FA5}">
                      <a16:colId xmlns:a16="http://schemas.microsoft.com/office/drawing/2014/main" val="20004"/>
                    </a:ext>
                  </a:extLst>
                </a:gridCol>
                <a:gridCol w="135889">
                  <a:extLst>
                    <a:ext uri="{9D8B030D-6E8A-4147-A177-3AD203B41FA5}">
                      <a16:colId xmlns:a16="http://schemas.microsoft.com/office/drawing/2014/main" val="20005"/>
                    </a:ext>
                  </a:extLst>
                </a:gridCol>
                <a:gridCol w="421639">
                  <a:extLst>
                    <a:ext uri="{9D8B030D-6E8A-4147-A177-3AD203B41FA5}">
                      <a16:colId xmlns:a16="http://schemas.microsoft.com/office/drawing/2014/main" val="20006"/>
                    </a:ext>
                  </a:extLst>
                </a:gridCol>
              </a:tblGrid>
              <a:tr h="148412">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marL="64135">
                        <a:lnSpc>
                          <a:spcPts val="985"/>
                        </a:lnSpc>
                      </a:pPr>
                      <a:r>
                        <a:rPr sz="900" spc="-10" dirty="0">
                          <a:latin typeface="Tahoma"/>
                          <a:cs typeface="Tahoma"/>
                        </a:rPr>
                        <a:t>docID</a:t>
                      </a:r>
                      <a:endParaRPr sz="900">
                        <a:latin typeface="Tahoma"/>
                        <a:cs typeface="Tahoma"/>
                      </a:endParaRPr>
                    </a:p>
                  </a:txBody>
                  <a:tcPr marL="0" marR="0" marT="0" marB="0">
                    <a:lnL w="6350">
                      <a:solidFill>
                        <a:srgbClr val="000000"/>
                      </a:solidFill>
                      <a:prstDash val="solid"/>
                    </a:lnL>
                    <a:lnB w="6350">
                      <a:solidFill>
                        <a:srgbClr val="000000"/>
                      </a:solidFill>
                      <a:prstDash val="solid"/>
                    </a:lnB>
                  </a:tcPr>
                </a:tc>
                <a:tc>
                  <a:txBody>
                    <a:bodyPr/>
                    <a:lstStyle/>
                    <a:p>
                      <a:pPr marL="64135">
                        <a:lnSpc>
                          <a:spcPts val="985"/>
                        </a:lnSpc>
                      </a:pPr>
                      <a:r>
                        <a:rPr sz="900" spc="-40" dirty="0">
                          <a:latin typeface="Tahoma"/>
                          <a:cs typeface="Tahoma"/>
                        </a:rPr>
                        <a:t>words </a:t>
                      </a:r>
                      <a:r>
                        <a:rPr sz="900" spc="-5" dirty="0">
                          <a:latin typeface="Tahoma"/>
                          <a:cs typeface="Tahoma"/>
                        </a:rPr>
                        <a:t>in</a:t>
                      </a:r>
                      <a:r>
                        <a:rPr sz="900" spc="80" dirty="0">
                          <a:latin typeface="Tahoma"/>
                          <a:cs typeface="Tahoma"/>
                        </a:rPr>
                        <a:t> </a:t>
                      </a:r>
                      <a:r>
                        <a:rPr sz="900" spc="-15" dirty="0">
                          <a:latin typeface="Tahoma"/>
                          <a:cs typeface="Tahoma"/>
                        </a:rPr>
                        <a:t>document</a:t>
                      </a:r>
                      <a:endParaRPr sz="900">
                        <a:latin typeface="Tahoma"/>
                        <a:cs typeface="Tahoma"/>
                      </a:endParaRPr>
                    </a:p>
                  </a:txBody>
                  <a:tcPr marL="0" marR="0" marT="0" marB="0">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B w="6350">
                      <a:solidFill>
                        <a:srgbClr val="000000"/>
                      </a:solidFill>
                      <a:prstDash val="solid"/>
                    </a:lnB>
                  </a:tcPr>
                </a:tc>
                <a:tc>
                  <a:txBody>
                    <a:bodyPr/>
                    <a:lstStyle/>
                    <a:p>
                      <a:pPr marL="64135">
                        <a:lnSpc>
                          <a:spcPts val="985"/>
                        </a:lnSpc>
                      </a:pPr>
                      <a:r>
                        <a:rPr sz="900" spc="-5" dirty="0">
                          <a:latin typeface="Tahoma"/>
                          <a:cs typeface="Tahoma"/>
                        </a:rPr>
                        <a:t>in</a:t>
                      </a:r>
                      <a:r>
                        <a:rPr sz="900" spc="-35" dirty="0">
                          <a:latin typeface="Tahoma"/>
                          <a:cs typeface="Tahoma"/>
                        </a:rPr>
                        <a:t> </a:t>
                      </a:r>
                      <a:r>
                        <a:rPr sz="900" i="1" spc="-40" dirty="0">
                          <a:latin typeface="Arial"/>
                          <a:cs typeface="Arial"/>
                        </a:rPr>
                        <a:t>c</a:t>
                      </a:r>
                      <a:endParaRPr sz="900">
                        <a:latin typeface="Arial"/>
                        <a:cs typeface="Arial"/>
                      </a:endParaRPr>
                    </a:p>
                  </a:txBody>
                  <a:tcPr marL="0" marR="0" marT="0" marB="0">
                    <a:lnB w="6350">
                      <a:solidFill>
                        <a:srgbClr val="000000"/>
                      </a:solidFill>
                      <a:prstDash val="solid"/>
                    </a:lnB>
                  </a:tcPr>
                </a:tc>
                <a:tc>
                  <a:txBody>
                    <a:bodyPr/>
                    <a:lstStyle/>
                    <a:p>
                      <a:pPr marL="24130">
                        <a:lnSpc>
                          <a:spcPts val="985"/>
                        </a:lnSpc>
                      </a:pPr>
                      <a:r>
                        <a:rPr sz="900" dirty="0">
                          <a:latin typeface="Tahoma"/>
                          <a:cs typeface="Tahoma"/>
                        </a:rPr>
                        <a:t>=</a:t>
                      </a:r>
                      <a:endParaRPr sz="900">
                        <a:latin typeface="Tahoma"/>
                        <a:cs typeface="Tahoma"/>
                      </a:endParaRPr>
                    </a:p>
                  </a:txBody>
                  <a:tcPr marL="0" marR="0" marT="0" marB="0">
                    <a:lnB w="6350">
                      <a:solidFill>
                        <a:srgbClr val="000000"/>
                      </a:solidFill>
                      <a:prstDash val="solid"/>
                    </a:lnB>
                  </a:tcPr>
                </a:tc>
                <a:tc>
                  <a:txBody>
                    <a:bodyPr/>
                    <a:lstStyle/>
                    <a:p>
                      <a:pPr marL="19050">
                        <a:lnSpc>
                          <a:spcPts val="985"/>
                        </a:lnSpc>
                      </a:pPr>
                      <a:r>
                        <a:rPr sz="900" i="1" spc="-25" dirty="0">
                          <a:latin typeface="Arial"/>
                          <a:cs typeface="Arial"/>
                        </a:rPr>
                        <a:t>China</a:t>
                      </a:r>
                      <a:r>
                        <a:rPr sz="900" spc="-25" dirty="0">
                          <a:latin typeface="Tahoma"/>
                          <a:cs typeface="Tahoma"/>
                        </a:rPr>
                        <a:t>?</a:t>
                      </a:r>
                      <a:endParaRPr sz="900">
                        <a:latin typeface="Tahoma"/>
                        <a:cs typeface="Tahoma"/>
                      </a:endParaRPr>
                    </a:p>
                  </a:txBody>
                  <a:tcPr marL="0" marR="0" marT="0" marB="0">
                    <a:lnB w="6350">
                      <a:solidFill>
                        <a:srgbClr val="000000"/>
                      </a:solidFill>
                      <a:prstDash val="solid"/>
                    </a:lnB>
                  </a:tcPr>
                </a:tc>
                <a:extLst>
                  <a:ext uri="{0D108BD9-81ED-4DB2-BD59-A6C34878D82A}">
                    <a16:rowId xmlns:a16="http://schemas.microsoft.com/office/drawing/2014/main" val="10000"/>
                  </a:ext>
                </a:extLst>
              </a:tr>
              <a:tr h="148318">
                <a:tc>
                  <a:txBody>
                    <a:bodyPr/>
                    <a:lstStyle/>
                    <a:p>
                      <a:pPr marL="64135">
                        <a:lnSpc>
                          <a:spcPts val="1005"/>
                        </a:lnSpc>
                      </a:pPr>
                      <a:r>
                        <a:rPr sz="900" spc="-10" dirty="0">
                          <a:latin typeface="Tahoma"/>
                          <a:cs typeface="Tahoma"/>
                        </a:rPr>
                        <a:t>training</a:t>
                      </a:r>
                      <a:r>
                        <a:rPr sz="900" dirty="0">
                          <a:latin typeface="Tahoma"/>
                          <a:cs typeface="Tahoma"/>
                        </a:rPr>
                        <a:t> </a:t>
                      </a:r>
                      <a:r>
                        <a:rPr sz="900" spc="-30" dirty="0">
                          <a:latin typeface="Tahoma"/>
                          <a:cs typeface="Tahoma"/>
                        </a:rPr>
                        <a:t>set</a:t>
                      </a:r>
                      <a:endParaRPr sz="900">
                        <a:latin typeface="Tahoma"/>
                        <a:cs typeface="Tahoma"/>
                      </a:endParaRPr>
                    </a:p>
                  </a:txBody>
                  <a:tcPr marL="0" marR="0" marT="0" marB="0">
                    <a:lnR w="6350">
                      <a:solidFill>
                        <a:srgbClr val="000000"/>
                      </a:solidFill>
                      <a:prstDash val="solid"/>
                    </a:lnR>
                    <a:lnT w="6350">
                      <a:solidFill>
                        <a:srgbClr val="000000"/>
                      </a:solidFill>
                      <a:prstDash val="solid"/>
                    </a:lnT>
                  </a:tcPr>
                </a:tc>
                <a:tc>
                  <a:txBody>
                    <a:bodyPr/>
                    <a:lstStyle/>
                    <a:p>
                      <a:pPr marL="64135">
                        <a:lnSpc>
                          <a:spcPts val="1005"/>
                        </a:lnSpc>
                      </a:pPr>
                      <a:r>
                        <a:rPr sz="900" dirty="0">
                          <a:latin typeface="Tahoma"/>
                          <a:cs typeface="Tahoma"/>
                        </a:rPr>
                        <a:t>1</a:t>
                      </a:r>
                      <a:endParaRPr sz="900">
                        <a:latin typeface="Tahoma"/>
                        <a:cs typeface="Tahoma"/>
                      </a:endParaRPr>
                    </a:p>
                  </a:txBody>
                  <a:tcPr marL="0" marR="0" marT="0" marB="0">
                    <a:lnL w="6350">
                      <a:solidFill>
                        <a:srgbClr val="000000"/>
                      </a:solidFill>
                      <a:prstDash val="solid"/>
                    </a:lnL>
                    <a:lnT w="6350">
                      <a:solidFill>
                        <a:srgbClr val="000000"/>
                      </a:solidFill>
                      <a:prstDash val="solid"/>
                    </a:lnT>
                  </a:tcPr>
                </a:tc>
                <a:tc>
                  <a:txBody>
                    <a:bodyPr/>
                    <a:lstStyle/>
                    <a:p>
                      <a:pPr marL="64135">
                        <a:lnSpc>
                          <a:spcPts val="1005"/>
                        </a:lnSpc>
                      </a:pPr>
                      <a:r>
                        <a:rPr sz="900" spc="-25" dirty="0">
                          <a:latin typeface="Tahoma"/>
                          <a:cs typeface="Tahoma"/>
                        </a:rPr>
                        <a:t>Chinese </a:t>
                      </a:r>
                      <a:r>
                        <a:rPr sz="900" spc="-5" dirty="0">
                          <a:latin typeface="Tahoma"/>
                          <a:cs typeface="Tahoma"/>
                        </a:rPr>
                        <a:t>Beijing</a:t>
                      </a:r>
                      <a:r>
                        <a:rPr sz="900" spc="70" dirty="0">
                          <a:latin typeface="Tahoma"/>
                          <a:cs typeface="Tahoma"/>
                        </a:rPr>
                        <a:t> </a:t>
                      </a:r>
                      <a:r>
                        <a:rPr sz="900" spc="-25" dirty="0">
                          <a:latin typeface="Tahoma"/>
                          <a:cs typeface="Tahoma"/>
                        </a:rPr>
                        <a:t>Chinese</a:t>
                      </a:r>
                      <a:endParaRPr sz="900" dirty="0">
                        <a:latin typeface="Tahoma"/>
                        <a:cs typeface="Tahoma"/>
                      </a:endParaRPr>
                    </a:p>
                  </a:txBody>
                  <a:tcPr marL="0" marR="0" marT="0" marB="0">
                    <a:lnT w="6350">
                      <a:solidFill>
                        <a:srgbClr val="000000"/>
                      </a:solidFill>
                      <a:prstDash val="solid"/>
                    </a:lnT>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64135">
                        <a:lnSpc>
                          <a:spcPts val="1005"/>
                        </a:lnSpc>
                      </a:pPr>
                      <a:r>
                        <a:rPr sz="900" spc="-55" dirty="0">
                          <a:latin typeface="Tahoma"/>
                          <a:cs typeface="Tahoma"/>
                        </a:rPr>
                        <a:t>yes</a:t>
                      </a:r>
                      <a:endParaRPr sz="900">
                        <a:latin typeface="Tahoma"/>
                        <a:cs typeface="Tahoma"/>
                      </a:endParaRPr>
                    </a:p>
                  </a:txBody>
                  <a:tcPr marL="0" marR="0" marT="0" marB="0">
                    <a:lnT w="6350">
                      <a:solidFill>
                        <a:srgbClr val="000000"/>
                      </a:solidFill>
                      <a:prstDash val="solid"/>
                    </a:lnT>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rowSpan="4">
                  <a:txBody>
                    <a:bodyPr/>
                    <a:lstStyle/>
                    <a:p>
                      <a:pPr>
                        <a:lnSpc>
                          <a:spcPct val="100000"/>
                        </a:lnSpc>
                      </a:pPr>
                      <a:endParaRPr sz="800">
                        <a:latin typeface="Times New Roman"/>
                        <a:cs typeface="Times New Roman"/>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46278">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tcPr>
                </a:tc>
                <a:tc>
                  <a:txBody>
                    <a:bodyPr/>
                    <a:lstStyle/>
                    <a:p>
                      <a:pPr marL="64135">
                        <a:lnSpc>
                          <a:spcPts val="990"/>
                        </a:lnSpc>
                      </a:pPr>
                      <a:r>
                        <a:rPr sz="900" dirty="0">
                          <a:latin typeface="Tahoma"/>
                          <a:cs typeface="Tahoma"/>
                        </a:rPr>
                        <a:t>2</a:t>
                      </a:r>
                      <a:endParaRPr sz="900">
                        <a:latin typeface="Tahoma"/>
                        <a:cs typeface="Tahoma"/>
                      </a:endParaRPr>
                    </a:p>
                  </a:txBody>
                  <a:tcPr marL="0" marR="0" marT="0" marB="0">
                    <a:lnL w="6350">
                      <a:solidFill>
                        <a:srgbClr val="000000"/>
                      </a:solidFill>
                      <a:prstDash val="solid"/>
                    </a:lnL>
                  </a:tcPr>
                </a:tc>
                <a:tc>
                  <a:txBody>
                    <a:bodyPr/>
                    <a:lstStyle/>
                    <a:p>
                      <a:pPr marL="64135">
                        <a:lnSpc>
                          <a:spcPts val="990"/>
                        </a:lnSpc>
                      </a:pPr>
                      <a:r>
                        <a:rPr sz="900" spc="-25" dirty="0">
                          <a:latin typeface="Tahoma"/>
                          <a:cs typeface="Tahoma"/>
                        </a:rPr>
                        <a:t>Chinese Chinese</a:t>
                      </a:r>
                      <a:r>
                        <a:rPr sz="900" spc="65" dirty="0">
                          <a:latin typeface="Tahoma"/>
                          <a:cs typeface="Tahoma"/>
                        </a:rPr>
                        <a:t> </a:t>
                      </a:r>
                      <a:r>
                        <a:rPr sz="900" spc="-20" dirty="0">
                          <a:latin typeface="Tahoma"/>
                          <a:cs typeface="Tahoma"/>
                        </a:rPr>
                        <a:t>Shanghai</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769">
                        <a:lnSpc>
                          <a:spcPts val="990"/>
                        </a:lnSpc>
                      </a:pPr>
                      <a:r>
                        <a:rPr sz="900" spc="-55" dirty="0">
                          <a:latin typeface="Tahoma"/>
                          <a:cs typeface="Tahoma"/>
                        </a:rPr>
                        <a:t>yes</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46278">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tcPr>
                </a:tc>
                <a:tc>
                  <a:txBody>
                    <a:bodyPr/>
                    <a:lstStyle/>
                    <a:p>
                      <a:pPr marL="64135">
                        <a:lnSpc>
                          <a:spcPts val="990"/>
                        </a:lnSpc>
                      </a:pPr>
                      <a:r>
                        <a:rPr sz="900" dirty="0">
                          <a:latin typeface="Tahoma"/>
                          <a:cs typeface="Tahoma"/>
                        </a:rPr>
                        <a:t>3</a:t>
                      </a:r>
                      <a:endParaRPr sz="900">
                        <a:latin typeface="Tahoma"/>
                        <a:cs typeface="Tahoma"/>
                      </a:endParaRPr>
                    </a:p>
                  </a:txBody>
                  <a:tcPr marL="0" marR="0" marT="0" marB="0">
                    <a:lnL w="6350">
                      <a:solidFill>
                        <a:srgbClr val="000000"/>
                      </a:solidFill>
                      <a:prstDash val="solid"/>
                    </a:lnL>
                  </a:tcPr>
                </a:tc>
                <a:tc>
                  <a:txBody>
                    <a:bodyPr/>
                    <a:lstStyle/>
                    <a:p>
                      <a:pPr marL="64135">
                        <a:lnSpc>
                          <a:spcPts val="990"/>
                        </a:lnSpc>
                      </a:pPr>
                      <a:r>
                        <a:rPr sz="900" spc="-25" dirty="0">
                          <a:latin typeface="Tahoma"/>
                          <a:cs typeface="Tahoma"/>
                        </a:rPr>
                        <a:t>Chinese</a:t>
                      </a:r>
                      <a:r>
                        <a:rPr sz="900" spc="20" dirty="0">
                          <a:latin typeface="Tahoma"/>
                          <a:cs typeface="Tahoma"/>
                        </a:rPr>
                        <a:t> </a:t>
                      </a:r>
                      <a:r>
                        <a:rPr sz="900" spc="5" dirty="0">
                          <a:latin typeface="Tahoma"/>
                          <a:cs typeface="Tahoma"/>
                        </a:rPr>
                        <a:t>Macao</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135">
                        <a:lnSpc>
                          <a:spcPts val="990"/>
                        </a:lnSpc>
                      </a:pPr>
                      <a:r>
                        <a:rPr sz="900" spc="-55" dirty="0">
                          <a:latin typeface="Tahoma"/>
                          <a:cs typeface="Tahoma"/>
                        </a:rPr>
                        <a:t>yes</a:t>
                      </a:r>
                      <a:endParaRPr sz="900">
                        <a:latin typeface="Tahoma"/>
                        <a:cs typeface="Tahoma"/>
                      </a:endParaRPr>
                    </a:p>
                  </a:txBody>
                  <a:tcPr marL="0" marR="0" marT="0" marB="0"/>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48531">
                <a:tc>
                  <a:txBody>
                    <a:bodyPr/>
                    <a:lstStyle/>
                    <a:p>
                      <a:pPr>
                        <a:lnSpc>
                          <a:spcPct val="100000"/>
                        </a:lnSpc>
                      </a:pPr>
                      <a:endParaRPr sz="80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marL="64135">
                        <a:lnSpc>
                          <a:spcPts val="990"/>
                        </a:lnSpc>
                      </a:pPr>
                      <a:r>
                        <a:rPr sz="900" dirty="0">
                          <a:latin typeface="Tahoma"/>
                          <a:cs typeface="Tahoma"/>
                        </a:rPr>
                        <a:t>4</a:t>
                      </a:r>
                      <a:endParaRPr sz="900">
                        <a:latin typeface="Tahoma"/>
                        <a:cs typeface="Tahoma"/>
                      </a:endParaRPr>
                    </a:p>
                  </a:txBody>
                  <a:tcPr marL="0" marR="0" marT="0" marB="0">
                    <a:lnL w="6350">
                      <a:solidFill>
                        <a:srgbClr val="000000"/>
                      </a:solidFill>
                      <a:prstDash val="solid"/>
                    </a:lnL>
                    <a:lnB w="6350">
                      <a:solidFill>
                        <a:srgbClr val="000000"/>
                      </a:solidFill>
                      <a:prstDash val="solid"/>
                    </a:lnB>
                  </a:tcPr>
                </a:tc>
                <a:tc>
                  <a:txBody>
                    <a:bodyPr/>
                    <a:lstStyle/>
                    <a:p>
                      <a:pPr marL="64135">
                        <a:lnSpc>
                          <a:spcPts val="990"/>
                        </a:lnSpc>
                      </a:pPr>
                      <a:r>
                        <a:rPr sz="900" spc="-15" dirty="0">
                          <a:latin typeface="Tahoma"/>
                          <a:cs typeface="Tahoma"/>
                        </a:rPr>
                        <a:t>Tokyo </a:t>
                      </a:r>
                      <a:r>
                        <a:rPr sz="900" spc="-10" dirty="0">
                          <a:latin typeface="Tahoma"/>
                          <a:cs typeface="Tahoma"/>
                        </a:rPr>
                        <a:t>Japan</a:t>
                      </a:r>
                      <a:r>
                        <a:rPr sz="900" spc="60" dirty="0">
                          <a:latin typeface="Tahoma"/>
                          <a:cs typeface="Tahoma"/>
                        </a:rPr>
                        <a:t> </a:t>
                      </a:r>
                      <a:r>
                        <a:rPr sz="900" spc="-25" dirty="0">
                          <a:latin typeface="Tahoma"/>
                          <a:cs typeface="Tahoma"/>
                        </a:rPr>
                        <a:t>Chinese</a:t>
                      </a:r>
                      <a:endParaRPr sz="900">
                        <a:latin typeface="Tahoma"/>
                        <a:cs typeface="Tahoma"/>
                      </a:endParaRPr>
                    </a:p>
                  </a:txBody>
                  <a:tcPr marL="0" marR="0" marT="0" marB="0">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tc>
                  <a:txBody>
                    <a:bodyPr/>
                    <a:lstStyle/>
                    <a:p>
                      <a:pPr marL="64769">
                        <a:lnSpc>
                          <a:spcPts val="990"/>
                        </a:lnSpc>
                      </a:pPr>
                      <a:r>
                        <a:rPr sz="900" spc="-25" dirty="0">
                          <a:latin typeface="Tahoma"/>
                          <a:cs typeface="Tahoma"/>
                        </a:rPr>
                        <a:t>no</a:t>
                      </a:r>
                      <a:endParaRPr sz="900">
                        <a:latin typeface="Tahoma"/>
                        <a:cs typeface="Tahoma"/>
                      </a:endParaRPr>
                    </a:p>
                  </a:txBody>
                  <a:tcPr marL="0" marR="0" marT="0" marB="0">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tc vMerge="1">
                  <a:txBody>
                    <a:bodyPr/>
                    <a:lstStyle/>
                    <a:p>
                      <a:endParaRPr/>
                    </a:p>
                  </a:txBody>
                  <a:tcPr marL="0" marR="0" marT="0" marB="0">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48513">
                <a:tc>
                  <a:txBody>
                    <a:bodyPr/>
                    <a:lstStyle/>
                    <a:p>
                      <a:pPr marL="64135">
                        <a:lnSpc>
                          <a:spcPts val="1005"/>
                        </a:lnSpc>
                      </a:pPr>
                      <a:r>
                        <a:rPr sz="900" spc="-15" dirty="0">
                          <a:latin typeface="Tahoma"/>
                          <a:cs typeface="Tahoma"/>
                        </a:rPr>
                        <a:t>test</a:t>
                      </a:r>
                      <a:r>
                        <a:rPr sz="900" spc="15" dirty="0">
                          <a:latin typeface="Tahoma"/>
                          <a:cs typeface="Tahoma"/>
                        </a:rPr>
                        <a:t> </a:t>
                      </a:r>
                      <a:r>
                        <a:rPr sz="900" spc="-30" dirty="0">
                          <a:latin typeface="Tahoma"/>
                          <a:cs typeface="Tahoma"/>
                        </a:rPr>
                        <a:t>set</a:t>
                      </a:r>
                      <a:endParaRPr sz="900">
                        <a:latin typeface="Tahoma"/>
                        <a:cs typeface="Tahoma"/>
                      </a:endParaRPr>
                    </a:p>
                  </a:txBody>
                  <a:tcPr marL="0" marR="0" marT="0" marB="0">
                    <a:lnR w="6350">
                      <a:solidFill>
                        <a:srgbClr val="000000"/>
                      </a:solidFill>
                      <a:prstDash val="solid"/>
                    </a:lnR>
                    <a:lnT w="6350">
                      <a:solidFill>
                        <a:srgbClr val="000000"/>
                      </a:solidFill>
                      <a:prstDash val="solid"/>
                    </a:lnT>
                  </a:tcPr>
                </a:tc>
                <a:tc>
                  <a:txBody>
                    <a:bodyPr/>
                    <a:lstStyle/>
                    <a:p>
                      <a:pPr marL="64135">
                        <a:lnSpc>
                          <a:spcPts val="1005"/>
                        </a:lnSpc>
                      </a:pPr>
                      <a:r>
                        <a:rPr sz="900" dirty="0">
                          <a:latin typeface="Tahoma"/>
                          <a:cs typeface="Tahoma"/>
                        </a:rPr>
                        <a:t>5</a:t>
                      </a:r>
                      <a:endParaRPr sz="900">
                        <a:latin typeface="Tahoma"/>
                        <a:cs typeface="Tahoma"/>
                      </a:endParaRPr>
                    </a:p>
                  </a:txBody>
                  <a:tcPr marL="0" marR="0" marT="0" marB="0">
                    <a:lnL w="6350">
                      <a:solidFill>
                        <a:srgbClr val="000000"/>
                      </a:solidFill>
                      <a:prstDash val="solid"/>
                    </a:lnL>
                    <a:lnT w="6350">
                      <a:solidFill>
                        <a:srgbClr val="000000"/>
                      </a:solidFill>
                      <a:prstDash val="solid"/>
                    </a:lnT>
                  </a:tcPr>
                </a:tc>
                <a:tc>
                  <a:txBody>
                    <a:bodyPr/>
                    <a:lstStyle/>
                    <a:p>
                      <a:pPr marL="64135">
                        <a:lnSpc>
                          <a:spcPts val="1005"/>
                        </a:lnSpc>
                      </a:pPr>
                      <a:r>
                        <a:rPr sz="900" spc="-25" dirty="0">
                          <a:latin typeface="Tahoma"/>
                          <a:cs typeface="Tahoma"/>
                        </a:rPr>
                        <a:t>Chinese Chinese Chinese</a:t>
                      </a:r>
                      <a:r>
                        <a:rPr sz="900" spc="105" dirty="0">
                          <a:latin typeface="Tahoma"/>
                          <a:cs typeface="Tahoma"/>
                        </a:rPr>
                        <a:t> </a:t>
                      </a:r>
                      <a:r>
                        <a:rPr sz="900" spc="-15" dirty="0">
                          <a:latin typeface="Tahoma"/>
                          <a:cs typeface="Tahoma"/>
                        </a:rPr>
                        <a:t>Tokyo</a:t>
                      </a:r>
                      <a:endParaRPr sz="900">
                        <a:latin typeface="Tahoma"/>
                        <a:cs typeface="Tahoma"/>
                      </a:endParaRPr>
                    </a:p>
                  </a:txBody>
                  <a:tcPr marL="0" marR="0" marT="0" marB="0">
                    <a:lnT w="6350">
                      <a:solidFill>
                        <a:srgbClr val="000000"/>
                      </a:solidFill>
                      <a:prstDash val="solid"/>
                    </a:lnT>
                  </a:tcPr>
                </a:tc>
                <a:tc>
                  <a:txBody>
                    <a:bodyPr/>
                    <a:lstStyle/>
                    <a:p>
                      <a:pPr marL="19050">
                        <a:lnSpc>
                          <a:spcPts val="1005"/>
                        </a:lnSpc>
                      </a:pPr>
                      <a:r>
                        <a:rPr sz="900" spc="-10" dirty="0">
                          <a:latin typeface="Tahoma"/>
                          <a:cs typeface="Tahoma"/>
                        </a:rPr>
                        <a:t>Japan</a:t>
                      </a:r>
                      <a:endParaRPr sz="900">
                        <a:latin typeface="Tahoma"/>
                        <a:cs typeface="Tahoma"/>
                      </a:endParaRPr>
                    </a:p>
                  </a:txBody>
                  <a:tcPr marL="0" marR="0" marT="0" marB="0">
                    <a:lnT w="6350">
                      <a:solidFill>
                        <a:srgbClr val="000000"/>
                      </a:solidFill>
                      <a:prstDash val="solid"/>
                    </a:lnT>
                  </a:tcPr>
                </a:tc>
                <a:tc>
                  <a:txBody>
                    <a:bodyPr/>
                    <a:lstStyle/>
                    <a:p>
                      <a:pPr marL="64135">
                        <a:lnSpc>
                          <a:spcPts val="1005"/>
                        </a:lnSpc>
                      </a:pPr>
                      <a:r>
                        <a:rPr sz="900" dirty="0">
                          <a:latin typeface="Tahoma"/>
                          <a:cs typeface="Tahoma"/>
                        </a:rPr>
                        <a:t>?</a:t>
                      </a:r>
                      <a:endParaRPr sz="900">
                        <a:latin typeface="Tahoma"/>
                        <a:cs typeface="Tahoma"/>
                      </a:endParaRPr>
                    </a:p>
                  </a:txBody>
                  <a:tcPr marL="0" marR="0" marT="0" marB="0">
                    <a:lnT w="6350">
                      <a:solidFill>
                        <a:srgbClr val="000000"/>
                      </a:solidFill>
                      <a:prstDash val="solid"/>
                    </a:lnT>
                  </a:tcPr>
                </a:tc>
                <a:tc>
                  <a:txBody>
                    <a:bodyPr/>
                    <a:lstStyle/>
                    <a:p>
                      <a:pPr>
                        <a:lnSpc>
                          <a:spcPct val="100000"/>
                        </a:lnSpc>
                      </a:pPr>
                      <a:endParaRPr sz="800">
                        <a:latin typeface="Times New Roman"/>
                        <a:cs typeface="Times New Roman"/>
                      </a:endParaRPr>
                    </a:p>
                  </a:txBody>
                  <a:tcPr marL="0" marR="0" marT="0" marB="0">
                    <a:lnT w="6350">
                      <a:solidFill>
                        <a:srgbClr val="000000"/>
                      </a:solidFill>
                      <a:prstDash val="solid"/>
                    </a:lnT>
                  </a:tcPr>
                </a:tc>
                <a:tc>
                  <a:txBody>
                    <a:bodyPr/>
                    <a:lstStyle/>
                    <a:p>
                      <a:pPr>
                        <a:lnSpc>
                          <a:spcPct val="100000"/>
                        </a:lnSpc>
                      </a:pPr>
                      <a:endParaRPr sz="800" dirty="0">
                        <a:latin typeface="Times New Roman"/>
                        <a:cs typeface="Times New Roman"/>
                      </a:endParaRPr>
                    </a:p>
                  </a:txBody>
                  <a:tcPr marL="0" marR="0" marT="0" marB="0">
                    <a:lnT w="6350">
                      <a:solidFill>
                        <a:srgbClr val="000000"/>
                      </a:solidFill>
                      <a:prstDash val="solid"/>
                    </a:lnT>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5996044"/>
      </p:ext>
    </p:extLst>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FFFFFF"/>
                </a:solidFill>
                <a:latin typeface="Arial"/>
                <a:cs typeface="Arial"/>
              </a:rPr>
              <a:t>Naive </a:t>
            </a:r>
            <a:r>
              <a:rPr sz="600" spc="-35" dirty="0">
                <a:solidFill>
                  <a:srgbClr val="FFFFF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NB </a:t>
            </a:r>
            <a:r>
              <a:rPr sz="600" spc="-20" dirty="0">
                <a:solidFill>
                  <a:srgbClr val="7F7F7F"/>
                </a:solidFill>
                <a:latin typeface="Arial"/>
                <a:cs typeface="Arial"/>
              </a:rPr>
              <a:t>independence</a:t>
            </a:r>
            <a:r>
              <a:rPr sz="600" spc="-100" dirty="0">
                <a:solidFill>
                  <a:srgbClr val="7F7F7F"/>
                </a:solidFill>
                <a:latin typeface="Arial"/>
                <a:cs typeface="Arial"/>
              </a:rPr>
              <a:t> </a:t>
            </a:r>
            <a:r>
              <a:rPr sz="600" spc="-15" dirty="0">
                <a:solidFill>
                  <a:srgbClr val="7F7F7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Example:</a:t>
            </a:r>
            <a:r>
              <a:rPr spc="229" dirty="0"/>
              <a:t> </a:t>
            </a:r>
            <a:r>
              <a:rPr spc="-50" dirty="0"/>
              <a:t>Classification</a:t>
            </a:r>
          </a:p>
        </p:txBody>
      </p:sp>
      <p:sp>
        <p:nvSpPr>
          <p:cNvPr id="4" name="object 4"/>
          <p:cNvSpPr/>
          <p:nvPr/>
        </p:nvSpPr>
        <p:spPr>
          <a:xfrm>
            <a:off x="1048246" y="1611147"/>
            <a:ext cx="73660" cy="0"/>
          </a:xfrm>
          <a:custGeom>
            <a:avLst/>
            <a:gdLst/>
            <a:ahLst/>
            <a:cxnLst/>
            <a:rect l="l" t="t" r="r" b="b"/>
            <a:pathLst>
              <a:path w="73659">
                <a:moveTo>
                  <a:pt x="0" y="0"/>
                </a:moveTo>
                <a:lnTo>
                  <a:pt x="73148" y="0"/>
                </a:lnTo>
              </a:path>
            </a:pathLst>
          </a:custGeom>
          <a:ln w="5600">
            <a:solidFill>
              <a:srgbClr val="000000"/>
            </a:solidFill>
          </a:ln>
        </p:spPr>
        <p:txBody>
          <a:bodyPr wrap="square" lIns="0" tIns="0" rIns="0" bIns="0" rtlCol="0"/>
          <a:lstStyle/>
          <a:p>
            <a:endParaRPr/>
          </a:p>
        </p:txBody>
      </p:sp>
      <p:sp>
        <p:nvSpPr>
          <p:cNvPr id="5" name="object 5"/>
          <p:cNvSpPr txBox="1"/>
          <p:nvPr/>
        </p:nvSpPr>
        <p:spPr>
          <a:xfrm>
            <a:off x="309231" y="1286985"/>
            <a:ext cx="3895725" cy="1273175"/>
          </a:xfrm>
          <a:prstGeom prst="rect">
            <a:avLst/>
          </a:prstGeom>
        </p:spPr>
        <p:txBody>
          <a:bodyPr vert="horz" wrap="square" lIns="0" tIns="55244" rIns="0" bIns="0" rtlCol="0">
            <a:spAutoFit/>
          </a:bodyPr>
          <a:lstStyle/>
          <a:p>
            <a:pPr marL="584835">
              <a:lnSpc>
                <a:spcPct val="100000"/>
              </a:lnSpc>
              <a:spcBef>
                <a:spcPts val="434"/>
              </a:spcBef>
            </a:pPr>
            <a:r>
              <a:rPr sz="1100" i="1" spc="-85" dirty="0">
                <a:latin typeface="Arial"/>
                <a:cs typeface="Arial"/>
              </a:rPr>
              <a:t>P</a:t>
            </a:r>
            <a:r>
              <a:rPr sz="1650" spc="-127" baseline="12626" dirty="0">
                <a:latin typeface="Tahoma"/>
                <a:cs typeface="Tahoma"/>
              </a:rPr>
              <a:t>ˆ</a:t>
            </a:r>
            <a:r>
              <a:rPr sz="1100" spc="-85" dirty="0">
                <a:latin typeface="Tahoma"/>
                <a:cs typeface="Tahoma"/>
              </a:rPr>
              <a:t>(</a:t>
            </a:r>
            <a:r>
              <a:rPr sz="1100" i="1" spc="-85" dirty="0">
                <a:latin typeface="Arial"/>
                <a:cs typeface="Arial"/>
              </a:rPr>
              <a:t>c</a:t>
            </a:r>
            <a:r>
              <a:rPr sz="1100" spc="-85" dirty="0">
                <a:latin typeface="Lucida Sans Unicode"/>
                <a:cs typeface="Lucida Sans Unicode"/>
              </a:rPr>
              <a:t>|</a:t>
            </a:r>
            <a:r>
              <a:rPr sz="1100" i="1" spc="-85" dirty="0">
                <a:latin typeface="Arial"/>
                <a:cs typeface="Arial"/>
              </a:rPr>
              <a:t>d</a:t>
            </a:r>
            <a:r>
              <a:rPr sz="1200" spc="-127" baseline="-10416" dirty="0">
                <a:latin typeface="Arial"/>
                <a:cs typeface="Arial"/>
              </a:rPr>
              <a:t>5</a:t>
            </a:r>
            <a:r>
              <a:rPr sz="1100" spc="-85" dirty="0">
                <a:latin typeface="Tahoma"/>
                <a:cs typeface="Tahoma"/>
              </a:rPr>
              <a:t>) </a:t>
            </a:r>
            <a:r>
              <a:rPr sz="1100" spc="-190" dirty="0">
                <a:latin typeface="Lucida Sans Unicode"/>
                <a:cs typeface="Lucida Sans Unicode"/>
              </a:rPr>
              <a:t>∝ </a:t>
            </a:r>
            <a:r>
              <a:rPr sz="1100" spc="-55" dirty="0">
                <a:latin typeface="Tahoma"/>
                <a:cs typeface="Tahoma"/>
              </a:rPr>
              <a:t>3</a:t>
            </a:r>
            <a:r>
              <a:rPr sz="1100" spc="-55" dirty="0">
                <a:latin typeface="Lucida Sans Unicode"/>
                <a:cs typeface="Lucida Sans Unicode"/>
              </a:rPr>
              <a:t>/</a:t>
            </a:r>
            <a:r>
              <a:rPr sz="1100" spc="-55" dirty="0">
                <a:latin typeface="Tahoma"/>
                <a:cs typeface="Tahoma"/>
              </a:rPr>
              <a:t>4 </a:t>
            </a:r>
            <a:r>
              <a:rPr sz="1100" spc="-395" dirty="0">
                <a:latin typeface="Lucida Sans Unicode"/>
                <a:cs typeface="Lucida Sans Unicode"/>
              </a:rPr>
              <a:t>·</a:t>
            </a:r>
            <a:r>
              <a:rPr sz="1100" spc="-114" dirty="0">
                <a:latin typeface="Lucida Sans Unicode"/>
                <a:cs typeface="Lucida Sans Unicode"/>
              </a:rPr>
              <a:t> </a:t>
            </a:r>
            <a:r>
              <a:rPr sz="1100" spc="-30" dirty="0">
                <a:latin typeface="Tahoma"/>
                <a:cs typeface="Tahoma"/>
              </a:rPr>
              <a:t>(3</a:t>
            </a:r>
            <a:r>
              <a:rPr sz="1100" spc="-30" dirty="0">
                <a:latin typeface="Lucida Sans Unicode"/>
                <a:cs typeface="Lucida Sans Unicode"/>
              </a:rPr>
              <a:t>/</a:t>
            </a:r>
            <a:r>
              <a:rPr sz="1100" spc="-30" dirty="0">
                <a:latin typeface="Tahoma"/>
                <a:cs typeface="Tahoma"/>
              </a:rPr>
              <a:t>7)</a:t>
            </a:r>
            <a:r>
              <a:rPr sz="1200" spc="-44" baseline="31250" dirty="0">
                <a:latin typeface="Arial"/>
                <a:cs typeface="Arial"/>
              </a:rPr>
              <a:t>3 </a:t>
            </a:r>
            <a:r>
              <a:rPr sz="1100" spc="-395" dirty="0">
                <a:latin typeface="Lucida Sans Unicode"/>
                <a:cs typeface="Lucida Sans Unicode"/>
              </a:rPr>
              <a:t>·</a:t>
            </a:r>
            <a:r>
              <a:rPr sz="1100" spc="-110" dirty="0">
                <a:latin typeface="Lucida Sans Unicode"/>
                <a:cs typeface="Lucida Sans Unicode"/>
              </a:rPr>
              <a:t> </a:t>
            </a:r>
            <a:r>
              <a:rPr sz="1100" spc="-55" dirty="0">
                <a:latin typeface="Tahoma"/>
                <a:cs typeface="Tahoma"/>
              </a:rPr>
              <a:t>1</a:t>
            </a:r>
            <a:r>
              <a:rPr sz="1100" spc="-55" dirty="0">
                <a:latin typeface="Lucida Sans Unicode"/>
                <a:cs typeface="Lucida Sans Unicode"/>
              </a:rPr>
              <a:t>/</a:t>
            </a:r>
            <a:r>
              <a:rPr sz="1100" spc="-55" dirty="0">
                <a:latin typeface="Tahoma"/>
                <a:cs typeface="Tahoma"/>
              </a:rPr>
              <a:t>14 </a:t>
            </a:r>
            <a:r>
              <a:rPr sz="1100" spc="-395" dirty="0">
                <a:latin typeface="Lucida Sans Unicode"/>
                <a:cs typeface="Lucida Sans Unicode"/>
              </a:rPr>
              <a:t>·</a:t>
            </a:r>
            <a:r>
              <a:rPr sz="1100" spc="-110" dirty="0">
                <a:latin typeface="Lucida Sans Unicode"/>
                <a:cs typeface="Lucida Sans Unicode"/>
              </a:rPr>
              <a:t> </a:t>
            </a:r>
            <a:r>
              <a:rPr sz="1100" spc="-55" dirty="0">
                <a:latin typeface="Tahoma"/>
                <a:cs typeface="Tahoma"/>
              </a:rPr>
              <a:t>1</a:t>
            </a:r>
            <a:r>
              <a:rPr sz="1100" spc="-55" dirty="0">
                <a:latin typeface="Lucida Sans Unicode"/>
                <a:cs typeface="Lucida Sans Unicode"/>
              </a:rPr>
              <a:t>/</a:t>
            </a:r>
            <a:r>
              <a:rPr sz="1100" spc="-55" dirty="0">
                <a:latin typeface="Tahoma"/>
                <a:cs typeface="Tahoma"/>
              </a:rPr>
              <a:t>14 </a:t>
            </a:r>
            <a:r>
              <a:rPr sz="1100" spc="-30" dirty="0">
                <a:latin typeface="Lucida Sans Unicode"/>
                <a:cs typeface="Lucida Sans Unicode"/>
              </a:rPr>
              <a:t>≈</a:t>
            </a:r>
            <a:r>
              <a:rPr sz="1100" spc="-220" dirty="0">
                <a:latin typeface="Lucida Sans Unicode"/>
                <a:cs typeface="Lucida Sans Unicode"/>
              </a:rPr>
              <a:t> </a:t>
            </a:r>
            <a:r>
              <a:rPr sz="1100" spc="-60" dirty="0">
                <a:latin typeface="Tahoma"/>
                <a:cs typeface="Tahoma"/>
              </a:rPr>
              <a:t>0</a:t>
            </a:r>
            <a:r>
              <a:rPr sz="1100" spc="-60" dirty="0">
                <a:latin typeface="Lucida Sans Unicode"/>
                <a:cs typeface="Lucida Sans Unicode"/>
              </a:rPr>
              <a:t>.</a:t>
            </a:r>
            <a:r>
              <a:rPr sz="1100" spc="-60" dirty="0">
                <a:latin typeface="Tahoma"/>
                <a:cs typeface="Tahoma"/>
              </a:rPr>
              <a:t>0003</a:t>
            </a:r>
            <a:endParaRPr sz="1100">
              <a:latin typeface="Tahoma"/>
              <a:cs typeface="Tahoma"/>
            </a:endParaRPr>
          </a:p>
          <a:p>
            <a:pPr marL="584835">
              <a:lnSpc>
                <a:spcPct val="100000"/>
              </a:lnSpc>
              <a:spcBef>
                <a:spcPts val="335"/>
              </a:spcBef>
            </a:pPr>
            <a:r>
              <a:rPr sz="1100" i="1" spc="-85" dirty="0">
                <a:latin typeface="Arial"/>
                <a:cs typeface="Arial"/>
              </a:rPr>
              <a:t>P</a:t>
            </a:r>
            <a:r>
              <a:rPr sz="1650" spc="-127" baseline="12626" dirty="0">
                <a:latin typeface="Tahoma"/>
                <a:cs typeface="Tahoma"/>
              </a:rPr>
              <a:t>ˆ</a:t>
            </a:r>
            <a:r>
              <a:rPr sz="1100" spc="-85" dirty="0">
                <a:latin typeface="Tahoma"/>
                <a:cs typeface="Tahoma"/>
              </a:rPr>
              <a:t>(</a:t>
            </a:r>
            <a:r>
              <a:rPr sz="1100" i="1" spc="-85" dirty="0">
                <a:latin typeface="Arial"/>
                <a:cs typeface="Arial"/>
              </a:rPr>
              <a:t>c</a:t>
            </a:r>
            <a:r>
              <a:rPr sz="1100" spc="-85" dirty="0">
                <a:latin typeface="Lucida Sans Unicode"/>
                <a:cs typeface="Lucida Sans Unicode"/>
              </a:rPr>
              <a:t>|</a:t>
            </a:r>
            <a:r>
              <a:rPr sz="1100" i="1" spc="-85" dirty="0">
                <a:latin typeface="Arial"/>
                <a:cs typeface="Arial"/>
              </a:rPr>
              <a:t>d</a:t>
            </a:r>
            <a:r>
              <a:rPr sz="1200" spc="-127" baseline="-10416" dirty="0">
                <a:latin typeface="Arial"/>
                <a:cs typeface="Arial"/>
              </a:rPr>
              <a:t>5</a:t>
            </a:r>
            <a:r>
              <a:rPr sz="1100" spc="-85" dirty="0">
                <a:latin typeface="Tahoma"/>
                <a:cs typeface="Tahoma"/>
              </a:rPr>
              <a:t>) </a:t>
            </a:r>
            <a:r>
              <a:rPr sz="1100" spc="-190" dirty="0">
                <a:latin typeface="Lucida Sans Unicode"/>
                <a:cs typeface="Lucida Sans Unicode"/>
              </a:rPr>
              <a:t>∝ </a:t>
            </a:r>
            <a:r>
              <a:rPr sz="1100" spc="-55" dirty="0">
                <a:latin typeface="Tahoma"/>
                <a:cs typeface="Tahoma"/>
              </a:rPr>
              <a:t>1</a:t>
            </a:r>
            <a:r>
              <a:rPr sz="1100" spc="-55" dirty="0">
                <a:latin typeface="Lucida Sans Unicode"/>
                <a:cs typeface="Lucida Sans Unicode"/>
              </a:rPr>
              <a:t>/</a:t>
            </a:r>
            <a:r>
              <a:rPr sz="1100" spc="-55" dirty="0">
                <a:latin typeface="Tahoma"/>
                <a:cs typeface="Tahoma"/>
              </a:rPr>
              <a:t>4 </a:t>
            </a:r>
            <a:r>
              <a:rPr sz="1100" spc="-395" dirty="0">
                <a:latin typeface="Lucida Sans Unicode"/>
                <a:cs typeface="Lucida Sans Unicode"/>
              </a:rPr>
              <a:t>·</a:t>
            </a:r>
            <a:r>
              <a:rPr sz="1100" spc="-110" dirty="0">
                <a:latin typeface="Lucida Sans Unicode"/>
                <a:cs typeface="Lucida Sans Unicode"/>
              </a:rPr>
              <a:t> </a:t>
            </a:r>
            <a:r>
              <a:rPr sz="1100" spc="-30" dirty="0">
                <a:latin typeface="Tahoma"/>
                <a:cs typeface="Tahoma"/>
              </a:rPr>
              <a:t>(2</a:t>
            </a:r>
            <a:r>
              <a:rPr sz="1100" spc="-30" dirty="0">
                <a:latin typeface="Lucida Sans Unicode"/>
                <a:cs typeface="Lucida Sans Unicode"/>
              </a:rPr>
              <a:t>/</a:t>
            </a:r>
            <a:r>
              <a:rPr sz="1100" spc="-30" dirty="0">
                <a:latin typeface="Tahoma"/>
                <a:cs typeface="Tahoma"/>
              </a:rPr>
              <a:t>9)</a:t>
            </a:r>
            <a:r>
              <a:rPr sz="1200" spc="-44" baseline="31250" dirty="0">
                <a:latin typeface="Arial"/>
                <a:cs typeface="Arial"/>
              </a:rPr>
              <a:t>3 </a:t>
            </a:r>
            <a:r>
              <a:rPr sz="1100" spc="-395" dirty="0">
                <a:latin typeface="Lucida Sans Unicode"/>
                <a:cs typeface="Lucida Sans Unicode"/>
              </a:rPr>
              <a:t>·</a:t>
            </a:r>
            <a:r>
              <a:rPr sz="1100" spc="-110" dirty="0">
                <a:latin typeface="Lucida Sans Unicode"/>
                <a:cs typeface="Lucida Sans Unicode"/>
              </a:rPr>
              <a:t> </a:t>
            </a:r>
            <a:r>
              <a:rPr sz="1100" spc="-55" dirty="0">
                <a:latin typeface="Tahoma"/>
                <a:cs typeface="Tahoma"/>
              </a:rPr>
              <a:t>2</a:t>
            </a:r>
            <a:r>
              <a:rPr sz="1100" spc="-55" dirty="0">
                <a:latin typeface="Lucida Sans Unicode"/>
                <a:cs typeface="Lucida Sans Unicode"/>
              </a:rPr>
              <a:t>/</a:t>
            </a:r>
            <a:r>
              <a:rPr sz="1100" spc="-55" dirty="0">
                <a:latin typeface="Tahoma"/>
                <a:cs typeface="Tahoma"/>
              </a:rPr>
              <a:t>9 </a:t>
            </a:r>
            <a:r>
              <a:rPr sz="1100" spc="-395" dirty="0">
                <a:latin typeface="Lucida Sans Unicode"/>
                <a:cs typeface="Lucida Sans Unicode"/>
              </a:rPr>
              <a:t>·</a:t>
            </a:r>
            <a:r>
              <a:rPr sz="1100" spc="-110" dirty="0">
                <a:latin typeface="Lucida Sans Unicode"/>
                <a:cs typeface="Lucida Sans Unicode"/>
              </a:rPr>
              <a:t> </a:t>
            </a:r>
            <a:r>
              <a:rPr sz="1100" spc="-55" dirty="0">
                <a:latin typeface="Tahoma"/>
                <a:cs typeface="Tahoma"/>
              </a:rPr>
              <a:t>2</a:t>
            </a:r>
            <a:r>
              <a:rPr sz="1100" spc="-55" dirty="0">
                <a:latin typeface="Lucida Sans Unicode"/>
                <a:cs typeface="Lucida Sans Unicode"/>
              </a:rPr>
              <a:t>/</a:t>
            </a:r>
            <a:r>
              <a:rPr sz="1100" spc="-55" dirty="0">
                <a:latin typeface="Tahoma"/>
                <a:cs typeface="Tahoma"/>
              </a:rPr>
              <a:t>9 </a:t>
            </a:r>
            <a:r>
              <a:rPr sz="1100" spc="-30" dirty="0">
                <a:latin typeface="Lucida Sans Unicode"/>
                <a:cs typeface="Lucida Sans Unicode"/>
              </a:rPr>
              <a:t>≈</a:t>
            </a:r>
            <a:r>
              <a:rPr sz="1100" spc="-220" dirty="0">
                <a:latin typeface="Lucida Sans Unicode"/>
                <a:cs typeface="Lucida Sans Unicode"/>
              </a:rPr>
              <a:t> </a:t>
            </a:r>
            <a:r>
              <a:rPr sz="1100" spc="-60" dirty="0">
                <a:latin typeface="Tahoma"/>
                <a:cs typeface="Tahoma"/>
              </a:rPr>
              <a:t>0</a:t>
            </a:r>
            <a:r>
              <a:rPr sz="1100" spc="-60" dirty="0">
                <a:latin typeface="Lucida Sans Unicode"/>
                <a:cs typeface="Lucida Sans Unicode"/>
              </a:rPr>
              <a:t>.</a:t>
            </a:r>
            <a:r>
              <a:rPr sz="1100" spc="-60" dirty="0">
                <a:latin typeface="Tahoma"/>
                <a:cs typeface="Tahoma"/>
              </a:rPr>
              <a:t>0001</a:t>
            </a:r>
            <a:endParaRPr sz="1100">
              <a:latin typeface="Tahoma"/>
              <a:cs typeface="Tahoma"/>
            </a:endParaRPr>
          </a:p>
          <a:p>
            <a:pPr marL="50800">
              <a:lnSpc>
                <a:spcPct val="100000"/>
              </a:lnSpc>
              <a:spcBef>
                <a:spcPts val="1130"/>
              </a:spcBef>
            </a:pPr>
            <a:r>
              <a:rPr sz="1100" spc="-25" dirty="0">
                <a:latin typeface="Tahoma"/>
                <a:cs typeface="Tahoma"/>
              </a:rPr>
              <a:t>Thus, </a:t>
            </a:r>
            <a:r>
              <a:rPr sz="1100" spc="-45" dirty="0">
                <a:latin typeface="Tahoma"/>
                <a:cs typeface="Tahoma"/>
              </a:rPr>
              <a:t>the </a:t>
            </a:r>
            <a:r>
              <a:rPr sz="1100" spc="-35" dirty="0">
                <a:latin typeface="Tahoma"/>
                <a:cs typeface="Tahoma"/>
              </a:rPr>
              <a:t>classifier </a:t>
            </a:r>
            <a:r>
              <a:rPr sz="1100" spc="-55" dirty="0">
                <a:latin typeface="Tahoma"/>
                <a:cs typeface="Tahoma"/>
              </a:rPr>
              <a:t>assigns </a:t>
            </a:r>
            <a:r>
              <a:rPr sz="1100" spc="-45" dirty="0">
                <a:latin typeface="Tahoma"/>
                <a:cs typeface="Tahoma"/>
              </a:rPr>
              <a:t>the </a:t>
            </a:r>
            <a:r>
              <a:rPr sz="1100" spc="-30" dirty="0">
                <a:latin typeface="Tahoma"/>
                <a:cs typeface="Tahoma"/>
              </a:rPr>
              <a:t>test </a:t>
            </a:r>
            <a:r>
              <a:rPr sz="1100" spc="-40" dirty="0">
                <a:latin typeface="Tahoma"/>
                <a:cs typeface="Tahoma"/>
              </a:rPr>
              <a:t>document </a:t>
            </a:r>
            <a:r>
              <a:rPr sz="1100" spc="-15" dirty="0">
                <a:latin typeface="Tahoma"/>
                <a:cs typeface="Tahoma"/>
              </a:rPr>
              <a:t>to </a:t>
            </a:r>
            <a:r>
              <a:rPr sz="1100" i="1" spc="-70" dirty="0">
                <a:latin typeface="Arial"/>
                <a:cs typeface="Arial"/>
              </a:rPr>
              <a:t>c </a:t>
            </a:r>
            <a:r>
              <a:rPr sz="1100" spc="45" dirty="0">
                <a:latin typeface="Tahoma"/>
                <a:cs typeface="Tahoma"/>
              </a:rPr>
              <a:t>=</a:t>
            </a:r>
            <a:r>
              <a:rPr sz="1100" spc="430" dirty="0">
                <a:latin typeface="Tahoma"/>
                <a:cs typeface="Tahoma"/>
              </a:rPr>
              <a:t> </a:t>
            </a:r>
            <a:r>
              <a:rPr sz="1100" i="1" spc="-55" dirty="0">
                <a:latin typeface="Arial"/>
                <a:cs typeface="Arial"/>
              </a:rPr>
              <a:t>China</a:t>
            </a:r>
            <a:r>
              <a:rPr sz="1100" spc="-55" dirty="0">
                <a:latin typeface="Tahoma"/>
                <a:cs typeface="Tahoma"/>
              </a:rPr>
              <a:t>.</a:t>
            </a:r>
            <a:endParaRPr sz="1100">
              <a:latin typeface="Tahoma"/>
              <a:cs typeface="Tahoma"/>
            </a:endParaRPr>
          </a:p>
          <a:p>
            <a:pPr marL="50800" marR="43180">
              <a:lnSpc>
                <a:spcPct val="102600"/>
              </a:lnSpc>
            </a:pPr>
            <a:r>
              <a:rPr sz="1100" spc="-20" dirty="0">
                <a:latin typeface="Tahoma"/>
                <a:cs typeface="Tahoma"/>
              </a:rPr>
              <a:t>The </a:t>
            </a:r>
            <a:r>
              <a:rPr sz="1100" spc="-60" dirty="0">
                <a:latin typeface="Tahoma"/>
                <a:cs typeface="Tahoma"/>
              </a:rPr>
              <a:t>reason </a:t>
            </a:r>
            <a:r>
              <a:rPr sz="1100" spc="-45" dirty="0">
                <a:latin typeface="Tahoma"/>
                <a:cs typeface="Tahoma"/>
              </a:rPr>
              <a:t>for </a:t>
            </a:r>
            <a:r>
              <a:rPr sz="1100" spc="-25" dirty="0">
                <a:latin typeface="Tahoma"/>
                <a:cs typeface="Tahoma"/>
              </a:rPr>
              <a:t>this </a:t>
            </a:r>
            <a:r>
              <a:rPr sz="1100" spc="-30" dirty="0">
                <a:latin typeface="Tahoma"/>
                <a:cs typeface="Tahoma"/>
              </a:rPr>
              <a:t>classification </a:t>
            </a:r>
            <a:r>
              <a:rPr sz="1100" spc="-45" dirty="0">
                <a:latin typeface="Tahoma"/>
                <a:cs typeface="Tahoma"/>
              </a:rPr>
              <a:t>decision </a:t>
            </a:r>
            <a:r>
              <a:rPr sz="1100" spc="-35" dirty="0">
                <a:latin typeface="Tahoma"/>
                <a:cs typeface="Tahoma"/>
              </a:rPr>
              <a:t>is </a:t>
            </a:r>
            <a:r>
              <a:rPr sz="1100" spc="-15" dirty="0">
                <a:latin typeface="Tahoma"/>
                <a:cs typeface="Tahoma"/>
              </a:rPr>
              <a:t>that </a:t>
            </a:r>
            <a:r>
              <a:rPr sz="1100" spc="-45" dirty="0">
                <a:latin typeface="Tahoma"/>
                <a:cs typeface="Tahoma"/>
              </a:rPr>
              <a:t>the </a:t>
            </a:r>
            <a:r>
              <a:rPr sz="1100" spc="-50" dirty="0">
                <a:latin typeface="Tahoma"/>
                <a:cs typeface="Tahoma"/>
              </a:rPr>
              <a:t>three  occurrences </a:t>
            </a:r>
            <a:r>
              <a:rPr sz="1100" spc="-40" dirty="0">
                <a:latin typeface="Tahoma"/>
                <a:cs typeface="Tahoma"/>
              </a:rPr>
              <a:t>of </a:t>
            </a:r>
            <a:r>
              <a:rPr sz="1100" spc="-45" dirty="0">
                <a:latin typeface="Tahoma"/>
                <a:cs typeface="Tahoma"/>
              </a:rPr>
              <a:t>the </a:t>
            </a:r>
            <a:r>
              <a:rPr sz="1100" spc="-35" dirty="0">
                <a:latin typeface="Tahoma"/>
                <a:cs typeface="Tahoma"/>
              </a:rPr>
              <a:t>positive </a:t>
            </a:r>
            <a:r>
              <a:rPr sz="1100" spc="-30" dirty="0">
                <a:latin typeface="Tahoma"/>
                <a:cs typeface="Tahoma"/>
              </a:rPr>
              <a:t>indicator </a:t>
            </a:r>
            <a:r>
              <a:rPr sz="1100" spc="125" dirty="0">
                <a:latin typeface="PMingLiU"/>
                <a:cs typeface="PMingLiU"/>
              </a:rPr>
              <a:t>Chinese </a:t>
            </a:r>
            <a:r>
              <a:rPr sz="1100" spc="-25" dirty="0">
                <a:latin typeface="Tahoma"/>
                <a:cs typeface="Tahoma"/>
              </a:rPr>
              <a:t>in </a:t>
            </a:r>
            <a:r>
              <a:rPr sz="1100" i="1" spc="-40" dirty="0">
                <a:latin typeface="Arial"/>
                <a:cs typeface="Arial"/>
              </a:rPr>
              <a:t>d</a:t>
            </a:r>
            <a:r>
              <a:rPr sz="1200" spc="-60" baseline="-10416" dirty="0">
                <a:latin typeface="Arial"/>
                <a:cs typeface="Arial"/>
              </a:rPr>
              <a:t>5 </a:t>
            </a:r>
            <a:r>
              <a:rPr sz="1100" spc="-55" dirty="0">
                <a:latin typeface="Tahoma"/>
                <a:cs typeface="Tahoma"/>
              </a:rPr>
              <a:t>outweigh </a:t>
            </a:r>
            <a:r>
              <a:rPr sz="1100" spc="-45" dirty="0">
                <a:latin typeface="Tahoma"/>
                <a:cs typeface="Tahoma"/>
              </a:rPr>
              <a:t>the  </a:t>
            </a:r>
            <a:r>
              <a:rPr sz="1100" spc="-50" dirty="0">
                <a:latin typeface="Tahoma"/>
                <a:cs typeface="Tahoma"/>
              </a:rPr>
              <a:t>occurrences </a:t>
            </a:r>
            <a:r>
              <a:rPr sz="1100" spc="-40" dirty="0">
                <a:latin typeface="Tahoma"/>
                <a:cs typeface="Tahoma"/>
              </a:rPr>
              <a:t>of </a:t>
            </a:r>
            <a:r>
              <a:rPr sz="1100" spc="-45" dirty="0">
                <a:latin typeface="Tahoma"/>
                <a:cs typeface="Tahoma"/>
              </a:rPr>
              <a:t>the </a:t>
            </a:r>
            <a:r>
              <a:rPr sz="1100" spc="-55" dirty="0">
                <a:latin typeface="Tahoma"/>
                <a:cs typeface="Tahoma"/>
              </a:rPr>
              <a:t>two </a:t>
            </a:r>
            <a:r>
              <a:rPr sz="1100" spc="-50" dirty="0">
                <a:latin typeface="Tahoma"/>
                <a:cs typeface="Tahoma"/>
              </a:rPr>
              <a:t>negative </a:t>
            </a:r>
            <a:r>
              <a:rPr sz="1100" spc="-35" dirty="0">
                <a:latin typeface="Tahoma"/>
                <a:cs typeface="Tahoma"/>
              </a:rPr>
              <a:t>indicators </a:t>
            </a:r>
            <a:r>
              <a:rPr sz="1100" spc="155" dirty="0">
                <a:latin typeface="PMingLiU"/>
                <a:cs typeface="PMingLiU"/>
              </a:rPr>
              <a:t>Japan </a:t>
            </a:r>
            <a:r>
              <a:rPr sz="1100" spc="-50" dirty="0">
                <a:latin typeface="Tahoma"/>
                <a:cs typeface="Tahoma"/>
              </a:rPr>
              <a:t>and</a:t>
            </a:r>
            <a:r>
              <a:rPr sz="1100" spc="85" dirty="0">
                <a:latin typeface="Tahoma"/>
                <a:cs typeface="Tahoma"/>
              </a:rPr>
              <a:t> </a:t>
            </a:r>
            <a:r>
              <a:rPr sz="1100" spc="140" dirty="0">
                <a:latin typeface="PMingLiU"/>
                <a:cs typeface="PMingLiU"/>
              </a:rPr>
              <a:t>Tokyo</a:t>
            </a:r>
            <a:r>
              <a:rPr sz="1100" spc="140" dirty="0">
                <a:latin typeface="Tahoma"/>
                <a:cs typeface="Tahoma"/>
              </a:rPr>
              <a:t>.</a:t>
            </a:r>
            <a:endParaRPr sz="1100">
              <a:latin typeface="Tahoma"/>
              <a:cs typeface="Tahoma"/>
            </a:endParaRPr>
          </a:p>
        </p:txBody>
      </p:sp>
      <p:sp>
        <p:nvSpPr>
          <p:cNvPr id="6" name="object 6"/>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7" name="object 7"/>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29 </a:t>
            </a:r>
            <a:r>
              <a:rPr spc="150" dirty="0"/>
              <a:t>/</a:t>
            </a:r>
            <a:r>
              <a:rPr spc="40" dirty="0"/>
              <a:t> </a:t>
            </a:r>
            <a:r>
              <a:rPr spc="-20" dirty="0"/>
              <a:t>48</a:t>
            </a: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a:t>
            </a:r>
            <a:r>
              <a:rPr sz="600" spc="145" dirty="0">
                <a:solidFill>
                  <a:srgbClr val="FFFFFF"/>
                </a:solidFill>
                <a:latin typeface="Arial"/>
                <a:cs typeface="Arial"/>
              </a:rPr>
              <a:t> </a:t>
            </a:r>
            <a:r>
              <a:rPr sz="600" spc="-10" dirty="0">
                <a:solidFill>
                  <a:srgbClr val="7F7F7F"/>
                </a:solidFill>
                <a:latin typeface="Arial"/>
                <a:cs typeface="Arial"/>
              </a:rPr>
              <a:t>Skip </a:t>
            </a:r>
            <a:r>
              <a:rPr sz="600" spc="-5" dirty="0">
                <a:solidFill>
                  <a:srgbClr val="7F7F7F"/>
                </a:solidFill>
                <a:latin typeface="Arial"/>
                <a:cs typeface="Arial"/>
              </a:rPr>
              <a:t>pointers </a:t>
            </a:r>
            <a:r>
              <a:rPr sz="600" spc="-25" dirty="0">
                <a:solidFill>
                  <a:srgbClr val="7F7F7F"/>
                </a:solidFill>
                <a:latin typeface="Arial"/>
                <a:cs typeface="Arial"/>
              </a:rPr>
              <a:t>Phrase</a:t>
            </a:r>
            <a:r>
              <a:rPr sz="600" spc="10" dirty="0">
                <a:solidFill>
                  <a:srgbClr val="7F7F7F"/>
                </a:solidFill>
                <a:latin typeface="Arial"/>
                <a:cs typeface="Arial"/>
              </a:rPr>
              <a:t> </a:t>
            </a:r>
            <a:r>
              <a:rPr sz="600" spc="-20" dirty="0">
                <a:solidFill>
                  <a:srgbClr val="7F7F7F"/>
                </a:solidFill>
                <a:latin typeface="Arial"/>
                <a:cs typeface="Arial"/>
              </a:rPr>
              <a:t>queries</a:t>
            </a:r>
            <a:endParaRPr sz="600">
              <a:latin typeface="Arial"/>
              <a:cs typeface="Arial"/>
            </a:endParaRPr>
          </a:p>
        </p:txBody>
      </p:sp>
      <p:sp>
        <p:nvSpPr>
          <p:cNvPr id="3" name="object 3"/>
          <p:cNvSpPr txBox="1"/>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z="1400" spc="-40" dirty="0">
                <a:solidFill>
                  <a:srgbClr val="FFFFFF"/>
                </a:solidFill>
                <a:latin typeface="Arial"/>
                <a:cs typeface="Arial"/>
              </a:rPr>
              <a:t>Porter </a:t>
            </a:r>
            <a:r>
              <a:rPr sz="1400" spc="-60" dirty="0">
                <a:solidFill>
                  <a:srgbClr val="FFFFFF"/>
                </a:solidFill>
                <a:latin typeface="Arial"/>
                <a:cs typeface="Arial"/>
              </a:rPr>
              <a:t>stemmer: </a:t>
            </a:r>
            <a:r>
              <a:rPr sz="1400" spc="-10" dirty="0">
                <a:solidFill>
                  <a:srgbClr val="FFFFFF"/>
                </a:solidFill>
                <a:latin typeface="Arial"/>
                <a:cs typeface="Arial"/>
              </a:rPr>
              <a:t>A </a:t>
            </a:r>
            <a:r>
              <a:rPr sz="1400" spc="-60" dirty="0">
                <a:solidFill>
                  <a:srgbClr val="FFFFFF"/>
                </a:solidFill>
                <a:latin typeface="Arial"/>
                <a:cs typeface="Arial"/>
              </a:rPr>
              <a:t>few</a:t>
            </a:r>
            <a:r>
              <a:rPr sz="1400" spc="-110" dirty="0">
                <a:solidFill>
                  <a:srgbClr val="FFFFFF"/>
                </a:solidFill>
                <a:latin typeface="Arial"/>
                <a:cs typeface="Arial"/>
              </a:rPr>
              <a:t> </a:t>
            </a:r>
            <a:r>
              <a:rPr sz="1400" spc="-75" dirty="0">
                <a:solidFill>
                  <a:srgbClr val="FFFFFF"/>
                </a:solidFill>
                <a:latin typeface="Arial"/>
                <a:cs typeface="Arial"/>
              </a:rPr>
              <a:t>rules</a:t>
            </a:r>
            <a:endParaRPr sz="1400">
              <a:latin typeface="Arial"/>
              <a:cs typeface="Arial"/>
            </a:endParaRPr>
          </a:p>
        </p:txBody>
      </p:sp>
      <p:graphicFrame>
        <p:nvGraphicFramePr>
          <p:cNvPr id="4" name="object 4"/>
          <p:cNvGraphicFramePr>
            <a:graphicFrameLocks noGrp="1"/>
          </p:cNvGraphicFramePr>
          <p:nvPr/>
        </p:nvGraphicFramePr>
        <p:xfrm>
          <a:off x="404192" y="1317539"/>
          <a:ext cx="3123562" cy="830535"/>
        </p:xfrm>
        <a:graphic>
          <a:graphicData uri="http://schemas.openxmlformats.org/drawingml/2006/table">
            <a:tbl>
              <a:tblPr firstRow="1" bandRow="1">
                <a:tableStyleId>{2D5ABB26-0587-4C30-8999-92F81FD0307C}</a:tableStyleId>
              </a:tblPr>
              <a:tblGrid>
                <a:gridCol w="421005">
                  <a:extLst>
                    <a:ext uri="{9D8B030D-6E8A-4147-A177-3AD203B41FA5}">
                      <a16:colId xmlns:a16="http://schemas.microsoft.com/office/drawing/2014/main" val="20000"/>
                    </a:ext>
                  </a:extLst>
                </a:gridCol>
                <a:gridCol w="290195">
                  <a:extLst>
                    <a:ext uri="{9D8B030D-6E8A-4147-A177-3AD203B41FA5}">
                      <a16:colId xmlns:a16="http://schemas.microsoft.com/office/drawing/2014/main" val="20001"/>
                    </a:ext>
                  </a:extLst>
                </a:gridCol>
                <a:gridCol w="687069">
                  <a:extLst>
                    <a:ext uri="{9D8B030D-6E8A-4147-A177-3AD203B41FA5}">
                      <a16:colId xmlns:a16="http://schemas.microsoft.com/office/drawing/2014/main" val="20002"/>
                    </a:ext>
                  </a:extLst>
                </a:gridCol>
                <a:gridCol w="1028065">
                  <a:extLst>
                    <a:ext uri="{9D8B030D-6E8A-4147-A177-3AD203B41FA5}">
                      <a16:colId xmlns:a16="http://schemas.microsoft.com/office/drawing/2014/main" val="20003"/>
                    </a:ext>
                  </a:extLst>
                </a:gridCol>
                <a:gridCol w="250189">
                  <a:extLst>
                    <a:ext uri="{9D8B030D-6E8A-4147-A177-3AD203B41FA5}">
                      <a16:colId xmlns:a16="http://schemas.microsoft.com/office/drawing/2014/main" val="20004"/>
                    </a:ext>
                  </a:extLst>
                </a:gridCol>
                <a:gridCol w="447039">
                  <a:extLst>
                    <a:ext uri="{9D8B030D-6E8A-4147-A177-3AD203B41FA5}">
                      <a16:colId xmlns:a16="http://schemas.microsoft.com/office/drawing/2014/main" val="20005"/>
                    </a:ext>
                  </a:extLst>
                </a:gridCol>
              </a:tblGrid>
              <a:tr h="157123">
                <a:tc>
                  <a:txBody>
                    <a:bodyPr/>
                    <a:lstStyle/>
                    <a:p>
                      <a:pPr marL="31750">
                        <a:lnSpc>
                          <a:spcPts val="1065"/>
                        </a:lnSpc>
                      </a:pPr>
                      <a:r>
                        <a:rPr sz="1100" spc="-15" dirty="0">
                          <a:latin typeface="Arial"/>
                          <a:cs typeface="Arial"/>
                        </a:rPr>
                        <a:t>Rule</a:t>
                      </a:r>
                      <a:endParaRPr sz="11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marL="457200">
                        <a:lnSpc>
                          <a:spcPts val="1065"/>
                        </a:lnSpc>
                      </a:pPr>
                      <a:r>
                        <a:rPr sz="1100" spc="-15" dirty="0">
                          <a:latin typeface="Arial"/>
                          <a:cs typeface="Arial"/>
                        </a:rPr>
                        <a:t>Example</a:t>
                      </a:r>
                      <a:endParaRPr sz="1100">
                        <a:latin typeface="Arial"/>
                        <a:cs typeface="Arial"/>
                      </a:endParaRPr>
                    </a:p>
                  </a:txBody>
                  <a:tcPr marL="0" marR="0" marT="0" marB="0"/>
                </a:tc>
                <a:tc gridSpan="2">
                  <a:txBody>
                    <a:bodyPr/>
                    <a:lstStyle/>
                    <a:p>
                      <a:pPr>
                        <a:lnSpc>
                          <a:spcPct val="100000"/>
                        </a:lnSpc>
                      </a:pPr>
                      <a:endParaRPr sz="800">
                        <a:latin typeface="Times New Roman"/>
                        <a:cs typeface="Times New Roman"/>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3918">
                <a:tc>
                  <a:txBody>
                    <a:bodyPr/>
                    <a:lstStyle/>
                    <a:p>
                      <a:pPr marL="31750">
                        <a:lnSpc>
                          <a:spcPts val="1185"/>
                        </a:lnSpc>
                      </a:pPr>
                      <a:r>
                        <a:rPr sz="1100" spc="-120" dirty="0">
                          <a:latin typeface="Arial"/>
                          <a:cs typeface="Arial"/>
                        </a:rPr>
                        <a:t>SSES</a:t>
                      </a:r>
                      <a:endParaRPr sz="1100">
                        <a:latin typeface="Arial"/>
                        <a:cs typeface="Arial"/>
                      </a:endParaRPr>
                    </a:p>
                  </a:txBody>
                  <a:tcPr marL="0" marR="0" marT="0" marB="0"/>
                </a:tc>
                <a:tc>
                  <a:txBody>
                    <a:bodyPr/>
                    <a:lstStyle/>
                    <a:p>
                      <a:pPr algn="ctr">
                        <a:lnSpc>
                          <a:spcPts val="1185"/>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marL="75565">
                        <a:lnSpc>
                          <a:spcPts val="1185"/>
                        </a:lnSpc>
                      </a:pPr>
                      <a:r>
                        <a:rPr sz="1100" spc="-130" dirty="0">
                          <a:latin typeface="Arial"/>
                          <a:cs typeface="Arial"/>
                        </a:rPr>
                        <a:t>SS</a:t>
                      </a:r>
                      <a:endParaRPr sz="1100">
                        <a:latin typeface="Arial"/>
                        <a:cs typeface="Arial"/>
                      </a:endParaRPr>
                    </a:p>
                  </a:txBody>
                  <a:tcPr marL="0" marR="0" marT="0" marB="0"/>
                </a:tc>
                <a:tc>
                  <a:txBody>
                    <a:bodyPr/>
                    <a:lstStyle/>
                    <a:p>
                      <a:pPr marL="457200">
                        <a:lnSpc>
                          <a:spcPts val="1185"/>
                        </a:lnSpc>
                      </a:pPr>
                      <a:r>
                        <a:rPr sz="1100" spc="-105" dirty="0">
                          <a:latin typeface="Arial"/>
                          <a:cs typeface="Arial"/>
                        </a:rPr>
                        <a:t>caresses</a:t>
                      </a:r>
                      <a:endParaRPr sz="1100">
                        <a:latin typeface="Arial"/>
                        <a:cs typeface="Arial"/>
                      </a:endParaRPr>
                    </a:p>
                  </a:txBody>
                  <a:tcPr marL="0" marR="0" marT="0" marB="0"/>
                </a:tc>
                <a:tc>
                  <a:txBody>
                    <a:bodyPr/>
                    <a:lstStyle/>
                    <a:p>
                      <a:pPr marL="34925">
                        <a:lnSpc>
                          <a:spcPts val="1185"/>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marL="75565">
                        <a:lnSpc>
                          <a:spcPts val="1185"/>
                        </a:lnSpc>
                      </a:pPr>
                      <a:r>
                        <a:rPr sz="1100" spc="-95" dirty="0">
                          <a:latin typeface="Arial"/>
                          <a:cs typeface="Arial"/>
                        </a:rPr>
                        <a:t>caress</a:t>
                      </a:r>
                      <a:endParaRPr sz="1100">
                        <a:latin typeface="Arial"/>
                        <a:cs typeface="Arial"/>
                      </a:endParaRPr>
                    </a:p>
                  </a:txBody>
                  <a:tcPr marL="0" marR="0" marT="0" marB="0"/>
                </a:tc>
                <a:extLst>
                  <a:ext uri="{0D108BD9-81ED-4DB2-BD59-A6C34878D82A}">
                    <a16:rowId xmlns:a16="http://schemas.microsoft.com/office/drawing/2014/main" val="10001"/>
                  </a:ext>
                </a:extLst>
              </a:tr>
              <a:tr h="172077">
                <a:tc>
                  <a:txBody>
                    <a:bodyPr/>
                    <a:lstStyle/>
                    <a:p>
                      <a:pPr marL="31750">
                        <a:lnSpc>
                          <a:spcPts val="1170"/>
                        </a:lnSpc>
                      </a:pPr>
                      <a:r>
                        <a:rPr sz="1100" spc="-75" dirty="0">
                          <a:latin typeface="Arial"/>
                          <a:cs typeface="Arial"/>
                        </a:rPr>
                        <a:t>IES</a:t>
                      </a:r>
                      <a:endParaRPr sz="1100">
                        <a:latin typeface="Arial"/>
                        <a:cs typeface="Arial"/>
                      </a:endParaRPr>
                    </a:p>
                  </a:txBody>
                  <a:tcPr marL="0" marR="0" marT="0" marB="0"/>
                </a:tc>
                <a:tc>
                  <a:txBody>
                    <a:bodyPr/>
                    <a:lstStyle/>
                    <a:p>
                      <a:pPr algn="ctr">
                        <a:lnSpc>
                          <a:spcPts val="1170"/>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marL="75565">
                        <a:lnSpc>
                          <a:spcPts val="1170"/>
                        </a:lnSpc>
                      </a:pPr>
                      <a:r>
                        <a:rPr sz="1100" dirty="0">
                          <a:latin typeface="Arial"/>
                          <a:cs typeface="Arial"/>
                        </a:rPr>
                        <a:t>I</a:t>
                      </a:r>
                      <a:endParaRPr sz="1100">
                        <a:latin typeface="Arial"/>
                        <a:cs typeface="Arial"/>
                      </a:endParaRPr>
                    </a:p>
                  </a:txBody>
                  <a:tcPr marL="0" marR="0" marT="0" marB="0"/>
                </a:tc>
                <a:tc>
                  <a:txBody>
                    <a:bodyPr/>
                    <a:lstStyle/>
                    <a:p>
                      <a:pPr marL="457200">
                        <a:lnSpc>
                          <a:spcPts val="1170"/>
                        </a:lnSpc>
                      </a:pPr>
                      <a:r>
                        <a:rPr sz="1100" spc="-65" dirty="0">
                          <a:latin typeface="Arial"/>
                          <a:cs typeface="Arial"/>
                        </a:rPr>
                        <a:t>ponies</a:t>
                      </a:r>
                      <a:endParaRPr sz="1100">
                        <a:latin typeface="Arial"/>
                        <a:cs typeface="Arial"/>
                      </a:endParaRPr>
                    </a:p>
                  </a:txBody>
                  <a:tcPr marL="0" marR="0" marT="0" marB="0"/>
                </a:tc>
                <a:tc>
                  <a:txBody>
                    <a:bodyPr/>
                    <a:lstStyle/>
                    <a:p>
                      <a:pPr marL="34925">
                        <a:lnSpc>
                          <a:spcPts val="1170"/>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marL="75565">
                        <a:lnSpc>
                          <a:spcPts val="1170"/>
                        </a:lnSpc>
                      </a:pPr>
                      <a:r>
                        <a:rPr sz="1100" spc="-35" dirty="0">
                          <a:latin typeface="Arial"/>
                          <a:cs typeface="Arial"/>
                        </a:rPr>
                        <a:t>poni</a:t>
                      </a:r>
                      <a:endParaRPr sz="1100">
                        <a:latin typeface="Arial"/>
                        <a:cs typeface="Arial"/>
                      </a:endParaRPr>
                    </a:p>
                  </a:txBody>
                  <a:tcPr marL="0" marR="0" marT="0" marB="0"/>
                </a:tc>
                <a:extLst>
                  <a:ext uri="{0D108BD9-81ED-4DB2-BD59-A6C34878D82A}">
                    <a16:rowId xmlns:a16="http://schemas.microsoft.com/office/drawing/2014/main" val="10002"/>
                  </a:ext>
                </a:extLst>
              </a:tr>
              <a:tr h="172077">
                <a:tc>
                  <a:txBody>
                    <a:bodyPr/>
                    <a:lstStyle/>
                    <a:p>
                      <a:pPr marL="31750">
                        <a:lnSpc>
                          <a:spcPts val="1170"/>
                        </a:lnSpc>
                      </a:pPr>
                      <a:r>
                        <a:rPr sz="1100" spc="-130" dirty="0">
                          <a:latin typeface="Arial"/>
                          <a:cs typeface="Arial"/>
                        </a:rPr>
                        <a:t>SS</a:t>
                      </a:r>
                      <a:endParaRPr sz="1100">
                        <a:latin typeface="Arial"/>
                        <a:cs typeface="Arial"/>
                      </a:endParaRPr>
                    </a:p>
                  </a:txBody>
                  <a:tcPr marL="0" marR="0" marT="0" marB="0"/>
                </a:tc>
                <a:tc>
                  <a:txBody>
                    <a:bodyPr/>
                    <a:lstStyle/>
                    <a:p>
                      <a:pPr algn="ctr">
                        <a:lnSpc>
                          <a:spcPts val="1170"/>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marL="75565">
                        <a:lnSpc>
                          <a:spcPts val="1170"/>
                        </a:lnSpc>
                      </a:pPr>
                      <a:r>
                        <a:rPr sz="1100" spc="-130" dirty="0">
                          <a:latin typeface="Arial"/>
                          <a:cs typeface="Arial"/>
                        </a:rPr>
                        <a:t>SS</a:t>
                      </a:r>
                      <a:endParaRPr sz="1100">
                        <a:latin typeface="Arial"/>
                        <a:cs typeface="Arial"/>
                      </a:endParaRPr>
                    </a:p>
                  </a:txBody>
                  <a:tcPr marL="0" marR="0" marT="0" marB="0"/>
                </a:tc>
                <a:tc>
                  <a:txBody>
                    <a:bodyPr/>
                    <a:lstStyle/>
                    <a:p>
                      <a:pPr marL="457200">
                        <a:lnSpc>
                          <a:spcPts val="1170"/>
                        </a:lnSpc>
                      </a:pPr>
                      <a:r>
                        <a:rPr sz="1100" spc="-95" dirty="0">
                          <a:latin typeface="Arial"/>
                          <a:cs typeface="Arial"/>
                        </a:rPr>
                        <a:t>caress</a:t>
                      </a:r>
                      <a:endParaRPr sz="1100">
                        <a:latin typeface="Arial"/>
                        <a:cs typeface="Arial"/>
                      </a:endParaRPr>
                    </a:p>
                  </a:txBody>
                  <a:tcPr marL="0" marR="0" marT="0" marB="0"/>
                </a:tc>
                <a:tc>
                  <a:txBody>
                    <a:bodyPr/>
                    <a:lstStyle/>
                    <a:p>
                      <a:pPr marL="34925">
                        <a:lnSpc>
                          <a:spcPts val="1170"/>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marL="75565">
                        <a:lnSpc>
                          <a:spcPts val="1170"/>
                        </a:lnSpc>
                      </a:pPr>
                      <a:r>
                        <a:rPr sz="1100" spc="-95" dirty="0">
                          <a:latin typeface="Arial"/>
                          <a:cs typeface="Arial"/>
                        </a:rPr>
                        <a:t>caress</a:t>
                      </a:r>
                      <a:endParaRPr sz="1100">
                        <a:latin typeface="Arial"/>
                        <a:cs typeface="Arial"/>
                      </a:endParaRPr>
                    </a:p>
                  </a:txBody>
                  <a:tcPr marL="0" marR="0" marT="0" marB="0"/>
                </a:tc>
                <a:extLst>
                  <a:ext uri="{0D108BD9-81ED-4DB2-BD59-A6C34878D82A}">
                    <a16:rowId xmlns:a16="http://schemas.microsoft.com/office/drawing/2014/main" val="10003"/>
                  </a:ext>
                </a:extLst>
              </a:tr>
              <a:tr h="155340">
                <a:tc>
                  <a:txBody>
                    <a:bodyPr/>
                    <a:lstStyle/>
                    <a:p>
                      <a:pPr marL="31750">
                        <a:lnSpc>
                          <a:spcPts val="1125"/>
                        </a:lnSpc>
                      </a:pPr>
                      <a:r>
                        <a:rPr sz="1100" dirty="0">
                          <a:latin typeface="Arial"/>
                          <a:cs typeface="Arial"/>
                        </a:rPr>
                        <a:t>S</a:t>
                      </a:r>
                      <a:endParaRPr sz="1100">
                        <a:latin typeface="Arial"/>
                        <a:cs typeface="Arial"/>
                      </a:endParaRPr>
                    </a:p>
                  </a:txBody>
                  <a:tcPr marL="0" marR="0" marT="0" marB="0"/>
                </a:tc>
                <a:tc>
                  <a:txBody>
                    <a:bodyPr/>
                    <a:lstStyle/>
                    <a:p>
                      <a:pPr algn="ctr">
                        <a:lnSpc>
                          <a:spcPts val="1125"/>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marL="457200">
                        <a:lnSpc>
                          <a:spcPts val="1125"/>
                        </a:lnSpc>
                      </a:pPr>
                      <a:r>
                        <a:rPr sz="1100" spc="-50" dirty="0">
                          <a:latin typeface="Arial"/>
                          <a:cs typeface="Arial"/>
                        </a:rPr>
                        <a:t>cats</a:t>
                      </a:r>
                      <a:endParaRPr sz="1100">
                        <a:latin typeface="Arial"/>
                        <a:cs typeface="Arial"/>
                      </a:endParaRPr>
                    </a:p>
                  </a:txBody>
                  <a:tcPr marL="0" marR="0" marT="0" marB="0"/>
                </a:tc>
                <a:tc>
                  <a:txBody>
                    <a:bodyPr/>
                    <a:lstStyle/>
                    <a:p>
                      <a:pPr marL="34925">
                        <a:lnSpc>
                          <a:spcPts val="1125"/>
                        </a:lnSpc>
                      </a:pPr>
                      <a:r>
                        <a:rPr sz="1100" dirty="0">
                          <a:latin typeface="Lucida Sans Unicode"/>
                          <a:cs typeface="Lucida Sans Unicode"/>
                        </a:rPr>
                        <a:t>→</a:t>
                      </a:r>
                      <a:endParaRPr sz="1100">
                        <a:latin typeface="Lucida Sans Unicode"/>
                        <a:cs typeface="Lucida Sans Unicode"/>
                      </a:endParaRPr>
                    </a:p>
                  </a:txBody>
                  <a:tcPr marL="0" marR="0" marT="0" marB="0"/>
                </a:tc>
                <a:tc>
                  <a:txBody>
                    <a:bodyPr/>
                    <a:lstStyle/>
                    <a:p>
                      <a:pPr marL="75565">
                        <a:lnSpc>
                          <a:spcPts val="1125"/>
                        </a:lnSpc>
                      </a:pPr>
                      <a:r>
                        <a:rPr sz="1100" spc="-25" dirty="0">
                          <a:latin typeface="Arial"/>
                          <a:cs typeface="Arial"/>
                        </a:rPr>
                        <a:t>cat</a:t>
                      </a:r>
                      <a:endParaRPr sz="1100">
                        <a:latin typeface="Arial"/>
                        <a:cs typeface="Arial"/>
                      </a:endParaRPr>
                    </a:p>
                  </a:txBody>
                  <a:tcPr marL="0" marR="0" marT="0" marB="0"/>
                </a:tc>
                <a:extLst>
                  <a:ext uri="{0D108BD9-81ED-4DB2-BD59-A6C34878D82A}">
                    <a16:rowId xmlns:a16="http://schemas.microsoft.com/office/drawing/2014/main" val="10004"/>
                  </a:ext>
                </a:extLst>
              </a:tr>
            </a:tbl>
          </a:graphicData>
        </a:graphic>
      </p:graphicFrame>
      <p:sp>
        <p:nvSpPr>
          <p:cNvPr id="5" name="object 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6" name="object 6"/>
          <p:cNvSpPr txBox="1"/>
          <p:nvPr/>
        </p:nvSpPr>
        <p:spPr>
          <a:xfrm>
            <a:off x="122172" y="3348771"/>
            <a:ext cx="16573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The </a:t>
            </a:r>
            <a:r>
              <a:rPr sz="600" spc="5" dirty="0">
                <a:solidFill>
                  <a:srgbClr val="FFFFFF"/>
                </a:solidFill>
                <a:latin typeface="Arial"/>
                <a:cs typeface="Arial"/>
              </a:rPr>
              <a:t>term </a:t>
            </a:r>
            <a:r>
              <a:rPr sz="600" spc="-10" dirty="0">
                <a:solidFill>
                  <a:srgbClr val="FFFFFF"/>
                </a:solidFill>
                <a:latin typeface="Arial"/>
                <a:cs typeface="Arial"/>
              </a:rPr>
              <a:t>vocabulary </a:t>
            </a:r>
            <a:r>
              <a:rPr sz="600" spc="-20" dirty="0">
                <a:solidFill>
                  <a:srgbClr val="FFFFFF"/>
                </a:solidFill>
                <a:latin typeface="Arial"/>
                <a:cs typeface="Arial"/>
              </a:rPr>
              <a:t>and </a:t>
            </a:r>
            <a:r>
              <a:rPr sz="600" spc="-10" dirty="0">
                <a:solidFill>
                  <a:srgbClr val="FFFFFF"/>
                </a:solidFill>
                <a:latin typeface="Arial"/>
                <a:cs typeface="Arial"/>
              </a:rPr>
              <a:t>postings</a:t>
            </a:r>
            <a:r>
              <a:rPr sz="600" spc="-45" dirty="0">
                <a:solidFill>
                  <a:srgbClr val="FFFFFF"/>
                </a:solidFill>
                <a:latin typeface="Arial"/>
                <a:cs typeface="Arial"/>
              </a:rPr>
              <a:t> </a:t>
            </a:r>
            <a:r>
              <a:rPr sz="600" spc="-10" dirty="0">
                <a:solidFill>
                  <a:srgbClr val="FFFFFF"/>
                </a:solidFill>
                <a:latin typeface="Arial"/>
                <a:cs typeface="Arial"/>
              </a:rPr>
              <a:t>lists</a:t>
            </a:r>
            <a:endParaRPr sz="600">
              <a:latin typeface="Arial"/>
              <a:cs typeface="Arial"/>
            </a:endParaRPr>
          </a:p>
        </p:txBody>
      </p:sp>
      <p:sp>
        <p:nvSpPr>
          <p:cNvPr id="7" name="object 7"/>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35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60</a:t>
            </a:r>
            <a:endParaRPr sz="600">
              <a:latin typeface="Arial"/>
              <a:cs typeface="Arial"/>
            </a:endParaRPr>
          </a:p>
        </p:txBody>
      </p:sp>
    </p:spTree>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a:t>
            </a:r>
            <a:r>
              <a:rPr sz="600" spc="15" dirty="0">
                <a:solidFill>
                  <a:srgbClr val="FFFFFF"/>
                </a:solidFill>
                <a:latin typeface="Arial"/>
                <a:cs typeface="Arial"/>
              </a:rPr>
              <a:t>NB </a:t>
            </a:r>
            <a:r>
              <a:rPr sz="600" spc="-20" dirty="0">
                <a:solidFill>
                  <a:srgbClr val="FFFFFF"/>
                </a:solidFill>
                <a:latin typeface="Arial"/>
                <a:cs typeface="Arial"/>
              </a:rPr>
              <a:t>independence</a:t>
            </a:r>
            <a:r>
              <a:rPr sz="600" spc="-95" dirty="0">
                <a:solidFill>
                  <a:srgbClr val="FFFFFF"/>
                </a:solidFill>
                <a:latin typeface="Arial"/>
                <a:cs typeface="Arial"/>
              </a:rPr>
              <a:t> </a:t>
            </a:r>
            <a:r>
              <a:rPr sz="600" spc="-15" dirty="0">
                <a:solidFill>
                  <a:srgbClr val="FFFFF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0" dirty="0"/>
              <a:t>Outline</a:t>
            </a:r>
          </a:p>
        </p:txBody>
      </p:sp>
      <p:sp>
        <p:nvSpPr>
          <p:cNvPr id="4" name="object 4"/>
          <p:cNvSpPr/>
          <p:nvPr/>
        </p:nvSpPr>
        <p:spPr>
          <a:xfrm>
            <a:off x="308956" y="1052861"/>
            <a:ext cx="158894" cy="1588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51199" y="105445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1</a:t>
            </a:r>
            <a:endParaRPr sz="800">
              <a:latin typeface="Arial"/>
              <a:cs typeface="Arial"/>
            </a:endParaRPr>
          </a:p>
        </p:txBody>
      </p:sp>
      <p:sp>
        <p:nvSpPr>
          <p:cNvPr id="6" name="object 6"/>
          <p:cNvSpPr txBox="1"/>
          <p:nvPr/>
        </p:nvSpPr>
        <p:spPr>
          <a:xfrm>
            <a:off x="516622" y="1026997"/>
            <a:ext cx="105727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6D6EF"/>
                </a:solidFill>
                <a:latin typeface="Tahoma"/>
                <a:cs typeface="Tahoma"/>
              </a:rPr>
              <a:t>Text</a:t>
            </a:r>
            <a:r>
              <a:rPr sz="1100" spc="-10" dirty="0">
                <a:solidFill>
                  <a:srgbClr val="D6D6EF"/>
                </a:solidFill>
                <a:latin typeface="Tahoma"/>
                <a:cs typeface="Tahoma"/>
              </a:rPr>
              <a:t> </a:t>
            </a:r>
            <a:r>
              <a:rPr sz="1100" spc="-30" dirty="0">
                <a:solidFill>
                  <a:srgbClr val="D6D6EF"/>
                </a:solidFill>
                <a:latin typeface="Tahoma"/>
                <a:cs typeface="Tahoma"/>
              </a:rPr>
              <a:t>classification</a:t>
            </a:r>
            <a:endParaRPr sz="1100">
              <a:latin typeface="Tahoma"/>
              <a:cs typeface="Tahoma"/>
            </a:endParaRPr>
          </a:p>
        </p:txBody>
      </p:sp>
      <p:sp>
        <p:nvSpPr>
          <p:cNvPr id="7" name="object 7"/>
          <p:cNvSpPr/>
          <p:nvPr/>
        </p:nvSpPr>
        <p:spPr>
          <a:xfrm>
            <a:off x="308956" y="1508918"/>
            <a:ext cx="158894" cy="15888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51199" y="1510511"/>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2</a:t>
            </a:r>
            <a:endParaRPr sz="800">
              <a:latin typeface="Arial"/>
              <a:cs typeface="Arial"/>
            </a:endParaRPr>
          </a:p>
        </p:txBody>
      </p:sp>
      <p:sp>
        <p:nvSpPr>
          <p:cNvPr id="9" name="object 9"/>
          <p:cNvSpPr txBox="1"/>
          <p:nvPr/>
        </p:nvSpPr>
        <p:spPr>
          <a:xfrm>
            <a:off x="516622" y="1483053"/>
            <a:ext cx="724535" cy="19177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D6D6EF"/>
                </a:solidFill>
                <a:latin typeface="Tahoma"/>
                <a:cs typeface="Tahoma"/>
              </a:rPr>
              <a:t>Naive</a:t>
            </a:r>
            <a:r>
              <a:rPr sz="1100" spc="-60" dirty="0">
                <a:solidFill>
                  <a:srgbClr val="D6D6EF"/>
                </a:solidFill>
                <a:latin typeface="Tahoma"/>
                <a:cs typeface="Tahoma"/>
              </a:rPr>
              <a:t> </a:t>
            </a:r>
            <a:r>
              <a:rPr sz="1100" spc="-50" dirty="0">
                <a:solidFill>
                  <a:srgbClr val="D6D6EF"/>
                </a:solidFill>
                <a:latin typeface="Tahoma"/>
                <a:cs typeface="Tahoma"/>
              </a:rPr>
              <a:t>Bayes</a:t>
            </a:r>
            <a:endParaRPr sz="1100">
              <a:latin typeface="Tahoma"/>
              <a:cs typeface="Tahoma"/>
            </a:endParaRPr>
          </a:p>
        </p:txBody>
      </p:sp>
      <p:sp>
        <p:nvSpPr>
          <p:cNvPr id="10" name="object 10"/>
          <p:cNvSpPr/>
          <p:nvPr/>
        </p:nvSpPr>
        <p:spPr>
          <a:xfrm>
            <a:off x="308956" y="1965090"/>
            <a:ext cx="158894" cy="15888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08956" y="2421134"/>
            <a:ext cx="158894" cy="15889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351199" y="1939225"/>
            <a:ext cx="1951355" cy="648335"/>
          </a:xfrm>
          <a:prstGeom prst="rect">
            <a:avLst/>
          </a:prstGeom>
        </p:spPr>
        <p:txBody>
          <a:bodyPr vert="horz" wrap="square" lIns="0" tIns="11430" rIns="0" bIns="0" rtlCol="0">
            <a:spAutoFit/>
          </a:bodyPr>
          <a:lstStyle/>
          <a:p>
            <a:pPr marL="177800" indent="-165735">
              <a:lnSpc>
                <a:spcPct val="100000"/>
              </a:lnSpc>
              <a:spcBef>
                <a:spcPts val="90"/>
              </a:spcBef>
              <a:buClr>
                <a:srgbClr val="FBFBFD"/>
              </a:buClr>
              <a:buSzPct val="72727"/>
              <a:buFont typeface="Arial"/>
              <a:buAutoNum type="arabicPlain" startAt="3"/>
              <a:tabLst>
                <a:tab pos="178435" algn="l"/>
              </a:tabLst>
            </a:pPr>
            <a:r>
              <a:rPr sz="1100" spc="-25" dirty="0">
                <a:solidFill>
                  <a:srgbClr val="D6D6EF"/>
                </a:solidFill>
                <a:latin typeface="Tahoma"/>
                <a:cs typeface="Tahoma"/>
              </a:rPr>
              <a:t>Evaluation </a:t>
            </a:r>
            <a:r>
              <a:rPr sz="1100" spc="-40" dirty="0">
                <a:solidFill>
                  <a:srgbClr val="D6D6EF"/>
                </a:solidFill>
                <a:latin typeface="Tahoma"/>
                <a:cs typeface="Tahoma"/>
              </a:rPr>
              <a:t>of</a:t>
            </a:r>
            <a:r>
              <a:rPr sz="1100" spc="55" dirty="0">
                <a:solidFill>
                  <a:srgbClr val="D6D6EF"/>
                </a:solidFill>
                <a:latin typeface="Tahoma"/>
                <a:cs typeface="Tahoma"/>
              </a:rPr>
              <a:t> </a:t>
            </a:r>
            <a:r>
              <a:rPr sz="1100" spc="65" dirty="0">
                <a:solidFill>
                  <a:srgbClr val="D6D6EF"/>
                </a:solidFill>
                <a:latin typeface="Tahoma"/>
                <a:cs typeface="Tahoma"/>
              </a:rPr>
              <a:t>TC</a:t>
            </a:r>
            <a:endParaRPr sz="1100">
              <a:latin typeface="Tahoma"/>
              <a:cs typeface="Tahoma"/>
            </a:endParaRPr>
          </a:p>
          <a:p>
            <a:pPr>
              <a:lnSpc>
                <a:spcPct val="100000"/>
              </a:lnSpc>
              <a:buAutoNum type="arabicPlain" startAt="3"/>
            </a:pPr>
            <a:endParaRPr sz="1100">
              <a:latin typeface="Times New Roman"/>
              <a:cs typeface="Times New Roman"/>
            </a:endParaRPr>
          </a:p>
          <a:p>
            <a:pPr>
              <a:lnSpc>
                <a:spcPct val="100000"/>
              </a:lnSpc>
              <a:spcBef>
                <a:spcPts val="25"/>
              </a:spcBef>
              <a:buAutoNum type="arabicPlain" startAt="3"/>
            </a:pPr>
            <a:endParaRPr sz="850">
              <a:latin typeface="Times New Roman"/>
              <a:cs typeface="Times New Roman"/>
            </a:endParaRPr>
          </a:p>
          <a:p>
            <a:pPr marL="177800" indent="-165735">
              <a:lnSpc>
                <a:spcPct val="100000"/>
              </a:lnSpc>
              <a:spcBef>
                <a:spcPts val="5"/>
              </a:spcBef>
              <a:buClr>
                <a:srgbClr val="EAEAF7"/>
              </a:buClr>
              <a:buSzPct val="72727"/>
              <a:buFont typeface="Arial"/>
              <a:buAutoNum type="arabicPlain" startAt="3"/>
              <a:tabLst>
                <a:tab pos="178435" algn="l"/>
              </a:tabLst>
            </a:pPr>
            <a:r>
              <a:rPr sz="1100" spc="55" dirty="0">
                <a:solidFill>
                  <a:srgbClr val="3232B2"/>
                </a:solidFill>
                <a:latin typeface="Tahoma"/>
                <a:cs typeface="Tahoma"/>
              </a:rPr>
              <a:t>NB </a:t>
            </a:r>
            <a:r>
              <a:rPr sz="1100" spc="-55" dirty="0">
                <a:solidFill>
                  <a:srgbClr val="3232B2"/>
                </a:solidFill>
                <a:latin typeface="Tahoma"/>
                <a:cs typeface="Tahoma"/>
              </a:rPr>
              <a:t>independence </a:t>
            </a:r>
            <a:r>
              <a:rPr sz="1100" spc="-50" dirty="0">
                <a:solidFill>
                  <a:srgbClr val="3232B2"/>
                </a:solidFill>
                <a:latin typeface="Tahoma"/>
                <a:cs typeface="Tahoma"/>
              </a:rPr>
              <a:t>assumptions</a:t>
            </a:r>
            <a:endParaRPr sz="1100">
              <a:latin typeface="Tahoma"/>
              <a:cs typeface="Tahoma"/>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44 </a:t>
            </a:r>
            <a:r>
              <a:rPr spc="150" dirty="0"/>
              <a:t>/</a:t>
            </a:r>
            <a:r>
              <a:rPr spc="40" dirty="0"/>
              <a:t> </a:t>
            </a:r>
            <a:r>
              <a:rPr spc="-20" dirty="0"/>
              <a:t>48</a:t>
            </a:r>
          </a:p>
        </p:txBody>
      </p:sp>
    </p:spTree>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a:t>
            </a:r>
            <a:r>
              <a:rPr sz="600" spc="15" dirty="0">
                <a:solidFill>
                  <a:srgbClr val="FFFFFF"/>
                </a:solidFill>
                <a:latin typeface="Arial"/>
                <a:cs typeface="Arial"/>
              </a:rPr>
              <a:t>NB </a:t>
            </a:r>
            <a:r>
              <a:rPr sz="600" spc="-20" dirty="0">
                <a:solidFill>
                  <a:srgbClr val="FFFFFF"/>
                </a:solidFill>
                <a:latin typeface="Arial"/>
                <a:cs typeface="Arial"/>
              </a:rPr>
              <a:t>independence</a:t>
            </a:r>
            <a:r>
              <a:rPr sz="600" spc="-95" dirty="0">
                <a:solidFill>
                  <a:srgbClr val="FFFFFF"/>
                </a:solidFill>
                <a:latin typeface="Arial"/>
                <a:cs typeface="Arial"/>
              </a:rPr>
              <a:t> </a:t>
            </a:r>
            <a:r>
              <a:rPr sz="600" spc="-15" dirty="0">
                <a:solidFill>
                  <a:srgbClr val="FFFFF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20" dirty="0"/>
              <a:t>Violation of </a:t>
            </a:r>
            <a:r>
              <a:rPr spc="-70" dirty="0"/>
              <a:t>Naive </a:t>
            </a:r>
            <a:r>
              <a:rPr spc="-114" dirty="0"/>
              <a:t>Bayes </a:t>
            </a:r>
            <a:r>
              <a:rPr spc="-85" dirty="0"/>
              <a:t>independence</a:t>
            </a:r>
            <a:r>
              <a:rPr spc="15" dirty="0"/>
              <a:t> </a:t>
            </a:r>
            <a:r>
              <a:rPr spc="-75" dirty="0"/>
              <a:t>assumptions</a:t>
            </a:r>
          </a:p>
        </p:txBody>
      </p:sp>
      <p:sp>
        <p:nvSpPr>
          <p:cNvPr id="4" name="object 4"/>
          <p:cNvSpPr/>
          <p:nvPr/>
        </p:nvSpPr>
        <p:spPr>
          <a:xfrm>
            <a:off x="499854" y="871734"/>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253839"/>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2027421"/>
            <a:ext cx="70032" cy="70053"/>
          </a:xfrm>
          <a:prstGeom prst="rect">
            <a:avLst/>
          </a:prstGeom>
          <a:blipFill>
            <a:blip r:embed="rId4" cstate="print"/>
            <a:stretch>
              <a:fillRect/>
            </a:stretch>
          </a:blipFill>
        </p:spPr>
        <p:txBody>
          <a:bodyPr wrap="square" lIns="0" tIns="0" rIns="0" bIns="0" rtlCol="0"/>
          <a:lstStyle/>
          <a:p>
            <a:endParaRPr/>
          </a:p>
        </p:txBody>
      </p:sp>
      <mc:AlternateContent xmlns:mc="http://schemas.openxmlformats.org/markup-compatibility/2006" xmlns:a14="http://schemas.microsoft.com/office/drawing/2010/main">
        <mc:Choice Requires="a14">
          <p:sp>
            <p:nvSpPr>
              <p:cNvPr id="7" name="object 7"/>
              <p:cNvSpPr txBox="1"/>
              <p:nvPr/>
            </p:nvSpPr>
            <p:spPr>
              <a:xfrm>
                <a:off x="573608" y="791081"/>
                <a:ext cx="3150235" cy="1347470"/>
              </a:xfrm>
              <a:prstGeom prst="rect">
                <a:avLst/>
              </a:prstGeom>
            </p:spPr>
            <p:txBody>
              <a:bodyPr vert="horz" wrap="square" lIns="0" tIns="6985" rIns="0" bIns="0" rtlCol="0">
                <a:spAutoFit/>
              </a:bodyPr>
              <a:lstStyle/>
              <a:p>
                <a:pPr marL="63500" marR="55880">
                  <a:lnSpc>
                    <a:spcPct val="102699"/>
                  </a:lnSpc>
                  <a:spcBef>
                    <a:spcPts val="55"/>
                  </a:spcBef>
                </a:pPr>
                <a:r>
                  <a:rPr sz="1100" spc="-20" dirty="0">
                    <a:latin typeface="Tahoma"/>
                    <a:cs typeface="Tahoma"/>
                  </a:rPr>
                  <a:t>The </a:t>
                </a:r>
                <a:r>
                  <a:rPr sz="1100" spc="-55" dirty="0">
                    <a:latin typeface="Tahoma"/>
                    <a:cs typeface="Tahoma"/>
                  </a:rPr>
                  <a:t>independence </a:t>
                </a:r>
                <a:r>
                  <a:rPr sz="1100" spc="-50" dirty="0">
                    <a:latin typeface="Tahoma"/>
                    <a:cs typeface="Tahoma"/>
                  </a:rPr>
                  <a:t>assumptions do </a:t>
                </a:r>
                <a:r>
                  <a:rPr sz="1100" spc="-30" dirty="0">
                    <a:latin typeface="Tahoma"/>
                    <a:cs typeface="Tahoma"/>
                  </a:rPr>
                  <a:t>not </a:t>
                </a:r>
                <a:r>
                  <a:rPr sz="1100" spc="-35" dirty="0">
                    <a:latin typeface="Tahoma"/>
                    <a:cs typeface="Tahoma"/>
                  </a:rPr>
                  <a:t>really </a:t>
                </a:r>
                <a:r>
                  <a:rPr sz="1100" spc="-40" dirty="0">
                    <a:latin typeface="Tahoma"/>
                    <a:cs typeface="Tahoma"/>
                  </a:rPr>
                  <a:t>hold of  </a:t>
                </a:r>
                <a:r>
                  <a:rPr sz="1100" spc="-45" dirty="0">
                    <a:latin typeface="Tahoma"/>
                    <a:cs typeface="Tahoma"/>
                  </a:rPr>
                  <a:t>documents </a:t>
                </a:r>
                <a:r>
                  <a:rPr sz="1100" spc="-30" dirty="0">
                    <a:latin typeface="Tahoma"/>
                    <a:cs typeface="Tahoma"/>
                  </a:rPr>
                  <a:t>written </a:t>
                </a:r>
                <a:r>
                  <a:rPr sz="1100" spc="-25" dirty="0">
                    <a:latin typeface="Tahoma"/>
                    <a:cs typeface="Tahoma"/>
                  </a:rPr>
                  <a:t>in </a:t>
                </a:r>
                <a:r>
                  <a:rPr sz="1100" spc="-30" dirty="0">
                    <a:latin typeface="Tahoma"/>
                    <a:cs typeface="Tahoma"/>
                  </a:rPr>
                  <a:t>natural</a:t>
                </a:r>
                <a:r>
                  <a:rPr sz="1100" spc="165" dirty="0">
                    <a:latin typeface="Tahoma"/>
                    <a:cs typeface="Tahoma"/>
                  </a:rPr>
                  <a:t> </a:t>
                </a:r>
                <a:r>
                  <a:rPr sz="1100" spc="-55" dirty="0">
                    <a:latin typeface="Tahoma"/>
                    <a:cs typeface="Tahoma"/>
                  </a:rPr>
                  <a:t>language.</a:t>
                </a:r>
                <a:endParaRPr sz="1100" dirty="0">
                  <a:latin typeface="Tahoma"/>
                  <a:cs typeface="Tahoma"/>
                </a:endParaRPr>
              </a:p>
              <a:p>
                <a:pPr marL="63500">
                  <a:lnSpc>
                    <a:spcPct val="100000"/>
                  </a:lnSpc>
                  <a:spcBef>
                    <a:spcPts val="330"/>
                  </a:spcBef>
                </a:pPr>
                <a:r>
                  <a:rPr sz="1100" spc="-25" dirty="0">
                    <a:latin typeface="Tahoma"/>
                    <a:cs typeface="Tahoma"/>
                  </a:rPr>
                  <a:t>Conditional</a:t>
                </a:r>
                <a:r>
                  <a:rPr sz="1100" spc="15" dirty="0">
                    <a:latin typeface="Tahoma"/>
                    <a:cs typeface="Tahoma"/>
                  </a:rPr>
                  <a:t> </a:t>
                </a:r>
                <a:r>
                  <a:rPr sz="1100" spc="-60" dirty="0">
                    <a:latin typeface="Tahoma"/>
                    <a:cs typeface="Tahoma"/>
                  </a:rPr>
                  <a:t>independence:</a:t>
                </a:r>
                <a:endParaRPr sz="1100" dirty="0">
                  <a:latin typeface="Tahoma"/>
                  <a:cs typeface="Tahoma"/>
                </a:endParaRPr>
              </a:p>
              <a:p>
                <a:pPr marL="727710" algn="ctr">
                  <a:lnSpc>
                    <a:spcPts val="1180"/>
                  </a:lnSpc>
                  <a:spcBef>
                    <a:spcPts val="200"/>
                  </a:spcBef>
                </a:pPr>
                <a:endParaRPr sz="1100" dirty="0">
                  <a:latin typeface="Arial"/>
                  <a:cs typeface="Arial"/>
                </a:endParaRPr>
              </a:p>
              <a:p>
                <a:pPr marL="545465">
                  <a:lnSpc>
                    <a:spcPts val="1180"/>
                  </a:lnSpc>
                  <a:tabLst>
                    <a:tab pos="2157730" algn="l"/>
                  </a:tabLst>
                </a:pPr>
                <a:r>
                  <a:rPr sz="1100" i="1" spc="30" dirty="0">
                    <a:latin typeface="Arial"/>
                    <a:cs typeface="Arial"/>
                  </a:rPr>
                  <a:t>P</a:t>
                </a:r>
                <a:r>
                  <a:rPr sz="1100" spc="30" dirty="0">
                    <a:latin typeface="Tahoma"/>
                    <a:cs typeface="Tahoma"/>
                  </a:rPr>
                  <a:t>(</a:t>
                </a:r>
                <a:r>
                  <a:rPr sz="1100" spc="30" dirty="0">
                    <a:latin typeface="Lucida Sans Unicode"/>
                    <a:cs typeface="Lucida Sans Unicode"/>
                  </a:rPr>
                  <a:t>(</a:t>
                </a:r>
                <a:r>
                  <a:rPr sz="1100" i="1" spc="30" dirty="0">
                    <a:latin typeface="Arial"/>
                    <a:cs typeface="Arial"/>
                  </a:rPr>
                  <a:t>t</a:t>
                </a:r>
                <a:r>
                  <a:rPr sz="1200" spc="44" baseline="-10416" dirty="0">
                    <a:latin typeface="Arial"/>
                    <a:cs typeface="Arial"/>
                  </a:rPr>
                  <a:t>1</a:t>
                </a:r>
                <a:r>
                  <a:rPr sz="1100" spc="30" dirty="0">
                    <a:latin typeface="Lucida Sans Unicode"/>
                    <a:cs typeface="Lucida Sans Unicode"/>
                  </a:rPr>
                  <a:t>,</a:t>
                </a:r>
                <a:r>
                  <a:rPr sz="1100" spc="-165" dirty="0">
                    <a:latin typeface="Lucida Sans Unicode"/>
                    <a:cs typeface="Lucida Sans Unicode"/>
                  </a:rPr>
                  <a:t> </a:t>
                </a:r>
                <a:r>
                  <a:rPr sz="1100" spc="-50" dirty="0">
                    <a:latin typeface="Lucida Sans Unicode"/>
                    <a:cs typeface="Lucida Sans Unicode"/>
                  </a:rPr>
                  <a:t>.</a:t>
                </a:r>
                <a:r>
                  <a:rPr sz="1100" spc="-160" dirty="0">
                    <a:latin typeface="Lucida Sans Unicode"/>
                    <a:cs typeface="Lucida Sans Unicode"/>
                  </a:rPr>
                  <a:t> </a:t>
                </a:r>
                <a:r>
                  <a:rPr sz="1100" spc="-50" dirty="0">
                    <a:latin typeface="Lucida Sans Unicode"/>
                    <a:cs typeface="Lucida Sans Unicode"/>
                  </a:rPr>
                  <a:t>.</a:t>
                </a:r>
                <a:r>
                  <a:rPr sz="1100" spc="-160" dirty="0">
                    <a:latin typeface="Lucida Sans Unicode"/>
                    <a:cs typeface="Lucida Sans Unicode"/>
                  </a:rPr>
                  <a:t> </a:t>
                </a:r>
                <a:r>
                  <a:rPr sz="1100" spc="-50" dirty="0">
                    <a:latin typeface="Lucida Sans Unicode"/>
                    <a:cs typeface="Lucida Sans Unicode"/>
                  </a:rPr>
                  <a:t>.</a:t>
                </a:r>
                <a:r>
                  <a:rPr sz="1100" spc="-170" dirty="0">
                    <a:latin typeface="Lucida Sans Unicode"/>
                    <a:cs typeface="Lucida Sans Unicode"/>
                  </a:rPr>
                  <a:t> </a:t>
                </a:r>
                <a:r>
                  <a:rPr sz="1100" spc="-50" dirty="0">
                    <a:latin typeface="Lucida Sans Unicode"/>
                    <a:cs typeface="Lucida Sans Unicode"/>
                  </a:rPr>
                  <a:t>,</a:t>
                </a:r>
                <a:r>
                  <a:rPr sz="1100" spc="-165" dirty="0">
                    <a:latin typeface="Lucida Sans Unicode"/>
                    <a:cs typeface="Lucida Sans Unicode"/>
                  </a:rPr>
                  <a:t> </a:t>
                </a:r>
                <a:r>
                  <a:rPr sz="1100" i="1" spc="-10" dirty="0">
                    <a:latin typeface="Arial"/>
                    <a:cs typeface="Arial"/>
                  </a:rPr>
                  <a:t>t</a:t>
                </a:r>
                <a:r>
                  <a:rPr sz="1200" i="1" spc="-15" baseline="-10416" dirty="0">
                    <a:latin typeface="Verdana"/>
                    <a:cs typeface="Verdana"/>
                  </a:rPr>
                  <a:t>n</a:t>
                </a:r>
                <a:r>
                  <a:rPr sz="900" i="1" spc="-15" baseline="-27777" dirty="0">
                    <a:latin typeface="Verdana"/>
                    <a:cs typeface="Verdana"/>
                  </a:rPr>
                  <a:t>d</a:t>
                </a:r>
                <a:r>
                  <a:rPr sz="900" i="1" spc="-89" baseline="-27777" dirty="0">
                    <a:latin typeface="Verdana"/>
                    <a:cs typeface="Verdana"/>
                  </a:rPr>
                  <a:t> </a:t>
                </a:r>
                <a:r>
                  <a:rPr sz="1100" spc="-10" dirty="0">
                    <a:latin typeface="Lucida Sans Unicode"/>
                    <a:cs typeface="Lucida Sans Unicode"/>
                  </a:rPr>
                  <a:t>)|</a:t>
                </a:r>
                <a:r>
                  <a:rPr sz="1100" i="1" spc="-10" dirty="0">
                    <a:latin typeface="Arial"/>
                    <a:cs typeface="Arial"/>
                  </a:rPr>
                  <a:t>c</a:t>
                </a:r>
                <a:r>
                  <a:rPr sz="1100" spc="-10" dirty="0">
                    <a:latin typeface="Tahoma"/>
                    <a:cs typeface="Tahoma"/>
                  </a:rPr>
                  <a:t>)</a:t>
                </a:r>
                <a:r>
                  <a:rPr sz="1100" spc="-30" dirty="0">
                    <a:latin typeface="Tahoma"/>
                    <a:cs typeface="Tahoma"/>
                  </a:rPr>
                  <a:t> </a:t>
                </a:r>
                <a:r>
                  <a:rPr sz="1100" spc="45" dirty="0">
                    <a:latin typeface="Tahoma"/>
                    <a:cs typeface="Tahoma"/>
                  </a:rPr>
                  <a:t>=</a:t>
                </a:r>
                <a:r>
                  <a:rPr lang="en-US" sz="1100" spc="45" dirty="0">
                    <a:latin typeface="Tahoma"/>
                    <a:cs typeface="Tahoma"/>
                  </a:rPr>
                  <a:t>.</a:t>
                </a:r>
                <a:r>
                  <a:rPr lang="en-US" sz="1100" spc="20" dirty="0">
                    <a:ea typeface="Cambria Math" panose="02040503050406030204" pitchFamily="18" charset="0"/>
                    <a:cs typeface="Tahoma"/>
                  </a:rPr>
                  <a:t> </a:t>
                </a:r>
                <a14:m>
                  <m:oMath xmlns:m="http://schemas.openxmlformats.org/officeDocument/2006/math">
                    <m:r>
                      <a:rPr lang="en-US" i="1" spc="20">
                        <a:latin typeface="Cambria Math" panose="02040503050406030204" pitchFamily="18" charset="0"/>
                        <a:ea typeface="Cambria Math" panose="02040503050406030204" pitchFamily="18" charset="0"/>
                        <a:cs typeface="Tahoma"/>
                      </a:rPr>
                      <m:t>∏</m:t>
                    </m:r>
                  </m:oMath>
                </a14:m>
                <a:r>
                  <a:rPr lang="en-US" sz="1100" spc="45" dirty="0">
                    <a:latin typeface="Tahoma"/>
                    <a:cs typeface="Tahoma"/>
                  </a:rPr>
                  <a:t>  </a:t>
                </a:r>
                <a:r>
                  <a:rPr sz="1100" i="1" spc="-5" dirty="0">
                    <a:latin typeface="Arial"/>
                    <a:cs typeface="Arial"/>
                  </a:rPr>
                  <a:t>P</a:t>
                </a:r>
                <a:r>
                  <a:rPr sz="1100" spc="-5" dirty="0">
                    <a:latin typeface="Tahoma"/>
                    <a:cs typeface="Tahoma"/>
                  </a:rPr>
                  <a:t>(</a:t>
                </a:r>
                <a:r>
                  <a:rPr sz="1100" i="1" spc="-5" dirty="0">
                    <a:latin typeface="Arial"/>
                    <a:cs typeface="Arial"/>
                  </a:rPr>
                  <a:t>X</a:t>
                </a:r>
                <a:r>
                  <a:rPr sz="1200" i="1" spc="-7" baseline="-13888" dirty="0">
                    <a:latin typeface="Verdana"/>
                    <a:cs typeface="Verdana"/>
                  </a:rPr>
                  <a:t>k </a:t>
                </a:r>
                <a:r>
                  <a:rPr sz="1100" spc="45" dirty="0">
                    <a:latin typeface="Tahoma"/>
                    <a:cs typeface="Tahoma"/>
                  </a:rPr>
                  <a:t>= </a:t>
                </a:r>
                <a:r>
                  <a:rPr sz="1100" i="1" spc="15" dirty="0">
                    <a:latin typeface="Arial"/>
                    <a:cs typeface="Arial"/>
                  </a:rPr>
                  <a:t>t</a:t>
                </a:r>
                <a:r>
                  <a:rPr sz="1200" i="1" spc="22" baseline="-13888" dirty="0">
                    <a:latin typeface="Verdana"/>
                    <a:cs typeface="Verdana"/>
                  </a:rPr>
                  <a:t>k</a:t>
                </a:r>
                <a:r>
                  <a:rPr sz="1200" i="1" spc="-217" baseline="-13888" dirty="0">
                    <a:latin typeface="Verdana"/>
                    <a:cs typeface="Verdana"/>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endParaRPr sz="1100" dirty="0">
                  <a:latin typeface="Tahoma"/>
                  <a:cs typeface="Tahoma"/>
                </a:endParaRPr>
              </a:p>
              <a:p>
                <a:pPr marL="714375" algn="ctr">
                  <a:lnSpc>
                    <a:spcPct val="100000"/>
                  </a:lnSpc>
                  <a:spcBef>
                    <a:spcPts val="315"/>
                  </a:spcBef>
                </a:pPr>
                <a:r>
                  <a:rPr sz="800" spc="-15" dirty="0">
                    <a:latin typeface="Arial"/>
                    <a:cs typeface="Arial"/>
                  </a:rPr>
                  <a:t>1</a:t>
                </a:r>
                <a:r>
                  <a:rPr sz="800" spc="-15" dirty="0">
                    <a:latin typeface="Lucida Sans Unicode"/>
                    <a:cs typeface="Lucida Sans Unicode"/>
                  </a:rPr>
                  <a:t>≤</a:t>
                </a:r>
                <a:r>
                  <a:rPr sz="800" i="1" spc="-15" dirty="0">
                    <a:latin typeface="Verdana"/>
                    <a:cs typeface="Verdana"/>
                  </a:rPr>
                  <a:t>k</a:t>
                </a:r>
                <a:r>
                  <a:rPr sz="800" spc="-15" dirty="0">
                    <a:latin typeface="Lucida Sans Unicode"/>
                    <a:cs typeface="Lucida Sans Unicode"/>
                  </a:rPr>
                  <a:t>≤</a:t>
                </a:r>
                <a:r>
                  <a:rPr sz="800" i="1" spc="-15" dirty="0">
                    <a:latin typeface="Verdana"/>
                    <a:cs typeface="Verdana"/>
                  </a:rPr>
                  <a:t>n</a:t>
                </a:r>
                <a:r>
                  <a:rPr sz="900" i="1" spc="-22" baseline="-13888" dirty="0">
                    <a:latin typeface="Verdana"/>
                    <a:cs typeface="Verdana"/>
                  </a:rPr>
                  <a:t>d</a:t>
                </a:r>
                <a:endParaRPr sz="900" baseline="-13888" dirty="0">
                  <a:latin typeface="Verdana"/>
                  <a:cs typeface="Verdana"/>
                </a:endParaRPr>
              </a:p>
              <a:p>
                <a:pPr>
                  <a:lnSpc>
                    <a:spcPct val="100000"/>
                  </a:lnSpc>
                  <a:spcBef>
                    <a:spcPts val="20"/>
                  </a:spcBef>
                </a:pPr>
                <a:endParaRPr sz="800" dirty="0">
                  <a:latin typeface="Times New Roman"/>
                  <a:cs typeface="Times New Roman"/>
                </a:endParaRPr>
              </a:p>
              <a:p>
                <a:pPr marL="63500">
                  <a:lnSpc>
                    <a:spcPct val="100000"/>
                  </a:lnSpc>
                </a:pPr>
                <a:r>
                  <a:rPr sz="1100" spc="-45" dirty="0">
                    <a:solidFill>
                      <a:srgbClr val="329832"/>
                    </a:solidFill>
                    <a:latin typeface="Tahoma"/>
                    <a:cs typeface="Tahoma"/>
                  </a:rPr>
                  <a:t>Examples</a:t>
                </a:r>
                <a:r>
                  <a:rPr sz="1100" spc="15" dirty="0">
                    <a:solidFill>
                      <a:srgbClr val="329832"/>
                    </a:solidFill>
                    <a:latin typeface="Tahoma"/>
                    <a:cs typeface="Tahoma"/>
                  </a:rPr>
                  <a:t> </a:t>
                </a:r>
                <a:r>
                  <a:rPr sz="1100" spc="-45" dirty="0">
                    <a:solidFill>
                      <a:srgbClr val="329832"/>
                    </a:solidFill>
                    <a:latin typeface="Tahoma"/>
                    <a:cs typeface="Tahoma"/>
                  </a:rPr>
                  <a:t>for</a:t>
                </a:r>
                <a:r>
                  <a:rPr sz="1100" spc="20" dirty="0">
                    <a:solidFill>
                      <a:srgbClr val="329832"/>
                    </a:solidFill>
                    <a:latin typeface="Tahoma"/>
                    <a:cs typeface="Tahoma"/>
                  </a:rPr>
                  <a:t> </a:t>
                </a:r>
                <a:r>
                  <a:rPr sz="1100" spc="-60" dirty="0">
                    <a:solidFill>
                      <a:srgbClr val="329832"/>
                    </a:solidFill>
                    <a:latin typeface="Tahoma"/>
                    <a:cs typeface="Tahoma"/>
                  </a:rPr>
                  <a:t>why</a:t>
                </a:r>
                <a:r>
                  <a:rPr sz="1100" spc="25" dirty="0">
                    <a:solidFill>
                      <a:srgbClr val="329832"/>
                    </a:solidFill>
                    <a:latin typeface="Tahoma"/>
                    <a:cs typeface="Tahoma"/>
                  </a:rPr>
                  <a:t> </a:t>
                </a:r>
                <a:r>
                  <a:rPr sz="1100" spc="-25" dirty="0">
                    <a:solidFill>
                      <a:srgbClr val="329832"/>
                    </a:solidFill>
                    <a:latin typeface="Tahoma"/>
                    <a:cs typeface="Tahoma"/>
                  </a:rPr>
                  <a:t>this</a:t>
                </a:r>
                <a:r>
                  <a:rPr sz="1100" spc="15" dirty="0">
                    <a:solidFill>
                      <a:srgbClr val="329832"/>
                    </a:solidFill>
                    <a:latin typeface="Tahoma"/>
                    <a:cs typeface="Tahoma"/>
                  </a:rPr>
                  <a:t> </a:t>
                </a:r>
                <a:r>
                  <a:rPr sz="1100" spc="-45" dirty="0">
                    <a:solidFill>
                      <a:srgbClr val="329832"/>
                    </a:solidFill>
                    <a:latin typeface="Tahoma"/>
                    <a:cs typeface="Tahoma"/>
                  </a:rPr>
                  <a:t>assumption</a:t>
                </a:r>
                <a:r>
                  <a:rPr sz="1100" spc="20" dirty="0">
                    <a:solidFill>
                      <a:srgbClr val="329832"/>
                    </a:solidFill>
                    <a:latin typeface="Tahoma"/>
                    <a:cs typeface="Tahoma"/>
                  </a:rPr>
                  <a:t> </a:t>
                </a:r>
                <a:r>
                  <a:rPr sz="1100" spc="-35" dirty="0">
                    <a:solidFill>
                      <a:srgbClr val="329832"/>
                    </a:solidFill>
                    <a:latin typeface="Tahoma"/>
                    <a:cs typeface="Tahoma"/>
                  </a:rPr>
                  <a:t>is</a:t>
                </a:r>
                <a:r>
                  <a:rPr sz="1100" spc="20" dirty="0">
                    <a:solidFill>
                      <a:srgbClr val="329832"/>
                    </a:solidFill>
                    <a:latin typeface="Tahoma"/>
                    <a:cs typeface="Tahoma"/>
                  </a:rPr>
                  <a:t> </a:t>
                </a:r>
                <a:r>
                  <a:rPr sz="1100" spc="-30" dirty="0">
                    <a:solidFill>
                      <a:srgbClr val="329832"/>
                    </a:solidFill>
                    <a:latin typeface="Tahoma"/>
                    <a:cs typeface="Tahoma"/>
                  </a:rPr>
                  <a:t>not</a:t>
                </a:r>
                <a:r>
                  <a:rPr sz="1100" spc="20" dirty="0">
                    <a:solidFill>
                      <a:srgbClr val="329832"/>
                    </a:solidFill>
                    <a:latin typeface="Tahoma"/>
                    <a:cs typeface="Tahoma"/>
                  </a:rPr>
                  <a:t> </a:t>
                </a:r>
                <a:r>
                  <a:rPr sz="1100" spc="-35" dirty="0">
                    <a:solidFill>
                      <a:srgbClr val="329832"/>
                    </a:solidFill>
                    <a:latin typeface="Tahoma"/>
                    <a:cs typeface="Tahoma"/>
                  </a:rPr>
                  <a:t>really</a:t>
                </a:r>
                <a:r>
                  <a:rPr sz="1100" spc="20" dirty="0">
                    <a:solidFill>
                      <a:srgbClr val="329832"/>
                    </a:solidFill>
                    <a:latin typeface="Tahoma"/>
                    <a:cs typeface="Tahoma"/>
                  </a:rPr>
                  <a:t> </a:t>
                </a:r>
                <a:r>
                  <a:rPr sz="1100" spc="-35" dirty="0">
                    <a:solidFill>
                      <a:srgbClr val="329832"/>
                    </a:solidFill>
                    <a:latin typeface="Tahoma"/>
                    <a:cs typeface="Tahoma"/>
                  </a:rPr>
                  <a:t>true?</a:t>
                </a:r>
                <a:endParaRPr sz="1100" dirty="0">
                  <a:latin typeface="Tahoma"/>
                  <a:cs typeface="Tahoma"/>
                </a:endParaRPr>
              </a:p>
            </p:txBody>
          </p:sp>
        </mc:Choice>
        <mc:Fallback xmlns="">
          <p:sp>
            <p:nvSpPr>
              <p:cNvPr id="7" name="object 7"/>
              <p:cNvSpPr txBox="1">
                <a:spLocks noRot="1" noChangeAspect="1" noMove="1" noResize="1" noEditPoints="1" noAdjustHandles="1" noChangeArrowheads="1" noChangeShapeType="1" noTextEdit="1"/>
              </p:cNvSpPr>
              <p:nvPr/>
            </p:nvSpPr>
            <p:spPr>
              <a:xfrm>
                <a:off x="573608" y="791081"/>
                <a:ext cx="3150235" cy="1347470"/>
              </a:xfrm>
              <a:prstGeom prst="rect">
                <a:avLst/>
              </a:prstGeom>
              <a:blipFill>
                <a:blip r:embed="rId5"/>
                <a:stretch>
                  <a:fillRect l="-402" t="-2804" r="-803" b="-5607"/>
                </a:stretch>
              </a:blipFill>
            </p:spPr>
            <p:txBody>
              <a:bodyPr/>
              <a:lstStyle/>
              <a:p>
                <a:r>
                  <a:rPr lang="en-US">
                    <a:noFill/>
                  </a:rPr>
                  <a:t> </a:t>
                </a:r>
              </a:p>
            </p:txBody>
          </p:sp>
        </mc:Fallback>
      </mc:AlternateContent>
      <p:sp>
        <p:nvSpPr>
          <p:cNvPr id="8" name="object 8"/>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9" name="object 9"/>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54 </a:t>
            </a:r>
            <a:r>
              <a:rPr spc="150" dirty="0"/>
              <a:t>/</a:t>
            </a:r>
            <a:r>
              <a:rPr spc="40" dirty="0"/>
              <a:t> </a:t>
            </a:r>
            <a:r>
              <a:rPr spc="-20" dirty="0"/>
              <a:t>48</a:t>
            </a:r>
          </a:p>
        </p:txBody>
      </p:sp>
    </p:spTree>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a:t>
            </a:r>
            <a:r>
              <a:rPr sz="600" spc="15" dirty="0">
                <a:solidFill>
                  <a:srgbClr val="FFFFFF"/>
                </a:solidFill>
                <a:latin typeface="Arial"/>
                <a:cs typeface="Arial"/>
              </a:rPr>
              <a:t>NB </a:t>
            </a:r>
            <a:r>
              <a:rPr sz="600" spc="-20" dirty="0">
                <a:solidFill>
                  <a:srgbClr val="FFFFFF"/>
                </a:solidFill>
                <a:latin typeface="Arial"/>
                <a:cs typeface="Arial"/>
              </a:rPr>
              <a:t>independence</a:t>
            </a:r>
            <a:r>
              <a:rPr sz="600" spc="-95" dirty="0">
                <a:solidFill>
                  <a:srgbClr val="FFFFFF"/>
                </a:solidFill>
                <a:latin typeface="Arial"/>
                <a:cs typeface="Arial"/>
              </a:rPr>
              <a:t> </a:t>
            </a:r>
            <a:r>
              <a:rPr sz="600" spc="-15" dirty="0">
                <a:solidFill>
                  <a:srgbClr val="FFFFF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Why </a:t>
            </a:r>
            <a:r>
              <a:rPr spc="-105" dirty="0"/>
              <a:t>does </a:t>
            </a:r>
            <a:r>
              <a:rPr spc="-70" dirty="0"/>
              <a:t>Naive </a:t>
            </a:r>
            <a:r>
              <a:rPr spc="-114" dirty="0"/>
              <a:t>Bayes</a:t>
            </a:r>
            <a:r>
              <a:rPr spc="-90" dirty="0"/>
              <a:t> </a:t>
            </a:r>
            <a:r>
              <a:rPr spc="-70" dirty="0"/>
              <a:t>work?</a:t>
            </a:r>
          </a:p>
        </p:txBody>
      </p:sp>
      <p:sp>
        <p:nvSpPr>
          <p:cNvPr id="4" name="object 4"/>
          <p:cNvSpPr/>
          <p:nvPr/>
        </p:nvSpPr>
        <p:spPr>
          <a:xfrm>
            <a:off x="499854" y="756977"/>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139082"/>
            <a:ext cx="70032" cy="7005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11708" y="676324"/>
            <a:ext cx="3614420" cy="734060"/>
          </a:xfrm>
          <a:prstGeom prst="rect">
            <a:avLst/>
          </a:prstGeom>
        </p:spPr>
        <p:txBody>
          <a:bodyPr vert="horz" wrap="square" lIns="0" tIns="6985" rIns="0" bIns="0" rtlCol="0">
            <a:spAutoFit/>
          </a:bodyPr>
          <a:lstStyle/>
          <a:p>
            <a:pPr marL="25400" marR="621665">
              <a:lnSpc>
                <a:spcPct val="102600"/>
              </a:lnSpc>
              <a:spcBef>
                <a:spcPts val="55"/>
              </a:spcBef>
            </a:pPr>
            <a:r>
              <a:rPr sz="1100" spc="-30" dirty="0">
                <a:latin typeface="Tahoma"/>
                <a:cs typeface="Tahoma"/>
              </a:rPr>
              <a:t>Naive </a:t>
            </a:r>
            <a:r>
              <a:rPr sz="1100" spc="-50" dirty="0">
                <a:latin typeface="Tahoma"/>
                <a:cs typeface="Tahoma"/>
              </a:rPr>
              <a:t>Bayes </a:t>
            </a:r>
            <a:r>
              <a:rPr sz="1100" spc="-45" dirty="0">
                <a:latin typeface="Tahoma"/>
                <a:cs typeface="Tahoma"/>
              </a:rPr>
              <a:t>can </a:t>
            </a:r>
            <a:r>
              <a:rPr sz="1100" spc="-60" dirty="0">
                <a:latin typeface="Tahoma"/>
                <a:cs typeface="Tahoma"/>
              </a:rPr>
              <a:t>work </a:t>
            </a:r>
            <a:r>
              <a:rPr sz="1100" spc="-50" dirty="0">
                <a:latin typeface="Tahoma"/>
                <a:cs typeface="Tahoma"/>
              </a:rPr>
              <a:t>well </a:t>
            </a:r>
            <a:r>
              <a:rPr sz="1100" spc="-75" dirty="0">
                <a:latin typeface="Tahoma"/>
                <a:cs typeface="Tahoma"/>
              </a:rPr>
              <a:t>even </a:t>
            </a:r>
            <a:r>
              <a:rPr sz="1100" spc="-45" dirty="0">
                <a:latin typeface="Tahoma"/>
                <a:cs typeface="Tahoma"/>
              </a:rPr>
              <a:t>though </a:t>
            </a:r>
            <a:r>
              <a:rPr sz="1100" spc="-30" dirty="0">
                <a:latin typeface="Tahoma"/>
                <a:cs typeface="Tahoma"/>
              </a:rPr>
              <a:t>conditional  </a:t>
            </a:r>
            <a:r>
              <a:rPr sz="1100" spc="-55" dirty="0">
                <a:latin typeface="Tahoma"/>
                <a:cs typeface="Tahoma"/>
              </a:rPr>
              <a:t>independence </a:t>
            </a:r>
            <a:r>
              <a:rPr sz="1100" spc="-50" dirty="0">
                <a:latin typeface="Tahoma"/>
                <a:cs typeface="Tahoma"/>
              </a:rPr>
              <a:t>assumptions </a:t>
            </a:r>
            <a:r>
              <a:rPr sz="1100" spc="-70" dirty="0">
                <a:latin typeface="Tahoma"/>
                <a:cs typeface="Tahoma"/>
              </a:rPr>
              <a:t>are </a:t>
            </a:r>
            <a:r>
              <a:rPr sz="1100" spc="-40" dirty="0">
                <a:solidFill>
                  <a:srgbClr val="0000FF"/>
                </a:solidFill>
                <a:latin typeface="Tahoma"/>
                <a:cs typeface="Tahoma"/>
              </a:rPr>
              <a:t>badly</a:t>
            </a:r>
            <a:r>
              <a:rPr sz="1100" spc="-30" dirty="0">
                <a:solidFill>
                  <a:srgbClr val="0000FF"/>
                </a:solidFill>
                <a:latin typeface="Tahoma"/>
                <a:cs typeface="Tahoma"/>
              </a:rPr>
              <a:t> </a:t>
            </a:r>
            <a:r>
              <a:rPr sz="1100" spc="-35" dirty="0">
                <a:latin typeface="Tahoma"/>
                <a:cs typeface="Tahoma"/>
              </a:rPr>
              <a:t>violated.</a:t>
            </a:r>
            <a:endParaRPr sz="1100">
              <a:latin typeface="Tahoma"/>
              <a:cs typeface="Tahoma"/>
            </a:endParaRPr>
          </a:p>
          <a:p>
            <a:pPr marL="25400">
              <a:lnSpc>
                <a:spcPts val="1290"/>
              </a:lnSpc>
              <a:spcBef>
                <a:spcPts val="335"/>
              </a:spcBef>
            </a:pPr>
            <a:r>
              <a:rPr sz="1100" spc="-45" dirty="0">
                <a:latin typeface="Tahoma"/>
                <a:cs typeface="Tahoma"/>
              </a:rPr>
              <a:t>Example:</a:t>
            </a:r>
            <a:endParaRPr sz="1100">
              <a:latin typeface="Tahoma"/>
              <a:cs typeface="Tahoma"/>
            </a:endParaRPr>
          </a:p>
          <a:p>
            <a:pPr marL="1583055">
              <a:lnSpc>
                <a:spcPts val="1290"/>
              </a:lnSpc>
              <a:tabLst>
                <a:tab pos="2189480" algn="l"/>
                <a:tab pos="2795270" algn="l"/>
              </a:tabLst>
            </a:pPr>
            <a:r>
              <a:rPr sz="1100" i="1" spc="-45" dirty="0">
                <a:latin typeface="Arial"/>
                <a:cs typeface="Arial"/>
              </a:rPr>
              <a:t>c</a:t>
            </a:r>
            <a:r>
              <a:rPr sz="1200" spc="-67" baseline="-10416" dirty="0">
                <a:latin typeface="Arial"/>
                <a:cs typeface="Arial"/>
              </a:rPr>
              <a:t>1	</a:t>
            </a:r>
            <a:r>
              <a:rPr sz="1100" i="1" spc="-45" dirty="0">
                <a:latin typeface="Arial"/>
                <a:cs typeface="Arial"/>
              </a:rPr>
              <a:t>c</a:t>
            </a:r>
            <a:r>
              <a:rPr sz="1200" spc="-67" baseline="-10416" dirty="0">
                <a:latin typeface="Arial"/>
                <a:cs typeface="Arial"/>
              </a:rPr>
              <a:t>2	</a:t>
            </a:r>
            <a:r>
              <a:rPr sz="1100" spc="-45" dirty="0">
                <a:latin typeface="Tahoma"/>
                <a:cs typeface="Tahoma"/>
              </a:rPr>
              <a:t>class</a:t>
            </a:r>
            <a:r>
              <a:rPr sz="1100" spc="-25" dirty="0">
                <a:latin typeface="Tahoma"/>
                <a:cs typeface="Tahoma"/>
              </a:rPr>
              <a:t> </a:t>
            </a:r>
            <a:r>
              <a:rPr sz="1100" spc="-50" dirty="0">
                <a:latin typeface="Tahoma"/>
                <a:cs typeface="Tahoma"/>
              </a:rPr>
              <a:t>selected</a:t>
            </a:r>
            <a:endParaRPr sz="1100">
              <a:latin typeface="Tahoma"/>
              <a:cs typeface="Tahoma"/>
            </a:endParaRPr>
          </a:p>
        </p:txBody>
      </p:sp>
      <p:sp>
        <p:nvSpPr>
          <p:cNvPr id="7" name="object 7"/>
          <p:cNvSpPr/>
          <p:nvPr/>
        </p:nvSpPr>
        <p:spPr>
          <a:xfrm>
            <a:off x="637108" y="1423822"/>
            <a:ext cx="3614420" cy="0"/>
          </a:xfrm>
          <a:custGeom>
            <a:avLst/>
            <a:gdLst/>
            <a:ahLst/>
            <a:cxnLst/>
            <a:rect l="l" t="t" r="r" b="b"/>
            <a:pathLst>
              <a:path w="3614420">
                <a:moveTo>
                  <a:pt x="0" y="0"/>
                </a:moveTo>
                <a:lnTo>
                  <a:pt x="3613823" y="0"/>
                </a:lnTo>
              </a:path>
            </a:pathLst>
          </a:custGeom>
          <a:ln w="5143">
            <a:solidFill>
              <a:srgbClr val="000000"/>
            </a:solidFill>
          </a:ln>
        </p:spPr>
        <p:txBody>
          <a:bodyPr wrap="square" lIns="0" tIns="0" rIns="0" bIns="0" rtlCol="0"/>
          <a:lstStyle/>
          <a:p>
            <a:endParaRPr/>
          </a:p>
        </p:txBody>
      </p:sp>
      <p:sp>
        <p:nvSpPr>
          <p:cNvPr id="8" name="object 8"/>
          <p:cNvSpPr txBox="1"/>
          <p:nvPr/>
        </p:nvSpPr>
        <p:spPr>
          <a:xfrm>
            <a:off x="700305" y="1395614"/>
            <a:ext cx="1355725" cy="191770"/>
          </a:xfrm>
          <a:prstGeom prst="rect">
            <a:avLst/>
          </a:prstGeom>
        </p:spPr>
        <p:txBody>
          <a:bodyPr vert="horz" wrap="square" lIns="0" tIns="11430" rIns="0" bIns="0" rtlCol="0">
            <a:spAutoFit/>
          </a:bodyPr>
          <a:lstStyle/>
          <a:p>
            <a:pPr marL="12700">
              <a:lnSpc>
                <a:spcPct val="100000"/>
              </a:lnSpc>
              <a:spcBef>
                <a:spcPts val="90"/>
              </a:spcBef>
            </a:pPr>
            <a:r>
              <a:rPr sz="1100" spc="-40" dirty="0">
                <a:latin typeface="Tahoma"/>
                <a:cs typeface="Tahoma"/>
              </a:rPr>
              <a:t>true </a:t>
            </a:r>
            <a:r>
              <a:rPr sz="1100" spc="-30" dirty="0">
                <a:latin typeface="Tahoma"/>
                <a:cs typeface="Tahoma"/>
              </a:rPr>
              <a:t>probability </a:t>
            </a: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Lucida Sans Unicode"/>
                <a:cs typeface="Lucida Sans Unicode"/>
              </a:rPr>
              <a:t>|</a:t>
            </a:r>
            <a:r>
              <a:rPr sz="1100" i="1" spc="-20" dirty="0">
                <a:latin typeface="Arial"/>
                <a:cs typeface="Arial"/>
              </a:rPr>
              <a:t>d</a:t>
            </a:r>
            <a:r>
              <a:rPr sz="1100" i="1" spc="-150" dirty="0">
                <a:latin typeface="Arial"/>
                <a:cs typeface="Arial"/>
              </a:rPr>
              <a:t> </a:t>
            </a:r>
            <a:r>
              <a:rPr sz="1100" dirty="0">
                <a:latin typeface="Tahoma"/>
                <a:cs typeface="Tahoma"/>
              </a:rPr>
              <a:t>)</a:t>
            </a:r>
            <a:endParaRPr sz="1100">
              <a:latin typeface="Tahoma"/>
              <a:cs typeface="Tahoma"/>
            </a:endParaRPr>
          </a:p>
        </p:txBody>
      </p:sp>
      <p:sp>
        <p:nvSpPr>
          <p:cNvPr id="9" name="object 9"/>
          <p:cNvSpPr txBox="1"/>
          <p:nvPr/>
        </p:nvSpPr>
        <p:spPr>
          <a:xfrm>
            <a:off x="3369077" y="1395614"/>
            <a:ext cx="191770" cy="191770"/>
          </a:xfrm>
          <a:prstGeom prst="rect">
            <a:avLst/>
          </a:prstGeom>
        </p:spPr>
        <p:txBody>
          <a:bodyPr vert="horz" wrap="square" lIns="0" tIns="11430" rIns="0" bIns="0" rtlCol="0">
            <a:spAutoFit/>
          </a:bodyPr>
          <a:lstStyle/>
          <a:p>
            <a:pPr marL="38100">
              <a:lnSpc>
                <a:spcPct val="100000"/>
              </a:lnSpc>
              <a:spcBef>
                <a:spcPts val="90"/>
              </a:spcBef>
            </a:pPr>
            <a:r>
              <a:rPr sz="1100" i="1" spc="-45" dirty="0">
                <a:latin typeface="Arial"/>
                <a:cs typeface="Arial"/>
              </a:rPr>
              <a:t>c</a:t>
            </a:r>
            <a:r>
              <a:rPr sz="1200" spc="-67" baseline="-10416" dirty="0">
                <a:latin typeface="Arial"/>
                <a:cs typeface="Arial"/>
              </a:rPr>
              <a:t>1</a:t>
            </a:r>
            <a:endParaRPr sz="1200" baseline="-10416">
              <a:latin typeface="Arial"/>
              <a:cs typeface="Arial"/>
            </a:endParaRPr>
          </a:p>
        </p:txBody>
      </p:sp>
      <p:sp>
        <p:nvSpPr>
          <p:cNvPr id="10" name="object 10"/>
          <p:cNvSpPr txBox="1"/>
          <p:nvPr/>
        </p:nvSpPr>
        <p:spPr>
          <a:xfrm>
            <a:off x="1109702" y="1656394"/>
            <a:ext cx="455930" cy="147320"/>
          </a:xfrm>
          <a:prstGeom prst="rect">
            <a:avLst/>
          </a:prstGeom>
        </p:spPr>
        <p:txBody>
          <a:bodyPr vert="horz" wrap="square" lIns="0" tIns="12065" rIns="0" bIns="0" rtlCol="0">
            <a:spAutoFit/>
          </a:bodyPr>
          <a:lstStyle/>
          <a:p>
            <a:pPr marL="38100">
              <a:lnSpc>
                <a:spcPct val="100000"/>
              </a:lnSpc>
              <a:spcBef>
                <a:spcPts val="95"/>
              </a:spcBef>
            </a:pPr>
            <a:r>
              <a:rPr sz="800" spc="-15" dirty="0">
                <a:latin typeface="Arial"/>
                <a:cs typeface="Arial"/>
              </a:rPr>
              <a:t>1</a:t>
            </a:r>
            <a:r>
              <a:rPr sz="800" spc="-15" dirty="0">
                <a:latin typeface="Lucida Sans Unicode"/>
                <a:cs typeface="Lucida Sans Unicode"/>
              </a:rPr>
              <a:t>≤</a:t>
            </a:r>
            <a:r>
              <a:rPr sz="800" i="1" spc="-15" dirty="0">
                <a:latin typeface="Verdana"/>
                <a:cs typeface="Verdana"/>
              </a:rPr>
              <a:t>k</a:t>
            </a:r>
            <a:r>
              <a:rPr sz="800" spc="-15" dirty="0">
                <a:latin typeface="Lucida Sans Unicode"/>
                <a:cs typeface="Lucida Sans Unicode"/>
              </a:rPr>
              <a:t>≤</a:t>
            </a:r>
            <a:r>
              <a:rPr sz="800" i="1" spc="-15" dirty="0">
                <a:latin typeface="Verdana"/>
                <a:cs typeface="Verdana"/>
              </a:rPr>
              <a:t>n</a:t>
            </a:r>
            <a:r>
              <a:rPr sz="900" i="1" spc="-22" baseline="-13888" dirty="0">
                <a:latin typeface="Verdana"/>
                <a:cs typeface="Verdana"/>
              </a:rPr>
              <a:t>d</a:t>
            </a:r>
            <a:endParaRPr sz="900" baseline="-13888">
              <a:latin typeface="Verdana"/>
              <a:cs typeface="Verdana"/>
            </a:endParaRPr>
          </a:p>
        </p:txBody>
      </p:sp>
      <p:sp>
        <p:nvSpPr>
          <p:cNvPr id="11" name="object 11"/>
          <p:cNvSpPr txBox="1"/>
          <p:nvPr/>
        </p:nvSpPr>
        <p:spPr>
          <a:xfrm>
            <a:off x="662205" y="1578037"/>
            <a:ext cx="1395095" cy="191770"/>
          </a:xfrm>
          <a:prstGeom prst="rect">
            <a:avLst/>
          </a:prstGeom>
        </p:spPr>
        <p:txBody>
          <a:bodyPr vert="horz" wrap="square" lIns="0" tIns="11430" rIns="0" bIns="0" rtlCol="0">
            <a:spAutoFit/>
          </a:bodyPr>
          <a:lstStyle/>
          <a:p>
            <a:pPr marL="50800">
              <a:lnSpc>
                <a:spcPct val="100000"/>
              </a:lnSpc>
              <a:spcBef>
                <a:spcPts val="90"/>
              </a:spcBef>
              <a:tabLst>
                <a:tab pos="907415" algn="l"/>
              </a:tabLst>
            </a:pP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a:t>
            </a:r>
            <a:r>
              <a:rPr sz="1100" spc="-165" dirty="0">
                <a:latin typeface="Tahoma"/>
                <a:cs typeface="Tahoma"/>
              </a:rPr>
              <a:t> </a:t>
            </a:r>
            <a:r>
              <a:rPr sz="1650" spc="254" baseline="40404" dirty="0">
                <a:latin typeface="Arial"/>
                <a:cs typeface="Arial"/>
              </a:rPr>
              <a:t>Q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t</a:t>
            </a:r>
            <a:r>
              <a:rPr sz="1200" i="1" spc="-157" baseline="-13888" dirty="0">
                <a:latin typeface="Verdana"/>
                <a:cs typeface="Verdana"/>
              </a:rPr>
              <a:t>k</a:t>
            </a:r>
            <a:r>
              <a:rPr sz="1200" i="1" spc="-277" baseline="-13888" dirty="0">
                <a:latin typeface="Verdana"/>
                <a:cs typeface="Verdana"/>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endParaRPr sz="1100">
              <a:latin typeface="Tahoma"/>
              <a:cs typeface="Tahoma"/>
            </a:endParaRPr>
          </a:p>
        </p:txBody>
      </p:sp>
      <p:sp>
        <p:nvSpPr>
          <p:cNvPr id="12" name="object 12"/>
          <p:cNvSpPr txBox="1"/>
          <p:nvPr/>
        </p:nvSpPr>
        <p:spPr>
          <a:xfrm>
            <a:off x="674906" y="1767773"/>
            <a:ext cx="1249680" cy="191770"/>
          </a:xfrm>
          <a:prstGeom prst="rect">
            <a:avLst/>
          </a:prstGeom>
        </p:spPr>
        <p:txBody>
          <a:bodyPr vert="horz" wrap="square" lIns="0" tIns="11430" rIns="0" bIns="0" rtlCol="0">
            <a:spAutoFit/>
          </a:bodyPr>
          <a:lstStyle/>
          <a:p>
            <a:pPr marL="38100">
              <a:lnSpc>
                <a:spcPct val="100000"/>
              </a:lnSpc>
              <a:spcBef>
                <a:spcPts val="90"/>
              </a:spcBef>
            </a:pPr>
            <a:r>
              <a:rPr sz="1100" spc="55" dirty="0">
                <a:latin typeface="Tahoma"/>
                <a:cs typeface="Tahoma"/>
              </a:rPr>
              <a:t>NB </a:t>
            </a:r>
            <a:r>
              <a:rPr sz="1100" spc="-45" dirty="0">
                <a:latin typeface="Tahoma"/>
                <a:cs typeface="Tahoma"/>
              </a:rPr>
              <a:t>estimate </a:t>
            </a:r>
            <a:r>
              <a:rPr sz="1100" i="1" spc="-114" dirty="0">
                <a:latin typeface="Arial"/>
                <a:cs typeface="Arial"/>
              </a:rPr>
              <a:t>P</a:t>
            </a:r>
            <a:r>
              <a:rPr sz="1650" spc="-172" baseline="12626" dirty="0">
                <a:latin typeface="Tahoma"/>
                <a:cs typeface="Tahoma"/>
              </a:rPr>
              <a:t>ˆ</a:t>
            </a:r>
            <a:r>
              <a:rPr sz="1100" spc="-114" dirty="0">
                <a:latin typeface="Tahoma"/>
                <a:cs typeface="Tahoma"/>
              </a:rPr>
              <a:t>(</a:t>
            </a:r>
            <a:r>
              <a:rPr sz="1100" i="1" spc="-114" dirty="0">
                <a:latin typeface="Arial"/>
                <a:cs typeface="Arial"/>
              </a:rPr>
              <a:t>c</a:t>
            </a:r>
            <a:r>
              <a:rPr sz="1100" spc="-114" dirty="0">
                <a:latin typeface="Lucida Sans Unicode"/>
                <a:cs typeface="Lucida Sans Unicode"/>
              </a:rPr>
              <a:t>|</a:t>
            </a:r>
            <a:r>
              <a:rPr sz="1100" i="1" spc="-114" dirty="0">
                <a:latin typeface="Arial"/>
                <a:cs typeface="Arial"/>
              </a:rPr>
              <a:t>d</a:t>
            </a:r>
            <a:r>
              <a:rPr sz="1100" i="1" spc="-204" dirty="0">
                <a:latin typeface="Arial"/>
                <a:cs typeface="Arial"/>
              </a:rPr>
              <a:t> </a:t>
            </a:r>
            <a:r>
              <a:rPr sz="1100" dirty="0">
                <a:latin typeface="Tahoma"/>
                <a:cs typeface="Tahoma"/>
              </a:rPr>
              <a:t>)</a:t>
            </a:r>
            <a:endParaRPr sz="1100">
              <a:latin typeface="Tahoma"/>
              <a:cs typeface="Tahoma"/>
            </a:endParaRPr>
          </a:p>
        </p:txBody>
      </p:sp>
      <p:sp>
        <p:nvSpPr>
          <p:cNvPr id="13" name="object 13"/>
          <p:cNvSpPr txBox="1"/>
          <p:nvPr/>
        </p:nvSpPr>
        <p:spPr>
          <a:xfrm>
            <a:off x="2182561" y="1379445"/>
            <a:ext cx="1085850" cy="580390"/>
          </a:xfrm>
          <a:prstGeom prst="rect">
            <a:avLst/>
          </a:prstGeom>
        </p:spPr>
        <p:txBody>
          <a:bodyPr vert="horz" wrap="square" lIns="0" tIns="27305" rIns="0" bIns="0" rtlCol="0">
            <a:spAutoFit/>
          </a:bodyPr>
          <a:lstStyle/>
          <a:p>
            <a:pPr marL="12700">
              <a:lnSpc>
                <a:spcPct val="100000"/>
              </a:lnSpc>
              <a:spcBef>
                <a:spcPts val="215"/>
              </a:spcBef>
              <a:tabLst>
                <a:tab pos="618490" algn="l"/>
              </a:tabLst>
            </a:pPr>
            <a:r>
              <a:rPr sz="1100" spc="-50" dirty="0">
                <a:latin typeface="Tahoma"/>
                <a:cs typeface="Tahoma"/>
              </a:rPr>
              <a:t>0.6	0.4</a:t>
            </a:r>
            <a:endParaRPr sz="1100">
              <a:latin typeface="Tahoma"/>
              <a:cs typeface="Tahoma"/>
            </a:endParaRPr>
          </a:p>
          <a:p>
            <a:pPr marL="12700">
              <a:lnSpc>
                <a:spcPct val="100000"/>
              </a:lnSpc>
              <a:spcBef>
                <a:spcPts val="120"/>
              </a:spcBef>
              <a:tabLst>
                <a:tab pos="618490" algn="l"/>
              </a:tabLst>
            </a:pPr>
            <a:r>
              <a:rPr sz="1100" spc="-60" dirty="0">
                <a:latin typeface="Tahoma"/>
                <a:cs typeface="Tahoma"/>
              </a:rPr>
              <a:t>0.00099	0.00001</a:t>
            </a:r>
            <a:endParaRPr sz="1100">
              <a:latin typeface="Tahoma"/>
              <a:cs typeface="Tahoma"/>
            </a:endParaRPr>
          </a:p>
          <a:p>
            <a:pPr marL="12700">
              <a:lnSpc>
                <a:spcPct val="100000"/>
              </a:lnSpc>
              <a:spcBef>
                <a:spcPts val="170"/>
              </a:spcBef>
              <a:tabLst>
                <a:tab pos="618490" algn="l"/>
              </a:tabLst>
            </a:pPr>
            <a:r>
              <a:rPr sz="1100" spc="-55" dirty="0">
                <a:latin typeface="Tahoma"/>
                <a:cs typeface="Tahoma"/>
              </a:rPr>
              <a:t>0.99	0.01</a:t>
            </a:r>
            <a:endParaRPr sz="1100">
              <a:latin typeface="Tahoma"/>
              <a:cs typeface="Tahoma"/>
            </a:endParaRPr>
          </a:p>
        </p:txBody>
      </p:sp>
      <p:sp>
        <p:nvSpPr>
          <p:cNvPr id="14" name="object 14"/>
          <p:cNvSpPr txBox="1"/>
          <p:nvPr/>
        </p:nvSpPr>
        <p:spPr>
          <a:xfrm>
            <a:off x="3369073" y="1767773"/>
            <a:ext cx="191770" cy="191770"/>
          </a:xfrm>
          <a:prstGeom prst="rect">
            <a:avLst/>
          </a:prstGeom>
        </p:spPr>
        <p:txBody>
          <a:bodyPr vert="horz" wrap="square" lIns="0" tIns="11430" rIns="0" bIns="0" rtlCol="0">
            <a:spAutoFit/>
          </a:bodyPr>
          <a:lstStyle/>
          <a:p>
            <a:pPr marL="38100">
              <a:lnSpc>
                <a:spcPct val="100000"/>
              </a:lnSpc>
              <a:spcBef>
                <a:spcPts val="90"/>
              </a:spcBef>
            </a:pPr>
            <a:r>
              <a:rPr sz="1100" i="1" spc="-45" dirty="0">
                <a:latin typeface="Arial"/>
                <a:cs typeface="Arial"/>
              </a:rPr>
              <a:t>c</a:t>
            </a:r>
            <a:r>
              <a:rPr sz="1200" spc="-67" baseline="-10416" dirty="0">
                <a:latin typeface="Arial"/>
                <a:cs typeface="Arial"/>
              </a:rPr>
              <a:t>1</a:t>
            </a:r>
            <a:endParaRPr sz="1200" baseline="-10416">
              <a:latin typeface="Arial"/>
              <a:cs typeface="Arial"/>
            </a:endParaRPr>
          </a:p>
        </p:txBody>
      </p:sp>
      <p:sp>
        <p:nvSpPr>
          <p:cNvPr id="15" name="object 15"/>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6" name="object 16"/>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7" name="object 17"/>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46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a:t>
            </a:r>
            <a:r>
              <a:rPr sz="600" spc="15" dirty="0">
                <a:solidFill>
                  <a:srgbClr val="FFFFFF"/>
                </a:solidFill>
                <a:latin typeface="Arial"/>
                <a:cs typeface="Arial"/>
              </a:rPr>
              <a:t>NB </a:t>
            </a:r>
            <a:r>
              <a:rPr sz="600" spc="-20" dirty="0">
                <a:solidFill>
                  <a:srgbClr val="FFFFFF"/>
                </a:solidFill>
                <a:latin typeface="Arial"/>
                <a:cs typeface="Arial"/>
              </a:rPr>
              <a:t>independence</a:t>
            </a:r>
            <a:r>
              <a:rPr sz="600" spc="-95" dirty="0">
                <a:solidFill>
                  <a:srgbClr val="FFFFFF"/>
                </a:solidFill>
                <a:latin typeface="Arial"/>
                <a:cs typeface="Arial"/>
              </a:rPr>
              <a:t> </a:t>
            </a:r>
            <a:r>
              <a:rPr sz="600" spc="-15" dirty="0">
                <a:solidFill>
                  <a:srgbClr val="FFFFF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40" dirty="0"/>
              <a:t>Why </a:t>
            </a:r>
            <a:r>
              <a:rPr spc="-105" dirty="0"/>
              <a:t>does </a:t>
            </a:r>
            <a:r>
              <a:rPr spc="-70" dirty="0"/>
              <a:t>Naive </a:t>
            </a:r>
            <a:r>
              <a:rPr spc="-114" dirty="0"/>
              <a:t>Bayes</a:t>
            </a:r>
            <a:r>
              <a:rPr spc="-90" dirty="0"/>
              <a:t> </a:t>
            </a:r>
            <a:r>
              <a:rPr spc="-70" dirty="0"/>
              <a:t>work?</a:t>
            </a:r>
          </a:p>
        </p:txBody>
      </p:sp>
      <p:sp>
        <p:nvSpPr>
          <p:cNvPr id="4" name="object 4"/>
          <p:cNvSpPr/>
          <p:nvPr/>
        </p:nvSpPr>
        <p:spPr>
          <a:xfrm>
            <a:off x="499854" y="756977"/>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139082"/>
            <a:ext cx="70032" cy="7005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11708" y="676324"/>
            <a:ext cx="3614420" cy="734060"/>
          </a:xfrm>
          <a:prstGeom prst="rect">
            <a:avLst/>
          </a:prstGeom>
        </p:spPr>
        <p:txBody>
          <a:bodyPr vert="horz" wrap="square" lIns="0" tIns="6985" rIns="0" bIns="0" rtlCol="0">
            <a:spAutoFit/>
          </a:bodyPr>
          <a:lstStyle/>
          <a:p>
            <a:pPr marL="25400" marR="621665">
              <a:lnSpc>
                <a:spcPct val="102600"/>
              </a:lnSpc>
              <a:spcBef>
                <a:spcPts val="55"/>
              </a:spcBef>
            </a:pPr>
            <a:r>
              <a:rPr sz="1100" spc="-30" dirty="0">
                <a:latin typeface="Tahoma"/>
                <a:cs typeface="Tahoma"/>
              </a:rPr>
              <a:t>Naive </a:t>
            </a:r>
            <a:r>
              <a:rPr sz="1100" spc="-50" dirty="0">
                <a:latin typeface="Tahoma"/>
                <a:cs typeface="Tahoma"/>
              </a:rPr>
              <a:t>Bayes </a:t>
            </a:r>
            <a:r>
              <a:rPr sz="1100" spc="-45" dirty="0">
                <a:latin typeface="Tahoma"/>
                <a:cs typeface="Tahoma"/>
              </a:rPr>
              <a:t>can </a:t>
            </a:r>
            <a:r>
              <a:rPr sz="1100" spc="-60" dirty="0">
                <a:latin typeface="Tahoma"/>
                <a:cs typeface="Tahoma"/>
              </a:rPr>
              <a:t>work </a:t>
            </a:r>
            <a:r>
              <a:rPr sz="1100" spc="-50" dirty="0">
                <a:latin typeface="Tahoma"/>
                <a:cs typeface="Tahoma"/>
              </a:rPr>
              <a:t>well </a:t>
            </a:r>
            <a:r>
              <a:rPr sz="1100" spc="-75" dirty="0">
                <a:latin typeface="Tahoma"/>
                <a:cs typeface="Tahoma"/>
              </a:rPr>
              <a:t>even </a:t>
            </a:r>
            <a:r>
              <a:rPr sz="1100" spc="-45" dirty="0">
                <a:latin typeface="Tahoma"/>
                <a:cs typeface="Tahoma"/>
              </a:rPr>
              <a:t>though </a:t>
            </a:r>
            <a:r>
              <a:rPr sz="1100" spc="-30" dirty="0">
                <a:latin typeface="Tahoma"/>
                <a:cs typeface="Tahoma"/>
              </a:rPr>
              <a:t>conditional  </a:t>
            </a:r>
            <a:r>
              <a:rPr sz="1100" spc="-55" dirty="0">
                <a:latin typeface="Tahoma"/>
                <a:cs typeface="Tahoma"/>
              </a:rPr>
              <a:t>independence </a:t>
            </a:r>
            <a:r>
              <a:rPr sz="1100" spc="-50" dirty="0">
                <a:latin typeface="Tahoma"/>
                <a:cs typeface="Tahoma"/>
              </a:rPr>
              <a:t>assumptions </a:t>
            </a:r>
            <a:r>
              <a:rPr sz="1100" spc="-70" dirty="0">
                <a:latin typeface="Tahoma"/>
                <a:cs typeface="Tahoma"/>
              </a:rPr>
              <a:t>are </a:t>
            </a:r>
            <a:r>
              <a:rPr sz="1100" spc="-40" dirty="0">
                <a:solidFill>
                  <a:srgbClr val="0000FF"/>
                </a:solidFill>
                <a:latin typeface="Tahoma"/>
                <a:cs typeface="Tahoma"/>
              </a:rPr>
              <a:t>badly</a:t>
            </a:r>
            <a:r>
              <a:rPr sz="1100" spc="-30" dirty="0">
                <a:solidFill>
                  <a:srgbClr val="0000FF"/>
                </a:solidFill>
                <a:latin typeface="Tahoma"/>
                <a:cs typeface="Tahoma"/>
              </a:rPr>
              <a:t> </a:t>
            </a:r>
            <a:r>
              <a:rPr sz="1100" spc="-35" dirty="0">
                <a:latin typeface="Tahoma"/>
                <a:cs typeface="Tahoma"/>
              </a:rPr>
              <a:t>violated.</a:t>
            </a:r>
            <a:endParaRPr sz="1100">
              <a:latin typeface="Tahoma"/>
              <a:cs typeface="Tahoma"/>
            </a:endParaRPr>
          </a:p>
          <a:p>
            <a:pPr marL="25400">
              <a:lnSpc>
                <a:spcPts val="1290"/>
              </a:lnSpc>
              <a:spcBef>
                <a:spcPts val="335"/>
              </a:spcBef>
            </a:pPr>
            <a:r>
              <a:rPr sz="1100" spc="-45" dirty="0">
                <a:latin typeface="Tahoma"/>
                <a:cs typeface="Tahoma"/>
              </a:rPr>
              <a:t>Example:</a:t>
            </a:r>
            <a:endParaRPr sz="1100">
              <a:latin typeface="Tahoma"/>
              <a:cs typeface="Tahoma"/>
            </a:endParaRPr>
          </a:p>
          <a:p>
            <a:pPr marL="1583055">
              <a:lnSpc>
                <a:spcPts val="1290"/>
              </a:lnSpc>
              <a:tabLst>
                <a:tab pos="2189480" algn="l"/>
                <a:tab pos="2795270" algn="l"/>
              </a:tabLst>
            </a:pPr>
            <a:r>
              <a:rPr sz="1100" i="1" spc="-45" dirty="0">
                <a:latin typeface="Arial"/>
                <a:cs typeface="Arial"/>
              </a:rPr>
              <a:t>c</a:t>
            </a:r>
            <a:r>
              <a:rPr sz="1200" spc="-67" baseline="-10416" dirty="0">
                <a:latin typeface="Arial"/>
                <a:cs typeface="Arial"/>
              </a:rPr>
              <a:t>1	</a:t>
            </a:r>
            <a:r>
              <a:rPr sz="1100" i="1" spc="-45" dirty="0">
                <a:latin typeface="Arial"/>
                <a:cs typeface="Arial"/>
              </a:rPr>
              <a:t>c</a:t>
            </a:r>
            <a:r>
              <a:rPr sz="1200" spc="-67" baseline="-10416" dirty="0">
                <a:latin typeface="Arial"/>
                <a:cs typeface="Arial"/>
              </a:rPr>
              <a:t>2	</a:t>
            </a:r>
            <a:r>
              <a:rPr sz="1100" spc="-45" dirty="0">
                <a:latin typeface="Tahoma"/>
                <a:cs typeface="Tahoma"/>
              </a:rPr>
              <a:t>class</a:t>
            </a:r>
            <a:r>
              <a:rPr sz="1100" spc="-25" dirty="0">
                <a:latin typeface="Tahoma"/>
                <a:cs typeface="Tahoma"/>
              </a:rPr>
              <a:t> </a:t>
            </a:r>
            <a:r>
              <a:rPr sz="1100" spc="-50" dirty="0">
                <a:latin typeface="Tahoma"/>
                <a:cs typeface="Tahoma"/>
              </a:rPr>
              <a:t>selected</a:t>
            </a:r>
            <a:endParaRPr sz="1100">
              <a:latin typeface="Tahoma"/>
              <a:cs typeface="Tahoma"/>
            </a:endParaRPr>
          </a:p>
        </p:txBody>
      </p:sp>
      <p:sp>
        <p:nvSpPr>
          <p:cNvPr id="7" name="object 7"/>
          <p:cNvSpPr/>
          <p:nvPr/>
        </p:nvSpPr>
        <p:spPr>
          <a:xfrm>
            <a:off x="637108" y="1423822"/>
            <a:ext cx="3614420" cy="0"/>
          </a:xfrm>
          <a:custGeom>
            <a:avLst/>
            <a:gdLst/>
            <a:ahLst/>
            <a:cxnLst/>
            <a:rect l="l" t="t" r="r" b="b"/>
            <a:pathLst>
              <a:path w="3614420">
                <a:moveTo>
                  <a:pt x="0" y="0"/>
                </a:moveTo>
                <a:lnTo>
                  <a:pt x="3613823" y="0"/>
                </a:lnTo>
              </a:path>
            </a:pathLst>
          </a:custGeom>
          <a:ln w="5143">
            <a:solidFill>
              <a:srgbClr val="000000"/>
            </a:solidFill>
          </a:ln>
        </p:spPr>
        <p:txBody>
          <a:bodyPr wrap="square" lIns="0" tIns="0" rIns="0" bIns="0" rtlCol="0"/>
          <a:lstStyle/>
          <a:p>
            <a:endParaRPr/>
          </a:p>
        </p:txBody>
      </p:sp>
      <p:sp>
        <p:nvSpPr>
          <p:cNvPr id="8" name="object 8"/>
          <p:cNvSpPr txBox="1"/>
          <p:nvPr/>
        </p:nvSpPr>
        <p:spPr>
          <a:xfrm>
            <a:off x="700305" y="1395614"/>
            <a:ext cx="1355725" cy="191770"/>
          </a:xfrm>
          <a:prstGeom prst="rect">
            <a:avLst/>
          </a:prstGeom>
        </p:spPr>
        <p:txBody>
          <a:bodyPr vert="horz" wrap="square" lIns="0" tIns="11430" rIns="0" bIns="0" rtlCol="0">
            <a:spAutoFit/>
          </a:bodyPr>
          <a:lstStyle/>
          <a:p>
            <a:pPr marL="12700">
              <a:lnSpc>
                <a:spcPct val="100000"/>
              </a:lnSpc>
              <a:spcBef>
                <a:spcPts val="90"/>
              </a:spcBef>
            </a:pPr>
            <a:r>
              <a:rPr sz="1100" spc="-40" dirty="0">
                <a:latin typeface="Tahoma"/>
                <a:cs typeface="Tahoma"/>
              </a:rPr>
              <a:t>true </a:t>
            </a:r>
            <a:r>
              <a:rPr sz="1100" spc="-30" dirty="0">
                <a:latin typeface="Tahoma"/>
                <a:cs typeface="Tahoma"/>
              </a:rPr>
              <a:t>probability </a:t>
            </a:r>
            <a:r>
              <a:rPr sz="1100" i="1" spc="-20" dirty="0">
                <a:latin typeface="Arial"/>
                <a:cs typeface="Arial"/>
              </a:rPr>
              <a:t>P</a:t>
            </a:r>
            <a:r>
              <a:rPr sz="1100" spc="-20" dirty="0">
                <a:latin typeface="Tahoma"/>
                <a:cs typeface="Tahoma"/>
              </a:rPr>
              <a:t>(</a:t>
            </a:r>
            <a:r>
              <a:rPr sz="1100" i="1" spc="-20" dirty="0">
                <a:latin typeface="Arial"/>
                <a:cs typeface="Arial"/>
              </a:rPr>
              <a:t>c</a:t>
            </a:r>
            <a:r>
              <a:rPr sz="1100" spc="-20" dirty="0">
                <a:latin typeface="Lucida Sans Unicode"/>
                <a:cs typeface="Lucida Sans Unicode"/>
              </a:rPr>
              <a:t>|</a:t>
            </a:r>
            <a:r>
              <a:rPr sz="1100" i="1" spc="-20" dirty="0">
                <a:latin typeface="Arial"/>
                <a:cs typeface="Arial"/>
              </a:rPr>
              <a:t>d</a:t>
            </a:r>
            <a:r>
              <a:rPr sz="1100" i="1" spc="-150" dirty="0">
                <a:latin typeface="Arial"/>
                <a:cs typeface="Arial"/>
              </a:rPr>
              <a:t> </a:t>
            </a:r>
            <a:r>
              <a:rPr sz="1100" dirty="0">
                <a:latin typeface="Tahoma"/>
                <a:cs typeface="Tahoma"/>
              </a:rPr>
              <a:t>)</a:t>
            </a:r>
            <a:endParaRPr sz="1100">
              <a:latin typeface="Tahoma"/>
              <a:cs typeface="Tahoma"/>
            </a:endParaRPr>
          </a:p>
        </p:txBody>
      </p:sp>
      <p:sp>
        <p:nvSpPr>
          <p:cNvPr id="9" name="object 9"/>
          <p:cNvSpPr txBox="1"/>
          <p:nvPr/>
        </p:nvSpPr>
        <p:spPr>
          <a:xfrm>
            <a:off x="3369077" y="1395614"/>
            <a:ext cx="191770" cy="191770"/>
          </a:xfrm>
          <a:prstGeom prst="rect">
            <a:avLst/>
          </a:prstGeom>
        </p:spPr>
        <p:txBody>
          <a:bodyPr vert="horz" wrap="square" lIns="0" tIns="11430" rIns="0" bIns="0" rtlCol="0">
            <a:spAutoFit/>
          </a:bodyPr>
          <a:lstStyle/>
          <a:p>
            <a:pPr marL="38100">
              <a:lnSpc>
                <a:spcPct val="100000"/>
              </a:lnSpc>
              <a:spcBef>
                <a:spcPts val="90"/>
              </a:spcBef>
            </a:pPr>
            <a:r>
              <a:rPr sz="1100" i="1" spc="-45" dirty="0">
                <a:latin typeface="Arial"/>
                <a:cs typeface="Arial"/>
              </a:rPr>
              <a:t>c</a:t>
            </a:r>
            <a:r>
              <a:rPr sz="1200" spc="-67" baseline="-10416" dirty="0">
                <a:latin typeface="Arial"/>
                <a:cs typeface="Arial"/>
              </a:rPr>
              <a:t>1</a:t>
            </a:r>
            <a:endParaRPr sz="1200" baseline="-10416">
              <a:latin typeface="Arial"/>
              <a:cs typeface="Arial"/>
            </a:endParaRPr>
          </a:p>
        </p:txBody>
      </p:sp>
      <p:sp>
        <p:nvSpPr>
          <p:cNvPr id="10" name="object 10"/>
          <p:cNvSpPr txBox="1"/>
          <p:nvPr/>
        </p:nvSpPr>
        <p:spPr>
          <a:xfrm>
            <a:off x="1109702" y="1656394"/>
            <a:ext cx="455930" cy="147320"/>
          </a:xfrm>
          <a:prstGeom prst="rect">
            <a:avLst/>
          </a:prstGeom>
        </p:spPr>
        <p:txBody>
          <a:bodyPr vert="horz" wrap="square" lIns="0" tIns="12065" rIns="0" bIns="0" rtlCol="0">
            <a:spAutoFit/>
          </a:bodyPr>
          <a:lstStyle/>
          <a:p>
            <a:pPr marL="38100">
              <a:lnSpc>
                <a:spcPct val="100000"/>
              </a:lnSpc>
              <a:spcBef>
                <a:spcPts val="95"/>
              </a:spcBef>
            </a:pPr>
            <a:r>
              <a:rPr sz="800" spc="-15" dirty="0">
                <a:latin typeface="Arial"/>
                <a:cs typeface="Arial"/>
              </a:rPr>
              <a:t>1</a:t>
            </a:r>
            <a:r>
              <a:rPr sz="800" spc="-15" dirty="0">
                <a:latin typeface="Lucida Sans Unicode"/>
                <a:cs typeface="Lucida Sans Unicode"/>
              </a:rPr>
              <a:t>≤</a:t>
            </a:r>
            <a:r>
              <a:rPr sz="800" i="1" spc="-15" dirty="0">
                <a:latin typeface="Verdana"/>
                <a:cs typeface="Verdana"/>
              </a:rPr>
              <a:t>k</a:t>
            </a:r>
            <a:r>
              <a:rPr sz="800" spc="-15" dirty="0">
                <a:latin typeface="Lucida Sans Unicode"/>
                <a:cs typeface="Lucida Sans Unicode"/>
              </a:rPr>
              <a:t>≤</a:t>
            </a:r>
            <a:r>
              <a:rPr sz="800" i="1" spc="-15" dirty="0">
                <a:latin typeface="Verdana"/>
                <a:cs typeface="Verdana"/>
              </a:rPr>
              <a:t>n</a:t>
            </a:r>
            <a:r>
              <a:rPr sz="900" i="1" spc="-22" baseline="-13888" dirty="0">
                <a:latin typeface="Verdana"/>
                <a:cs typeface="Verdana"/>
              </a:rPr>
              <a:t>d</a:t>
            </a:r>
            <a:endParaRPr sz="900" baseline="-13888">
              <a:latin typeface="Verdana"/>
              <a:cs typeface="Verdana"/>
            </a:endParaRPr>
          </a:p>
        </p:txBody>
      </p:sp>
      <p:sp>
        <p:nvSpPr>
          <p:cNvPr id="11" name="object 11"/>
          <p:cNvSpPr txBox="1"/>
          <p:nvPr/>
        </p:nvSpPr>
        <p:spPr>
          <a:xfrm>
            <a:off x="662205" y="1578037"/>
            <a:ext cx="1395095" cy="191770"/>
          </a:xfrm>
          <a:prstGeom prst="rect">
            <a:avLst/>
          </a:prstGeom>
        </p:spPr>
        <p:txBody>
          <a:bodyPr vert="horz" wrap="square" lIns="0" tIns="11430" rIns="0" bIns="0" rtlCol="0">
            <a:spAutoFit/>
          </a:bodyPr>
          <a:lstStyle/>
          <a:p>
            <a:pPr marL="50800">
              <a:lnSpc>
                <a:spcPct val="100000"/>
              </a:lnSpc>
              <a:spcBef>
                <a:spcPts val="90"/>
              </a:spcBef>
              <a:tabLst>
                <a:tab pos="907415" algn="l"/>
              </a:tabLst>
            </a:pP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c</a:t>
            </a:r>
            <a:r>
              <a:rPr sz="1100" spc="-105" dirty="0">
                <a:latin typeface="Tahoma"/>
                <a:cs typeface="Tahoma"/>
              </a:rPr>
              <a:t>)</a:t>
            </a:r>
            <a:r>
              <a:rPr sz="1100" spc="-165" dirty="0">
                <a:latin typeface="Tahoma"/>
                <a:cs typeface="Tahoma"/>
              </a:rPr>
              <a:t> </a:t>
            </a:r>
            <a:r>
              <a:rPr sz="1650" spc="254" baseline="40404" dirty="0">
                <a:latin typeface="Arial"/>
                <a:cs typeface="Arial"/>
              </a:rPr>
              <a:t>Q	</a:t>
            </a:r>
            <a:r>
              <a:rPr sz="1100" i="1" spc="-105" dirty="0">
                <a:latin typeface="Arial"/>
                <a:cs typeface="Arial"/>
              </a:rPr>
              <a:t>P</a:t>
            </a:r>
            <a:r>
              <a:rPr sz="1650" spc="-157" baseline="12626" dirty="0">
                <a:latin typeface="Tahoma"/>
                <a:cs typeface="Tahoma"/>
              </a:rPr>
              <a:t>ˆ</a:t>
            </a:r>
            <a:r>
              <a:rPr sz="1100" spc="-105" dirty="0">
                <a:latin typeface="Tahoma"/>
                <a:cs typeface="Tahoma"/>
              </a:rPr>
              <a:t>(</a:t>
            </a:r>
            <a:r>
              <a:rPr sz="1100" i="1" spc="-105" dirty="0">
                <a:latin typeface="Arial"/>
                <a:cs typeface="Arial"/>
              </a:rPr>
              <a:t>t</a:t>
            </a:r>
            <a:r>
              <a:rPr sz="1200" i="1" spc="-157" baseline="-13888" dirty="0">
                <a:latin typeface="Verdana"/>
                <a:cs typeface="Verdana"/>
              </a:rPr>
              <a:t>k</a:t>
            </a:r>
            <a:r>
              <a:rPr sz="1200" i="1" spc="-277" baseline="-13888" dirty="0">
                <a:latin typeface="Verdana"/>
                <a:cs typeface="Verdana"/>
              </a:rPr>
              <a:t> </a:t>
            </a:r>
            <a:r>
              <a:rPr sz="1100" spc="-30" dirty="0">
                <a:latin typeface="Lucida Sans Unicode"/>
                <a:cs typeface="Lucida Sans Unicode"/>
              </a:rPr>
              <a:t>|</a:t>
            </a:r>
            <a:r>
              <a:rPr sz="1100" i="1" spc="-30" dirty="0">
                <a:latin typeface="Arial"/>
                <a:cs typeface="Arial"/>
              </a:rPr>
              <a:t>c</a:t>
            </a:r>
            <a:r>
              <a:rPr sz="1100" spc="-30" dirty="0">
                <a:latin typeface="Tahoma"/>
                <a:cs typeface="Tahoma"/>
              </a:rPr>
              <a:t>)</a:t>
            </a:r>
            <a:endParaRPr sz="1100">
              <a:latin typeface="Tahoma"/>
              <a:cs typeface="Tahoma"/>
            </a:endParaRPr>
          </a:p>
        </p:txBody>
      </p:sp>
      <p:sp>
        <p:nvSpPr>
          <p:cNvPr id="12" name="object 12"/>
          <p:cNvSpPr txBox="1"/>
          <p:nvPr/>
        </p:nvSpPr>
        <p:spPr>
          <a:xfrm>
            <a:off x="674906" y="1767773"/>
            <a:ext cx="1249680" cy="191770"/>
          </a:xfrm>
          <a:prstGeom prst="rect">
            <a:avLst/>
          </a:prstGeom>
        </p:spPr>
        <p:txBody>
          <a:bodyPr vert="horz" wrap="square" lIns="0" tIns="11430" rIns="0" bIns="0" rtlCol="0">
            <a:spAutoFit/>
          </a:bodyPr>
          <a:lstStyle/>
          <a:p>
            <a:pPr marL="38100">
              <a:lnSpc>
                <a:spcPct val="100000"/>
              </a:lnSpc>
              <a:spcBef>
                <a:spcPts val="90"/>
              </a:spcBef>
            </a:pPr>
            <a:r>
              <a:rPr sz="1100" spc="55" dirty="0">
                <a:latin typeface="Tahoma"/>
                <a:cs typeface="Tahoma"/>
              </a:rPr>
              <a:t>NB </a:t>
            </a:r>
            <a:r>
              <a:rPr sz="1100" spc="-45" dirty="0">
                <a:latin typeface="Tahoma"/>
                <a:cs typeface="Tahoma"/>
              </a:rPr>
              <a:t>estimate </a:t>
            </a:r>
            <a:r>
              <a:rPr sz="1100" i="1" spc="-114" dirty="0">
                <a:latin typeface="Arial"/>
                <a:cs typeface="Arial"/>
              </a:rPr>
              <a:t>P</a:t>
            </a:r>
            <a:r>
              <a:rPr sz="1650" spc="-172" baseline="12626" dirty="0">
                <a:latin typeface="Tahoma"/>
                <a:cs typeface="Tahoma"/>
              </a:rPr>
              <a:t>ˆ</a:t>
            </a:r>
            <a:r>
              <a:rPr sz="1100" spc="-114" dirty="0">
                <a:latin typeface="Tahoma"/>
                <a:cs typeface="Tahoma"/>
              </a:rPr>
              <a:t>(</a:t>
            </a:r>
            <a:r>
              <a:rPr sz="1100" i="1" spc="-114" dirty="0">
                <a:latin typeface="Arial"/>
                <a:cs typeface="Arial"/>
              </a:rPr>
              <a:t>c</a:t>
            </a:r>
            <a:r>
              <a:rPr sz="1100" spc="-114" dirty="0">
                <a:latin typeface="Lucida Sans Unicode"/>
                <a:cs typeface="Lucida Sans Unicode"/>
              </a:rPr>
              <a:t>|</a:t>
            </a:r>
            <a:r>
              <a:rPr sz="1100" i="1" spc="-114" dirty="0">
                <a:latin typeface="Arial"/>
                <a:cs typeface="Arial"/>
              </a:rPr>
              <a:t>d</a:t>
            </a:r>
            <a:r>
              <a:rPr sz="1100" i="1" spc="-204" dirty="0">
                <a:latin typeface="Arial"/>
                <a:cs typeface="Arial"/>
              </a:rPr>
              <a:t> </a:t>
            </a:r>
            <a:r>
              <a:rPr sz="1100" dirty="0">
                <a:latin typeface="Tahoma"/>
                <a:cs typeface="Tahoma"/>
              </a:rPr>
              <a:t>)</a:t>
            </a:r>
            <a:endParaRPr sz="1100">
              <a:latin typeface="Tahoma"/>
              <a:cs typeface="Tahoma"/>
            </a:endParaRPr>
          </a:p>
        </p:txBody>
      </p:sp>
      <p:sp>
        <p:nvSpPr>
          <p:cNvPr id="13" name="object 13"/>
          <p:cNvSpPr txBox="1"/>
          <p:nvPr/>
        </p:nvSpPr>
        <p:spPr>
          <a:xfrm>
            <a:off x="2182561" y="1379445"/>
            <a:ext cx="1085850" cy="580390"/>
          </a:xfrm>
          <a:prstGeom prst="rect">
            <a:avLst/>
          </a:prstGeom>
        </p:spPr>
        <p:txBody>
          <a:bodyPr vert="horz" wrap="square" lIns="0" tIns="27305" rIns="0" bIns="0" rtlCol="0">
            <a:spAutoFit/>
          </a:bodyPr>
          <a:lstStyle/>
          <a:p>
            <a:pPr marL="12700">
              <a:lnSpc>
                <a:spcPct val="100000"/>
              </a:lnSpc>
              <a:spcBef>
                <a:spcPts val="215"/>
              </a:spcBef>
              <a:tabLst>
                <a:tab pos="618490" algn="l"/>
              </a:tabLst>
            </a:pPr>
            <a:r>
              <a:rPr sz="1100" spc="-50" dirty="0">
                <a:latin typeface="Tahoma"/>
                <a:cs typeface="Tahoma"/>
              </a:rPr>
              <a:t>0.6	0.4</a:t>
            </a:r>
            <a:endParaRPr sz="1100">
              <a:latin typeface="Tahoma"/>
              <a:cs typeface="Tahoma"/>
            </a:endParaRPr>
          </a:p>
          <a:p>
            <a:pPr marL="12700">
              <a:lnSpc>
                <a:spcPct val="100000"/>
              </a:lnSpc>
              <a:spcBef>
                <a:spcPts val="120"/>
              </a:spcBef>
              <a:tabLst>
                <a:tab pos="618490" algn="l"/>
              </a:tabLst>
            </a:pPr>
            <a:r>
              <a:rPr sz="1100" spc="-60" dirty="0">
                <a:latin typeface="Tahoma"/>
                <a:cs typeface="Tahoma"/>
              </a:rPr>
              <a:t>0.00099	0.00001</a:t>
            </a:r>
            <a:endParaRPr sz="1100">
              <a:latin typeface="Tahoma"/>
              <a:cs typeface="Tahoma"/>
            </a:endParaRPr>
          </a:p>
          <a:p>
            <a:pPr marL="12700">
              <a:lnSpc>
                <a:spcPct val="100000"/>
              </a:lnSpc>
              <a:spcBef>
                <a:spcPts val="170"/>
              </a:spcBef>
              <a:tabLst>
                <a:tab pos="618490" algn="l"/>
              </a:tabLst>
            </a:pPr>
            <a:r>
              <a:rPr sz="1100" spc="-55" dirty="0">
                <a:latin typeface="Tahoma"/>
                <a:cs typeface="Tahoma"/>
              </a:rPr>
              <a:t>0.99	0.01</a:t>
            </a:r>
            <a:endParaRPr sz="1100">
              <a:latin typeface="Tahoma"/>
              <a:cs typeface="Tahoma"/>
            </a:endParaRPr>
          </a:p>
        </p:txBody>
      </p:sp>
      <p:sp>
        <p:nvSpPr>
          <p:cNvPr id="14" name="object 14"/>
          <p:cNvSpPr txBox="1"/>
          <p:nvPr/>
        </p:nvSpPr>
        <p:spPr>
          <a:xfrm>
            <a:off x="3369073" y="1767773"/>
            <a:ext cx="191770" cy="191770"/>
          </a:xfrm>
          <a:prstGeom prst="rect">
            <a:avLst/>
          </a:prstGeom>
        </p:spPr>
        <p:txBody>
          <a:bodyPr vert="horz" wrap="square" lIns="0" tIns="11430" rIns="0" bIns="0" rtlCol="0">
            <a:spAutoFit/>
          </a:bodyPr>
          <a:lstStyle/>
          <a:p>
            <a:pPr marL="38100">
              <a:lnSpc>
                <a:spcPct val="100000"/>
              </a:lnSpc>
              <a:spcBef>
                <a:spcPts val="90"/>
              </a:spcBef>
            </a:pPr>
            <a:r>
              <a:rPr sz="1100" i="1" spc="-45" dirty="0">
                <a:latin typeface="Arial"/>
                <a:cs typeface="Arial"/>
              </a:rPr>
              <a:t>c</a:t>
            </a:r>
            <a:r>
              <a:rPr sz="1200" spc="-67" baseline="-10416" dirty="0">
                <a:latin typeface="Arial"/>
                <a:cs typeface="Arial"/>
              </a:rPr>
              <a:t>1</a:t>
            </a:r>
            <a:endParaRPr sz="1200" baseline="-10416">
              <a:latin typeface="Arial"/>
              <a:cs typeface="Arial"/>
            </a:endParaRPr>
          </a:p>
        </p:txBody>
      </p:sp>
      <p:sp>
        <p:nvSpPr>
          <p:cNvPr id="15" name="object 15"/>
          <p:cNvSpPr/>
          <p:nvPr/>
        </p:nvSpPr>
        <p:spPr>
          <a:xfrm>
            <a:off x="499854" y="2054510"/>
            <a:ext cx="70032" cy="70053"/>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499854" y="2436613"/>
            <a:ext cx="70032" cy="70053"/>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499854" y="2818719"/>
            <a:ext cx="70032" cy="70053"/>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499854" y="3028800"/>
            <a:ext cx="70032" cy="70053"/>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624408" y="1973858"/>
            <a:ext cx="3449320" cy="1166495"/>
          </a:xfrm>
          <a:prstGeom prst="rect">
            <a:avLst/>
          </a:prstGeom>
        </p:spPr>
        <p:txBody>
          <a:bodyPr vert="horz" wrap="square" lIns="0" tIns="6985" rIns="0" bIns="0" rtlCol="0">
            <a:spAutoFit/>
          </a:bodyPr>
          <a:lstStyle/>
          <a:p>
            <a:pPr marL="12700" marR="5080">
              <a:lnSpc>
                <a:spcPct val="102699"/>
              </a:lnSpc>
              <a:spcBef>
                <a:spcPts val="55"/>
              </a:spcBef>
            </a:pPr>
            <a:r>
              <a:rPr sz="1100" spc="-35" dirty="0">
                <a:latin typeface="Tahoma"/>
                <a:cs typeface="Tahoma"/>
              </a:rPr>
              <a:t>Double counting </a:t>
            </a:r>
            <a:r>
              <a:rPr sz="1100" spc="-40" dirty="0">
                <a:latin typeface="Tahoma"/>
                <a:cs typeface="Tahoma"/>
              </a:rPr>
              <a:t>of </a:t>
            </a:r>
            <a:r>
              <a:rPr sz="1100" spc="-60" dirty="0">
                <a:latin typeface="Tahoma"/>
                <a:cs typeface="Tahoma"/>
              </a:rPr>
              <a:t>evidence </a:t>
            </a:r>
            <a:r>
              <a:rPr sz="1100" spc="-65" dirty="0">
                <a:latin typeface="Tahoma"/>
                <a:cs typeface="Tahoma"/>
              </a:rPr>
              <a:t>causes </a:t>
            </a:r>
            <a:r>
              <a:rPr sz="1100" spc="-40" dirty="0">
                <a:latin typeface="Tahoma"/>
                <a:cs typeface="Tahoma"/>
              </a:rPr>
              <a:t>underestimation </a:t>
            </a:r>
            <a:r>
              <a:rPr sz="1100" spc="-35" dirty="0">
                <a:latin typeface="Tahoma"/>
                <a:cs typeface="Tahoma"/>
              </a:rPr>
              <a:t>(0.01)  </a:t>
            </a:r>
            <a:r>
              <a:rPr sz="1100" spc="-50" dirty="0">
                <a:latin typeface="Tahoma"/>
                <a:cs typeface="Tahoma"/>
              </a:rPr>
              <a:t>and </a:t>
            </a:r>
            <a:r>
              <a:rPr sz="1100" spc="-40" dirty="0">
                <a:latin typeface="Tahoma"/>
                <a:cs typeface="Tahoma"/>
              </a:rPr>
              <a:t>overestimation</a:t>
            </a:r>
            <a:r>
              <a:rPr sz="1100" spc="80" dirty="0">
                <a:latin typeface="Tahoma"/>
                <a:cs typeface="Tahoma"/>
              </a:rPr>
              <a:t> </a:t>
            </a:r>
            <a:r>
              <a:rPr sz="1100" spc="-35" dirty="0">
                <a:latin typeface="Tahoma"/>
                <a:cs typeface="Tahoma"/>
              </a:rPr>
              <a:t>(0.99).</a:t>
            </a:r>
            <a:endParaRPr sz="1100">
              <a:latin typeface="Tahoma"/>
              <a:cs typeface="Tahoma"/>
            </a:endParaRPr>
          </a:p>
          <a:p>
            <a:pPr marL="12700" marR="73025">
              <a:lnSpc>
                <a:spcPct val="102699"/>
              </a:lnSpc>
              <a:spcBef>
                <a:spcPts val="295"/>
              </a:spcBef>
            </a:pPr>
            <a:r>
              <a:rPr sz="1100" spc="-25" dirty="0">
                <a:latin typeface="Tahoma"/>
                <a:cs typeface="Tahoma"/>
              </a:rPr>
              <a:t>Classification </a:t>
            </a:r>
            <a:r>
              <a:rPr sz="1100" spc="-35" dirty="0">
                <a:latin typeface="Tahoma"/>
                <a:cs typeface="Tahoma"/>
              </a:rPr>
              <a:t>is about predicting </a:t>
            </a:r>
            <a:r>
              <a:rPr sz="1100" spc="-45" dirty="0">
                <a:latin typeface="Tahoma"/>
                <a:cs typeface="Tahoma"/>
              </a:rPr>
              <a:t>the </a:t>
            </a:r>
            <a:r>
              <a:rPr sz="1100" spc="-40" dirty="0">
                <a:latin typeface="Tahoma"/>
                <a:cs typeface="Tahoma"/>
              </a:rPr>
              <a:t>correct </a:t>
            </a:r>
            <a:r>
              <a:rPr sz="1100" spc="-45" dirty="0">
                <a:latin typeface="Tahoma"/>
                <a:cs typeface="Tahoma"/>
              </a:rPr>
              <a:t>class </a:t>
            </a:r>
            <a:r>
              <a:rPr sz="1100" spc="-50" dirty="0">
                <a:latin typeface="Tahoma"/>
                <a:cs typeface="Tahoma"/>
              </a:rPr>
              <a:t>and </a:t>
            </a:r>
            <a:r>
              <a:rPr sz="1100" spc="-30" dirty="0">
                <a:solidFill>
                  <a:srgbClr val="0000FF"/>
                </a:solidFill>
                <a:latin typeface="Tahoma"/>
                <a:cs typeface="Tahoma"/>
              </a:rPr>
              <a:t>not  </a:t>
            </a:r>
            <a:r>
              <a:rPr sz="1100" spc="-35" dirty="0">
                <a:latin typeface="Tahoma"/>
                <a:cs typeface="Tahoma"/>
              </a:rPr>
              <a:t>about accurately estimating</a:t>
            </a:r>
            <a:r>
              <a:rPr sz="1100" spc="125" dirty="0">
                <a:latin typeface="Tahoma"/>
                <a:cs typeface="Tahoma"/>
              </a:rPr>
              <a:t> </a:t>
            </a:r>
            <a:r>
              <a:rPr sz="1100" spc="-35" dirty="0">
                <a:latin typeface="Tahoma"/>
                <a:cs typeface="Tahoma"/>
              </a:rPr>
              <a:t>probabilities.</a:t>
            </a:r>
            <a:endParaRPr sz="1100">
              <a:latin typeface="Tahoma"/>
              <a:cs typeface="Tahoma"/>
            </a:endParaRPr>
          </a:p>
          <a:p>
            <a:pPr marL="12700" marR="992505">
              <a:lnSpc>
                <a:spcPct val="125299"/>
              </a:lnSpc>
            </a:pPr>
            <a:r>
              <a:rPr sz="1100" spc="-30" dirty="0">
                <a:latin typeface="Tahoma"/>
                <a:cs typeface="Tahoma"/>
              </a:rPr>
              <a:t>Correct </a:t>
            </a:r>
            <a:r>
              <a:rPr sz="1100" spc="-35" dirty="0">
                <a:latin typeface="Tahoma"/>
                <a:cs typeface="Tahoma"/>
              </a:rPr>
              <a:t>estimation </a:t>
            </a:r>
            <a:r>
              <a:rPr sz="1100" spc="55" dirty="0">
                <a:latin typeface="Lucida Sans Unicode"/>
                <a:cs typeface="Lucida Sans Unicode"/>
              </a:rPr>
              <a:t>⇒ </a:t>
            </a:r>
            <a:r>
              <a:rPr sz="1100" spc="-40" dirty="0">
                <a:latin typeface="Tahoma"/>
                <a:cs typeface="Tahoma"/>
              </a:rPr>
              <a:t>accurate </a:t>
            </a:r>
            <a:r>
              <a:rPr sz="1100" spc="-35" dirty="0">
                <a:latin typeface="Tahoma"/>
                <a:cs typeface="Tahoma"/>
              </a:rPr>
              <a:t>prediction.  </a:t>
            </a:r>
            <a:r>
              <a:rPr sz="1100" spc="15" dirty="0">
                <a:latin typeface="Tahoma"/>
                <a:cs typeface="Tahoma"/>
              </a:rPr>
              <a:t>But </a:t>
            </a:r>
            <a:r>
              <a:rPr sz="1100" spc="-30" dirty="0">
                <a:latin typeface="Tahoma"/>
                <a:cs typeface="Tahoma"/>
              </a:rPr>
              <a:t>not </a:t>
            </a:r>
            <a:r>
              <a:rPr sz="1100" spc="-40" dirty="0">
                <a:latin typeface="Tahoma"/>
                <a:cs typeface="Tahoma"/>
              </a:rPr>
              <a:t>vice</a:t>
            </a:r>
            <a:r>
              <a:rPr sz="1100" spc="60" dirty="0">
                <a:latin typeface="Tahoma"/>
                <a:cs typeface="Tahoma"/>
              </a:rPr>
              <a:t> </a:t>
            </a:r>
            <a:r>
              <a:rPr sz="1100" spc="-55" dirty="0">
                <a:latin typeface="Tahoma"/>
                <a:cs typeface="Tahoma"/>
              </a:rPr>
              <a:t>versa!</a:t>
            </a:r>
            <a:endParaRPr sz="1100">
              <a:latin typeface="Tahoma"/>
              <a:cs typeface="Tahoma"/>
            </a:endParaRPr>
          </a:p>
        </p:txBody>
      </p:sp>
      <p:sp>
        <p:nvSpPr>
          <p:cNvPr id="20" name="object 20"/>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21" name="object 21"/>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22" name="object 22"/>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46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dirty="0">
                <a:solidFill>
                  <a:srgbClr val="7F7F7F"/>
                </a:solidFill>
                <a:latin typeface="Arial"/>
                <a:cs typeface="Arial"/>
              </a:rPr>
              <a:t>Text </a:t>
            </a:r>
            <a:r>
              <a:rPr sz="600" spc="-10" dirty="0">
                <a:solidFill>
                  <a:srgbClr val="7F7F7F"/>
                </a:solidFill>
                <a:latin typeface="Arial"/>
                <a:cs typeface="Arial"/>
              </a:rPr>
              <a:t>classification</a:t>
            </a:r>
            <a:r>
              <a:rPr sz="600" spc="145" dirty="0">
                <a:solidFill>
                  <a:srgbClr val="7F7F7F"/>
                </a:solidFill>
                <a:latin typeface="Arial"/>
                <a:cs typeface="Arial"/>
              </a:rPr>
              <a:t> </a:t>
            </a:r>
            <a:r>
              <a:rPr sz="600" spc="-15" dirty="0">
                <a:solidFill>
                  <a:srgbClr val="7F7F7F"/>
                </a:solidFill>
                <a:latin typeface="Arial"/>
                <a:cs typeface="Arial"/>
              </a:rPr>
              <a:t>Naive </a:t>
            </a:r>
            <a:r>
              <a:rPr sz="600" spc="-35" dirty="0">
                <a:solidFill>
                  <a:srgbClr val="7F7F7F"/>
                </a:solidFill>
                <a:latin typeface="Arial"/>
                <a:cs typeface="Arial"/>
              </a:rPr>
              <a:t>Bayes </a:t>
            </a:r>
            <a:r>
              <a:rPr sz="600" spc="-5" dirty="0">
                <a:solidFill>
                  <a:srgbClr val="7F7F7F"/>
                </a:solidFill>
                <a:latin typeface="Arial"/>
                <a:cs typeface="Arial"/>
              </a:rPr>
              <a:t>Evaluation </a:t>
            </a:r>
            <a:r>
              <a:rPr sz="600" spc="5" dirty="0">
                <a:solidFill>
                  <a:srgbClr val="7F7F7F"/>
                </a:solidFill>
                <a:latin typeface="Arial"/>
                <a:cs typeface="Arial"/>
              </a:rPr>
              <a:t>of </a:t>
            </a:r>
            <a:r>
              <a:rPr sz="600" spc="15" dirty="0">
                <a:solidFill>
                  <a:srgbClr val="7F7F7F"/>
                </a:solidFill>
                <a:latin typeface="Arial"/>
                <a:cs typeface="Arial"/>
              </a:rPr>
              <a:t>TC  </a:t>
            </a:r>
            <a:r>
              <a:rPr sz="600" spc="15" dirty="0">
                <a:solidFill>
                  <a:srgbClr val="FFFFFF"/>
                </a:solidFill>
                <a:latin typeface="Arial"/>
                <a:cs typeface="Arial"/>
              </a:rPr>
              <a:t>NB </a:t>
            </a:r>
            <a:r>
              <a:rPr sz="600" spc="-20" dirty="0">
                <a:solidFill>
                  <a:srgbClr val="FFFFFF"/>
                </a:solidFill>
                <a:latin typeface="Arial"/>
                <a:cs typeface="Arial"/>
              </a:rPr>
              <a:t>independence</a:t>
            </a:r>
            <a:r>
              <a:rPr sz="600" spc="-95" dirty="0">
                <a:solidFill>
                  <a:srgbClr val="FFFFFF"/>
                </a:solidFill>
                <a:latin typeface="Arial"/>
                <a:cs typeface="Arial"/>
              </a:rPr>
              <a:t> </a:t>
            </a:r>
            <a:r>
              <a:rPr sz="600" spc="-15" dirty="0">
                <a:solidFill>
                  <a:srgbClr val="FFFFFF"/>
                </a:solidFill>
                <a:latin typeface="Arial"/>
                <a:cs typeface="Arial"/>
              </a:rPr>
              <a:t>assumptions</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Naive </a:t>
            </a:r>
            <a:r>
              <a:rPr spc="-114" dirty="0"/>
              <a:t>Bayes </a:t>
            </a:r>
            <a:r>
              <a:rPr spc="-75" dirty="0"/>
              <a:t>is </a:t>
            </a:r>
            <a:r>
              <a:rPr spc="-10" dirty="0"/>
              <a:t>not </a:t>
            </a:r>
            <a:r>
              <a:rPr spc="-125" dirty="0"/>
              <a:t>so</a:t>
            </a:r>
            <a:r>
              <a:rPr spc="105" dirty="0"/>
              <a:t> </a:t>
            </a:r>
            <a:r>
              <a:rPr spc="-75" dirty="0"/>
              <a:t>naive</a:t>
            </a:r>
          </a:p>
        </p:txBody>
      </p:sp>
      <p:sp>
        <p:nvSpPr>
          <p:cNvPr id="4" name="object 4"/>
          <p:cNvSpPr/>
          <p:nvPr/>
        </p:nvSpPr>
        <p:spPr>
          <a:xfrm>
            <a:off x="499854" y="722687"/>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932656"/>
            <a:ext cx="70032" cy="700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9854" y="1314761"/>
            <a:ext cx="70032" cy="700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9854" y="1696865"/>
            <a:ext cx="70032" cy="7005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99854" y="2078970"/>
            <a:ext cx="70032" cy="7005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99854" y="2461185"/>
            <a:ext cx="70032" cy="7005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99854" y="2843291"/>
            <a:ext cx="70032" cy="7005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99854" y="3053262"/>
            <a:ext cx="70032" cy="70053"/>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624408" y="598320"/>
            <a:ext cx="3636645" cy="2566035"/>
          </a:xfrm>
          <a:prstGeom prst="rect">
            <a:avLst/>
          </a:prstGeom>
        </p:spPr>
        <p:txBody>
          <a:bodyPr vert="horz" wrap="square" lIns="0" tIns="55244" rIns="0" bIns="0" rtlCol="0">
            <a:spAutoFit/>
          </a:bodyPr>
          <a:lstStyle/>
          <a:p>
            <a:pPr marL="12700">
              <a:lnSpc>
                <a:spcPct val="100000"/>
              </a:lnSpc>
              <a:spcBef>
                <a:spcPts val="434"/>
              </a:spcBef>
            </a:pPr>
            <a:r>
              <a:rPr sz="1100" spc="-30" dirty="0">
                <a:latin typeface="Tahoma"/>
                <a:cs typeface="Tahoma"/>
              </a:rPr>
              <a:t>Naive </a:t>
            </a:r>
            <a:r>
              <a:rPr sz="1100" spc="-50" dirty="0">
                <a:latin typeface="Tahoma"/>
                <a:cs typeface="Tahoma"/>
              </a:rPr>
              <a:t>Bayes </a:t>
            </a:r>
            <a:r>
              <a:rPr sz="1100" spc="-60" dirty="0">
                <a:latin typeface="Tahoma"/>
                <a:cs typeface="Tahoma"/>
              </a:rPr>
              <a:t>has </a:t>
            </a:r>
            <a:r>
              <a:rPr sz="1100" spc="-75" dirty="0">
                <a:latin typeface="Tahoma"/>
                <a:cs typeface="Tahoma"/>
              </a:rPr>
              <a:t>won some </a:t>
            </a:r>
            <a:r>
              <a:rPr sz="1100" spc="-55" dirty="0">
                <a:latin typeface="Tahoma"/>
                <a:cs typeface="Tahoma"/>
              </a:rPr>
              <a:t>bakeoffs </a:t>
            </a:r>
            <a:r>
              <a:rPr sz="1100" spc="-45" dirty="0">
                <a:latin typeface="Tahoma"/>
                <a:cs typeface="Tahoma"/>
              </a:rPr>
              <a:t>(e.g., </a:t>
            </a:r>
            <a:r>
              <a:rPr sz="1100" spc="40" dirty="0">
                <a:latin typeface="Tahoma"/>
                <a:cs typeface="Tahoma"/>
              </a:rPr>
              <a:t>KDD-CUP</a:t>
            </a:r>
            <a:r>
              <a:rPr sz="1100" spc="-10" dirty="0">
                <a:latin typeface="Tahoma"/>
                <a:cs typeface="Tahoma"/>
              </a:rPr>
              <a:t> </a:t>
            </a:r>
            <a:r>
              <a:rPr sz="1100" spc="-40" dirty="0">
                <a:latin typeface="Tahoma"/>
                <a:cs typeface="Tahoma"/>
              </a:rPr>
              <a:t>97)</a:t>
            </a:r>
            <a:endParaRPr sz="1100">
              <a:latin typeface="Tahoma"/>
              <a:cs typeface="Tahoma"/>
            </a:endParaRPr>
          </a:p>
          <a:p>
            <a:pPr marL="12700" marR="37465">
              <a:lnSpc>
                <a:spcPct val="102699"/>
              </a:lnSpc>
              <a:spcBef>
                <a:spcPts val="295"/>
              </a:spcBef>
            </a:pPr>
            <a:r>
              <a:rPr sz="1100" spc="-25" dirty="0">
                <a:latin typeface="Tahoma"/>
                <a:cs typeface="Tahoma"/>
              </a:rPr>
              <a:t>More </a:t>
            </a:r>
            <a:r>
              <a:rPr sz="1100" spc="-40" dirty="0">
                <a:latin typeface="Tahoma"/>
                <a:cs typeface="Tahoma"/>
              </a:rPr>
              <a:t>robust </a:t>
            </a:r>
            <a:r>
              <a:rPr sz="1100" spc="-15" dirty="0">
                <a:latin typeface="Tahoma"/>
                <a:cs typeface="Tahoma"/>
              </a:rPr>
              <a:t>to </a:t>
            </a:r>
            <a:r>
              <a:rPr sz="1100" spc="-45" dirty="0">
                <a:latin typeface="Tahoma"/>
                <a:cs typeface="Tahoma"/>
              </a:rPr>
              <a:t>nonrelevant </a:t>
            </a:r>
            <a:r>
              <a:rPr sz="1100" spc="-50" dirty="0">
                <a:latin typeface="Tahoma"/>
                <a:cs typeface="Tahoma"/>
              </a:rPr>
              <a:t>features </a:t>
            </a:r>
            <a:r>
              <a:rPr sz="1100" spc="-35" dirty="0">
                <a:latin typeface="Tahoma"/>
                <a:cs typeface="Tahoma"/>
              </a:rPr>
              <a:t>than </a:t>
            </a:r>
            <a:r>
              <a:rPr sz="1100" spc="-75" dirty="0">
                <a:latin typeface="Tahoma"/>
                <a:cs typeface="Tahoma"/>
              </a:rPr>
              <a:t>some </a:t>
            </a:r>
            <a:r>
              <a:rPr sz="1100" spc="-70" dirty="0">
                <a:latin typeface="Tahoma"/>
                <a:cs typeface="Tahoma"/>
              </a:rPr>
              <a:t>more </a:t>
            </a:r>
            <a:r>
              <a:rPr sz="1100" spc="-50" dirty="0">
                <a:latin typeface="Tahoma"/>
                <a:cs typeface="Tahoma"/>
              </a:rPr>
              <a:t>complex  </a:t>
            </a:r>
            <a:r>
              <a:rPr sz="1100" spc="-45" dirty="0">
                <a:latin typeface="Tahoma"/>
                <a:cs typeface="Tahoma"/>
              </a:rPr>
              <a:t>learning</a:t>
            </a:r>
            <a:r>
              <a:rPr sz="1100" spc="10" dirty="0">
                <a:latin typeface="Tahoma"/>
                <a:cs typeface="Tahoma"/>
              </a:rPr>
              <a:t> </a:t>
            </a:r>
            <a:r>
              <a:rPr sz="1100" spc="-50" dirty="0">
                <a:latin typeface="Tahoma"/>
                <a:cs typeface="Tahoma"/>
              </a:rPr>
              <a:t>methods</a:t>
            </a:r>
            <a:endParaRPr sz="1100">
              <a:latin typeface="Tahoma"/>
              <a:cs typeface="Tahoma"/>
            </a:endParaRPr>
          </a:p>
          <a:p>
            <a:pPr marL="12700" marR="135255">
              <a:lnSpc>
                <a:spcPct val="102699"/>
              </a:lnSpc>
              <a:spcBef>
                <a:spcPts val="300"/>
              </a:spcBef>
            </a:pPr>
            <a:r>
              <a:rPr sz="1100" spc="-25" dirty="0">
                <a:latin typeface="Tahoma"/>
                <a:cs typeface="Tahoma"/>
              </a:rPr>
              <a:t>More </a:t>
            </a:r>
            <a:r>
              <a:rPr sz="1100" spc="-40" dirty="0">
                <a:latin typeface="Tahoma"/>
                <a:cs typeface="Tahoma"/>
              </a:rPr>
              <a:t>robust </a:t>
            </a:r>
            <a:r>
              <a:rPr sz="1100" spc="-15" dirty="0">
                <a:latin typeface="Tahoma"/>
                <a:cs typeface="Tahoma"/>
              </a:rPr>
              <a:t>to </a:t>
            </a:r>
            <a:r>
              <a:rPr sz="1100" spc="-40" dirty="0">
                <a:latin typeface="Tahoma"/>
                <a:cs typeface="Tahoma"/>
              </a:rPr>
              <a:t>concept </a:t>
            </a:r>
            <a:r>
              <a:rPr sz="1100" spc="-15" dirty="0">
                <a:latin typeface="Tahoma"/>
                <a:cs typeface="Tahoma"/>
              </a:rPr>
              <a:t>drift </a:t>
            </a:r>
            <a:r>
              <a:rPr sz="1100" spc="-40" dirty="0">
                <a:latin typeface="Tahoma"/>
                <a:cs typeface="Tahoma"/>
              </a:rPr>
              <a:t>(changing of </a:t>
            </a:r>
            <a:r>
              <a:rPr sz="1100" spc="-30" dirty="0">
                <a:latin typeface="Tahoma"/>
                <a:cs typeface="Tahoma"/>
              </a:rPr>
              <a:t>definition </a:t>
            </a:r>
            <a:r>
              <a:rPr sz="1100" spc="-40" dirty="0">
                <a:latin typeface="Tahoma"/>
                <a:cs typeface="Tahoma"/>
              </a:rPr>
              <a:t>of </a:t>
            </a:r>
            <a:r>
              <a:rPr sz="1100" spc="-45" dirty="0">
                <a:latin typeface="Tahoma"/>
                <a:cs typeface="Tahoma"/>
              </a:rPr>
              <a:t>class  </a:t>
            </a:r>
            <a:r>
              <a:rPr sz="1100" spc="-60" dirty="0">
                <a:latin typeface="Tahoma"/>
                <a:cs typeface="Tahoma"/>
              </a:rPr>
              <a:t>over </a:t>
            </a:r>
            <a:r>
              <a:rPr sz="1100" spc="-25" dirty="0">
                <a:latin typeface="Tahoma"/>
                <a:cs typeface="Tahoma"/>
              </a:rPr>
              <a:t>time) </a:t>
            </a:r>
            <a:r>
              <a:rPr sz="1100" spc="-35" dirty="0">
                <a:latin typeface="Tahoma"/>
                <a:cs typeface="Tahoma"/>
              </a:rPr>
              <a:t>than </a:t>
            </a:r>
            <a:r>
              <a:rPr sz="1100" spc="-75" dirty="0">
                <a:latin typeface="Tahoma"/>
                <a:cs typeface="Tahoma"/>
              </a:rPr>
              <a:t>some </a:t>
            </a:r>
            <a:r>
              <a:rPr sz="1100" spc="-70" dirty="0">
                <a:latin typeface="Tahoma"/>
                <a:cs typeface="Tahoma"/>
              </a:rPr>
              <a:t>more </a:t>
            </a:r>
            <a:r>
              <a:rPr sz="1100" spc="-50" dirty="0">
                <a:latin typeface="Tahoma"/>
                <a:cs typeface="Tahoma"/>
              </a:rPr>
              <a:t>complex </a:t>
            </a:r>
            <a:r>
              <a:rPr sz="1100" spc="-45" dirty="0">
                <a:latin typeface="Tahoma"/>
                <a:cs typeface="Tahoma"/>
              </a:rPr>
              <a:t>learning</a:t>
            </a:r>
            <a:r>
              <a:rPr sz="1100" spc="-85" dirty="0">
                <a:latin typeface="Tahoma"/>
                <a:cs typeface="Tahoma"/>
              </a:rPr>
              <a:t> </a:t>
            </a:r>
            <a:r>
              <a:rPr sz="1100" spc="-50" dirty="0">
                <a:latin typeface="Tahoma"/>
                <a:cs typeface="Tahoma"/>
              </a:rPr>
              <a:t>methods</a:t>
            </a:r>
            <a:endParaRPr sz="1100">
              <a:latin typeface="Tahoma"/>
              <a:cs typeface="Tahoma"/>
            </a:endParaRPr>
          </a:p>
          <a:p>
            <a:pPr marL="12700" marR="139065">
              <a:lnSpc>
                <a:spcPct val="102699"/>
              </a:lnSpc>
              <a:spcBef>
                <a:spcPts val="295"/>
              </a:spcBef>
            </a:pPr>
            <a:r>
              <a:rPr sz="1100" spc="-15" dirty="0">
                <a:latin typeface="Tahoma"/>
                <a:cs typeface="Tahoma"/>
              </a:rPr>
              <a:t>Better </a:t>
            </a:r>
            <a:r>
              <a:rPr sz="1100" spc="-35" dirty="0">
                <a:latin typeface="Tahoma"/>
                <a:cs typeface="Tahoma"/>
              </a:rPr>
              <a:t>than </a:t>
            </a:r>
            <a:r>
              <a:rPr sz="1100" spc="-50" dirty="0">
                <a:latin typeface="Tahoma"/>
                <a:cs typeface="Tahoma"/>
              </a:rPr>
              <a:t>methods </a:t>
            </a:r>
            <a:r>
              <a:rPr sz="1100" spc="-35" dirty="0">
                <a:latin typeface="Tahoma"/>
                <a:cs typeface="Tahoma"/>
              </a:rPr>
              <a:t>like </a:t>
            </a:r>
            <a:r>
              <a:rPr sz="1100" spc="-45" dirty="0">
                <a:latin typeface="Tahoma"/>
                <a:cs typeface="Tahoma"/>
              </a:rPr>
              <a:t>decision </a:t>
            </a:r>
            <a:r>
              <a:rPr sz="1100" spc="-55" dirty="0">
                <a:latin typeface="Tahoma"/>
                <a:cs typeface="Tahoma"/>
              </a:rPr>
              <a:t>trees </a:t>
            </a:r>
            <a:r>
              <a:rPr sz="1100" spc="-70" dirty="0">
                <a:latin typeface="Tahoma"/>
                <a:cs typeface="Tahoma"/>
              </a:rPr>
              <a:t>when </a:t>
            </a:r>
            <a:r>
              <a:rPr sz="1100" spc="-105" dirty="0">
                <a:latin typeface="Tahoma"/>
                <a:cs typeface="Tahoma"/>
              </a:rPr>
              <a:t>we </a:t>
            </a:r>
            <a:r>
              <a:rPr sz="1100" spc="-65" dirty="0">
                <a:latin typeface="Tahoma"/>
                <a:cs typeface="Tahoma"/>
              </a:rPr>
              <a:t>have </a:t>
            </a:r>
            <a:r>
              <a:rPr sz="1100" spc="-55" dirty="0">
                <a:solidFill>
                  <a:srgbClr val="0000FF"/>
                </a:solidFill>
                <a:latin typeface="Tahoma"/>
                <a:cs typeface="Tahoma"/>
              </a:rPr>
              <a:t>many  </a:t>
            </a:r>
            <a:r>
              <a:rPr sz="1100" spc="-40" dirty="0">
                <a:solidFill>
                  <a:srgbClr val="0000FF"/>
                </a:solidFill>
                <a:latin typeface="Tahoma"/>
                <a:cs typeface="Tahoma"/>
              </a:rPr>
              <a:t>equally </a:t>
            </a:r>
            <a:r>
              <a:rPr sz="1100" spc="-30" dirty="0">
                <a:solidFill>
                  <a:srgbClr val="0000FF"/>
                </a:solidFill>
                <a:latin typeface="Tahoma"/>
                <a:cs typeface="Tahoma"/>
              </a:rPr>
              <a:t>important</a:t>
            </a:r>
            <a:r>
              <a:rPr sz="1100" spc="75" dirty="0">
                <a:solidFill>
                  <a:srgbClr val="0000FF"/>
                </a:solidFill>
                <a:latin typeface="Tahoma"/>
                <a:cs typeface="Tahoma"/>
              </a:rPr>
              <a:t> </a:t>
            </a:r>
            <a:r>
              <a:rPr sz="1100" spc="-50" dirty="0">
                <a:solidFill>
                  <a:srgbClr val="0000FF"/>
                </a:solidFill>
                <a:latin typeface="Tahoma"/>
                <a:cs typeface="Tahoma"/>
              </a:rPr>
              <a:t>features</a:t>
            </a:r>
            <a:endParaRPr sz="1100">
              <a:latin typeface="Tahoma"/>
              <a:cs typeface="Tahoma"/>
            </a:endParaRPr>
          </a:p>
          <a:p>
            <a:pPr marL="12700" marR="5080">
              <a:lnSpc>
                <a:spcPct val="102699"/>
              </a:lnSpc>
              <a:spcBef>
                <a:spcPts val="300"/>
              </a:spcBef>
            </a:pPr>
            <a:r>
              <a:rPr sz="1100" spc="65" dirty="0">
                <a:latin typeface="Tahoma"/>
                <a:cs typeface="Tahoma"/>
              </a:rPr>
              <a:t>A </a:t>
            </a:r>
            <a:r>
              <a:rPr sz="1100" spc="-40" dirty="0">
                <a:latin typeface="Tahoma"/>
                <a:cs typeface="Tahoma"/>
              </a:rPr>
              <a:t>good </a:t>
            </a:r>
            <a:r>
              <a:rPr sz="1100" spc="-55" dirty="0">
                <a:latin typeface="Tahoma"/>
                <a:cs typeface="Tahoma"/>
              </a:rPr>
              <a:t>dependable </a:t>
            </a:r>
            <a:r>
              <a:rPr sz="1100" spc="-50" dirty="0">
                <a:latin typeface="Tahoma"/>
                <a:cs typeface="Tahoma"/>
              </a:rPr>
              <a:t>baseline </a:t>
            </a:r>
            <a:r>
              <a:rPr sz="1100" spc="-45" dirty="0">
                <a:latin typeface="Tahoma"/>
                <a:cs typeface="Tahoma"/>
              </a:rPr>
              <a:t>for </a:t>
            </a:r>
            <a:r>
              <a:rPr sz="1100" spc="-25" dirty="0">
                <a:latin typeface="Tahoma"/>
                <a:cs typeface="Tahoma"/>
              </a:rPr>
              <a:t>text </a:t>
            </a:r>
            <a:r>
              <a:rPr sz="1100" spc="-30" dirty="0">
                <a:latin typeface="Tahoma"/>
                <a:cs typeface="Tahoma"/>
              </a:rPr>
              <a:t>classification </a:t>
            </a:r>
            <a:r>
              <a:rPr sz="1100" spc="-20" dirty="0">
                <a:latin typeface="Tahoma"/>
                <a:cs typeface="Tahoma"/>
              </a:rPr>
              <a:t>(but </a:t>
            </a:r>
            <a:r>
              <a:rPr sz="1100" spc="-30" dirty="0">
                <a:latin typeface="Tahoma"/>
                <a:cs typeface="Tahoma"/>
              </a:rPr>
              <a:t>not </a:t>
            </a:r>
            <a:r>
              <a:rPr sz="1100" spc="-45" dirty="0">
                <a:latin typeface="Tahoma"/>
                <a:cs typeface="Tahoma"/>
              </a:rPr>
              <a:t>the  </a:t>
            </a:r>
            <a:r>
              <a:rPr sz="1100" spc="-35" dirty="0">
                <a:latin typeface="Tahoma"/>
                <a:cs typeface="Tahoma"/>
              </a:rPr>
              <a:t>best)</a:t>
            </a:r>
            <a:endParaRPr sz="1100">
              <a:latin typeface="Tahoma"/>
              <a:cs typeface="Tahoma"/>
            </a:endParaRPr>
          </a:p>
          <a:p>
            <a:pPr marL="12700" marR="282575">
              <a:lnSpc>
                <a:spcPct val="102600"/>
              </a:lnSpc>
              <a:spcBef>
                <a:spcPts val="300"/>
              </a:spcBef>
            </a:pPr>
            <a:r>
              <a:rPr sz="1100" spc="-15" dirty="0">
                <a:latin typeface="Tahoma"/>
                <a:cs typeface="Tahoma"/>
              </a:rPr>
              <a:t>Optimal </a:t>
            </a:r>
            <a:r>
              <a:rPr sz="1100" spc="-5" dirty="0">
                <a:latin typeface="Tahoma"/>
                <a:cs typeface="Tahoma"/>
              </a:rPr>
              <a:t>if </a:t>
            </a:r>
            <a:r>
              <a:rPr sz="1100" spc="-55" dirty="0">
                <a:latin typeface="Tahoma"/>
                <a:cs typeface="Tahoma"/>
              </a:rPr>
              <a:t>independence </a:t>
            </a:r>
            <a:r>
              <a:rPr sz="1100" spc="-50" dirty="0">
                <a:latin typeface="Tahoma"/>
                <a:cs typeface="Tahoma"/>
              </a:rPr>
              <a:t>assumptions </a:t>
            </a:r>
            <a:r>
              <a:rPr sz="1100" spc="-40" dirty="0">
                <a:latin typeface="Tahoma"/>
                <a:cs typeface="Tahoma"/>
              </a:rPr>
              <a:t>hold </a:t>
            </a:r>
            <a:r>
              <a:rPr sz="1100" spc="-55" dirty="0">
                <a:latin typeface="Tahoma"/>
                <a:cs typeface="Tahoma"/>
              </a:rPr>
              <a:t>(never </a:t>
            </a:r>
            <a:r>
              <a:rPr sz="1100" spc="-40" dirty="0">
                <a:latin typeface="Tahoma"/>
                <a:cs typeface="Tahoma"/>
              </a:rPr>
              <a:t>true </a:t>
            </a:r>
            <a:r>
              <a:rPr sz="1100" spc="-45" dirty="0">
                <a:latin typeface="Tahoma"/>
                <a:cs typeface="Tahoma"/>
              </a:rPr>
              <a:t>for  </a:t>
            </a:r>
            <a:r>
              <a:rPr sz="1100" spc="-25" dirty="0">
                <a:latin typeface="Tahoma"/>
                <a:cs typeface="Tahoma"/>
              </a:rPr>
              <a:t>text, but </a:t>
            </a:r>
            <a:r>
              <a:rPr sz="1100" spc="-40" dirty="0">
                <a:latin typeface="Tahoma"/>
                <a:cs typeface="Tahoma"/>
              </a:rPr>
              <a:t>true </a:t>
            </a:r>
            <a:r>
              <a:rPr sz="1100" spc="-45" dirty="0">
                <a:latin typeface="Tahoma"/>
                <a:cs typeface="Tahoma"/>
              </a:rPr>
              <a:t>for </a:t>
            </a:r>
            <a:r>
              <a:rPr sz="1100" spc="-75" dirty="0">
                <a:latin typeface="Tahoma"/>
                <a:cs typeface="Tahoma"/>
              </a:rPr>
              <a:t>some</a:t>
            </a:r>
            <a:r>
              <a:rPr sz="1100" spc="-45" dirty="0">
                <a:latin typeface="Tahoma"/>
                <a:cs typeface="Tahoma"/>
              </a:rPr>
              <a:t> domains)</a:t>
            </a:r>
            <a:endParaRPr sz="1100">
              <a:latin typeface="Tahoma"/>
              <a:cs typeface="Tahoma"/>
            </a:endParaRPr>
          </a:p>
          <a:p>
            <a:pPr marL="12700">
              <a:lnSpc>
                <a:spcPct val="100000"/>
              </a:lnSpc>
              <a:spcBef>
                <a:spcPts val="334"/>
              </a:spcBef>
            </a:pPr>
            <a:r>
              <a:rPr sz="1100" spc="-35" dirty="0">
                <a:latin typeface="Tahoma"/>
                <a:cs typeface="Tahoma"/>
              </a:rPr>
              <a:t>Very</a:t>
            </a:r>
            <a:r>
              <a:rPr sz="1100" spc="15" dirty="0">
                <a:latin typeface="Tahoma"/>
                <a:cs typeface="Tahoma"/>
              </a:rPr>
              <a:t> </a:t>
            </a:r>
            <a:r>
              <a:rPr sz="1100" spc="-30" dirty="0">
                <a:latin typeface="Tahoma"/>
                <a:cs typeface="Tahoma"/>
              </a:rPr>
              <a:t>fast</a:t>
            </a:r>
            <a:endParaRPr sz="1100">
              <a:latin typeface="Tahoma"/>
              <a:cs typeface="Tahoma"/>
            </a:endParaRPr>
          </a:p>
          <a:p>
            <a:pPr marL="12700">
              <a:lnSpc>
                <a:spcPct val="100000"/>
              </a:lnSpc>
              <a:spcBef>
                <a:spcPts val="330"/>
              </a:spcBef>
            </a:pPr>
            <a:r>
              <a:rPr sz="1100" spc="-40" dirty="0">
                <a:latin typeface="Tahoma"/>
                <a:cs typeface="Tahoma"/>
              </a:rPr>
              <a:t>Low </a:t>
            </a:r>
            <a:r>
              <a:rPr sz="1100" spc="-55" dirty="0">
                <a:latin typeface="Tahoma"/>
                <a:cs typeface="Tahoma"/>
              </a:rPr>
              <a:t>storage</a:t>
            </a:r>
            <a:r>
              <a:rPr sz="1100" spc="70" dirty="0">
                <a:latin typeface="Tahoma"/>
                <a:cs typeface="Tahoma"/>
              </a:rPr>
              <a:t> </a:t>
            </a:r>
            <a:r>
              <a:rPr sz="1100" spc="-50" dirty="0">
                <a:latin typeface="Tahoma"/>
                <a:cs typeface="Tahoma"/>
              </a:rPr>
              <a:t>requirements</a:t>
            </a:r>
            <a:endParaRPr sz="1100">
              <a:latin typeface="Tahoma"/>
              <a:cs typeface="Tahoma"/>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470025"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dirty="0">
                <a:solidFill>
                  <a:srgbClr val="FFFFFF"/>
                </a:solidFill>
                <a:latin typeface="Arial"/>
                <a:cs typeface="Arial"/>
              </a:rPr>
              <a:t>Text </a:t>
            </a:r>
            <a:r>
              <a:rPr sz="600" spc="-10" dirty="0">
                <a:solidFill>
                  <a:srgbClr val="FFFFFF"/>
                </a:solidFill>
                <a:latin typeface="Arial"/>
                <a:cs typeface="Arial"/>
              </a:rPr>
              <a:t>classification </a:t>
            </a:r>
            <a:r>
              <a:rPr sz="600" spc="80" dirty="0">
                <a:solidFill>
                  <a:srgbClr val="FFFFFF"/>
                </a:solidFill>
                <a:latin typeface="Arial"/>
                <a:cs typeface="Arial"/>
              </a:rPr>
              <a:t>&amp; </a:t>
            </a:r>
            <a:r>
              <a:rPr sz="600" spc="-15" dirty="0">
                <a:solidFill>
                  <a:srgbClr val="FFFFFF"/>
                </a:solidFill>
                <a:latin typeface="Arial"/>
                <a:cs typeface="Arial"/>
              </a:rPr>
              <a:t>Naive</a:t>
            </a:r>
            <a:r>
              <a:rPr sz="600" spc="-30" dirty="0">
                <a:solidFill>
                  <a:srgbClr val="FFFFFF"/>
                </a:solidFill>
                <a:latin typeface="Arial"/>
                <a:cs typeface="Arial"/>
              </a:rPr>
              <a:t> </a:t>
            </a:r>
            <a:r>
              <a:rPr sz="600" spc="-35" dirty="0">
                <a:solidFill>
                  <a:srgbClr val="FFFFFF"/>
                </a:solidFill>
                <a:latin typeface="Arial"/>
                <a:cs typeface="Arial"/>
              </a:rPr>
              <a:t>Bayes</a:t>
            </a:r>
            <a:endParaRPr sz="600">
              <a:latin typeface="Arial"/>
              <a:cs typeface="Arial"/>
            </a:endParaRPr>
          </a:p>
        </p:txBody>
      </p:sp>
      <p:sp>
        <p:nvSpPr>
          <p:cNvPr id="15" name="object 15"/>
          <p:cNvSpPr txBox="1"/>
          <p:nvPr/>
        </p:nvSpPr>
        <p:spPr>
          <a:xfrm>
            <a:off x="4231829" y="3348771"/>
            <a:ext cx="28130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47 </a:t>
            </a:r>
            <a:r>
              <a:rPr sz="600" spc="150" dirty="0">
                <a:solidFill>
                  <a:srgbClr val="FFFFFF"/>
                </a:solidFill>
                <a:latin typeface="Arial"/>
                <a:cs typeface="Arial"/>
              </a:rPr>
              <a:t>/</a:t>
            </a:r>
            <a:r>
              <a:rPr sz="600" spc="40" dirty="0">
                <a:solidFill>
                  <a:srgbClr val="FFFFFF"/>
                </a:solidFill>
                <a:latin typeface="Arial"/>
                <a:cs typeface="Arial"/>
              </a:rPr>
              <a:t> </a:t>
            </a:r>
            <a:r>
              <a:rPr sz="600" spc="-20" dirty="0">
                <a:solidFill>
                  <a:srgbClr val="FFFFFF"/>
                </a:solidFill>
                <a:latin typeface="Arial"/>
                <a:cs typeface="Arial"/>
              </a:rPr>
              <a:t>48</a:t>
            </a:r>
            <a:endParaRPr sz="600">
              <a:latin typeface="Arial"/>
              <a:cs typeface="Arial"/>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30" dirty="0"/>
              <a:t>Outline</a:t>
            </a:r>
          </a:p>
        </p:txBody>
      </p:sp>
      <p:sp>
        <p:nvSpPr>
          <p:cNvPr id="4" name="object 4"/>
          <p:cNvSpPr/>
          <p:nvPr/>
        </p:nvSpPr>
        <p:spPr>
          <a:xfrm>
            <a:off x="308956" y="1052861"/>
            <a:ext cx="158894" cy="1588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51199" y="1054454"/>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FBFBFD"/>
                </a:solidFill>
                <a:latin typeface="Arial"/>
                <a:cs typeface="Arial"/>
              </a:rPr>
              <a:t>1</a:t>
            </a:r>
            <a:endParaRPr sz="800">
              <a:latin typeface="Arial"/>
              <a:cs typeface="Arial"/>
            </a:endParaRPr>
          </a:p>
        </p:txBody>
      </p:sp>
      <p:sp>
        <p:nvSpPr>
          <p:cNvPr id="6" name="object 6"/>
          <p:cNvSpPr txBox="1"/>
          <p:nvPr/>
        </p:nvSpPr>
        <p:spPr>
          <a:xfrm>
            <a:off x="516622" y="1026997"/>
            <a:ext cx="376555" cy="191770"/>
          </a:xfrm>
          <a:prstGeom prst="rect">
            <a:avLst/>
          </a:prstGeom>
        </p:spPr>
        <p:txBody>
          <a:bodyPr vert="horz" wrap="square" lIns="0" tIns="11430" rIns="0" bIns="0" rtlCol="0">
            <a:spAutoFit/>
          </a:bodyPr>
          <a:lstStyle/>
          <a:p>
            <a:pPr marL="12700">
              <a:lnSpc>
                <a:spcPct val="100000"/>
              </a:lnSpc>
              <a:spcBef>
                <a:spcPts val="90"/>
              </a:spcBef>
            </a:pPr>
            <a:r>
              <a:rPr sz="1100" spc="-95" dirty="0">
                <a:solidFill>
                  <a:srgbClr val="D6D6EF"/>
                </a:solidFill>
                <a:latin typeface="Arial"/>
                <a:cs typeface="Arial"/>
              </a:rPr>
              <a:t>R</a:t>
            </a:r>
            <a:r>
              <a:rPr sz="1100" spc="-130" dirty="0">
                <a:solidFill>
                  <a:srgbClr val="D6D6EF"/>
                </a:solidFill>
                <a:latin typeface="Arial"/>
                <a:cs typeface="Arial"/>
              </a:rPr>
              <a:t>e</a:t>
            </a:r>
            <a:r>
              <a:rPr sz="1100" spc="-70" dirty="0">
                <a:solidFill>
                  <a:srgbClr val="D6D6EF"/>
                </a:solidFill>
                <a:latin typeface="Arial"/>
                <a:cs typeface="Arial"/>
              </a:rPr>
              <a:t>c</a:t>
            </a:r>
            <a:r>
              <a:rPr sz="1100" spc="-90" dirty="0">
                <a:solidFill>
                  <a:srgbClr val="D6D6EF"/>
                </a:solidFill>
                <a:latin typeface="Arial"/>
                <a:cs typeface="Arial"/>
              </a:rPr>
              <a:t>a</a:t>
            </a:r>
            <a:r>
              <a:rPr sz="1100" spc="-50" dirty="0">
                <a:solidFill>
                  <a:srgbClr val="D6D6EF"/>
                </a:solidFill>
                <a:latin typeface="Arial"/>
                <a:cs typeface="Arial"/>
              </a:rPr>
              <a:t>p</a:t>
            </a:r>
            <a:endParaRPr sz="1100">
              <a:latin typeface="Arial"/>
              <a:cs typeface="Arial"/>
            </a:endParaRPr>
          </a:p>
        </p:txBody>
      </p:sp>
      <p:sp>
        <p:nvSpPr>
          <p:cNvPr id="7" name="object 7"/>
          <p:cNvSpPr/>
          <p:nvPr/>
        </p:nvSpPr>
        <p:spPr>
          <a:xfrm>
            <a:off x="308956" y="1508918"/>
            <a:ext cx="158894" cy="15888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51199" y="1510511"/>
            <a:ext cx="79375" cy="147320"/>
          </a:xfrm>
          <a:prstGeom prst="rect">
            <a:avLst/>
          </a:prstGeom>
        </p:spPr>
        <p:txBody>
          <a:bodyPr vert="horz" wrap="square" lIns="0" tIns="12065" rIns="0" bIns="0" rtlCol="0">
            <a:spAutoFit/>
          </a:bodyPr>
          <a:lstStyle/>
          <a:p>
            <a:pPr marL="12700">
              <a:lnSpc>
                <a:spcPct val="100000"/>
              </a:lnSpc>
              <a:spcBef>
                <a:spcPts val="95"/>
              </a:spcBef>
            </a:pPr>
            <a:r>
              <a:rPr sz="800" spc="-25" dirty="0">
                <a:solidFill>
                  <a:srgbClr val="EAEAF7"/>
                </a:solidFill>
                <a:latin typeface="Arial"/>
                <a:cs typeface="Arial"/>
              </a:rPr>
              <a:t>2</a:t>
            </a:r>
            <a:endParaRPr sz="800">
              <a:latin typeface="Arial"/>
              <a:cs typeface="Arial"/>
            </a:endParaRPr>
          </a:p>
        </p:txBody>
      </p:sp>
      <p:sp>
        <p:nvSpPr>
          <p:cNvPr id="9" name="object 9"/>
          <p:cNvSpPr txBox="1"/>
          <p:nvPr/>
        </p:nvSpPr>
        <p:spPr>
          <a:xfrm>
            <a:off x="516622" y="1483053"/>
            <a:ext cx="926465" cy="191770"/>
          </a:xfrm>
          <a:prstGeom prst="rect">
            <a:avLst/>
          </a:prstGeom>
        </p:spPr>
        <p:txBody>
          <a:bodyPr vert="horz" wrap="square" lIns="0" tIns="11430" rIns="0" bIns="0" rtlCol="0">
            <a:spAutoFit/>
          </a:bodyPr>
          <a:lstStyle/>
          <a:p>
            <a:pPr marL="12700">
              <a:lnSpc>
                <a:spcPct val="100000"/>
              </a:lnSpc>
              <a:spcBef>
                <a:spcPts val="90"/>
              </a:spcBef>
            </a:pPr>
            <a:r>
              <a:rPr sz="1100" spc="-50" dirty="0">
                <a:solidFill>
                  <a:srgbClr val="3232B2"/>
                </a:solidFill>
                <a:latin typeface="Arial"/>
                <a:cs typeface="Arial"/>
              </a:rPr>
              <a:t>Term</a:t>
            </a:r>
            <a:r>
              <a:rPr sz="1100" spc="-10" dirty="0">
                <a:solidFill>
                  <a:srgbClr val="3232B2"/>
                </a:solidFill>
                <a:latin typeface="Arial"/>
                <a:cs typeface="Arial"/>
              </a:rPr>
              <a:t> </a:t>
            </a:r>
            <a:r>
              <a:rPr sz="1100" spc="-55" dirty="0">
                <a:solidFill>
                  <a:srgbClr val="3232B2"/>
                </a:solidFill>
                <a:latin typeface="Arial"/>
                <a:cs typeface="Arial"/>
              </a:rPr>
              <a:t>frequency</a:t>
            </a:r>
            <a:endParaRPr sz="1100">
              <a:latin typeface="Arial"/>
              <a:cs typeface="Arial"/>
            </a:endParaRPr>
          </a:p>
        </p:txBody>
      </p:sp>
      <p:sp>
        <p:nvSpPr>
          <p:cNvPr id="10" name="object 10"/>
          <p:cNvSpPr/>
          <p:nvPr/>
        </p:nvSpPr>
        <p:spPr>
          <a:xfrm>
            <a:off x="308956" y="1965090"/>
            <a:ext cx="158894" cy="15888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08956" y="2421134"/>
            <a:ext cx="158894" cy="15889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351199" y="1939225"/>
            <a:ext cx="1175385" cy="648335"/>
          </a:xfrm>
          <a:prstGeom prst="rect">
            <a:avLst/>
          </a:prstGeom>
        </p:spPr>
        <p:txBody>
          <a:bodyPr vert="horz" wrap="square" lIns="0" tIns="11430" rIns="0" bIns="0" rtlCol="0">
            <a:spAutoFit/>
          </a:bodyPr>
          <a:lstStyle/>
          <a:p>
            <a:pPr marL="177800" indent="-165735">
              <a:lnSpc>
                <a:spcPct val="100000"/>
              </a:lnSpc>
              <a:spcBef>
                <a:spcPts val="90"/>
              </a:spcBef>
              <a:buClr>
                <a:srgbClr val="FBFBFD"/>
              </a:buClr>
              <a:buSzPct val="72727"/>
              <a:buAutoNum type="arabicPlain" startAt="3"/>
              <a:tabLst>
                <a:tab pos="178435" algn="l"/>
              </a:tabLst>
            </a:pPr>
            <a:r>
              <a:rPr sz="1100" spc="15" dirty="0">
                <a:solidFill>
                  <a:srgbClr val="D6D6EF"/>
                </a:solidFill>
                <a:latin typeface="Arial"/>
                <a:cs typeface="Arial"/>
              </a:rPr>
              <a:t>tf-idf</a:t>
            </a:r>
            <a:r>
              <a:rPr sz="1100" spc="35" dirty="0">
                <a:solidFill>
                  <a:srgbClr val="D6D6EF"/>
                </a:solidFill>
                <a:latin typeface="Arial"/>
                <a:cs typeface="Arial"/>
              </a:rPr>
              <a:t> </a:t>
            </a:r>
            <a:r>
              <a:rPr sz="1100" spc="-40" dirty="0">
                <a:solidFill>
                  <a:srgbClr val="D6D6EF"/>
                </a:solidFill>
                <a:latin typeface="Arial"/>
                <a:cs typeface="Arial"/>
              </a:rPr>
              <a:t>weighting</a:t>
            </a:r>
            <a:endParaRPr sz="1100" dirty="0">
              <a:latin typeface="Arial"/>
              <a:cs typeface="Arial"/>
            </a:endParaRPr>
          </a:p>
          <a:p>
            <a:pPr>
              <a:lnSpc>
                <a:spcPct val="100000"/>
              </a:lnSpc>
              <a:buClr>
                <a:srgbClr val="FBFBFD"/>
              </a:buClr>
              <a:buFont typeface="Arial"/>
              <a:buAutoNum type="arabicPlain" startAt="3"/>
            </a:pPr>
            <a:endParaRPr sz="1100" dirty="0">
              <a:latin typeface="Times New Roman"/>
              <a:cs typeface="Times New Roman"/>
            </a:endParaRPr>
          </a:p>
          <a:p>
            <a:pPr>
              <a:lnSpc>
                <a:spcPct val="100000"/>
              </a:lnSpc>
              <a:spcBef>
                <a:spcPts val="25"/>
              </a:spcBef>
              <a:buClr>
                <a:srgbClr val="FBFBFD"/>
              </a:buClr>
              <a:buFont typeface="Arial"/>
              <a:buAutoNum type="arabicPlain" startAt="3"/>
            </a:pPr>
            <a:endParaRPr sz="850" dirty="0">
              <a:latin typeface="Times New Roman"/>
              <a:cs typeface="Times New Roman"/>
            </a:endParaRPr>
          </a:p>
          <a:p>
            <a:pPr marL="177800" indent="-165735">
              <a:lnSpc>
                <a:spcPct val="100000"/>
              </a:lnSpc>
              <a:spcBef>
                <a:spcPts val="5"/>
              </a:spcBef>
              <a:buClr>
                <a:srgbClr val="FBFBFD"/>
              </a:buClr>
              <a:buSzPct val="72727"/>
              <a:buAutoNum type="arabicPlain" startAt="3"/>
              <a:tabLst>
                <a:tab pos="178435" algn="l"/>
              </a:tabLst>
            </a:pPr>
            <a:r>
              <a:rPr sz="1100" spc="-40" dirty="0">
                <a:solidFill>
                  <a:srgbClr val="D6D6EF"/>
                </a:solidFill>
                <a:latin typeface="Arial"/>
                <a:cs typeface="Arial"/>
              </a:rPr>
              <a:t>The </a:t>
            </a:r>
            <a:r>
              <a:rPr sz="1100" spc="-45" dirty="0">
                <a:solidFill>
                  <a:srgbClr val="D6D6EF"/>
                </a:solidFill>
                <a:latin typeface="Arial"/>
                <a:cs typeface="Arial"/>
              </a:rPr>
              <a:t>vector</a:t>
            </a:r>
            <a:r>
              <a:rPr sz="1100" spc="100" dirty="0">
                <a:solidFill>
                  <a:srgbClr val="D6D6EF"/>
                </a:solidFill>
                <a:latin typeface="Arial"/>
                <a:cs typeface="Arial"/>
              </a:rPr>
              <a:t> </a:t>
            </a:r>
            <a:r>
              <a:rPr sz="1100" spc="-95" dirty="0">
                <a:solidFill>
                  <a:srgbClr val="D6D6EF"/>
                </a:solidFill>
                <a:latin typeface="Arial"/>
                <a:cs typeface="Arial"/>
              </a:rPr>
              <a:t>space</a:t>
            </a:r>
            <a:endParaRPr sz="1100" dirty="0">
              <a:latin typeface="Arial"/>
              <a:cs typeface="Arial"/>
            </a:endParaRPr>
          </a:p>
        </p:txBody>
      </p:sp>
      <p:sp>
        <p:nvSpPr>
          <p:cNvPr id="13" name="object 13"/>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4" name="object 14"/>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5" name="object 15"/>
          <p:cNvSpPr txBox="1"/>
          <p:nvPr/>
        </p:nvSpPr>
        <p:spPr>
          <a:xfrm>
            <a:off x="4272177" y="3348771"/>
            <a:ext cx="240665" cy="101600"/>
          </a:xfrm>
          <a:prstGeom prst="rect">
            <a:avLst/>
          </a:prstGeom>
        </p:spPr>
        <p:txBody>
          <a:bodyPr vert="horz" wrap="square" lIns="0" tIns="0" rIns="0" bIns="0" rtlCol="0">
            <a:spAutoFit/>
          </a:bodyPr>
          <a:lstStyle/>
          <a:p>
            <a:pPr marL="12700">
              <a:lnSpc>
                <a:spcPts val="670"/>
              </a:lnSpc>
            </a:pPr>
            <a:r>
              <a:rPr sz="600" spc="-20" dirty="0">
                <a:solidFill>
                  <a:srgbClr val="FFFFFF"/>
                </a:solidFill>
                <a:latin typeface="Arial"/>
                <a:cs typeface="Arial"/>
              </a:rPr>
              <a:t>9 </a:t>
            </a:r>
            <a:r>
              <a:rPr sz="600" spc="150" dirty="0">
                <a:solidFill>
                  <a:srgbClr val="FFFFFF"/>
                </a:solidFill>
                <a:latin typeface="Arial"/>
                <a:cs typeface="Arial"/>
              </a:rPr>
              <a:t>/</a:t>
            </a:r>
            <a:r>
              <a:rPr sz="600" spc="35" dirty="0">
                <a:solidFill>
                  <a:srgbClr val="FFFFFF"/>
                </a:solidFill>
                <a:latin typeface="Arial"/>
                <a:cs typeface="Arial"/>
              </a:rPr>
              <a:t> </a:t>
            </a:r>
            <a:r>
              <a:rPr sz="600" spc="-20" dirty="0">
                <a:solidFill>
                  <a:srgbClr val="FFFFFF"/>
                </a:solidFill>
                <a:latin typeface="Arial"/>
                <a:cs typeface="Arial"/>
              </a:rPr>
              <a:t>53</a:t>
            </a:r>
            <a:endParaRPr sz="600">
              <a:latin typeface="Arial"/>
              <a:cs typeface="Arial"/>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73"/>
            <a:ext cx="4608195" cy="122555"/>
          </a:xfrm>
          <a:prstGeom prst="rect">
            <a:avLst/>
          </a:prstGeom>
          <a:solidFill>
            <a:srgbClr val="000000"/>
          </a:solidFill>
        </p:spPr>
        <p:txBody>
          <a:bodyPr vert="horz" wrap="square" lIns="0" tIns="8255" rIns="0" bIns="0" rtlCol="0">
            <a:spAutoFit/>
          </a:bodyPr>
          <a:lstStyle/>
          <a:p>
            <a:pPr marL="107950">
              <a:lnSpc>
                <a:spcPct val="100000"/>
              </a:lnSpc>
              <a:spcBef>
                <a:spcPts val="65"/>
              </a:spcBef>
            </a:pPr>
            <a:r>
              <a:rPr sz="600" spc="-30" dirty="0">
                <a:solidFill>
                  <a:srgbClr val="7F7F7F"/>
                </a:solidFill>
                <a:latin typeface="Arial"/>
                <a:cs typeface="Arial"/>
              </a:rPr>
              <a:t>Recap </a:t>
            </a:r>
            <a:r>
              <a:rPr sz="600" spc="-5" dirty="0">
                <a:solidFill>
                  <a:srgbClr val="FFFFFF"/>
                </a:solidFill>
                <a:latin typeface="Arial"/>
                <a:cs typeface="Arial"/>
              </a:rPr>
              <a:t>Term </a:t>
            </a:r>
            <a:r>
              <a:rPr sz="600" spc="-15" dirty="0">
                <a:solidFill>
                  <a:srgbClr val="FFFFFF"/>
                </a:solidFill>
                <a:latin typeface="Arial"/>
                <a:cs typeface="Arial"/>
              </a:rPr>
              <a:t>frequency </a:t>
            </a:r>
            <a:r>
              <a:rPr sz="600" spc="20" dirty="0">
                <a:solidFill>
                  <a:srgbClr val="7F7F7F"/>
                </a:solidFill>
                <a:latin typeface="Arial"/>
                <a:cs typeface="Arial"/>
              </a:rPr>
              <a:t>tf-idf </a:t>
            </a:r>
            <a:r>
              <a:rPr sz="600" spc="-5" dirty="0">
                <a:solidFill>
                  <a:srgbClr val="7F7F7F"/>
                </a:solidFill>
                <a:latin typeface="Arial"/>
                <a:cs typeface="Arial"/>
              </a:rPr>
              <a:t>weighting </a:t>
            </a:r>
            <a:r>
              <a:rPr sz="600" dirty="0">
                <a:solidFill>
                  <a:srgbClr val="7F7F7F"/>
                </a:solidFill>
                <a:latin typeface="Arial"/>
                <a:cs typeface="Arial"/>
              </a:rPr>
              <a:t>The </a:t>
            </a:r>
            <a:r>
              <a:rPr sz="600" spc="-10" dirty="0">
                <a:solidFill>
                  <a:srgbClr val="7F7F7F"/>
                </a:solidFill>
                <a:latin typeface="Arial"/>
                <a:cs typeface="Arial"/>
              </a:rPr>
              <a:t>vector</a:t>
            </a:r>
            <a:r>
              <a:rPr sz="600" spc="-5" dirty="0">
                <a:solidFill>
                  <a:srgbClr val="7F7F7F"/>
                </a:solidFill>
                <a:latin typeface="Arial"/>
                <a:cs typeface="Arial"/>
              </a:rPr>
              <a:t> </a:t>
            </a:r>
            <a:r>
              <a:rPr sz="600" spc="-35" dirty="0">
                <a:solidFill>
                  <a:srgbClr val="7F7F7F"/>
                </a:solidFill>
                <a:latin typeface="Arial"/>
                <a:cs typeface="Arial"/>
              </a:rPr>
              <a:t>space</a:t>
            </a:r>
            <a:endParaRPr sz="600">
              <a:latin typeface="Arial"/>
              <a:cs typeface="Arial"/>
            </a:endParaRPr>
          </a:p>
        </p:txBody>
      </p:sp>
      <p:sp>
        <p:nvSpPr>
          <p:cNvPr id="3" name="object 3"/>
          <p:cNvSpPr txBox="1">
            <a:spLocks noGrp="1"/>
          </p:cNvSpPr>
          <p:nvPr>
            <p:ph type="title"/>
          </p:nvPr>
        </p:nvSpPr>
        <p:spPr>
          <a:xfrm>
            <a:off x="0" y="122567"/>
            <a:ext cx="4608195" cy="350520"/>
          </a:xfrm>
          <a:prstGeom prst="rect">
            <a:avLst/>
          </a:prstGeom>
          <a:solidFill>
            <a:srgbClr val="3232B2"/>
          </a:solidFill>
        </p:spPr>
        <p:txBody>
          <a:bodyPr vert="horz" wrap="square" lIns="0" tIns="76835" rIns="0" bIns="0" rtlCol="0">
            <a:spAutoFit/>
          </a:bodyPr>
          <a:lstStyle/>
          <a:p>
            <a:pPr marL="107950">
              <a:lnSpc>
                <a:spcPct val="100000"/>
              </a:lnSpc>
              <a:spcBef>
                <a:spcPts val="605"/>
              </a:spcBef>
            </a:pPr>
            <a:r>
              <a:rPr spc="-70" dirty="0"/>
              <a:t>Scoring </a:t>
            </a:r>
            <a:r>
              <a:rPr spc="-135" dirty="0"/>
              <a:t>as </a:t>
            </a:r>
            <a:r>
              <a:rPr spc="-35" dirty="0"/>
              <a:t>the </a:t>
            </a:r>
            <a:r>
              <a:rPr spc="-100" dirty="0"/>
              <a:t>basis </a:t>
            </a:r>
            <a:r>
              <a:rPr spc="-20" dirty="0"/>
              <a:t>of </a:t>
            </a:r>
            <a:r>
              <a:rPr spc="-75" dirty="0"/>
              <a:t>ranked</a:t>
            </a:r>
            <a:r>
              <a:rPr spc="-50" dirty="0"/>
              <a:t> </a:t>
            </a:r>
            <a:r>
              <a:rPr spc="-35" dirty="0"/>
              <a:t>retrieval</a:t>
            </a:r>
          </a:p>
        </p:txBody>
      </p:sp>
      <p:sp>
        <p:nvSpPr>
          <p:cNvPr id="4" name="object 4"/>
          <p:cNvSpPr/>
          <p:nvPr/>
        </p:nvSpPr>
        <p:spPr>
          <a:xfrm>
            <a:off x="499854" y="1265269"/>
            <a:ext cx="70032" cy="700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9854" y="1647374"/>
            <a:ext cx="70032" cy="7005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99854" y="2029479"/>
            <a:ext cx="70032" cy="7005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99854" y="2239445"/>
            <a:ext cx="70032" cy="70053"/>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624408" y="1184616"/>
            <a:ext cx="3544570" cy="1165860"/>
          </a:xfrm>
          <a:prstGeom prst="rect">
            <a:avLst/>
          </a:prstGeom>
        </p:spPr>
        <p:txBody>
          <a:bodyPr vert="horz" wrap="square" lIns="0" tIns="6985" rIns="0" bIns="0" rtlCol="0">
            <a:spAutoFit/>
          </a:bodyPr>
          <a:lstStyle/>
          <a:p>
            <a:pPr marL="12700" marR="73660">
              <a:lnSpc>
                <a:spcPct val="102600"/>
              </a:lnSpc>
              <a:spcBef>
                <a:spcPts val="55"/>
              </a:spcBef>
            </a:pPr>
            <a:r>
              <a:rPr sz="1100" spc="-90" dirty="0">
                <a:latin typeface="Arial"/>
                <a:cs typeface="Arial"/>
              </a:rPr>
              <a:t>We </a:t>
            </a:r>
            <a:r>
              <a:rPr sz="1100" spc="-55" dirty="0">
                <a:latin typeface="Arial"/>
                <a:cs typeface="Arial"/>
              </a:rPr>
              <a:t>wish </a:t>
            </a:r>
            <a:r>
              <a:rPr sz="1100" spc="10" dirty="0">
                <a:latin typeface="Arial"/>
                <a:cs typeface="Arial"/>
              </a:rPr>
              <a:t>to </a:t>
            </a:r>
            <a:r>
              <a:rPr sz="1100" spc="-25" dirty="0">
                <a:latin typeface="Arial"/>
                <a:cs typeface="Arial"/>
              </a:rPr>
              <a:t>return </a:t>
            </a:r>
            <a:r>
              <a:rPr sz="1100" spc="-20" dirty="0">
                <a:latin typeface="Arial"/>
                <a:cs typeface="Arial"/>
              </a:rPr>
              <a:t>in </a:t>
            </a:r>
            <a:r>
              <a:rPr sz="1100" spc="-55" dirty="0">
                <a:latin typeface="Arial"/>
                <a:cs typeface="Arial"/>
              </a:rPr>
              <a:t>order </a:t>
            </a:r>
            <a:r>
              <a:rPr sz="1100" spc="-30" dirty="0">
                <a:latin typeface="Arial"/>
                <a:cs typeface="Arial"/>
              </a:rPr>
              <a:t>the </a:t>
            </a:r>
            <a:r>
              <a:rPr sz="1100" spc="-55" dirty="0">
                <a:latin typeface="Arial"/>
                <a:cs typeface="Arial"/>
              </a:rPr>
              <a:t>documents </a:t>
            </a:r>
            <a:r>
              <a:rPr sz="1100" spc="-45" dirty="0">
                <a:latin typeface="Arial"/>
                <a:cs typeface="Arial"/>
              </a:rPr>
              <a:t>most </a:t>
            </a:r>
            <a:r>
              <a:rPr sz="1100" spc="-30" dirty="0">
                <a:latin typeface="Arial"/>
                <a:cs typeface="Arial"/>
              </a:rPr>
              <a:t>likely </a:t>
            </a:r>
            <a:r>
              <a:rPr sz="1100" spc="10" dirty="0">
                <a:latin typeface="Arial"/>
                <a:cs typeface="Arial"/>
              </a:rPr>
              <a:t>to </a:t>
            </a:r>
            <a:r>
              <a:rPr sz="1100" spc="-75" dirty="0">
                <a:latin typeface="Arial"/>
                <a:cs typeface="Arial"/>
              </a:rPr>
              <a:t>be  </a:t>
            </a:r>
            <a:r>
              <a:rPr sz="1100" spc="-55" dirty="0">
                <a:latin typeface="Arial"/>
                <a:cs typeface="Arial"/>
              </a:rPr>
              <a:t>useful </a:t>
            </a:r>
            <a:r>
              <a:rPr sz="1100" spc="10" dirty="0">
                <a:latin typeface="Arial"/>
                <a:cs typeface="Arial"/>
              </a:rPr>
              <a:t>to </a:t>
            </a:r>
            <a:r>
              <a:rPr sz="1100" spc="-30" dirty="0">
                <a:latin typeface="Arial"/>
                <a:cs typeface="Arial"/>
              </a:rPr>
              <a:t>the</a:t>
            </a:r>
            <a:r>
              <a:rPr sz="1100" spc="-45" dirty="0">
                <a:latin typeface="Arial"/>
                <a:cs typeface="Arial"/>
              </a:rPr>
              <a:t> </a:t>
            </a:r>
            <a:r>
              <a:rPr sz="1100" spc="-70" dirty="0">
                <a:latin typeface="Arial"/>
                <a:cs typeface="Arial"/>
              </a:rPr>
              <a:t>searcher.</a:t>
            </a:r>
            <a:endParaRPr sz="1100">
              <a:latin typeface="Arial"/>
              <a:cs typeface="Arial"/>
            </a:endParaRPr>
          </a:p>
          <a:p>
            <a:pPr marL="12700" marR="16510">
              <a:lnSpc>
                <a:spcPct val="102600"/>
              </a:lnSpc>
              <a:spcBef>
                <a:spcPts val="300"/>
              </a:spcBef>
            </a:pPr>
            <a:r>
              <a:rPr sz="1100" spc="-60" dirty="0">
                <a:latin typeface="Arial"/>
                <a:cs typeface="Arial"/>
              </a:rPr>
              <a:t>How </a:t>
            </a:r>
            <a:r>
              <a:rPr sz="1100" spc="-70" dirty="0">
                <a:latin typeface="Arial"/>
                <a:cs typeface="Arial"/>
              </a:rPr>
              <a:t>can </a:t>
            </a:r>
            <a:r>
              <a:rPr sz="1100" spc="-110" dirty="0">
                <a:latin typeface="Arial"/>
                <a:cs typeface="Arial"/>
              </a:rPr>
              <a:t>we </a:t>
            </a:r>
            <a:r>
              <a:rPr sz="1100" spc="-45" dirty="0">
                <a:latin typeface="Arial"/>
                <a:cs typeface="Arial"/>
              </a:rPr>
              <a:t>rank-order </a:t>
            </a:r>
            <a:r>
              <a:rPr sz="1100" spc="-30" dirty="0">
                <a:latin typeface="Arial"/>
                <a:cs typeface="Arial"/>
              </a:rPr>
              <a:t>the </a:t>
            </a:r>
            <a:r>
              <a:rPr sz="1100" spc="-55" dirty="0">
                <a:latin typeface="Arial"/>
                <a:cs typeface="Arial"/>
              </a:rPr>
              <a:t>documents </a:t>
            </a:r>
            <a:r>
              <a:rPr sz="1100" spc="-20" dirty="0">
                <a:latin typeface="Arial"/>
                <a:cs typeface="Arial"/>
              </a:rPr>
              <a:t>in </a:t>
            </a:r>
            <a:r>
              <a:rPr sz="1100" spc="-30" dirty="0">
                <a:latin typeface="Arial"/>
                <a:cs typeface="Arial"/>
              </a:rPr>
              <a:t>the </a:t>
            </a:r>
            <a:r>
              <a:rPr sz="1100" spc="-35" dirty="0">
                <a:latin typeface="Arial"/>
                <a:cs typeface="Arial"/>
              </a:rPr>
              <a:t>collection </a:t>
            </a:r>
            <a:r>
              <a:rPr sz="1100" spc="-5" dirty="0">
                <a:latin typeface="Arial"/>
                <a:cs typeface="Arial"/>
              </a:rPr>
              <a:t>with  </a:t>
            </a:r>
            <a:r>
              <a:rPr sz="1100" spc="-55" dirty="0">
                <a:latin typeface="Arial"/>
                <a:cs typeface="Arial"/>
              </a:rPr>
              <a:t>respect </a:t>
            </a:r>
            <a:r>
              <a:rPr sz="1100" spc="10" dirty="0">
                <a:latin typeface="Arial"/>
                <a:cs typeface="Arial"/>
              </a:rPr>
              <a:t>to </a:t>
            </a:r>
            <a:r>
              <a:rPr sz="1100" spc="-90" dirty="0">
                <a:latin typeface="Arial"/>
                <a:cs typeface="Arial"/>
              </a:rPr>
              <a:t>a</a:t>
            </a:r>
            <a:r>
              <a:rPr sz="1100" spc="-45" dirty="0">
                <a:latin typeface="Arial"/>
                <a:cs typeface="Arial"/>
              </a:rPr>
              <a:t> </a:t>
            </a:r>
            <a:r>
              <a:rPr sz="1100" spc="-65" dirty="0">
                <a:latin typeface="Arial"/>
                <a:cs typeface="Arial"/>
              </a:rPr>
              <a:t>query?</a:t>
            </a:r>
            <a:endParaRPr sz="1100">
              <a:latin typeface="Arial"/>
              <a:cs typeface="Arial"/>
            </a:endParaRPr>
          </a:p>
          <a:p>
            <a:pPr marL="12700">
              <a:lnSpc>
                <a:spcPct val="100000"/>
              </a:lnSpc>
              <a:spcBef>
                <a:spcPts val="335"/>
              </a:spcBef>
            </a:pPr>
            <a:r>
              <a:rPr sz="1100" spc="-65" dirty="0">
                <a:latin typeface="Arial"/>
                <a:cs typeface="Arial"/>
              </a:rPr>
              <a:t>Assign </a:t>
            </a:r>
            <a:r>
              <a:rPr sz="1100" spc="-90" dirty="0">
                <a:latin typeface="Arial"/>
                <a:cs typeface="Arial"/>
              </a:rPr>
              <a:t>a </a:t>
            </a:r>
            <a:r>
              <a:rPr sz="1100" spc="-85" dirty="0">
                <a:latin typeface="Arial"/>
                <a:cs typeface="Arial"/>
              </a:rPr>
              <a:t>score </a:t>
            </a:r>
            <a:r>
              <a:rPr sz="1100" spc="-70" dirty="0">
                <a:latin typeface="Arial"/>
                <a:cs typeface="Arial"/>
              </a:rPr>
              <a:t>– </a:t>
            </a:r>
            <a:r>
              <a:rPr sz="1100" spc="-100" dirty="0">
                <a:latin typeface="Arial"/>
                <a:cs typeface="Arial"/>
              </a:rPr>
              <a:t>say </a:t>
            </a:r>
            <a:r>
              <a:rPr sz="1100" spc="-20" dirty="0">
                <a:latin typeface="Arial"/>
                <a:cs typeface="Arial"/>
              </a:rPr>
              <a:t>in </a:t>
            </a:r>
            <a:r>
              <a:rPr sz="1100" spc="-40" dirty="0">
                <a:latin typeface="Arial"/>
                <a:cs typeface="Arial"/>
              </a:rPr>
              <a:t>[0</a:t>
            </a:r>
            <a:r>
              <a:rPr sz="1100" spc="-40" dirty="0">
                <a:latin typeface="Lucida Sans Unicode"/>
                <a:cs typeface="Lucida Sans Unicode"/>
              </a:rPr>
              <a:t>, </a:t>
            </a:r>
            <a:r>
              <a:rPr sz="1100" spc="-35" dirty="0">
                <a:latin typeface="Arial"/>
                <a:cs typeface="Arial"/>
              </a:rPr>
              <a:t>1] </a:t>
            </a:r>
            <a:r>
              <a:rPr sz="1100" spc="-70" dirty="0">
                <a:latin typeface="Arial"/>
                <a:cs typeface="Arial"/>
              </a:rPr>
              <a:t>– </a:t>
            </a:r>
            <a:r>
              <a:rPr sz="1100" spc="10" dirty="0">
                <a:latin typeface="Arial"/>
                <a:cs typeface="Arial"/>
              </a:rPr>
              <a:t>to </a:t>
            </a:r>
            <a:r>
              <a:rPr sz="1100" spc="-85" dirty="0">
                <a:latin typeface="Arial"/>
                <a:cs typeface="Arial"/>
              </a:rPr>
              <a:t>each</a:t>
            </a:r>
            <a:r>
              <a:rPr sz="1100" spc="-170" dirty="0">
                <a:latin typeface="Arial"/>
                <a:cs typeface="Arial"/>
              </a:rPr>
              <a:t> </a:t>
            </a:r>
            <a:r>
              <a:rPr sz="1100" spc="-45" dirty="0">
                <a:latin typeface="Arial"/>
                <a:cs typeface="Arial"/>
              </a:rPr>
              <a:t>document</a:t>
            </a:r>
            <a:endParaRPr sz="1100">
              <a:latin typeface="Arial"/>
              <a:cs typeface="Arial"/>
            </a:endParaRPr>
          </a:p>
          <a:p>
            <a:pPr marL="12700">
              <a:lnSpc>
                <a:spcPct val="100000"/>
              </a:lnSpc>
              <a:spcBef>
                <a:spcPts val="330"/>
              </a:spcBef>
            </a:pPr>
            <a:r>
              <a:rPr sz="1100" spc="-25" dirty="0">
                <a:latin typeface="Arial"/>
                <a:cs typeface="Arial"/>
              </a:rPr>
              <a:t>This </a:t>
            </a:r>
            <a:r>
              <a:rPr sz="1100" spc="-85" dirty="0">
                <a:latin typeface="Arial"/>
                <a:cs typeface="Arial"/>
              </a:rPr>
              <a:t>score </a:t>
            </a:r>
            <a:r>
              <a:rPr sz="1100" spc="-90" dirty="0">
                <a:latin typeface="Arial"/>
                <a:cs typeface="Arial"/>
              </a:rPr>
              <a:t>measures </a:t>
            </a:r>
            <a:r>
              <a:rPr sz="1100" spc="-70" dirty="0">
                <a:latin typeface="Arial"/>
                <a:cs typeface="Arial"/>
              </a:rPr>
              <a:t>how </a:t>
            </a:r>
            <a:r>
              <a:rPr sz="1100" spc="-50" dirty="0">
                <a:latin typeface="Arial"/>
                <a:cs typeface="Arial"/>
              </a:rPr>
              <a:t>well </a:t>
            </a:r>
            <a:r>
              <a:rPr sz="1100" spc="-45" dirty="0">
                <a:latin typeface="Arial"/>
                <a:cs typeface="Arial"/>
              </a:rPr>
              <a:t>document </a:t>
            </a:r>
            <a:r>
              <a:rPr sz="1100" spc="-65" dirty="0">
                <a:latin typeface="Arial"/>
                <a:cs typeface="Arial"/>
              </a:rPr>
              <a:t>and </a:t>
            </a:r>
            <a:r>
              <a:rPr sz="1100" spc="-55" dirty="0">
                <a:latin typeface="Arial"/>
                <a:cs typeface="Arial"/>
              </a:rPr>
              <a:t>query</a:t>
            </a:r>
            <a:r>
              <a:rPr sz="1100" spc="-35" dirty="0">
                <a:latin typeface="Arial"/>
                <a:cs typeface="Arial"/>
              </a:rPr>
              <a:t> </a:t>
            </a:r>
            <a:r>
              <a:rPr sz="1100" spc="20" dirty="0">
                <a:latin typeface="Arial"/>
                <a:cs typeface="Arial"/>
              </a:rPr>
              <a:t>“match”.</a:t>
            </a:r>
            <a:endParaRPr sz="1100">
              <a:latin typeface="Arial"/>
              <a:cs typeface="Arial"/>
            </a:endParaRPr>
          </a:p>
        </p:txBody>
      </p:sp>
      <p:sp>
        <p:nvSpPr>
          <p:cNvPr id="9" name="object 9"/>
          <p:cNvSpPr/>
          <p:nvPr/>
        </p:nvSpPr>
        <p:spPr>
          <a:xfrm>
            <a:off x="0" y="3333937"/>
            <a:ext cx="4608195" cy="122555"/>
          </a:xfrm>
          <a:custGeom>
            <a:avLst/>
            <a:gdLst/>
            <a:ahLst/>
            <a:cxnLst/>
            <a:rect l="l" t="t" r="r" b="b"/>
            <a:pathLst>
              <a:path w="4608195" h="122554">
                <a:moveTo>
                  <a:pt x="0" y="122415"/>
                </a:moveTo>
                <a:lnTo>
                  <a:pt x="4608004" y="122415"/>
                </a:lnTo>
                <a:lnTo>
                  <a:pt x="4608004" y="0"/>
                </a:lnTo>
                <a:lnTo>
                  <a:pt x="0" y="0"/>
                </a:lnTo>
                <a:lnTo>
                  <a:pt x="0" y="122415"/>
                </a:lnTo>
                <a:close/>
              </a:path>
            </a:pathLst>
          </a:custGeom>
          <a:solidFill>
            <a:srgbClr val="000000"/>
          </a:solidFill>
        </p:spPr>
        <p:txBody>
          <a:bodyPr wrap="square" lIns="0" tIns="0" rIns="0" bIns="0" rtlCol="0"/>
          <a:lstStyle/>
          <a:p>
            <a:endParaRPr/>
          </a:p>
        </p:txBody>
      </p:sp>
      <p:sp>
        <p:nvSpPr>
          <p:cNvPr id="10" name="object 10"/>
          <p:cNvSpPr txBox="1"/>
          <p:nvPr/>
        </p:nvSpPr>
        <p:spPr>
          <a:xfrm>
            <a:off x="122172" y="3348771"/>
            <a:ext cx="1974850" cy="101600"/>
          </a:xfrm>
          <a:prstGeom prst="rect">
            <a:avLst/>
          </a:prstGeom>
        </p:spPr>
        <p:txBody>
          <a:bodyPr vert="horz" wrap="square" lIns="0" tIns="0" rIns="0" bIns="0" rtlCol="0">
            <a:spAutoFit/>
          </a:bodyPr>
          <a:lstStyle/>
          <a:p>
            <a:pPr marL="12700">
              <a:lnSpc>
                <a:spcPts val="670"/>
              </a:lnSpc>
            </a:pPr>
            <a:r>
              <a:rPr sz="600" spc="-35" dirty="0">
                <a:solidFill>
                  <a:srgbClr val="FFFFFF"/>
                </a:solidFill>
                <a:latin typeface="Arial"/>
                <a:cs typeface="Arial"/>
              </a:rPr>
              <a:t>Schu¨tze: </a:t>
            </a:r>
            <a:r>
              <a:rPr sz="600" spc="-10" dirty="0">
                <a:solidFill>
                  <a:srgbClr val="FFFFFF"/>
                </a:solidFill>
                <a:latin typeface="Arial"/>
                <a:cs typeface="Arial"/>
              </a:rPr>
              <a:t>Scoring, </a:t>
            </a:r>
            <a:r>
              <a:rPr sz="600" spc="5" dirty="0">
                <a:solidFill>
                  <a:srgbClr val="FFFFFF"/>
                </a:solidFill>
                <a:latin typeface="Arial"/>
                <a:cs typeface="Arial"/>
              </a:rPr>
              <a:t>term </a:t>
            </a:r>
            <a:r>
              <a:rPr sz="600" spc="-5" dirty="0">
                <a:solidFill>
                  <a:srgbClr val="FFFFFF"/>
                </a:solidFill>
                <a:latin typeface="Arial"/>
                <a:cs typeface="Arial"/>
              </a:rPr>
              <a:t>weighting, </a:t>
            </a:r>
            <a:r>
              <a:rPr sz="600" dirty="0">
                <a:solidFill>
                  <a:srgbClr val="FFFFFF"/>
                </a:solidFill>
                <a:latin typeface="Arial"/>
                <a:cs typeface="Arial"/>
              </a:rPr>
              <a:t>the </a:t>
            </a:r>
            <a:r>
              <a:rPr sz="600" spc="-10" dirty="0">
                <a:solidFill>
                  <a:srgbClr val="FFFFFF"/>
                </a:solidFill>
                <a:latin typeface="Arial"/>
                <a:cs typeface="Arial"/>
              </a:rPr>
              <a:t>vector </a:t>
            </a:r>
            <a:r>
              <a:rPr sz="600" spc="-35" dirty="0">
                <a:solidFill>
                  <a:srgbClr val="FFFFFF"/>
                </a:solidFill>
                <a:latin typeface="Arial"/>
                <a:cs typeface="Arial"/>
              </a:rPr>
              <a:t>space</a:t>
            </a:r>
            <a:r>
              <a:rPr sz="600" spc="35" dirty="0">
                <a:solidFill>
                  <a:srgbClr val="FFFFFF"/>
                </a:solidFill>
                <a:latin typeface="Arial"/>
                <a:cs typeface="Arial"/>
              </a:rPr>
              <a:t> </a:t>
            </a:r>
            <a:r>
              <a:rPr sz="600" spc="-10" dirty="0">
                <a:solidFill>
                  <a:srgbClr val="FFFFFF"/>
                </a:solidFill>
                <a:latin typeface="Arial"/>
                <a:cs typeface="Arial"/>
              </a:rPr>
              <a:t>model</a:t>
            </a:r>
            <a:endParaRPr sz="6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670"/>
              </a:lnSpc>
            </a:pPr>
            <a:r>
              <a:rPr spc="-20" dirty="0"/>
              <a:t>12 </a:t>
            </a:r>
            <a:r>
              <a:rPr spc="150" dirty="0"/>
              <a:t>/</a:t>
            </a:r>
            <a:r>
              <a:rPr spc="40" dirty="0"/>
              <a:t> </a:t>
            </a:r>
            <a:r>
              <a:rPr spc="-20" dirty="0"/>
              <a:t>53</a:t>
            </a: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4015</TotalTime>
  <Words>7023</Words>
  <Application>Microsoft Macintosh PowerPoint</Application>
  <PresentationFormat>Custom</PresentationFormat>
  <Paragraphs>1193</Paragraphs>
  <Slides>74</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74</vt:i4>
      </vt:variant>
    </vt:vector>
  </HeadingPairs>
  <TitlesOfParts>
    <vt:vector size="89" baseType="lpstr">
      <vt:lpstr>PMingLiU</vt:lpstr>
      <vt:lpstr>Arial</vt:lpstr>
      <vt:lpstr>Calibri</vt:lpstr>
      <vt:lpstr>Cambria Math</vt:lpstr>
      <vt:lpstr>Courier New</vt:lpstr>
      <vt:lpstr>Gill Sans MT</vt:lpstr>
      <vt:lpstr>Lucida Sans</vt:lpstr>
      <vt:lpstr>Lucida Sans Unicode</vt:lpstr>
      <vt:lpstr>Sitka Text</vt:lpstr>
      <vt:lpstr>system-ui</vt:lpstr>
      <vt:lpstr>Tahoma</vt:lpstr>
      <vt:lpstr>Times New Roman</vt:lpstr>
      <vt:lpstr>Verdana</vt:lpstr>
      <vt:lpstr>Wingdings</vt:lpstr>
      <vt:lpstr>Office Theme</vt:lpstr>
      <vt:lpstr>DATA MINING</vt:lpstr>
      <vt:lpstr>Definitions</vt:lpstr>
      <vt:lpstr>Recall: Inverted index construction</vt:lpstr>
      <vt:lpstr>Stop words</vt:lpstr>
      <vt:lpstr>Lemmatization</vt:lpstr>
      <vt:lpstr>Stemming</vt:lpstr>
      <vt:lpstr>PowerPoint Presentation</vt:lpstr>
      <vt:lpstr>Outline</vt:lpstr>
      <vt:lpstr>Scoring as the basis of ranked retrieval</vt:lpstr>
      <vt:lpstr>Query-document matching scores</vt:lpstr>
      <vt:lpstr>From now on, we will use the frequencies of terms</vt:lpstr>
      <vt:lpstr>Bag of words model</vt:lpstr>
      <vt:lpstr>Term frequency tf</vt:lpstr>
      <vt:lpstr>Term frequency tf</vt:lpstr>
      <vt:lpstr>Log frequency weighting</vt:lpstr>
      <vt:lpstr>Log frequency weighting</vt:lpstr>
      <vt:lpstr>Log frequency weighting</vt:lpstr>
      <vt:lpstr>Outline</vt:lpstr>
      <vt:lpstr>Document frequency</vt:lpstr>
      <vt:lpstr>Document frequency</vt:lpstr>
      <vt:lpstr>Document frequency</vt:lpstr>
      <vt:lpstr>idf weight</vt:lpstr>
      <vt:lpstr>Examples for idf</vt:lpstr>
      <vt:lpstr>tf-idf weighting</vt:lpstr>
      <vt:lpstr>Summary: tf-idf</vt:lpstr>
      <vt:lpstr>Outline</vt:lpstr>
      <vt:lpstr>Binary → count → weight matrix</vt:lpstr>
      <vt:lpstr>Documents as vectors</vt:lpstr>
      <vt:lpstr>Queries as vectors</vt:lpstr>
      <vt:lpstr>How do we formalize vector space similarity?</vt:lpstr>
      <vt:lpstr>How do we formalize vector space similarity?</vt:lpstr>
      <vt:lpstr>Why distance is a bad idea</vt:lpstr>
      <vt:lpstr>Use angle instead of distance</vt:lpstr>
      <vt:lpstr>From angles to cosines</vt:lpstr>
      <vt:lpstr>Length normalization</vt:lpstr>
      <vt:lpstr>Cosine similarity between query and document</vt:lpstr>
      <vt:lpstr>Cosine similarity illustrated</vt:lpstr>
      <vt:lpstr>Cosine: Example</vt:lpstr>
      <vt:lpstr>Cosine: Example</vt:lpstr>
      <vt:lpstr>Cosine: Example</vt:lpstr>
      <vt:lpstr>Cosine: Example</vt:lpstr>
      <vt:lpstr>Summary: Ranked retrieval in the vector space model</vt:lpstr>
      <vt:lpstr>Outline</vt:lpstr>
      <vt:lpstr>Formal definition of TC: Training</vt:lpstr>
      <vt:lpstr>Formal definition of TC: Application/Testing</vt:lpstr>
      <vt:lpstr>Topic classification</vt:lpstr>
      <vt:lpstr>PowerPoint Presentation</vt:lpstr>
      <vt:lpstr>Another TC task: spam filtering</vt:lpstr>
      <vt:lpstr>Applications of text classification in IR</vt:lpstr>
      <vt:lpstr>Outline</vt:lpstr>
      <vt:lpstr>The Naive Bayes classifier</vt:lpstr>
      <vt:lpstr>The Naive Bayes classifier</vt:lpstr>
      <vt:lpstr>PowerPoint Presentation</vt:lpstr>
      <vt:lpstr>Maximum a posteriori class</vt:lpstr>
      <vt:lpstr>Derivation of Naive Bayes rule</vt:lpstr>
      <vt:lpstr>Too many parameters / sparseness</vt:lpstr>
      <vt:lpstr>Too many parameters / sparseness</vt:lpstr>
      <vt:lpstr>Naive Bayes conditional independence assumption</vt:lpstr>
      <vt:lpstr>Maximum a posteriori class</vt:lpstr>
      <vt:lpstr>Taking the log</vt:lpstr>
      <vt:lpstr>Parameter estimation</vt:lpstr>
      <vt:lpstr>Parameter estimation</vt:lpstr>
      <vt:lpstr>Parameter estimation</vt:lpstr>
      <vt:lpstr>To avoid zeros: Add-one smoothing</vt:lpstr>
      <vt:lpstr>Naive Bayes: Summary</vt:lpstr>
      <vt:lpstr>PowerPoint Presentation</vt:lpstr>
      <vt:lpstr>Example: Parameter estimates</vt:lpstr>
      <vt:lpstr>Example: Parameter estimates</vt:lpstr>
      <vt:lpstr>Example: Classification</vt:lpstr>
      <vt:lpstr>Outline</vt:lpstr>
      <vt:lpstr>Violation of Naive Bayes independence assumptions</vt:lpstr>
      <vt:lpstr>Why does Naive Bayes work?</vt:lpstr>
      <vt:lpstr>Why does Naive Bayes work?</vt:lpstr>
      <vt:lpstr>Naive Bayes is not so naive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Information Retrieval  ` `%%%`#_`__~~~false [0.5cm] IIR 1: Boolean Retrieval </dc:title>
  <dc:creator> Hinrich Schütze </dc:creator>
  <cp:lastModifiedBy>oluwatosin oluwadare</cp:lastModifiedBy>
  <cp:revision>2</cp:revision>
  <dcterms:created xsi:type="dcterms:W3CDTF">2020-01-09T23:27:31Z</dcterms:created>
  <dcterms:modified xsi:type="dcterms:W3CDTF">2024-10-31T07:47:54Z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2011-10-24T00:00:00Z</vt:filetime>
  </property>
  <property fmtid="{D5CDD505-2E9C-101B-9397-08002B2CF9AE}" pid="3" name="Creator">
    <vt:lpwstr>LaTeX with beamer class version 3.06</vt:lpwstr>
  </property>
  <property fmtid="{D5CDD505-2E9C-101B-9397-08002B2CF9AE}" pid="4" name="LastSaved">
    <vt:filetime>2020-01-09T00:00:00Z</vt:filetime>
  </property>
</Properties>
</file>